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  <p:sldMasterId id="2147483856" r:id="rId5"/>
  </p:sldMasterIdLst>
  <p:notesMasterIdLst>
    <p:notesMasterId r:id="rId18"/>
  </p:notesMasterIdLst>
  <p:handoutMasterIdLst>
    <p:handoutMasterId r:id="rId19"/>
  </p:handoutMasterIdLst>
  <p:sldIdLst>
    <p:sldId id="621" r:id="rId6"/>
    <p:sldId id="666" r:id="rId7"/>
    <p:sldId id="667" r:id="rId8"/>
    <p:sldId id="648" r:id="rId9"/>
    <p:sldId id="672" r:id="rId10"/>
    <p:sldId id="673" r:id="rId11"/>
    <p:sldId id="671" r:id="rId12"/>
    <p:sldId id="674" r:id="rId13"/>
    <p:sldId id="670" r:id="rId14"/>
    <p:sldId id="675" r:id="rId15"/>
    <p:sldId id="669" r:id="rId16"/>
    <p:sldId id="668" r:id="rId17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475EE4CC-0A8D-004B-AC76-7ED9FA8D35FB}">
          <p14:sldIdLst>
            <p14:sldId id="621"/>
            <p14:sldId id="666"/>
            <p14:sldId id="667"/>
            <p14:sldId id="648"/>
            <p14:sldId id="672"/>
            <p14:sldId id="673"/>
            <p14:sldId id="671"/>
            <p14:sldId id="674"/>
            <p14:sldId id="670"/>
            <p14:sldId id="675"/>
            <p14:sldId id="669"/>
            <p14:sldId id="6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remy Hopkin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FFFF"/>
    <a:srgbClr val="8000FF"/>
    <a:srgbClr val="5D5D5D"/>
    <a:srgbClr val="00A2BF"/>
    <a:srgbClr val="66FF66"/>
    <a:srgbClr val="99CC00"/>
    <a:srgbClr val="FF66FF"/>
    <a:srgbClr val="CC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6" autoAdjust="0"/>
    <p:restoredTop sz="98804" autoAdjust="0"/>
  </p:normalViewPr>
  <p:slideViewPr>
    <p:cSldViewPr snapToGrid="0">
      <p:cViewPr>
        <p:scale>
          <a:sx n="108" d="100"/>
          <a:sy n="108" d="100"/>
        </p:scale>
        <p:origin x="-904" y="-224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16"/>
    </p:cViewPr>
  </p:sorterViewPr>
  <p:notesViewPr>
    <p:cSldViewPr snapToGrid="0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4/30/15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	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1" y="-107149"/>
            <a:ext cx="6368347" cy="1271016"/>
          </a:xfrm>
          <a:prstGeom prst="rect">
            <a:avLst/>
          </a:prstGeom>
        </p:spPr>
      </p:pic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5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4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099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399" y="404085"/>
            <a:ext cx="845176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573" y="1600205"/>
            <a:ext cx="11543628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19642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53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90" y="403228"/>
            <a:ext cx="838810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51173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79816" y="1559096"/>
            <a:ext cx="5353772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530" y="404085"/>
            <a:ext cx="838956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1426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5" y="320841"/>
            <a:ext cx="11259775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10414963" y="6422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551122" y="6418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294" y="6424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699241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0312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3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87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18" name="Picture 17" descr="Together w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198" y="2339789"/>
            <a:ext cx="11262436" cy="1133577"/>
          </a:xfrm>
          <a:prstGeom prst="rect">
            <a:avLst/>
          </a:prstGeom>
          <a:effectLst>
            <a:outerShdw blurRad="12700" dist="25400" dir="270000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6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52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50145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54" y="432000"/>
            <a:ext cx="126579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057598"/>
            <a:ext cx="11059014" cy="384175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FFFFFE"/>
                </a:solidFill>
                <a:latin typeface="CiscoSans"/>
                <a:cs typeface="CiscoSans"/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377594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697590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FFFFFE"/>
                </a:solidFill>
                <a:latin typeface="CiscoSans"/>
              </a:defRPr>
            </a:lvl1pPr>
            <a:lvl2pPr marL="406304" indent="0">
              <a:buNone/>
              <a:defRPr/>
            </a:lvl2pPr>
            <a:lvl3pPr marL="569768" indent="0">
              <a:buNone/>
              <a:defRPr/>
            </a:lvl3pPr>
            <a:lvl4pPr marL="688805" indent="0">
              <a:buNone/>
              <a:defRPr/>
            </a:lvl4pPr>
            <a:lvl5pPr marL="80148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39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FFFFFE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878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380" y="4279401"/>
            <a:ext cx="6244863" cy="384175"/>
          </a:xfrm>
          <a:prstGeom prst="rect">
            <a:avLst/>
          </a:prstGeom>
        </p:spPr>
        <p:txBody>
          <a:bodyPr vert="horz" lIns="91416" tIns="45709" rIns="91416" bIns="45709" rtlCol="0">
            <a:noAutofit/>
          </a:bodyPr>
          <a:lstStyle>
            <a:lvl1pPr marL="0" indent="0" algn="l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CiscoSans"/>
                <a:ea typeface="+mn-ea"/>
                <a:cs typeface="+mn-c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541" y="3282703"/>
            <a:ext cx="6281773" cy="1022351"/>
          </a:xfrm>
        </p:spPr>
        <p:txBody>
          <a:bodyPr lIns="82272" tIns="45709" rIns="82272" bIns="45709" rtlCol="0" anchor="b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00" b="0" kern="1200" spc="0" baseline="0" dirty="0">
                <a:solidFill>
                  <a:srgbClr val="3E6BB4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5251" y="1917701"/>
            <a:ext cx="3567771" cy="2889251"/>
          </a:xfrm>
          <a:prstGeom prst="rect">
            <a:avLst/>
          </a:prstGeom>
        </p:spPr>
        <p:txBody>
          <a:bodyPr lIns="121872" tIns="60936" rIns="121872" bIns="6093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41948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chemeClr val="bg1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5367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6608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719" y="1797051"/>
            <a:ext cx="11037201" cy="4098595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80853" marR="0" indent="-380853" algn="ctr" defTabSz="609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60044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355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80858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62101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412" y="1194135"/>
            <a:ext cx="11195402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0061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668" y="1168479"/>
            <a:ext cx="11010148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283150" indent="-523108">
              <a:lnSpc>
                <a:spcPts val="5919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067944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1797051"/>
            <a:ext cx="11033585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CiscoSans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CiscoSans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796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4807" y="1797051"/>
            <a:ext cx="5623149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184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6375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742" y="403341"/>
            <a:ext cx="4953370" cy="1101929"/>
          </a:xfrm>
          <a:prstGeom prst="rect">
            <a:avLst/>
          </a:prstGeom>
        </p:spPr>
        <p:txBody>
          <a:bodyPr lIns="82268" tIns="45707" rIns="82268" bIns="45707" rtlCol="0">
            <a:noAutofit/>
          </a:bodyPr>
          <a:lstStyle>
            <a:lvl1pPr algn="l" defTabSz="91413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300" b="0" i="0" kern="1200" spc="-100" baseline="0" dirty="0" smtClean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39582" y="403341"/>
            <a:ext cx="4953370" cy="1101928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300" b="0" i="0" kern="1200" spc="-100" baseline="0" dirty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4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3958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365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2567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7588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791" y="30442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2465" y="30378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0878" y="293972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90" y="1601459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2465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0876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21650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58873" y="1773768"/>
            <a:ext cx="4949083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3153" y="1975668"/>
            <a:ext cx="4500044" cy="2212024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114271" indent="-114271" algn="l" defTabSz="91413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CiscoSans"/>
                <a:ea typeface="+mn-ea"/>
                <a:cs typeface="CiscoSans ExtraLight"/>
              </a:defRPr>
            </a:lvl1pPr>
            <a:lvl2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3154" y="4736592"/>
            <a:ext cx="4673776" cy="338328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1999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4332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255" y="5221411"/>
            <a:ext cx="10386438" cy="465808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marL="0" indent="0" algn="l" defTabSz="804626">
              <a:lnSpc>
                <a:spcPct val="100000"/>
              </a:lnSpc>
              <a:spcBef>
                <a:spcPct val="50000"/>
              </a:spcBef>
              <a:buNone/>
              <a:defRPr sz="2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797" y="2054069"/>
            <a:ext cx="10626896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57" indent="-533197" algn="l">
              <a:lnSpc>
                <a:spcPct val="90000"/>
              </a:lnSpc>
              <a:defRPr sz="6100" b="0" i="1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44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5327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190" y="1918747"/>
            <a:ext cx="5092471" cy="3020519"/>
          </a:xfrm>
        </p:spPr>
        <p:txBody>
          <a:bodyPr lIns="82272" tIns="45709" rIns="82272" bIns="45709" rtlCol="0" anchor="ctr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53164" cy="512064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1"/>
                </a:solidFill>
                <a:latin typeface="CiscoSan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4490590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0" y="1666619"/>
            <a:ext cx="1144068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536" y="1797051"/>
            <a:ext cx="11124420" cy="3544971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 algn="ctr">
              <a:buNone/>
              <a:defRPr sz="2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867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536" y="1799167"/>
            <a:ext cx="11124420" cy="3547533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9032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275"/>
            <a:ext cx="5341277" cy="4054364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8242" y="1799166"/>
            <a:ext cx="5429714" cy="4052529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194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139"/>
            <a:ext cx="5337270" cy="405450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5845" y="1799167"/>
            <a:ext cx="5432110" cy="4054944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160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111375" y="2163193"/>
            <a:ext cx="3090614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3118" y="2163193"/>
            <a:ext cx="3090614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8762" y="2163193"/>
            <a:ext cx="3090614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377" y="3733524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0732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989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239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2367" y="287041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0104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49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2826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2601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4365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018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2793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4557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456" y="5164185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1231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2995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04027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577" y="4637672"/>
            <a:ext cx="10849323" cy="689921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43975" tIns="0" rIns="121899" bIns="60949" numCol="1" anchor="ctr" anchorCtr="0" compatLnSpc="1">
            <a:prstTxWarp prst="textNoShape">
              <a:avLst/>
            </a:prstTxWarp>
            <a:spAutoFit/>
          </a:bodyPr>
          <a:lstStyle>
            <a:lvl1pPr marL="230360" indent="0">
              <a:lnSpc>
                <a:spcPts val="4906"/>
              </a:lnSpc>
              <a:spcBef>
                <a:spcPts val="0"/>
              </a:spcBef>
              <a:buNone/>
              <a:defRPr sz="3200" i="1"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456768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7" y="401383"/>
            <a:ext cx="11414589" cy="3389567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224" y="4072691"/>
            <a:ext cx="11149410" cy="752343"/>
          </a:xfrm>
          <a:prstGeom prst="rect">
            <a:avLst/>
          </a:prstGeom>
        </p:spPr>
        <p:txBody>
          <a:bodyPr vert="horz" wrap="square" lIns="121899" tIns="60949" rIns="121899" bIns="60949">
            <a:spAutoFit/>
          </a:bodyPr>
          <a:lstStyle>
            <a:lvl1pPr marL="0" indent="0">
              <a:buNone/>
              <a:defRPr sz="4300" baseline="0">
                <a:solidFill>
                  <a:srgbClr val="676767"/>
                </a:solidFill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500757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88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26601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6" y="320842"/>
            <a:ext cx="11304239" cy="5688861"/>
          </a:xfrm>
          <a:prstGeom prst="rect">
            <a:avLst/>
          </a:prstGeom>
        </p:spPr>
        <p:txBody>
          <a:bodyPr vert="horz" lIns="121877" tIns="60939" rIns="121877" bIns="60939"/>
          <a:lstStyle>
            <a:lvl1pPr marL="0" indent="0" algn="ctr">
              <a:buNone/>
              <a:defRPr sz="20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27282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1939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2409" y="795867"/>
            <a:ext cx="7129194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2410" y="4794251"/>
            <a:ext cx="7127077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2991" y="795528"/>
            <a:ext cx="710380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3777" y="4873439"/>
            <a:ext cx="6763665" cy="838200"/>
          </a:xfrm>
        </p:spPr>
        <p:txBody>
          <a:bodyPr anchor="ctr"/>
          <a:lstStyle>
            <a:lvl1pPr>
              <a:defRPr sz="27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76" y="311151"/>
            <a:ext cx="4363430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131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CiscoSans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431" y="3307591"/>
            <a:ext cx="8970817" cy="2152559"/>
          </a:xfrm>
        </p:spPr>
        <p:txBody>
          <a:bodyPr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9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5184" y="728810"/>
            <a:ext cx="4839555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5098" y="728979"/>
            <a:ext cx="483896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407" y="728979"/>
            <a:ext cx="5798380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0343" y="311152"/>
            <a:ext cx="4357081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01" y="311152"/>
            <a:ext cx="4382474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561" y="311151"/>
            <a:ext cx="2450462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502" y="3028952"/>
            <a:ext cx="336250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0956" y="3028952"/>
            <a:ext cx="5366469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4561" y="1682751"/>
            <a:ext cx="2450462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4561" y="5183717"/>
            <a:ext cx="2450462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0720" y="311151"/>
            <a:ext cx="4356013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660" y="311151"/>
            <a:ext cx="440152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654" y="3028958"/>
            <a:ext cx="338234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6769" y="3028958"/>
            <a:ext cx="536995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4020" y="1676401"/>
            <a:ext cx="2451002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4020" y="5182964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56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668" y="777240"/>
            <a:ext cx="1088374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9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028" y="778669"/>
            <a:ext cx="589788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71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51" y="2190751"/>
            <a:ext cx="11676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705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914162" y="2111121"/>
            <a:ext cx="10360501" cy="15464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914162" y="3786737"/>
            <a:ext cx="10360501" cy="1046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marL="228507" marR="0" indent="-22850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406240" marR="0" indent="-16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571260" marR="0" indent="-125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688693" marR="0" indent="-114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801354" marR="0" indent="-56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2513559" marR="0" indent="-2448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2970560" marR="0" indent="-24476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3427573" marR="0" indent="-24466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3884581" marR="0" indent="-2445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6799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0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5685" y="1639737"/>
            <a:ext cx="4829691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9819" y="1747689"/>
            <a:ext cx="4314844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4558" y="4736592"/>
            <a:ext cx="4433606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1" y="403228"/>
            <a:ext cx="8403631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1799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57" y="403341"/>
            <a:ext cx="5338705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298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8231" y="403341"/>
            <a:ext cx="5338705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41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New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265" y="1918744"/>
            <a:ext cx="548849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92439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59.xml"/><Relationship Id="rId38" Type="http://schemas.openxmlformats.org/officeDocument/2006/relationships/theme" Target="../theme/theme2.xml"/><Relationship Id="rId3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04" y="454877"/>
            <a:ext cx="8462060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665" r:id="rId3"/>
    <p:sldLayoutId id="2147483667" r:id="rId4"/>
    <p:sldLayoutId id="2147483668" r:id="rId5"/>
    <p:sldLayoutId id="2147483669" r:id="rId6"/>
    <p:sldLayoutId id="2147483671" r:id="rId7"/>
    <p:sldLayoutId id="2147483846" r:id="rId8"/>
    <p:sldLayoutId id="2147483742" r:id="rId9"/>
    <p:sldLayoutId id="2147483734" r:id="rId10"/>
    <p:sldLayoutId id="2147483727" r:id="rId11"/>
    <p:sldLayoutId id="2147483731" r:id="rId12"/>
    <p:sldLayoutId id="2147483723" r:id="rId13"/>
    <p:sldLayoutId id="2147483738" r:id="rId14"/>
    <p:sldLayoutId id="2147483673" r:id="rId15"/>
    <p:sldLayoutId id="2147483730" r:id="rId16"/>
    <p:sldLayoutId id="2147483674" r:id="rId17"/>
    <p:sldLayoutId id="2147483750" r:id="rId18"/>
    <p:sldLayoutId id="2147483757" r:id="rId19"/>
    <p:sldLayoutId id="2147483741" r:id="rId20"/>
    <p:sldLayoutId id="2147483849" r:id="rId21"/>
    <p:sldLayoutId id="2147483853" r:id="rId22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  <p:sldLayoutId id="2147483882" r:id="rId26"/>
    <p:sldLayoutId id="2147483883" r:id="rId27"/>
    <p:sldLayoutId id="2147483884" r:id="rId28"/>
    <p:sldLayoutId id="2147483885" r:id="rId29"/>
    <p:sldLayoutId id="2147483886" r:id="rId30"/>
    <p:sldLayoutId id="2147483887" r:id="rId31"/>
    <p:sldLayoutId id="2147483888" r:id="rId32"/>
    <p:sldLayoutId id="2147483889" r:id="rId33"/>
    <p:sldLayoutId id="2147483890" r:id="rId34"/>
    <p:sldLayoutId id="2147483891" r:id="rId35"/>
    <p:sldLayoutId id="2147483893" r:id="rId36"/>
    <p:sldLayoutId id="2147483894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300" kern="1200" dirty="0">
          <a:solidFill>
            <a:srgbClr val="676767"/>
          </a:solidFill>
          <a:latin typeface="CiscoSans"/>
          <a:ea typeface="ＭＳ Ｐゴシック" charset="0"/>
          <a:cs typeface="CiscoSans"/>
        </a:defRPr>
      </a:lvl1pPr>
      <a:lvl2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5pPr>
      <a:lvl6pPr marL="60949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6pPr>
      <a:lvl7pPr marL="1218987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7pPr>
      <a:lvl8pPr marL="1828480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8pPr>
      <a:lvl9pPr marL="243797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44" indent="-226444" algn="l" defTabSz="912124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283" indent="-287816" algn="l" defTabSz="912124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9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633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867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099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606" indent="-228553" algn="l" defTabSz="914209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574" indent="-228523" algn="l" defTabSz="914209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33" indent="0" algn="l" defTabSz="914209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eg"/><Relationship Id="rId12" Type="http://schemas.openxmlformats.org/officeDocument/2006/relationships/image" Target="../media/image21.png"/><Relationship Id="rId13" Type="http://schemas.openxmlformats.org/officeDocument/2006/relationships/image" Target="../media/image22.jpeg"/><Relationship Id="rId14" Type="http://schemas.openxmlformats.org/officeDocument/2006/relationships/image" Target="../media/image23.jpeg"/><Relationship Id="rId15" Type="http://schemas.openxmlformats.org/officeDocument/2006/relationships/image" Target="../media/image24.jpe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isco.webex.com/rooms/jasgrimm" TargetMode="External"/><Relationship Id="rId3" Type="http://schemas.openxmlformats.org/officeDocument/2006/relationships/hyperlink" Target="https://github.com/grimmtheory/autosca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 Walkthrough: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Autoscaling OpenStack natively with Heat, Ceilometer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8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 &amp; Use Cases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Autoscaling and when / how is it used?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4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Theory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Heat, Ceilometer, Neutron w/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8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Hands-On Workshop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Heat Operations, Advanced Heat Operations,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Autoscale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4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56" y="220000"/>
            <a:ext cx="5067075" cy="827964"/>
          </a:xfrm>
        </p:spPr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92006" y="949332"/>
            <a:ext cx="3839257" cy="4154869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z="2400" dirty="0" smtClean="0"/>
              <a:t>Jason Grimm</a:t>
            </a:r>
          </a:p>
          <a:p>
            <a:r>
              <a:rPr lang="en-US" sz="1400" dirty="0" smtClean="0"/>
              <a:t>Consulting Systems Engineer</a:t>
            </a:r>
          </a:p>
          <a:p>
            <a:r>
              <a:rPr lang="en-US" sz="1400" dirty="0" smtClean="0"/>
              <a:t>Cisco OpenStack Private Cloud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2400" dirty="0" err="1"/>
              <a:t>Sharmin</a:t>
            </a:r>
            <a:r>
              <a:rPr lang="en-US" sz="2400" dirty="0"/>
              <a:t> </a:t>
            </a:r>
            <a:r>
              <a:rPr lang="en-US" sz="2400" dirty="0" err="1"/>
              <a:t>Choksey</a:t>
            </a:r>
            <a:endParaRPr lang="en-US" sz="2400" dirty="0"/>
          </a:p>
          <a:p>
            <a:r>
              <a:rPr lang="en-US" sz="1400" dirty="0"/>
              <a:t>Technical Leader</a:t>
            </a:r>
          </a:p>
          <a:p>
            <a:r>
              <a:rPr lang="en-US" sz="1400" dirty="0"/>
              <a:t>Cisco Cloud </a:t>
            </a:r>
            <a:r>
              <a:rPr lang="en-US" sz="1400" dirty="0" smtClean="0"/>
              <a:t>Services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400" dirty="0" err="1" smtClean="0"/>
              <a:t>Shixiong</a:t>
            </a:r>
            <a:r>
              <a:rPr lang="en-US" sz="2400" dirty="0" smtClean="0"/>
              <a:t> Shang</a:t>
            </a:r>
          </a:p>
          <a:p>
            <a:r>
              <a:rPr lang="en-US" sz="1400" dirty="0" smtClean="0"/>
              <a:t>Chief Technology Officer</a:t>
            </a:r>
            <a:endParaRPr lang="en-US" sz="1400" dirty="0"/>
          </a:p>
          <a:p>
            <a:r>
              <a:rPr lang="en-US" sz="1400" dirty="0" smtClean="0"/>
              <a:t>Nephos6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85735" y="2542301"/>
            <a:ext cx="5067075" cy="827964"/>
          </a:xfrm>
          <a:prstGeom prst="rect">
            <a:avLst/>
          </a:prstGeom>
        </p:spPr>
        <p:txBody>
          <a:bodyPr vert="horz" lIns="121883" tIns="60941" rIns="121883" bIns="60941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algn="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Shape 51"/>
          <p:cNvSpPr txBox="1">
            <a:spLocks/>
          </p:cNvSpPr>
          <p:nvPr/>
        </p:nvSpPr>
        <p:spPr>
          <a:xfrm>
            <a:off x="7324393" y="3259252"/>
            <a:ext cx="4575588" cy="3028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563" indent="-228563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1pPr>
            <a:lvl2pPr marL="479856" indent="-287914" algn="l" defTabSz="914247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2pPr>
            <a:lvl3pPr marL="575827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3pPr>
            <a:lvl4pPr marL="671798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4pPr>
            <a:lvl5pPr marL="767770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5pPr>
            <a:lvl6pPr marL="1151654" indent="-228563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626" indent="-228532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67" indent="0" algn="l" defTabSz="91424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3" indent="-228563" algn="l" defTabSz="9142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Introductions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About The Workshop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</a:rPr>
              <a:t>Environment Setup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Background &amp; Use Cases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Theory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Hands-On &lt;</a:t>
            </a:r>
          </a:p>
          <a:p>
            <a:pPr marL="735298" lvl="5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2" y="1051789"/>
            <a:ext cx="880950" cy="88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" y="3209362"/>
            <a:ext cx="896191" cy="896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4" y="2105347"/>
            <a:ext cx="890598" cy="8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speakers: Jason,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Sharmin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Shixiong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2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/>
          <p:nvPr/>
        </p:nvSpPr>
        <p:spPr bwMode="auto">
          <a:xfrm>
            <a:off x="653523" y="1259712"/>
            <a:ext cx="10863283" cy="30822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36" name="Picture 35" descr="C:\Users\jaso6598\Documents\marketing\openstack-meetup\fami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71" y="2352363"/>
            <a:ext cx="3491952" cy="263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http://www.lowcountryafricana.com/wp-content/uploads/2011/06/GAsilhouettealph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58" y="979014"/>
            <a:ext cx="709983" cy="8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83110" y="1847166"/>
            <a:ext cx="129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Georgia</a:t>
            </a:r>
            <a:endParaRPr lang="en-US" sz="1400" dirty="0"/>
          </a:p>
        </p:txBody>
      </p:sp>
      <p:pic>
        <p:nvPicPr>
          <p:cNvPr id="40" name="Picture 39" descr="http://images.fineartamerica.com/images-medium-large/key-west-palm-tree-photo-world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52" y="992494"/>
            <a:ext cx="1455335" cy="822024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http://andrikyrychok.files.wordpress.com/2012/04/boston-skyl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05" y="994835"/>
            <a:ext cx="1457213" cy="819683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80516" y="1859495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Boston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33567" y="1847166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Key West</a:t>
            </a:r>
            <a:endParaRPr lang="en-US" sz="1400" dirty="0"/>
          </a:p>
        </p:txBody>
      </p:sp>
      <p:pic>
        <p:nvPicPr>
          <p:cNvPr id="44" name="Picture 43" descr="http://intownbethann.com/wp-content/uploads/2012/03/grantpar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75" y="1014592"/>
            <a:ext cx="1432558" cy="788282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627574" y="1847164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Atlanta</a:t>
            </a:r>
            <a:endParaRPr lang="en-US" sz="1400" dirty="0"/>
          </a:p>
        </p:txBody>
      </p:sp>
      <p:pic>
        <p:nvPicPr>
          <p:cNvPr id="46" name="Picture 45" descr="https://scontent-a-atl.xx.fbcdn.net/hphotos-prn2/t1.0-9/1622750_513462288769672_834533734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5" y="1000804"/>
            <a:ext cx="1400953" cy="834704"/>
          </a:xfrm>
          <a:prstGeom prst="rect">
            <a:avLst/>
          </a:prstGeom>
          <a:ln>
            <a:solidFill>
              <a:srgbClr val="272A4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830197" y="1854162"/>
            <a:ext cx="115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Canton</a:t>
            </a:r>
            <a:endParaRPr lang="en-US" sz="1600" b="1" dirty="0"/>
          </a:p>
        </p:txBody>
      </p:sp>
      <p:sp>
        <p:nvSpPr>
          <p:cNvPr id="48" name="Right Arrow 47"/>
          <p:cNvSpPr/>
          <p:nvPr/>
        </p:nvSpPr>
        <p:spPr bwMode="auto">
          <a:xfrm>
            <a:off x="653523" y="5405195"/>
            <a:ext cx="10863283" cy="32526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9" name="Picture 48" descr="C:\Users\jaso6598\Documents\marketing\openstack-meetup\ctr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3" y="5184713"/>
            <a:ext cx="520133" cy="734651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98567" y="5921650"/>
            <a:ext cx="191967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US Naval Intelligence</a:t>
            </a:r>
          </a:p>
          <a:p>
            <a:pPr algn="ctr"/>
            <a:r>
              <a:rPr lang="en-US" sz="1200" dirty="0" smtClean="0"/>
              <a:t>1992-1996</a:t>
            </a:r>
            <a:endParaRPr lang="en-US" sz="1200" dirty="0"/>
          </a:p>
        </p:txBody>
      </p:sp>
      <p:pic>
        <p:nvPicPr>
          <p:cNvPr id="53" name="Picture 52" descr="nasalogo_twitt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1073" y="5246800"/>
            <a:ext cx="864790" cy="610477"/>
          </a:xfrm>
          <a:prstGeom prst="rect">
            <a:avLst/>
          </a:prstGeom>
          <a:ln>
            <a:solidFill>
              <a:srgbClr val="272A48"/>
            </a:solidFill>
          </a:ln>
          <a:effectLst/>
        </p:spPr>
      </p:pic>
      <p:pic>
        <p:nvPicPr>
          <p:cNvPr id="54" name="Picture 53" descr="http://www.globalpost.com/sites/default/files/imagecache/gp3_slideshow_large/pentagon_buildin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9" y="5243560"/>
            <a:ext cx="898111" cy="616956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http://www.clickz.com/IMG/323/278323/nsa-logo-small.png?138678659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88" y="5245142"/>
            <a:ext cx="607271" cy="613792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094362" y="5921650"/>
            <a:ext cx="203257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Freelance Consulting</a:t>
            </a:r>
          </a:p>
          <a:p>
            <a:pPr algn="ctr"/>
            <a:r>
              <a:rPr lang="en-US" sz="1200" dirty="0" smtClean="0"/>
              <a:t>1996-2000</a:t>
            </a:r>
            <a:endParaRPr lang="en-US" sz="1200" dirty="0"/>
          </a:p>
        </p:txBody>
      </p:sp>
      <p:pic>
        <p:nvPicPr>
          <p:cNvPr id="57" name="Picture 56" descr="http://cms.cerritos.edu/uploads/Connections2006/SBC%20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28" y="5242110"/>
            <a:ext cx="1498226" cy="619856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42704" y="5921650"/>
            <a:ext cx="183244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Startup Co-Founder </a:t>
            </a:r>
          </a:p>
          <a:p>
            <a:pPr algn="ctr"/>
            <a:r>
              <a:rPr lang="en-US" sz="1200" dirty="0" smtClean="0"/>
              <a:t>2000-2004</a:t>
            </a:r>
            <a:endParaRPr lang="en-US" sz="1200" dirty="0"/>
          </a:p>
        </p:txBody>
      </p:sp>
      <p:pic>
        <p:nvPicPr>
          <p:cNvPr id="59" name="Picture 58" descr="http://www.blackfriday.fm/bf_image/news_images/441_132215987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78" y="5229952"/>
            <a:ext cx="644173" cy="644173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102237" y="5921650"/>
            <a:ext cx="183244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Dell</a:t>
            </a:r>
          </a:p>
          <a:p>
            <a:pPr algn="ctr"/>
            <a:r>
              <a:rPr lang="en-US" sz="1200" dirty="0" smtClean="0"/>
              <a:t>2004-2013</a:t>
            </a:r>
            <a:endParaRPr lang="en-US" sz="1200" dirty="0"/>
          </a:p>
        </p:txBody>
      </p:sp>
      <p:pic>
        <p:nvPicPr>
          <p:cNvPr id="61" name="Picture 60" descr="http://media.marketwire.com/attachments/201301/120856_MirantisLogo_HiRes_StandardRaster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34" y="5220296"/>
            <a:ext cx="908890" cy="663484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537016" y="5921650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Mirantis</a:t>
            </a:r>
          </a:p>
          <a:p>
            <a:pPr algn="ctr"/>
            <a:r>
              <a:rPr lang="en-US" sz="1200" dirty="0" smtClean="0"/>
              <a:t>2013</a:t>
            </a:r>
            <a:endParaRPr lang="en-US" sz="1200" dirty="0"/>
          </a:p>
        </p:txBody>
      </p:sp>
      <p:pic>
        <p:nvPicPr>
          <p:cNvPr id="63" name="Picture 62" descr="http://ddf912383141a8d7bbe4-e053e711fc85de3290f121ef0f0e3a1f.r87.cf1.rackcdn.com/fanatiguy-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76" y="5231998"/>
            <a:ext cx="640080" cy="640080"/>
          </a:xfrm>
          <a:prstGeom prst="rect">
            <a:avLst/>
          </a:prstGeom>
          <a:ln>
            <a:solidFill>
              <a:srgbClr val="272A4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8636717" y="5921650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Rackspace</a:t>
            </a:r>
          </a:p>
          <a:p>
            <a:pPr algn="ctr"/>
            <a:r>
              <a:rPr lang="en-US" sz="1200" dirty="0" smtClean="0"/>
              <a:t>2013</a:t>
            </a:r>
            <a:r>
              <a:rPr lang="en-US" sz="1200" dirty="0"/>
              <a:t>-</a:t>
            </a:r>
            <a:r>
              <a:rPr lang="en-US" sz="1200" dirty="0" smtClean="0"/>
              <a:t>2015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441818" y="2315609"/>
            <a:ext cx="2134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Lots of hats…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Husband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Veteran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Farmer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Racker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Architect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365049" y="2317707"/>
            <a:ext cx="3213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Lots of hobbies…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Music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Movies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Politics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Collecting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Comedy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Reading</a:t>
            </a:r>
            <a:endParaRPr lang="en-US" sz="2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39806" y="5229051"/>
            <a:ext cx="1125439" cy="645974"/>
          </a:xfrm>
          <a:prstGeom prst="rect">
            <a:avLst/>
          </a:prstGeom>
          <a:ln>
            <a:solidFill>
              <a:srgbClr val="272A48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9918038" y="5921193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Cisco</a:t>
            </a:r>
            <a:endParaRPr lang="en-US" sz="1200" dirty="0"/>
          </a:p>
          <a:p>
            <a:pPr algn="ctr"/>
            <a:r>
              <a:rPr lang="en-US" sz="1200" dirty="0" smtClean="0"/>
              <a:t>2015-</a:t>
            </a:r>
            <a:endParaRPr lang="en-US" sz="1200" dirty="0"/>
          </a:p>
        </p:txBody>
      </p:sp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Jason Grimm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410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Sharmin</a:t>
            </a:r>
            <a:r>
              <a:rPr lang="en-US" dirty="0" smtClean="0"/>
              <a:t> </a:t>
            </a:r>
            <a:r>
              <a:rPr lang="en-US" dirty="0" err="1" smtClean="0"/>
              <a:t>Choksey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62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Shixiong</a:t>
            </a:r>
            <a:r>
              <a:rPr lang="en-US" dirty="0" smtClean="0"/>
              <a:t> Shang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06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8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1128792"/>
            <a:ext cx="11440688" cy="4892539"/>
          </a:xfrm>
        </p:spPr>
        <p:txBody>
          <a:bodyPr/>
          <a:lstStyle/>
          <a:p>
            <a:r>
              <a:rPr lang="en-US" sz="2400" dirty="0" smtClean="0"/>
              <a:t>We all work for or with Cisco, but this is not a marketing workshop</a:t>
            </a:r>
          </a:p>
          <a:p>
            <a:pPr lvl="1"/>
            <a:r>
              <a:rPr lang="en-US" sz="2000" dirty="0" smtClean="0"/>
              <a:t>This is highly technical focused and all content and tools are 100% FOSS; Free and Open-Source Software, non-proprietary</a:t>
            </a:r>
          </a:p>
          <a:p>
            <a:r>
              <a:rPr lang="en-US" sz="2400" dirty="0" smtClean="0"/>
              <a:t>Please connect to </a:t>
            </a:r>
            <a:r>
              <a:rPr lang="en-US" sz="2400" dirty="0" smtClean="0">
                <a:hlinkClick r:id="rId2"/>
              </a:rPr>
              <a:t>http://cisco.webex.com/rooms/jasgrimm</a:t>
            </a:r>
            <a:endParaRPr lang="en-US" sz="2400" dirty="0"/>
          </a:p>
          <a:p>
            <a:pPr lvl="1"/>
            <a:r>
              <a:rPr lang="en-US" sz="2000" dirty="0" smtClean="0"/>
              <a:t>This will provide chat, voting, questions, etc. and allow us to see when everyone is ready to proceed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ession recording will be made available</a:t>
            </a:r>
          </a:p>
          <a:p>
            <a:r>
              <a:rPr lang="en-US" sz="2400" dirty="0" smtClean="0"/>
              <a:t>Please work with your peers at your table</a:t>
            </a:r>
          </a:p>
          <a:p>
            <a:pPr lvl="1"/>
            <a:r>
              <a:rPr lang="en-US" sz="2000" dirty="0" smtClean="0"/>
              <a:t>Due to bandwidth constraints and other potential technical issues all of you may not be able to get a test environment up in time, double up as necessary</a:t>
            </a:r>
          </a:p>
          <a:p>
            <a:r>
              <a:rPr lang="en-US" sz="2400" dirty="0" smtClean="0"/>
              <a:t>Materials for the presentation are available </a:t>
            </a:r>
            <a:r>
              <a:rPr lang="en-US" sz="2400" dirty="0"/>
              <a:t>for download at </a:t>
            </a:r>
            <a:r>
              <a:rPr lang="en-US" sz="2400" dirty="0">
                <a:hlinkClick r:id="rId3"/>
              </a:rPr>
              <a:t>https://github.com/grimmtheory/</a:t>
            </a:r>
            <a:r>
              <a:rPr lang="en-US" sz="2400" dirty="0" smtClean="0">
                <a:hlinkClick r:id="rId3"/>
              </a:rPr>
              <a:t>autoscale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Tips, Logistics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Virtual Box,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DevStack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VM Images,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9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les&amp;PartnerTraining_cooltemplatev5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C5AAD4929DE46B7A3AE07EA274980" ma:contentTypeVersion="0" ma:contentTypeDescription="Create a new document." ma:contentTypeScope="" ma:versionID="4fcaea59dd8deeb4be677411260850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524D9-0D7C-4BB9-A73B-183EA4E7B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71AAE14-79CD-40EB-A76A-303C61E34EB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714648-7822-4191-A1CA-3B8B42671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Sales&amp;PartnerTraining_cooltemplatev5</Template>
  <TotalTime>23983</TotalTime>
  <Words>335</Words>
  <Application>Microsoft Macintosh PowerPoint</Application>
  <PresentationFormat>Custom</PresentationFormat>
  <Paragraphs>88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Sales&amp;PartnerTraining_cooltemplatev5</vt:lpstr>
      <vt:lpstr>Blue theme 2014 16x9</vt:lpstr>
      <vt:lpstr>PowerPoint Presentation</vt:lpstr>
      <vt:lpstr>Speakers</vt:lpstr>
      <vt:lpstr>PowerPoint Presentation</vt:lpstr>
      <vt:lpstr>Introduction: Jason Grimm</vt:lpstr>
      <vt:lpstr>Introduction: Sharmin Choksey</vt:lpstr>
      <vt:lpstr>Introduction: Shixiong Shang</vt:lpstr>
      <vt:lpstr>PowerPoint Presentation</vt:lpstr>
      <vt:lpstr>Workshop Tips, Logistics and Flow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Adesola Omotayo</dc:creator>
  <cp:lastModifiedBy>Jason Grimm</cp:lastModifiedBy>
  <cp:revision>260</cp:revision>
  <dcterms:created xsi:type="dcterms:W3CDTF">2014-03-18T13:43:56Z</dcterms:created>
  <dcterms:modified xsi:type="dcterms:W3CDTF">2015-04-30T13:07:46Z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B4744EB8-65D8-464F-B919-DCC6FC4CEF8E</vt:lpwstr>
  </property>
  <property fmtid="{D5CDD505-2E9C-101B-9397-08002B2CF9AE}" pid="3" name="ArticulatePath">
    <vt:lpwstr>CSAP_VLE_PowerPoint_Template_20140327</vt:lpwstr>
  </property>
  <property fmtid="{D5CDD505-2E9C-101B-9397-08002B2CF9AE}" pid="4" name="ContentTypeId">
    <vt:lpwstr>0x010100FD0C5AAD4929DE46B7A3AE07EA274980</vt:lpwstr>
  </property>
</Properties>
</file>