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Roboto"/>
      <p:regular r:id="rId19"/>
      <p:bold r:id="rId20"/>
      <p:italic r:id="rId21"/>
      <p:boldItalic r:id="rId22"/>
    </p:embeddedFont>
    <p:embeddedFont>
      <p:font typeface="Lato"/>
      <p:regular r:id="rId23"/>
      <p:bold r:id="rId24"/>
      <p:italic r:id="rId25"/>
      <p:boldItalic r:id="rId26"/>
    </p:embeddedFont>
    <p:embeddedFont>
      <p:font typeface="Raleway Medium"/>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RalewayMedium-bold.fntdata"/><Relationship Id="rId27" Type="http://schemas.openxmlformats.org/officeDocument/2006/relationships/font" Target="fonts/RalewayMediu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Medium-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alewayMedium-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19" Type="http://schemas.openxmlformats.org/officeDocument/2006/relationships/font" Target="fonts/Roboto-regular.fntdata"/><Relationship Id="rId18" Type="http://schemas.openxmlformats.org/officeDocument/2006/relationships/font" Target="fonts/Ralew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Selamat malam! Pada kesempatan ini, kita akan menjelajahi penerapan Machine Learning lifecycle pada proyek yang mencari prediksi harga hunian terbaik. Kita akan melalui setiap tahapan dari ML Lifecycle, mulai dari pemahaman bisnis hingga implementasi.</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b736634c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b736634c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Kami, team Steve Jobs sadar bhw pendekatan waterfall akan menyebabkan bottleneck, jd saling tunggu yg lain selesai utk bisa kerja. Karenanya kami memilih pendekatan agile dimana utk setiap tahapan, semuanya berkontribusi. Utk koordinasi, kami ada standup di Senin, Rabu &amp; Jumat sedangkan Kamis kami set meeting yg lebih panjang utk konsolidasi &amp; menyelesaikan pekerjaan yg tersisa.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768d877b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768d877b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F1F1F"/>
                </a:solidFill>
              </a:rPr>
              <a:t>Pasar real estat saat ini menuntut alat prediksi harga jual yang akurat dan efisien. Proyek ini memanfaatkan ML utk menciptakan model yg mempertimbangkan berbagai datapoints, yang pada akhirnya menghasilkan prediksi harga yang lebih baik: penjual lebih bahagia, pembeli lebih puas.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b736634c0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b736634c0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F1F1F"/>
                </a:solidFill>
              </a:rPr>
              <a:t>Sebelum masuk lebih jauh, kita harus clear dalam hal: siapa beneficiary nya, apa tujuan bisnisnya dan bagaimana model ini akan mempengaruhi semua pihak yang terlibat. Kemudian, kita akan mengevaluasi dataset, dan melakukan eksplorasi dan analisa untuk membangun fondasi bagi ML Model kita.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768d877b2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768d877b2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F1F1F"/>
                </a:solidFill>
              </a:rPr>
              <a:t>Data mentah jarang tiba dalam kondisi siap pakai. Kita harus handle missing value, handle outliers, serta menggali dan menggabungkan data agar bisa menangkap informasi yang tersembunyi didalam data. Visualisasi akan memainkan peran kunci dalam memahami bagaimana setiap fitur memengaruhi harga jual.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6768d877b2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6768d877b2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F1F1F"/>
                </a:solidFill>
              </a:rPr>
              <a:t>Tidak ada satupun algoritma yg bs jd magic solution. Kita perlu membanding-bandingkan berbagai opsi berdasarkan karakteristik data &amp; kompleksitas masalah. Lalu hyperparameter tuning utk meningkatkan akurasi sambil menghindari ketergantungan berlebihan pd training data. Terakhir, memahami bgmn model membuat prediksi sgt penting utk meyakinkan.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768d877b2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6768d877b2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F1F1F"/>
                </a:solidFill>
              </a:rPr>
              <a:t>Untuk mengukur kinerja model, kami akan mengevaluasinya pada dataset testing, menggunakan metrik yg relevan kemudian membandingkannya dengan model lainnya. Error analysis diperlukan untuk mengidentifikasi area untuk perbaikan dan memastikan model memperlakukan semua jenis rumah secara adil.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6768d877b2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6768d877b2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rgbClr val="1F1F1F"/>
              </a:solidFill>
            </a:endParaRPr>
          </a:p>
          <a:p>
            <a:pPr indent="0" lvl="0" marL="0" rtl="0" algn="l">
              <a:spcBef>
                <a:spcPts val="0"/>
              </a:spcBef>
              <a:spcAft>
                <a:spcPts val="0"/>
              </a:spcAft>
              <a:buNone/>
            </a:pPr>
            <a:r>
              <a:rPr lang="en" sz="1200">
                <a:solidFill>
                  <a:srgbClr val="1F1F1F"/>
                </a:solidFill>
              </a:rPr>
              <a:t>Model ML kami perlu mudah diakses &amp; digunakan scr efektif. Kami akan memilih metode implementasi yg sesuai dgn kebutuhan &amp; menyiapkan monitoring utk memastikan kinerjanya optimal. Terakhir, kami juga perlu mengumpulkan &amp; mengelompokkan feedback scr teratur sambil memantau perkembangan pasar.</a:t>
            </a:r>
            <a:endParaRPr sz="1200">
              <a:solidFill>
                <a:srgbClr val="1F1F1F"/>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b736634c0d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b736634c0d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Predicting Best Housing Prices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 Overview of the Machine Learning Process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Assignments</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solidFill>
                  <a:srgbClr val="1A9988"/>
                </a:solidFill>
              </a:rPr>
              <a:t>Embracing Flexibility</a:t>
            </a:r>
            <a:r>
              <a:rPr lang="en"/>
              <a:t>: </a:t>
            </a:r>
            <a:r>
              <a:rPr lang="en">
                <a:solidFill>
                  <a:srgbClr val="EB5600"/>
                </a:solidFill>
              </a:rPr>
              <a:t>Recognizing Diverse Schedules</a:t>
            </a:r>
            <a:endParaRPr>
              <a:solidFill>
                <a:srgbClr val="EB5600"/>
              </a:solidFill>
            </a:endParaRPr>
          </a:p>
          <a:p>
            <a:pPr indent="0" lvl="0" marL="0" rtl="0" algn="just">
              <a:spcBef>
                <a:spcPts val="1200"/>
              </a:spcBef>
              <a:spcAft>
                <a:spcPts val="0"/>
              </a:spcAft>
              <a:buNone/>
            </a:pPr>
            <a:r>
              <a:rPr lang="en">
                <a:solidFill>
                  <a:srgbClr val="1A9988"/>
                </a:solidFill>
              </a:rPr>
              <a:t>Agile Approach</a:t>
            </a:r>
            <a:r>
              <a:rPr lang="en"/>
              <a:t>: </a:t>
            </a:r>
            <a:r>
              <a:rPr lang="en">
                <a:solidFill>
                  <a:srgbClr val="EB5600"/>
                </a:solidFill>
              </a:rPr>
              <a:t>Avoiding Bottlenecks</a:t>
            </a:r>
            <a:endParaRPr>
              <a:solidFill>
                <a:srgbClr val="EB5600"/>
              </a:solidFill>
            </a:endParaRPr>
          </a:p>
          <a:p>
            <a:pPr indent="0" lvl="0" marL="0" rtl="0" algn="just">
              <a:spcBef>
                <a:spcPts val="1200"/>
              </a:spcBef>
              <a:spcAft>
                <a:spcPts val="0"/>
              </a:spcAft>
              <a:buNone/>
            </a:pPr>
            <a:r>
              <a:rPr lang="en">
                <a:solidFill>
                  <a:srgbClr val="1A9988"/>
                </a:solidFill>
              </a:rPr>
              <a:t>Unified Work Scheme</a:t>
            </a:r>
            <a:r>
              <a:rPr lang="en"/>
              <a:t>: </a:t>
            </a:r>
            <a:r>
              <a:rPr lang="en">
                <a:solidFill>
                  <a:srgbClr val="EB5600"/>
                </a:solidFill>
              </a:rPr>
              <a:t>One-Phase-All-Engineers</a:t>
            </a:r>
            <a:endParaRPr/>
          </a:p>
          <a:p>
            <a:pPr indent="0" lvl="0" marL="0" rtl="0" algn="just">
              <a:spcBef>
                <a:spcPts val="1200"/>
              </a:spcBef>
              <a:spcAft>
                <a:spcPts val="0"/>
              </a:spcAft>
              <a:buNone/>
            </a:pPr>
            <a:r>
              <a:rPr lang="en">
                <a:solidFill>
                  <a:srgbClr val="1A9988"/>
                </a:solidFill>
              </a:rPr>
              <a:t>Coordination Meetings</a:t>
            </a:r>
            <a:r>
              <a:rPr lang="en"/>
              <a:t>: </a:t>
            </a:r>
            <a:r>
              <a:rPr lang="en">
                <a:solidFill>
                  <a:srgbClr val="EB5600"/>
                </a:solidFill>
              </a:rPr>
              <a:t>Mon, Wed, Fri</a:t>
            </a:r>
            <a:endParaRPr>
              <a:solidFill>
                <a:srgbClr val="EB5600"/>
              </a:solidFill>
            </a:endParaRPr>
          </a:p>
          <a:p>
            <a:pPr indent="0" lvl="0" marL="0" rtl="0" algn="just">
              <a:spcBef>
                <a:spcPts val="1200"/>
              </a:spcBef>
              <a:spcAft>
                <a:spcPts val="1200"/>
              </a:spcAft>
              <a:buNone/>
            </a:pPr>
            <a:r>
              <a:rPr lang="en">
                <a:solidFill>
                  <a:srgbClr val="1A9988"/>
                </a:solidFill>
              </a:rPr>
              <a:t>Consolidation Day</a:t>
            </a:r>
            <a:r>
              <a:rPr lang="en"/>
              <a:t>: </a:t>
            </a:r>
            <a:r>
              <a:rPr lang="en">
                <a:solidFill>
                  <a:srgbClr val="EB5600"/>
                </a:solidFill>
              </a:rPr>
              <a:t>Extended Thursdays</a:t>
            </a:r>
            <a:endParaRPr>
              <a:solidFill>
                <a:srgbClr val="EB56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Unlocking Value Through ML: </a:t>
            </a:r>
            <a:r>
              <a:rPr lang="en">
                <a:solidFill>
                  <a:srgbClr val="1A9988"/>
                </a:solidFill>
              </a:rPr>
              <a:t>Intro &amp; Background</a:t>
            </a:r>
            <a:endParaRPr>
              <a:solidFill>
                <a:srgbClr val="1A9988"/>
              </a:solidFill>
            </a:endParaRPr>
          </a:p>
        </p:txBody>
      </p:sp>
      <p:pic>
        <p:nvPicPr>
          <p:cNvPr id="99" name="Google Shape;99;p15"/>
          <p:cNvPicPr preferRelativeResize="0"/>
          <p:nvPr/>
        </p:nvPicPr>
        <p:blipFill>
          <a:blip r:embed="rId3">
            <a:alphaModFix amt="33000"/>
          </a:blip>
          <a:stretch>
            <a:fillRect/>
          </a:stretch>
        </p:blipFill>
        <p:spPr>
          <a:xfrm>
            <a:off x="5030728" y="2063650"/>
            <a:ext cx="3387423" cy="2261101"/>
          </a:xfrm>
          <a:prstGeom prst="rect">
            <a:avLst/>
          </a:prstGeom>
          <a:noFill/>
          <a:ln>
            <a:noFill/>
          </a:ln>
          <a:effectLst>
            <a:reflection blurRad="0" dir="5400000" dist="38100" endA="0" endPos="30000" fadeDir="5400012" kx="0" rotWithShape="0" algn="bl" stPos="0" sy="-100000" ky="0"/>
          </a:effectLst>
        </p:spPr>
      </p:pic>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EB5600"/>
                </a:solidFill>
              </a:rPr>
              <a:t>Problem</a:t>
            </a:r>
            <a:r>
              <a:rPr lang="en"/>
              <a:t>: Traditional valuation methods may lack accuracy and efficiency.</a:t>
            </a:r>
            <a:endParaRPr/>
          </a:p>
          <a:p>
            <a:pPr indent="0" lvl="0" marL="0" rtl="0" algn="l">
              <a:spcBef>
                <a:spcPts val="1200"/>
              </a:spcBef>
              <a:spcAft>
                <a:spcPts val="0"/>
              </a:spcAft>
              <a:buNone/>
            </a:pPr>
            <a:r>
              <a:rPr b="1" lang="en">
                <a:solidFill>
                  <a:srgbClr val="EB5600"/>
                </a:solidFill>
              </a:rPr>
              <a:t>Solution</a:t>
            </a:r>
            <a:r>
              <a:rPr lang="en"/>
              <a:t>: Build ML models to predict the best housing price, informed by data.</a:t>
            </a:r>
            <a:endParaRPr/>
          </a:p>
          <a:p>
            <a:pPr indent="0" lvl="0" marL="0" rtl="0" algn="l">
              <a:spcBef>
                <a:spcPts val="1200"/>
              </a:spcBef>
              <a:spcAft>
                <a:spcPts val="1200"/>
              </a:spcAft>
              <a:buNone/>
            </a:pPr>
            <a:r>
              <a:rPr b="1" lang="en">
                <a:solidFill>
                  <a:srgbClr val="EB5600"/>
                </a:solidFill>
              </a:rPr>
              <a:t>Benefits</a:t>
            </a:r>
            <a:r>
              <a:rPr lang="en"/>
              <a:t>: Enhance pricing guidance, attract qualified buyers, increase profit margins, achieve faster sales.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Know Your Ground: </a:t>
            </a:r>
            <a:r>
              <a:rPr lang="en">
                <a:solidFill>
                  <a:schemeClr val="accent3"/>
                </a:solidFill>
              </a:rPr>
              <a:t>Business &amp; Data Understanding</a:t>
            </a:r>
            <a:endParaRPr/>
          </a:p>
        </p:txBody>
      </p:sp>
      <p:grpSp>
        <p:nvGrpSpPr>
          <p:cNvPr id="106" name="Google Shape;106;p16"/>
          <p:cNvGrpSpPr/>
          <p:nvPr/>
        </p:nvGrpSpPr>
        <p:grpSpPr>
          <a:xfrm>
            <a:off x="843100" y="2205789"/>
            <a:ext cx="7734698" cy="731700"/>
            <a:chOff x="276888" y="1323164"/>
            <a:chExt cx="7734698" cy="731700"/>
          </a:xfrm>
        </p:grpSpPr>
        <p:sp>
          <p:nvSpPr>
            <p:cNvPr id="107" name="Google Shape;107;p16"/>
            <p:cNvSpPr txBox="1"/>
            <p:nvPr/>
          </p:nvSpPr>
          <p:spPr>
            <a:xfrm>
              <a:off x="276888" y="1373350"/>
              <a:ext cx="24381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2200">
                  <a:solidFill>
                    <a:srgbClr val="085630"/>
                  </a:solidFill>
                  <a:latin typeface="Raleway Medium"/>
                  <a:ea typeface="Raleway Medium"/>
                  <a:cs typeface="Raleway Medium"/>
                  <a:sym typeface="Raleway Medium"/>
                </a:rPr>
                <a:t>Stakeholders</a:t>
              </a:r>
              <a:endParaRPr sz="2200">
                <a:solidFill>
                  <a:srgbClr val="085630"/>
                </a:solidFill>
                <a:latin typeface="Raleway Medium"/>
                <a:ea typeface="Raleway Medium"/>
                <a:cs typeface="Raleway Medium"/>
                <a:sym typeface="Raleway Medium"/>
              </a:endParaRPr>
            </a:p>
          </p:txBody>
        </p:sp>
        <p:sp>
          <p:nvSpPr>
            <p:cNvPr id="108" name="Google Shape;108;p16"/>
            <p:cNvSpPr/>
            <p:nvPr/>
          </p:nvSpPr>
          <p:spPr>
            <a:xfrm>
              <a:off x="2789785" y="1323164"/>
              <a:ext cx="5221800" cy="731700"/>
            </a:xfrm>
            <a:prstGeom prst="rect">
              <a:avLst/>
            </a:prstGeom>
            <a:solidFill>
              <a:srgbClr val="085630"/>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16"/>
            <p:cNvSpPr txBox="1"/>
            <p:nvPr/>
          </p:nvSpPr>
          <p:spPr>
            <a:xfrm>
              <a:off x="2914388" y="1407450"/>
              <a:ext cx="2284200" cy="5754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Raleway"/>
                  <a:ea typeface="Raleway"/>
                  <a:cs typeface="Raleway"/>
                  <a:sym typeface="Raleway"/>
                </a:rPr>
                <a:t>- </a:t>
              </a:r>
              <a:r>
                <a:rPr lang="en" sz="1200">
                  <a:solidFill>
                    <a:srgbClr val="FFFFFF"/>
                  </a:solidFill>
                  <a:latin typeface="Raleway"/>
                  <a:ea typeface="Raleway"/>
                  <a:cs typeface="Raleway"/>
                  <a:sym typeface="Raleway"/>
                </a:rPr>
                <a:t>Agencies</a:t>
              </a:r>
              <a:endParaRPr sz="1200">
                <a:solidFill>
                  <a:srgbClr val="FFFFFF"/>
                </a:solidFill>
                <a:latin typeface="Raleway"/>
                <a:ea typeface="Raleway"/>
                <a:cs typeface="Raleway"/>
                <a:sym typeface="Raleway"/>
              </a:endParaRPr>
            </a:p>
            <a:p>
              <a:pPr indent="0" lvl="0" marL="0" rtl="0" algn="l">
                <a:lnSpc>
                  <a:spcPct val="115000"/>
                </a:lnSpc>
                <a:spcBef>
                  <a:spcPts val="0"/>
                </a:spcBef>
                <a:spcAft>
                  <a:spcPts val="0"/>
                </a:spcAft>
                <a:buNone/>
              </a:pPr>
              <a:r>
                <a:rPr lang="en" sz="1200">
                  <a:solidFill>
                    <a:srgbClr val="FFFFFF"/>
                  </a:solidFill>
                  <a:latin typeface="Raleway"/>
                  <a:ea typeface="Raleway"/>
                  <a:cs typeface="Raleway"/>
                  <a:sym typeface="Raleway"/>
                </a:rPr>
                <a:t>- Investors</a:t>
              </a:r>
              <a:endParaRPr sz="1200">
                <a:solidFill>
                  <a:srgbClr val="FFFFFF"/>
                </a:solidFill>
                <a:latin typeface="Raleway"/>
                <a:ea typeface="Raleway"/>
                <a:cs typeface="Raleway"/>
                <a:sym typeface="Raleway"/>
              </a:endParaRPr>
            </a:p>
          </p:txBody>
        </p:sp>
      </p:grpSp>
      <p:grpSp>
        <p:nvGrpSpPr>
          <p:cNvPr id="110" name="Google Shape;110;p16"/>
          <p:cNvGrpSpPr/>
          <p:nvPr/>
        </p:nvGrpSpPr>
        <p:grpSpPr>
          <a:xfrm>
            <a:off x="397575" y="3090150"/>
            <a:ext cx="8180069" cy="731700"/>
            <a:chOff x="-168643" y="2207525"/>
            <a:chExt cx="7818839" cy="731700"/>
          </a:xfrm>
        </p:grpSpPr>
        <p:sp>
          <p:nvSpPr>
            <p:cNvPr id="111" name="Google Shape;111;p16"/>
            <p:cNvSpPr txBox="1"/>
            <p:nvPr/>
          </p:nvSpPr>
          <p:spPr>
            <a:xfrm>
              <a:off x="-168643" y="2257725"/>
              <a:ext cx="28239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2200">
                  <a:solidFill>
                    <a:srgbClr val="0B713F"/>
                  </a:solidFill>
                  <a:latin typeface="Raleway Medium"/>
                  <a:ea typeface="Raleway Medium"/>
                  <a:cs typeface="Raleway Medium"/>
                  <a:sym typeface="Raleway Medium"/>
                </a:rPr>
                <a:t>Data Understanding</a:t>
              </a:r>
              <a:endParaRPr sz="2200">
                <a:solidFill>
                  <a:srgbClr val="0B713F"/>
                </a:solidFill>
                <a:latin typeface="Raleway Medium"/>
                <a:ea typeface="Raleway Medium"/>
                <a:cs typeface="Raleway Medium"/>
                <a:sym typeface="Raleway Medium"/>
              </a:endParaRPr>
            </a:p>
          </p:txBody>
        </p:sp>
        <p:sp>
          <p:nvSpPr>
            <p:cNvPr id="112" name="Google Shape;112;p16"/>
            <p:cNvSpPr/>
            <p:nvPr/>
          </p:nvSpPr>
          <p:spPr>
            <a:xfrm>
              <a:off x="2655195" y="2207525"/>
              <a:ext cx="4995000" cy="731700"/>
            </a:xfrm>
            <a:prstGeom prst="rect">
              <a:avLst/>
            </a:prstGeom>
            <a:solidFill>
              <a:srgbClr val="0B713F"/>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113" name="Google Shape;113;p16"/>
            <p:cNvSpPr txBox="1"/>
            <p:nvPr/>
          </p:nvSpPr>
          <p:spPr>
            <a:xfrm>
              <a:off x="2786241" y="2414100"/>
              <a:ext cx="4501200" cy="33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Raleway"/>
                  <a:ea typeface="Raleway"/>
                  <a:cs typeface="Raleway"/>
                  <a:sym typeface="Raleway"/>
                </a:rPr>
                <a:t>- </a:t>
              </a:r>
              <a:r>
                <a:rPr lang="en" sz="1200">
                  <a:solidFill>
                    <a:srgbClr val="FFFFFF"/>
                  </a:solidFill>
                  <a:latin typeface="Raleway"/>
                  <a:ea typeface="Raleway"/>
                  <a:cs typeface="Raleway"/>
                  <a:sym typeface="Raleway"/>
                </a:rPr>
                <a:t>Limitations: dataset size. </a:t>
              </a:r>
              <a:r>
                <a:rPr lang="en" sz="1200">
                  <a:solidFill>
                    <a:schemeClr val="lt1"/>
                  </a:solidFill>
                  <a:latin typeface="Raleway"/>
                  <a:ea typeface="Raleway"/>
                  <a:cs typeface="Raleway"/>
                  <a:sym typeface="Raleway"/>
                </a:rPr>
                <a:t>US dataset, N/A to Indo’s market</a:t>
              </a:r>
              <a:endParaRPr sz="1200">
                <a:solidFill>
                  <a:schemeClr val="lt1"/>
                </a:solidFill>
                <a:latin typeface="Raleway"/>
                <a:ea typeface="Raleway"/>
                <a:cs typeface="Raleway"/>
                <a:sym typeface="Raleway"/>
              </a:endParaRPr>
            </a:p>
            <a:p>
              <a:pPr indent="0" lvl="0" marL="0" rtl="0" algn="l">
                <a:lnSpc>
                  <a:spcPct val="115000"/>
                </a:lnSpc>
                <a:spcBef>
                  <a:spcPts val="0"/>
                </a:spcBef>
                <a:spcAft>
                  <a:spcPts val="0"/>
                </a:spcAft>
                <a:buNone/>
              </a:pPr>
              <a:r>
                <a:rPr lang="en" sz="1200">
                  <a:solidFill>
                    <a:srgbClr val="FFFFFF"/>
                  </a:solidFill>
                  <a:latin typeface="Raleway"/>
                  <a:ea typeface="Raleway"/>
                  <a:cs typeface="Raleway"/>
                  <a:sym typeface="Raleway"/>
                </a:rPr>
                <a:t>- Bias: </a:t>
              </a:r>
              <a:endParaRPr sz="1200">
                <a:solidFill>
                  <a:srgbClr val="FFFFFF"/>
                </a:solidFill>
                <a:latin typeface="Raleway"/>
                <a:ea typeface="Raleway"/>
                <a:cs typeface="Raleway"/>
                <a:sym typeface="Raleway"/>
              </a:endParaRPr>
            </a:p>
          </p:txBody>
        </p:sp>
      </p:grpSp>
      <p:grpSp>
        <p:nvGrpSpPr>
          <p:cNvPr id="114" name="Google Shape;114;p16"/>
          <p:cNvGrpSpPr/>
          <p:nvPr/>
        </p:nvGrpSpPr>
        <p:grpSpPr>
          <a:xfrm>
            <a:off x="729450" y="3971250"/>
            <a:ext cx="7847900" cy="731700"/>
            <a:chOff x="163242" y="3088625"/>
            <a:chExt cx="7124092" cy="731700"/>
          </a:xfrm>
        </p:grpSpPr>
        <p:sp>
          <p:nvSpPr>
            <p:cNvPr id="115" name="Google Shape;115;p16"/>
            <p:cNvSpPr txBox="1"/>
            <p:nvPr/>
          </p:nvSpPr>
          <p:spPr>
            <a:xfrm>
              <a:off x="163242" y="3138825"/>
              <a:ext cx="23805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2200">
                  <a:solidFill>
                    <a:srgbClr val="0B7743"/>
                  </a:solidFill>
                  <a:latin typeface="Raleway Medium"/>
                  <a:ea typeface="Raleway Medium"/>
                  <a:cs typeface="Raleway Medium"/>
                  <a:sym typeface="Raleway Medium"/>
                </a:rPr>
                <a:t>Market Trends</a:t>
              </a:r>
              <a:endParaRPr sz="2200">
                <a:solidFill>
                  <a:srgbClr val="0B7743"/>
                </a:solidFill>
                <a:latin typeface="Raleway Medium"/>
                <a:ea typeface="Raleway Medium"/>
                <a:cs typeface="Raleway Medium"/>
                <a:sym typeface="Raleway Medium"/>
              </a:endParaRPr>
            </a:p>
          </p:txBody>
        </p:sp>
        <p:sp>
          <p:nvSpPr>
            <p:cNvPr id="116" name="Google Shape;116;p16"/>
            <p:cNvSpPr/>
            <p:nvPr/>
          </p:nvSpPr>
          <p:spPr>
            <a:xfrm>
              <a:off x="2543734" y="3088625"/>
              <a:ext cx="4743600" cy="731700"/>
            </a:xfrm>
            <a:prstGeom prst="rect">
              <a:avLst/>
            </a:prstGeom>
            <a:solidFill>
              <a:srgbClr val="0B7743"/>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16"/>
            <p:cNvSpPr txBox="1"/>
            <p:nvPr/>
          </p:nvSpPr>
          <p:spPr>
            <a:xfrm>
              <a:off x="2674476" y="3295175"/>
              <a:ext cx="4511700" cy="33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Raleway"/>
                  <a:ea typeface="Raleway"/>
                  <a:cs typeface="Raleway"/>
                  <a:sym typeface="Raleway"/>
                </a:rPr>
                <a:t>- </a:t>
              </a:r>
              <a:r>
                <a:rPr lang="en" sz="1200">
                  <a:solidFill>
                    <a:srgbClr val="FFFFFF"/>
                  </a:solidFill>
                  <a:latin typeface="Raleway"/>
                  <a:ea typeface="Raleway"/>
                  <a:cs typeface="Raleway"/>
                  <a:sym typeface="Raleway"/>
                </a:rPr>
                <a:t>2024 demand will be the highest since 2020 (CNBC)</a:t>
              </a:r>
              <a:endParaRPr sz="1200">
                <a:solidFill>
                  <a:srgbClr val="FFFFFF"/>
                </a:solidFill>
                <a:latin typeface="Raleway"/>
                <a:ea typeface="Raleway"/>
                <a:cs typeface="Raleway"/>
                <a:sym typeface="Raleway"/>
              </a:endParaRPr>
            </a:p>
            <a:p>
              <a:pPr indent="0" lvl="0" marL="0" rtl="0" algn="l">
                <a:lnSpc>
                  <a:spcPct val="115000"/>
                </a:lnSpc>
                <a:spcBef>
                  <a:spcPts val="0"/>
                </a:spcBef>
                <a:spcAft>
                  <a:spcPts val="0"/>
                </a:spcAft>
                <a:buNone/>
              </a:pPr>
              <a:r>
                <a:rPr lang="en" sz="1200">
                  <a:solidFill>
                    <a:srgbClr val="FFFFFF"/>
                  </a:solidFill>
                  <a:latin typeface="Raleway"/>
                  <a:ea typeface="Raleway"/>
                  <a:cs typeface="Raleway"/>
                  <a:sym typeface="Raleway"/>
                </a:rPr>
                <a:t>- Urgency for policies and innovations inclusive for this sector</a:t>
              </a:r>
              <a:endParaRPr sz="1200">
                <a:solidFill>
                  <a:srgbClr val="FFFFFF"/>
                </a:solidFill>
                <a:latin typeface="Raleway"/>
                <a:ea typeface="Raleway"/>
                <a:cs typeface="Raleway"/>
                <a:sym typeface="Raleway"/>
              </a:endParaRPr>
            </a:p>
          </p:txBody>
        </p:sp>
      </p:grpSp>
      <p:sp>
        <p:nvSpPr>
          <p:cNvPr id="118" name="Google Shape;118;p16"/>
          <p:cNvSpPr txBox="1"/>
          <p:nvPr/>
        </p:nvSpPr>
        <p:spPr>
          <a:xfrm>
            <a:off x="5879701" y="2284050"/>
            <a:ext cx="2284200" cy="5754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Raleway"/>
                <a:ea typeface="Raleway"/>
                <a:cs typeface="Raleway"/>
                <a:sym typeface="Raleway"/>
              </a:rPr>
              <a:t>- </a:t>
            </a:r>
            <a:r>
              <a:rPr lang="en" sz="1200">
                <a:solidFill>
                  <a:schemeClr val="lt1"/>
                </a:solidFill>
                <a:latin typeface="Raleway"/>
                <a:ea typeface="Raleway"/>
                <a:cs typeface="Raleway"/>
                <a:sym typeface="Raleway"/>
              </a:rPr>
              <a:t>Sellers</a:t>
            </a:r>
            <a:endParaRPr sz="1200">
              <a:solidFill>
                <a:schemeClr val="lt1"/>
              </a:solidFill>
              <a:latin typeface="Raleway"/>
              <a:ea typeface="Raleway"/>
              <a:cs typeface="Raleway"/>
              <a:sym typeface="Raleway"/>
            </a:endParaRPr>
          </a:p>
          <a:p>
            <a:pPr indent="0" lvl="0" marL="0" rtl="0" algn="l">
              <a:lnSpc>
                <a:spcPct val="115000"/>
              </a:lnSpc>
              <a:spcBef>
                <a:spcPts val="0"/>
              </a:spcBef>
              <a:spcAft>
                <a:spcPts val="0"/>
              </a:spcAft>
              <a:buNone/>
            </a:pPr>
            <a:r>
              <a:rPr lang="en" sz="1200">
                <a:solidFill>
                  <a:schemeClr val="lt1"/>
                </a:solidFill>
                <a:latin typeface="Raleway"/>
                <a:ea typeface="Raleway"/>
                <a:cs typeface="Raleway"/>
                <a:sym typeface="Raleway"/>
              </a:rPr>
              <a:t>- Appraisers</a:t>
            </a:r>
            <a:endParaRPr sz="1200">
              <a:solidFill>
                <a:srgbClr val="FFFFFF"/>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Shaping The Raw Material: </a:t>
            </a:r>
            <a:r>
              <a:rPr lang="en">
                <a:solidFill>
                  <a:srgbClr val="1A9988"/>
                </a:solidFill>
              </a:rPr>
              <a:t>Data Cleaning &amp; Analysis</a:t>
            </a:r>
            <a:endParaRPr>
              <a:solidFill>
                <a:srgbClr val="1A9988"/>
              </a:solidFill>
            </a:endParaRPr>
          </a:p>
        </p:txBody>
      </p:sp>
      <p:pic>
        <p:nvPicPr>
          <p:cNvPr id="124" name="Google Shape;124;p17"/>
          <p:cNvPicPr preferRelativeResize="0"/>
          <p:nvPr/>
        </p:nvPicPr>
        <p:blipFill>
          <a:blip r:embed="rId3">
            <a:alphaModFix amt="20000"/>
          </a:blip>
          <a:stretch>
            <a:fillRect/>
          </a:stretch>
        </p:blipFill>
        <p:spPr>
          <a:xfrm>
            <a:off x="5736000" y="1868350"/>
            <a:ext cx="2682150" cy="2682150"/>
          </a:xfrm>
          <a:prstGeom prst="rect">
            <a:avLst/>
          </a:prstGeom>
          <a:noFill/>
          <a:ln>
            <a:noFill/>
          </a:ln>
          <a:effectLst>
            <a:reflection blurRad="0" dir="5400000" dist="38100" endA="0" endPos="30000" fadeDir="5400012" kx="0" rotWithShape="0" algn="bl" stPos="0" sy="-100000" ky="0"/>
          </a:effectLst>
        </p:spPr>
      </p:pic>
      <p:sp>
        <p:nvSpPr>
          <p:cNvPr id="125" name="Google Shape;125;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3"/>
                </a:solidFill>
              </a:rPr>
              <a:t>Exploratory data analysis</a:t>
            </a:r>
            <a:r>
              <a:rPr lang="en"/>
              <a:t>: Understand features, data types, potential issues.</a:t>
            </a:r>
            <a:endParaRPr/>
          </a:p>
          <a:p>
            <a:pPr indent="0" lvl="0" marL="0" rtl="0" algn="l">
              <a:spcBef>
                <a:spcPts val="1200"/>
              </a:spcBef>
              <a:spcAft>
                <a:spcPts val="0"/>
              </a:spcAft>
              <a:buNone/>
            </a:pPr>
            <a:r>
              <a:rPr lang="en">
                <a:solidFill>
                  <a:schemeClr val="accent3"/>
                </a:solidFill>
              </a:rPr>
              <a:t>Missing value handling</a:t>
            </a:r>
            <a:r>
              <a:rPr lang="en"/>
              <a:t>: Imputation or removal based on strategy.</a:t>
            </a:r>
            <a:endParaRPr/>
          </a:p>
          <a:p>
            <a:pPr indent="0" lvl="0" marL="0" rtl="0" algn="l">
              <a:spcBef>
                <a:spcPts val="1200"/>
              </a:spcBef>
              <a:spcAft>
                <a:spcPts val="0"/>
              </a:spcAft>
              <a:buNone/>
            </a:pPr>
            <a:r>
              <a:rPr lang="en">
                <a:solidFill>
                  <a:schemeClr val="accent3"/>
                </a:solidFill>
              </a:rPr>
              <a:t>Outlier detection &amp; treatment</a:t>
            </a:r>
            <a:r>
              <a:rPr lang="en"/>
              <a:t>: Winsorizing, capping, or removal according to domain knowledge.</a:t>
            </a:r>
            <a:endParaRPr/>
          </a:p>
          <a:p>
            <a:pPr indent="0" lvl="0" marL="0" rtl="0" algn="l">
              <a:spcBef>
                <a:spcPts val="1200"/>
              </a:spcBef>
              <a:spcAft>
                <a:spcPts val="0"/>
              </a:spcAft>
              <a:buNone/>
            </a:pPr>
            <a:r>
              <a:rPr lang="en">
                <a:solidFill>
                  <a:schemeClr val="accent3"/>
                </a:solidFill>
              </a:rPr>
              <a:t>Feature engineering</a:t>
            </a:r>
            <a:r>
              <a:rPr lang="en"/>
              <a:t>: Create new features for better representation (e.g., total living area).</a:t>
            </a:r>
            <a:endParaRPr/>
          </a:p>
          <a:p>
            <a:pPr indent="0" lvl="0" marL="0" rtl="0" algn="l">
              <a:spcBef>
                <a:spcPts val="1200"/>
              </a:spcBef>
              <a:spcAft>
                <a:spcPts val="1200"/>
              </a:spcAft>
              <a:buNone/>
            </a:pPr>
            <a:r>
              <a:rPr lang="en">
                <a:solidFill>
                  <a:schemeClr val="accent3"/>
                </a:solidFill>
              </a:rPr>
              <a:t>Visualization</a:t>
            </a:r>
            <a:r>
              <a:rPr lang="en"/>
              <a:t>: Use plots and charts to uncover relationships with the target variable (sale price).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Choosing the Right Tool: </a:t>
            </a:r>
            <a:r>
              <a:rPr lang="en">
                <a:solidFill>
                  <a:srgbClr val="EB5600"/>
                </a:solidFill>
              </a:rPr>
              <a:t>Data Modeling</a:t>
            </a:r>
            <a:endParaRPr>
              <a:solidFill>
                <a:srgbClr val="EB5600"/>
              </a:solidFill>
            </a:endParaRPr>
          </a:p>
        </p:txBody>
      </p:sp>
      <p:sp>
        <p:nvSpPr>
          <p:cNvPr id="131" name="Google Shape;131;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A9988"/>
                </a:solidFill>
              </a:rPr>
              <a:t>Algorithm selection</a:t>
            </a:r>
            <a:r>
              <a:rPr lang="en"/>
              <a:t>: Linear regression, random forest, gradient boosting, XGBoost.</a:t>
            </a:r>
            <a:endParaRPr/>
          </a:p>
          <a:p>
            <a:pPr indent="0" lvl="0" marL="0" rtl="0" algn="l">
              <a:spcBef>
                <a:spcPts val="1200"/>
              </a:spcBef>
              <a:spcAft>
                <a:spcPts val="0"/>
              </a:spcAft>
              <a:buNone/>
            </a:pPr>
            <a:r>
              <a:rPr lang="en">
                <a:solidFill>
                  <a:schemeClr val="dk1"/>
                </a:solidFill>
              </a:rPr>
              <a:t>Data splitting</a:t>
            </a:r>
            <a:r>
              <a:rPr lang="en"/>
              <a:t>: Training, validation, and test sets for robust evaluation.</a:t>
            </a:r>
            <a:endParaRPr/>
          </a:p>
          <a:p>
            <a:pPr indent="0" lvl="0" marL="0" rtl="0" algn="l">
              <a:spcBef>
                <a:spcPts val="1200"/>
              </a:spcBef>
              <a:spcAft>
                <a:spcPts val="0"/>
              </a:spcAft>
              <a:buNone/>
            </a:pPr>
            <a:r>
              <a:rPr lang="en">
                <a:solidFill>
                  <a:schemeClr val="dk1"/>
                </a:solidFill>
              </a:rPr>
              <a:t>Hyperparameter tuning</a:t>
            </a:r>
            <a:r>
              <a:rPr lang="en"/>
              <a:t>: Optimize model performance using the validation set.</a:t>
            </a:r>
            <a:endParaRPr/>
          </a:p>
          <a:p>
            <a:pPr indent="0" lvl="0" marL="0" rtl="0" algn="l">
              <a:spcBef>
                <a:spcPts val="1200"/>
              </a:spcBef>
              <a:spcAft>
                <a:spcPts val="1200"/>
              </a:spcAft>
              <a:buNone/>
            </a:pPr>
            <a:r>
              <a:rPr lang="en">
                <a:solidFill>
                  <a:schemeClr val="dk1"/>
                </a:solidFill>
              </a:rPr>
              <a:t>Model interpretability</a:t>
            </a:r>
            <a:r>
              <a:rPr lang="en"/>
              <a:t>: Understand how features contribute to predictions and address potential biases.</a:t>
            </a:r>
            <a:endParaRPr/>
          </a:p>
        </p:txBody>
      </p:sp>
      <p:pic>
        <p:nvPicPr>
          <p:cNvPr id="132" name="Google Shape;132;p18"/>
          <p:cNvPicPr preferRelativeResize="0"/>
          <p:nvPr/>
        </p:nvPicPr>
        <p:blipFill>
          <a:blip r:embed="rId3">
            <a:alphaModFix amt="14000"/>
          </a:blip>
          <a:stretch>
            <a:fillRect/>
          </a:stretch>
        </p:blipFill>
        <p:spPr>
          <a:xfrm>
            <a:off x="6157050" y="2078875"/>
            <a:ext cx="2261100" cy="2261100"/>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Putting the Model to the Test: </a:t>
            </a:r>
            <a:r>
              <a:rPr lang="en">
                <a:solidFill>
                  <a:srgbClr val="1A9988"/>
                </a:solidFill>
              </a:rPr>
              <a:t>Model Evaluation</a:t>
            </a:r>
            <a:endParaRPr>
              <a:solidFill>
                <a:srgbClr val="1A9988"/>
              </a:solidFill>
            </a:endParaRPr>
          </a:p>
        </p:txBody>
      </p:sp>
      <p:sp>
        <p:nvSpPr>
          <p:cNvPr id="138" name="Google Shape;138;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3"/>
                </a:solidFill>
              </a:rPr>
              <a:t>Test set evaluation</a:t>
            </a:r>
            <a:r>
              <a:rPr lang="en"/>
              <a:t>: Use metrics like R-squared, MSE, MAE aligned with business goals.</a:t>
            </a:r>
            <a:endParaRPr/>
          </a:p>
          <a:p>
            <a:pPr indent="0" lvl="0" marL="0" rtl="0" algn="l">
              <a:spcBef>
                <a:spcPts val="1200"/>
              </a:spcBef>
              <a:spcAft>
                <a:spcPts val="0"/>
              </a:spcAft>
              <a:buNone/>
            </a:pPr>
            <a:r>
              <a:rPr lang="en">
                <a:solidFill>
                  <a:schemeClr val="accent3"/>
                </a:solidFill>
              </a:rPr>
              <a:t>Model comparison</a:t>
            </a:r>
            <a:r>
              <a:rPr lang="en"/>
              <a:t>: Consider accuracy, explainability, robustness, and efficiency.</a:t>
            </a:r>
            <a:endParaRPr/>
          </a:p>
          <a:p>
            <a:pPr indent="0" lvl="0" marL="0" rtl="0" algn="l">
              <a:spcBef>
                <a:spcPts val="1200"/>
              </a:spcBef>
              <a:spcAft>
                <a:spcPts val="1200"/>
              </a:spcAft>
              <a:buNone/>
            </a:pPr>
            <a:r>
              <a:rPr lang="en">
                <a:solidFill>
                  <a:schemeClr val="accent3"/>
                </a:solidFill>
              </a:rPr>
              <a:t>Error analysis</a:t>
            </a:r>
            <a:r>
              <a:rPr lang="en"/>
              <a:t>: Examine error distribution across different house groups for potential biases.</a:t>
            </a:r>
            <a:endParaRPr/>
          </a:p>
        </p:txBody>
      </p:sp>
      <p:pic>
        <p:nvPicPr>
          <p:cNvPr id="139" name="Google Shape;139;p19"/>
          <p:cNvPicPr preferRelativeResize="0"/>
          <p:nvPr/>
        </p:nvPicPr>
        <p:blipFill>
          <a:blip r:embed="rId3">
            <a:alphaModFix amt="30000"/>
          </a:blip>
          <a:stretch>
            <a:fillRect/>
          </a:stretch>
        </p:blipFill>
        <p:spPr>
          <a:xfrm>
            <a:off x="6157050" y="2078875"/>
            <a:ext cx="2261100" cy="2261100"/>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Lab to Reality: </a:t>
            </a:r>
            <a:r>
              <a:rPr lang="en">
                <a:solidFill>
                  <a:srgbClr val="EB5600"/>
                </a:solidFill>
              </a:rPr>
              <a:t>Model Deployment &amp; Maintenance</a:t>
            </a:r>
            <a:endParaRPr>
              <a:solidFill>
                <a:srgbClr val="EB5600"/>
              </a:solidFill>
            </a:endParaRPr>
          </a:p>
        </p:txBody>
      </p:sp>
      <p:sp>
        <p:nvSpPr>
          <p:cNvPr id="145" name="Google Shape;145;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Choose deployment method</a:t>
            </a:r>
            <a:r>
              <a:rPr lang="en"/>
              <a:t>: Cloud-based service, API, embedded application (consider scalability, security, integration).</a:t>
            </a:r>
            <a:endParaRPr/>
          </a:p>
          <a:p>
            <a:pPr indent="0" lvl="0" marL="0" rtl="0" algn="l">
              <a:spcBef>
                <a:spcPts val="1200"/>
              </a:spcBef>
              <a:spcAft>
                <a:spcPts val="0"/>
              </a:spcAft>
              <a:buNone/>
            </a:pPr>
            <a:r>
              <a:rPr lang="en">
                <a:solidFill>
                  <a:schemeClr val="dk1"/>
                </a:solidFill>
              </a:rPr>
              <a:t>Monitor performance</a:t>
            </a:r>
            <a:r>
              <a:rPr lang="en"/>
              <a:t>: Track metrics, identify degradation, retrain or redeploy if needed.</a:t>
            </a:r>
            <a:endParaRPr/>
          </a:p>
          <a:p>
            <a:pPr indent="0" lvl="0" marL="0" rtl="0" algn="l">
              <a:spcBef>
                <a:spcPts val="1200"/>
              </a:spcBef>
              <a:spcAft>
                <a:spcPts val="1200"/>
              </a:spcAft>
              <a:buNone/>
            </a:pPr>
            <a:r>
              <a:rPr lang="en">
                <a:solidFill>
                  <a:schemeClr val="dk1"/>
                </a:solidFill>
              </a:rPr>
              <a:t>Gather feedback</a:t>
            </a:r>
            <a:r>
              <a:rPr lang="en"/>
              <a:t>: Adapt the model based on user input and market shifts.</a:t>
            </a:r>
            <a:endParaRPr/>
          </a:p>
        </p:txBody>
      </p:sp>
      <p:pic>
        <p:nvPicPr>
          <p:cNvPr id="146" name="Google Shape;146;p20"/>
          <p:cNvPicPr preferRelativeResize="0"/>
          <p:nvPr/>
        </p:nvPicPr>
        <p:blipFill>
          <a:blip r:embed="rId3">
            <a:alphaModFix amt="20000"/>
          </a:blip>
          <a:stretch>
            <a:fillRect/>
          </a:stretch>
        </p:blipFill>
        <p:spPr>
          <a:xfrm>
            <a:off x="6157050" y="2078875"/>
            <a:ext cx="2261100" cy="2261100"/>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729450" y="1318650"/>
            <a:ext cx="7688700" cy="3397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4300"/>
          </a:p>
          <a:p>
            <a:pPr indent="0" lvl="0" marL="0" rtl="0" algn="ctr">
              <a:spcBef>
                <a:spcPts val="0"/>
              </a:spcBef>
              <a:spcAft>
                <a:spcPts val="0"/>
              </a:spcAft>
              <a:buNone/>
            </a:pPr>
            <a:r>
              <a:t/>
            </a:r>
            <a:endParaRPr sz="4300"/>
          </a:p>
          <a:p>
            <a:pPr indent="0" lvl="0" marL="0" rtl="0" algn="ctr">
              <a:spcBef>
                <a:spcPts val="0"/>
              </a:spcBef>
              <a:spcAft>
                <a:spcPts val="0"/>
              </a:spcAft>
              <a:buNone/>
            </a:pPr>
            <a:r>
              <a:rPr lang="en" sz="4300"/>
              <a:t>Questions?</a:t>
            </a:r>
            <a:endParaRPr sz="43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