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25" r:id="rId2"/>
    <p:sldId id="687" r:id="rId3"/>
    <p:sldId id="614" r:id="rId4"/>
    <p:sldId id="615" r:id="rId5"/>
    <p:sldId id="759" r:id="rId6"/>
    <p:sldId id="620" r:id="rId7"/>
    <p:sldId id="621" r:id="rId8"/>
    <p:sldId id="624" r:id="rId9"/>
    <p:sldId id="668" r:id="rId10"/>
    <p:sldId id="625" r:id="rId11"/>
    <p:sldId id="802" r:id="rId12"/>
    <p:sldId id="761" r:id="rId13"/>
    <p:sldId id="762" r:id="rId14"/>
    <p:sldId id="764" r:id="rId15"/>
    <p:sldId id="765" r:id="rId16"/>
    <p:sldId id="766" r:id="rId17"/>
    <p:sldId id="767" r:id="rId18"/>
    <p:sldId id="769" r:id="rId19"/>
    <p:sldId id="770" r:id="rId20"/>
    <p:sldId id="773" r:id="rId21"/>
    <p:sldId id="772" r:id="rId22"/>
    <p:sldId id="774" r:id="rId23"/>
    <p:sldId id="793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2" r:id="rId42"/>
    <p:sldId id="794" r:id="rId43"/>
    <p:sldId id="795" r:id="rId44"/>
    <p:sldId id="796" r:id="rId45"/>
    <p:sldId id="797" r:id="rId46"/>
    <p:sldId id="798" r:id="rId47"/>
    <p:sldId id="800" r:id="rId48"/>
    <p:sldId id="803" r:id="rId49"/>
    <p:sldId id="799" r:id="rId50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AA676"/>
    <a:srgbClr val="32000C"/>
    <a:srgbClr val="CB6B30"/>
    <a:srgbClr val="E36243"/>
    <a:srgbClr val="FF4A7E"/>
    <a:srgbClr val="0B0B0B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2" autoAdjust="0"/>
    <p:restoredTop sz="88868" autoAdjust="0"/>
  </p:normalViewPr>
  <p:slideViewPr>
    <p:cSldViewPr>
      <p:cViewPr varScale="1">
        <p:scale>
          <a:sx n="68" d="100"/>
          <a:sy n="68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384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3.wmf"/><Relationship Id="rId1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EF574-2ED9-40CE-8713-5359F7406B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EC05-2770-4AC0-9079-167C16BE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8916A6-7C52-459B-AB60-C9473499C978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0738D2-3549-400D-A3D9-0D07D210A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85C67-2D62-4434-AF48-3D2C198C8EB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56BFA-11C4-4A39-9450-69EE9CC5DD10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B93041-8037-4F08-ACAF-609C31AA6283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31CF1-5FE5-4EB6-8F1B-5AB9ABB090F2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our world coordinates at the center</a:t>
            </a:r>
            <a:r>
              <a:rPr lang="en-US" baseline="0" dirty="0" smtClean="0"/>
              <a:t>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738D2-3549-400D-A3D9-0D07D210AF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A5630-9A4D-463B-8945-7D03C971E048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Center to get rid of the “b” in “x = AX + b”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FF803-9C3C-477B-BC57-2ED22AE689DA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7C7B0-8B11-4484-9354-E1D8ACC628A7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3818"/>
            <a:r>
              <a:rPr lang="en-US" dirty="0"/>
              <a:t>The measurement matrix</a:t>
            </a:r>
            <a:r>
              <a:rPr lang="en-US" b="1" dirty="0">
                <a:latin typeface="Times New Roman" pitchFamily="18" charset="0"/>
              </a:rPr>
              <a:t> D = MS </a:t>
            </a:r>
            <a:r>
              <a:rPr lang="en-US" dirty="0"/>
              <a:t>must have rank 3!</a:t>
            </a:r>
            <a:endParaRPr lang="en-US" b="1" dirty="0">
              <a:latin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54FA15-3A0C-4C2B-A8FE-65B73AFC9E81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55AB3-7286-4FB9-92DC-86FF79A974ED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E505B9-C156-42B8-82CC-8482E9A340F4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738D2-3549-400D-A3D9-0D07D210AF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0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6E167-EF6C-4931-85EF-DC6C57859395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3C4CD-B378-4135-89B9-4487F7898EFD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108DA-F0F6-4336-9ACA-767BB80A24DF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636D3-17E9-4240-B4EA-777E6022FD3E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62C5-BA2A-4D2F-8B1A-0353673803F4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B50AF-E9B7-4133-B7AA-E1DD9E47330C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7C346-4515-4FFA-9F69-343EEA291FAE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5B3824-A259-4E8B-A17B-C9DC015EFED4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2150"/>
            <a:ext cx="4618038" cy="3462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BC032-4CA1-45BE-BEA7-7D5C155B0C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3E3EEA-A503-4842-AD9D-99BBBCC1BCED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CF168C-B95A-46CA-AA2A-EA975E4ECB07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0FC1F-2C06-40FA-8BB7-DF10070C156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2150"/>
            <a:ext cx="4618038" cy="3462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677883-92F9-47FC-B8DB-85A7C021D9E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2150"/>
            <a:ext cx="4618038" cy="3462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FB39B0-0666-482B-92AD-DFF2612A4019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2150"/>
            <a:ext cx="4618038" cy="3462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17415-F485-48C8-81D7-86873B0DBCB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5BC18-26AE-44B6-B9B1-C80E7FA6E36A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3AA9F-5C40-425C-B79F-2CAF1D230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92D1-49EE-487A-84C7-B41D9F2FFA88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5742-C25A-487E-8DEC-20A3C3E98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B0C5-DD8D-430A-937F-FD09E0214D77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1786-1FF2-42F2-ADA7-786C891DF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43BD-8627-4DEF-90A1-6BA9CA06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93C5-3820-4660-95C5-DD46C875351B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BE1C0-B89B-402F-B27F-39AFD9D79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BE2B4-38BE-4709-9C38-ED660033D0D0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D488-0DE7-4BF6-B79A-82B2BF15D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040D-B97F-4102-97A8-F186F6838263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E7738-5947-4F2C-9E00-36771980D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DA822-A070-4AAD-B3DB-041EAEE93B09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01B9-1F2B-4DDD-9CD1-49B6635AC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7049-3052-4F98-A826-E52FCA6BE5EC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1CB1-E26E-4654-ABFA-559CFF471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CA66-0C68-4452-803E-AD750D1415AE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5B0F2-5B3C-4C49-AF80-9655A45D1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87BE-D5C6-41AD-B3DF-C8E25E24D3FB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7400-C321-48BC-A7FD-64D57D716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DD8A-D3D5-4226-A76A-130CC17CF11C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A0A9B-AF70-4D9E-9D12-2E2A99619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34B5C8-F305-4153-9E5B-04D47D860C9D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7A6884-E7ED-4D3E-831F-3124C8A68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6.png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tour.cs.washington.edu/Photo_Tourism.pdf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hotosynth.ne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iem\Documents\Presentations\Freshman%20Vision%20Talk%20-%20UIUC%202009\colosseum.avi" TargetMode="Externa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~yang/courses/cs294-6/papers/TomasiC_Shape%20and%20motion%20from%20image%20streams%20under%20orthography.pdf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eecs.berkeley.edu/~yang/courses/cs294-6/papers/TomasiC_Shape%20and%20motion%20from%20image%20streams%20under%20orthography.pdf" TargetMode="Externa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7.png"/><Relationship Id="rId4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8.png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8.png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9.png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9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1.wmf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8.png"/><Relationship Id="rId4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ecs.berkeley.edu/~yang/courses/cs294-6/papers/TomasiC_Shape%20and%20motion%20from%20image%20streams%20under%20orthography.pdf" TargetMode="External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i.eng.cam.ac.uk/~cipolla/publications/contributionToEditedBook/2008-SFM-chapters.pdf" TargetMode="External"/><Relationship Id="rId2" Type="http://schemas.openxmlformats.org/officeDocument/2006/relationships/hyperlink" Target="http://www.cs.huji.ac.il/~csip/sfm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4.bin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81.png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72.wmf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hyperlink" Target="http://www.robots.ox.ac.uk/~vgg/hzbook/code/" TargetMode="Externa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nielwedge.com/fmatri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hyperlink" Target="http://www.robots.ox.ac.uk/~vgg/hzbook/code/vgg_multiview/vgg_X_from_xP_lin.m" TargetMode="External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Structure from Motion</a:t>
            </a: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64008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CS 543 / ECE 549 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University of Illinois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Derek Hoiem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924800" y="8731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03/06/12</a:t>
            </a:r>
            <a:endParaRPr lang="en-US" dirty="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5202" y="6488668"/>
            <a:ext cx="89819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Many slides adapted from Lana Lazebnik, Silvio </a:t>
            </a:r>
            <a:r>
              <a:rPr lang="en-US" dirty="0" err="1"/>
              <a:t>Saverese</a:t>
            </a:r>
            <a:r>
              <a:rPr lang="en-US" dirty="0"/>
              <a:t>, Steve </a:t>
            </a:r>
            <a:r>
              <a:rPr lang="en-US" dirty="0" smtClean="0"/>
              <a:t>Seitz, Martial Hebert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Non-linear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440"/>
            <a:ext cx="8229600" cy="5135563"/>
          </a:xfrm>
        </p:spPr>
        <p:txBody>
          <a:bodyPr/>
          <a:lstStyle/>
          <a:p>
            <a:r>
              <a:rPr lang="en-US" dirty="0" smtClean="0"/>
              <a:t>Minimize projected error while satisfying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3"/>
          <a:stretch/>
        </p:blipFill>
        <p:spPr bwMode="auto">
          <a:xfrm>
            <a:off x="1066800" y="2971800"/>
            <a:ext cx="6209336" cy="34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4938" y="6615098"/>
            <a:ext cx="6996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source: Robertson and </a:t>
            </a:r>
            <a:r>
              <a:rPr lang="en-US" sz="1200" dirty="0" err="1" smtClean="0"/>
              <a:t>Cipolla</a:t>
            </a:r>
            <a:r>
              <a:rPr lang="en-US" sz="1200" dirty="0" smtClean="0"/>
              <a:t> (</a:t>
            </a:r>
            <a:r>
              <a:rPr lang="en-US" sz="1200" dirty="0" err="1" smtClean="0"/>
              <a:t>Chpt</a:t>
            </a:r>
            <a:r>
              <a:rPr lang="en-US" sz="1200" dirty="0" smtClean="0"/>
              <a:t> 13 of Practical Image Processing and Computer Vision) 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5469775" y="4957156"/>
            <a:ext cx="415636" cy="482139"/>
          </a:xfrm>
          <a:custGeom>
            <a:avLst/>
            <a:gdLst>
              <a:gd name="connsiteX0" fmla="*/ 415636 w 415636"/>
              <a:gd name="connsiteY0" fmla="*/ 232757 h 482139"/>
              <a:gd name="connsiteX1" fmla="*/ 99753 w 415636"/>
              <a:gd name="connsiteY1" fmla="*/ 0 h 482139"/>
              <a:gd name="connsiteX2" fmla="*/ 0 w 415636"/>
              <a:gd name="connsiteY2" fmla="*/ 182880 h 482139"/>
              <a:gd name="connsiteX3" fmla="*/ 116378 w 415636"/>
              <a:gd name="connsiteY3" fmla="*/ 482139 h 482139"/>
              <a:gd name="connsiteX4" fmla="*/ 399011 w 415636"/>
              <a:gd name="connsiteY4" fmla="*/ 315884 h 482139"/>
              <a:gd name="connsiteX5" fmla="*/ 415636 w 415636"/>
              <a:gd name="connsiteY5" fmla="*/ 232757 h 4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36" h="482139">
                <a:moveTo>
                  <a:pt x="415636" y="232757"/>
                </a:moveTo>
                <a:lnTo>
                  <a:pt x="99753" y="0"/>
                </a:lnTo>
                <a:lnTo>
                  <a:pt x="0" y="182880"/>
                </a:lnTo>
                <a:lnTo>
                  <a:pt x="116378" y="482139"/>
                </a:lnTo>
                <a:lnTo>
                  <a:pt x="399011" y="315884"/>
                </a:lnTo>
                <a:lnTo>
                  <a:pt x="415636" y="2327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8213" y="4996934"/>
                <a:ext cx="443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13" y="4996934"/>
                <a:ext cx="4438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5000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669280" y="4391891"/>
            <a:ext cx="432262" cy="432262"/>
          </a:xfrm>
          <a:custGeom>
            <a:avLst/>
            <a:gdLst>
              <a:gd name="connsiteX0" fmla="*/ 33251 w 432262"/>
              <a:gd name="connsiteY0" fmla="*/ 0 h 432262"/>
              <a:gd name="connsiteX1" fmla="*/ 0 w 432262"/>
              <a:gd name="connsiteY1" fmla="*/ 382385 h 432262"/>
              <a:gd name="connsiteX2" fmla="*/ 249382 w 432262"/>
              <a:gd name="connsiteY2" fmla="*/ 299258 h 432262"/>
              <a:gd name="connsiteX3" fmla="*/ 266007 w 432262"/>
              <a:gd name="connsiteY3" fmla="*/ 432262 h 432262"/>
              <a:gd name="connsiteX4" fmla="*/ 415636 w 432262"/>
              <a:gd name="connsiteY4" fmla="*/ 432262 h 432262"/>
              <a:gd name="connsiteX5" fmla="*/ 432262 w 432262"/>
              <a:gd name="connsiteY5" fmla="*/ 216131 h 432262"/>
              <a:gd name="connsiteX6" fmla="*/ 66502 w 432262"/>
              <a:gd name="connsiteY6" fmla="*/ 49876 h 432262"/>
              <a:gd name="connsiteX7" fmla="*/ 66502 w 432262"/>
              <a:gd name="connsiteY7" fmla="*/ 49876 h 432262"/>
              <a:gd name="connsiteX8" fmla="*/ 33251 w 432262"/>
              <a:gd name="connsiteY8" fmla="*/ 6650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262" h="432262">
                <a:moveTo>
                  <a:pt x="33251" y="0"/>
                </a:moveTo>
                <a:lnTo>
                  <a:pt x="0" y="382385"/>
                </a:lnTo>
                <a:lnTo>
                  <a:pt x="249382" y="299258"/>
                </a:lnTo>
                <a:lnTo>
                  <a:pt x="266007" y="432262"/>
                </a:lnTo>
                <a:lnTo>
                  <a:pt x="415636" y="432262"/>
                </a:lnTo>
                <a:lnTo>
                  <a:pt x="432262" y="216131"/>
                </a:lnTo>
                <a:lnTo>
                  <a:pt x="66502" y="49876"/>
                </a:lnTo>
                <a:lnTo>
                  <a:pt x="66502" y="49876"/>
                </a:lnTo>
                <a:lnTo>
                  <a:pt x="33251" y="66502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60968" y="4421386"/>
                <a:ext cx="443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68" y="4421386"/>
                <a:ext cx="44382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346958" y="4428677"/>
            <a:ext cx="432262" cy="543061"/>
          </a:xfrm>
          <a:custGeom>
            <a:avLst/>
            <a:gdLst>
              <a:gd name="connsiteX0" fmla="*/ 33251 w 432262"/>
              <a:gd name="connsiteY0" fmla="*/ 0 h 432262"/>
              <a:gd name="connsiteX1" fmla="*/ 0 w 432262"/>
              <a:gd name="connsiteY1" fmla="*/ 382385 h 432262"/>
              <a:gd name="connsiteX2" fmla="*/ 249382 w 432262"/>
              <a:gd name="connsiteY2" fmla="*/ 299258 h 432262"/>
              <a:gd name="connsiteX3" fmla="*/ 266007 w 432262"/>
              <a:gd name="connsiteY3" fmla="*/ 432262 h 432262"/>
              <a:gd name="connsiteX4" fmla="*/ 415636 w 432262"/>
              <a:gd name="connsiteY4" fmla="*/ 432262 h 432262"/>
              <a:gd name="connsiteX5" fmla="*/ 432262 w 432262"/>
              <a:gd name="connsiteY5" fmla="*/ 216131 h 432262"/>
              <a:gd name="connsiteX6" fmla="*/ 66502 w 432262"/>
              <a:gd name="connsiteY6" fmla="*/ 49876 h 432262"/>
              <a:gd name="connsiteX7" fmla="*/ 66502 w 432262"/>
              <a:gd name="connsiteY7" fmla="*/ 49876 h 432262"/>
              <a:gd name="connsiteX8" fmla="*/ 33251 w 432262"/>
              <a:gd name="connsiteY8" fmla="*/ 66502 h 432262"/>
              <a:gd name="connsiteX0" fmla="*/ 33251 w 432262"/>
              <a:gd name="connsiteY0" fmla="*/ 0 h 440433"/>
              <a:gd name="connsiteX1" fmla="*/ 0 w 432262"/>
              <a:gd name="connsiteY1" fmla="*/ 382385 h 440433"/>
              <a:gd name="connsiteX2" fmla="*/ 133004 w 432262"/>
              <a:gd name="connsiteY2" fmla="*/ 440433 h 440433"/>
              <a:gd name="connsiteX3" fmla="*/ 266007 w 432262"/>
              <a:gd name="connsiteY3" fmla="*/ 432262 h 440433"/>
              <a:gd name="connsiteX4" fmla="*/ 415636 w 432262"/>
              <a:gd name="connsiteY4" fmla="*/ 432262 h 440433"/>
              <a:gd name="connsiteX5" fmla="*/ 432262 w 432262"/>
              <a:gd name="connsiteY5" fmla="*/ 216131 h 440433"/>
              <a:gd name="connsiteX6" fmla="*/ 66502 w 432262"/>
              <a:gd name="connsiteY6" fmla="*/ 49876 h 440433"/>
              <a:gd name="connsiteX7" fmla="*/ 66502 w 432262"/>
              <a:gd name="connsiteY7" fmla="*/ 49876 h 440433"/>
              <a:gd name="connsiteX8" fmla="*/ 33251 w 432262"/>
              <a:gd name="connsiteY8" fmla="*/ 66502 h 440433"/>
              <a:gd name="connsiteX0" fmla="*/ 33251 w 432262"/>
              <a:gd name="connsiteY0" fmla="*/ 0 h 440433"/>
              <a:gd name="connsiteX1" fmla="*/ 0 w 432262"/>
              <a:gd name="connsiteY1" fmla="*/ 382385 h 440433"/>
              <a:gd name="connsiteX2" fmla="*/ 133004 w 432262"/>
              <a:gd name="connsiteY2" fmla="*/ 440433 h 440433"/>
              <a:gd name="connsiteX3" fmla="*/ 266007 w 432262"/>
              <a:gd name="connsiteY3" fmla="*/ 432262 h 440433"/>
              <a:gd name="connsiteX4" fmla="*/ 349134 w 432262"/>
              <a:gd name="connsiteY4" fmla="*/ 404027 h 440433"/>
              <a:gd name="connsiteX5" fmla="*/ 432262 w 432262"/>
              <a:gd name="connsiteY5" fmla="*/ 216131 h 440433"/>
              <a:gd name="connsiteX6" fmla="*/ 66502 w 432262"/>
              <a:gd name="connsiteY6" fmla="*/ 49876 h 440433"/>
              <a:gd name="connsiteX7" fmla="*/ 66502 w 432262"/>
              <a:gd name="connsiteY7" fmla="*/ 49876 h 440433"/>
              <a:gd name="connsiteX8" fmla="*/ 33251 w 432262"/>
              <a:gd name="connsiteY8" fmla="*/ 66502 h 440433"/>
              <a:gd name="connsiteX0" fmla="*/ 33251 w 432262"/>
              <a:gd name="connsiteY0" fmla="*/ 20712 h 461145"/>
              <a:gd name="connsiteX1" fmla="*/ 0 w 432262"/>
              <a:gd name="connsiteY1" fmla="*/ 403097 h 461145"/>
              <a:gd name="connsiteX2" fmla="*/ 133004 w 432262"/>
              <a:gd name="connsiteY2" fmla="*/ 461145 h 461145"/>
              <a:gd name="connsiteX3" fmla="*/ 266007 w 432262"/>
              <a:gd name="connsiteY3" fmla="*/ 452974 h 461145"/>
              <a:gd name="connsiteX4" fmla="*/ 349134 w 432262"/>
              <a:gd name="connsiteY4" fmla="*/ 424739 h 461145"/>
              <a:gd name="connsiteX5" fmla="*/ 432262 w 432262"/>
              <a:gd name="connsiteY5" fmla="*/ 236843 h 461145"/>
              <a:gd name="connsiteX6" fmla="*/ 66502 w 432262"/>
              <a:gd name="connsiteY6" fmla="*/ 70588 h 461145"/>
              <a:gd name="connsiteX7" fmla="*/ 166254 w 432262"/>
              <a:gd name="connsiteY7" fmla="*/ 0 h 461145"/>
              <a:gd name="connsiteX8" fmla="*/ 33251 w 432262"/>
              <a:gd name="connsiteY8" fmla="*/ 87214 h 461145"/>
              <a:gd name="connsiteX0" fmla="*/ 33251 w 432262"/>
              <a:gd name="connsiteY0" fmla="*/ 20712 h 461145"/>
              <a:gd name="connsiteX1" fmla="*/ 0 w 432262"/>
              <a:gd name="connsiteY1" fmla="*/ 403097 h 461145"/>
              <a:gd name="connsiteX2" fmla="*/ 133004 w 432262"/>
              <a:gd name="connsiteY2" fmla="*/ 461145 h 461145"/>
              <a:gd name="connsiteX3" fmla="*/ 266007 w 432262"/>
              <a:gd name="connsiteY3" fmla="*/ 452974 h 461145"/>
              <a:gd name="connsiteX4" fmla="*/ 349134 w 432262"/>
              <a:gd name="connsiteY4" fmla="*/ 424739 h 461145"/>
              <a:gd name="connsiteX5" fmla="*/ 432262 w 432262"/>
              <a:gd name="connsiteY5" fmla="*/ 236843 h 461145"/>
              <a:gd name="connsiteX6" fmla="*/ 263239 w 432262"/>
              <a:gd name="connsiteY6" fmla="*/ 81705 h 461145"/>
              <a:gd name="connsiteX7" fmla="*/ 66502 w 432262"/>
              <a:gd name="connsiteY7" fmla="*/ 70588 h 461145"/>
              <a:gd name="connsiteX8" fmla="*/ 166254 w 432262"/>
              <a:gd name="connsiteY8" fmla="*/ 0 h 461145"/>
              <a:gd name="connsiteX9" fmla="*/ 33251 w 432262"/>
              <a:gd name="connsiteY9" fmla="*/ 87214 h 4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262" h="461145">
                <a:moveTo>
                  <a:pt x="33251" y="20712"/>
                </a:moveTo>
                <a:lnTo>
                  <a:pt x="0" y="403097"/>
                </a:lnTo>
                <a:lnTo>
                  <a:pt x="133004" y="461145"/>
                </a:lnTo>
                <a:lnTo>
                  <a:pt x="266007" y="452974"/>
                </a:lnTo>
                <a:lnTo>
                  <a:pt x="349134" y="424739"/>
                </a:lnTo>
                <a:lnTo>
                  <a:pt x="432262" y="236843"/>
                </a:lnTo>
                <a:cubicBezTo>
                  <a:pt x="395779" y="179671"/>
                  <a:pt x="324199" y="109414"/>
                  <a:pt x="263239" y="81705"/>
                </a:cubicBezTo>
                <a:cubicBezTo>
                  <a:pt x="202279" y="53996"/>
                  <a:pt x="82666" y="84206"/>
                  <a:pt x="66502" y="70588"/>
                </a:cubicBezTo>
                <a:cubicBezTo>
                  <a:pt x="50338" y="56971"/>
                  <a:pt x="133003" y="23529"/>
                  <a:pt x="166254" y="0"/>
                </a:cubicBezTo>
                <a:lnTo>
                  <a:pt x="33251" y="87214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41187" y="5011610"/>
            <a:ext cx="432262" cy="543061"/>
          </a:xfrm>
          <a:custGeom>
            <a:avLst/>
            <a:gdLst>
              <a:gd name="connsiteX0" fmla="*/ 33251 w 432262"/>
              <a:gd name="connsiteY0" fmla="*/ 0 h 432262"/>
              <a:gd name="connsiteX1" fmla="*/ 0 w 432262"/>
              <a:gd name="connsiteY1" fmla="*/ 382385 h 432262"/>
              <a:gd name="connsiteX2" fmla="*/ 249382 w 432262"/>
              <a:gd name="connsiteY2" fmla="*/ 299258 h 432262"/>
              <a:gd name="connsiteX3" fmla="*/ 266007 w 432262"/>
              <a:gd name="connsiteY3" fmla="*/ 432262 h 432262"/>
              <a:gd name="connsiteX4" fmla="*/ 415636 w 432262"/>
              <a:gd name="connsiteY4" fmla="*/ 432262 h 432262"/>
              <a:gd name="connsiteX5" fmla="*/ 432262 w 432262"/>
              <a:gd name="connsiteY5" fmla="*/ 216131 h 432262"/>
              <a:gd name="connsiteX6" fmla="*/ 66502 w 432262"/>
              <a:gd name="connsiteY6" fmla="*/ 49876 h 432262"/>
              <a:gd name="connsiteX7" fmla="*/ 66502 w 432262"/>
              <a:gd name="connsiteY7" fmla="*/ 49876 h 432262"/>
              <a:gd name="connsiteX8" fmla="*/ 33251 w 432262"/>
              <a:gd name="connsiteY8" fmla="*/ 66502 h 432262"/>
              <a:gd name="connsiteX0" fmla="*/ 33251 w 432262"/>
              <a:gd name="connsiteY0" fmla="*/ 0 h 440433"/>
              <a:gd name="connsiteX1" fmla="*/ 0 w 432262"/>
              <a:gd name="connsiteY1" fmla="*/ 382385 h 440433"/>
              <a:gd name="connsiteX2" fmla="*/ 133004 w 432262"/>
              <a:gd name="connsiteY2" fmla="*/ 440433 h 440433"/>
              <a:gd name="connsiteX3" fmla="*/ 266007 w 432262"/>
              <a:gd name="connsiteY3" fmla="*/ 432262 h 440433"/>
              <a:gd name="connsiteX4" fmla="*/ 415636 w 432262"/>
              <a:gd name="connsiteY4" fmla="*/ 432262 h 440433"/>
              <a:gd name="connsiteX5" fmla="*/ 432262 w 432262"/>
              <a:gd name="connsiteY5" fmla="*/ 216131 h 440433"/>
              <a:gd name="connsiteX6" fmla="*/ 66502 w 432262"/>
              <a:gd name="connsiteY6" fmla="*/ 49876 h 440433"/>
              <a:gd name="connsiteX7" fmla="*/ 66502 w 432262"/>
              <a:gd name="connsiteY7" fmla="*/ 49876 h 440433"/>
              <a:gd name="connsiteX8" fmla="*/ 33251 w 432262"/>
              <a:gd name="connsiteY8" fmla="*/ 66502 h 440433"/>
              <a:gd name="connsiteX0" fmla="*/ 33251 w 432262"/>
              <a:gd name="connsiteY0" fmla="*/ 0 h 440433"/>
              <a:gd name="connsiteX1" fmla="*/ 0 w 432262"/>
              <a:gd name="connsiteY1" fmla="*/ 382385 h 440433"/>
              <a:gd name="connsiteX2" fmla="*/ 133004 w 432262"/>
              <a:gd name="connsiteY2" fmla="*/ 440433 h 440433"/>
              <a:gd name="connsiteX3" fmla="*/ 266007 w 432262"/>
              <a:gd name="connsiteY3" fmla="*/ 432262 h 440433"/>
              <a:gd name="connsiteX4" fmla="*/ 349134 w 432262"/>
              <a:gd name="connsiteY4" fmla="*/ 404027 h 440433"/>
              <a:gd name="connsiteX5" fmla="*/ 432262 w 432262"/>
              <a:gd name="connsiteY5" fmla="*/ 216131 h 440433"/>
              <a:gd name="connsiteX6" fmla="*/ 66502 w 432262"/>
              <a:gd name="connsiteY6" fmla="*/ 49876 h 440433"/>
              <a:gd name="connsiteX7" fmla="*/ 66502 w 432262"/>
              <a:gd name="connsiteY7" fmla="*/ 49876 h 440433"/>
              <a:gd name="connsiteX8" fmla="*/ 33251 w 432262"/>
              <a:gd name="connsiteY8" fmla="*/ 66502 h 440433"/>
              <a:gd name="connsiteX0" fmla="*/ 33251 w 432262"/>
              <a:gd name="connsiteY0" fmla="*/ 20712 h 461145"/>
              <a:gd name="connsiteX1" fmla="*/ 0 w 432262"/>
              <a:gd name="connsiteY1" fmla="*/ 403097 h 461145"/>
              <a:gd name="connsiteX2" fmla="*/ 133004 w 432262"/>
              <a:gd name="connsiteY2" fmla="*/ 461145 h 461145"/>
              <a:gd name="connsiteX3" fmla="*/ 266007 w 432262"/>
              <a:gd name="connsiteY3" fmla="*/ 452974 h 461145"/>
              <a:gd name="connsiteX4" fmla="*/ 349134 w 432262"/>
              <a:gd name="connsiteY4" fmla="*/ 424739 h 461145"/>
              <a:gd name="connsiteX5" fmla="*/ 432262 w 432262"/>
              <a:gd name="connsiteY5" fmla="*/ 236843 h 461145"/>
              <a:gd name="connsiteX6" fmla="*/ 66502 w 432262"/>
              <a:gd name="connsiteY6" fmla="*/ 70588 h 461145"/>
              <a:gd name="connsiteX7" fmla="*/ 166254 w 432262"/>
              <a:gd name="connsiteY7" fmla="*/ 0 h 461145"/>
              <a:gd name="connsiteX8" fmla="*/ 33251 w 432262"/>
              <a:gd name="connsiteY8" fmla="*/ 87214 h 461145"/>
              <a:gd name="connsiteX0" fmla="*/ 33251 w 432262"/>
              <a:gd name="connsiteY0" fmla="*/ 20712 h 461145"/>
              <a:gd name="connsiteX1" fmla="*/ 0 w 432262"/>
              <a:gd name="connsiteY1" fmla="*/ 403097 h 461145"/>
              <a:gd name="connsiteX2" fmla="*/ 133004 w 432262"/>
              <a:gd name="connsiteY2" fmla="*/ 461145 h 461145"/>
              <a:gd name="connsiteX3" fmla="*/ 266007 w 432262"/>
              <a:gd name="connsiteY3" fmla="*/ 452974 h 461145"/>
              <a:gd name="connsiteX4" fmla="*/ 349134 w 432262"/>
              <a:gd name="connsiteY4" fmla="*/ 424739 h 461145"/>
              <a:gd name="connsiteX5" fmla="*/ 432262 w 432262"/>
              <a:gd name="connsiteY5" fmla="*/ 236843 h 461145"/>
              <a:gd name="connsiteX6" fmla="*/ 263239 w 432262"/>
              <a:gd name="connsiteY6" fmla="*/ 81705 h 461145"/>
              <a:gd name="connsiteX7" fmla="*/ 66502 w 432262"/>
              <a:gd name="connsiteY7" fmla="*/ 70588 h 461145"/>
              <a:gd name="connsiteX8" fmla="*/ 166254 w 432262"/>
              <a:gd name="connsiteY8" fmla="*/ 0 h 461145"/>
              <a:gd name="connsiteX9" fmla="*/ 33251 w 432262"/>
              <a:gd name="connsiteY9" fmla="*/ 87214 h 4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262" h="461145">
                <a:moveTo>
                  <a:pt x="33251" y="20712"/>
                </a:moveTo>
                <a:lnTo>
                  <a:pt x="0" y="403097"/>
                </a:lnTo>
                <a:lnTo>
                  <a:pt x="133004" y="461145"/>
                </a:lnTo>
                <a:lnTo>
                  <a:pt x="266007" y="452974"/>
                </a:lnTo>
                <a:lnTo>
                  <a:pt x="349134" y="424739"/>
                </a:lnTo>
                <a:lnTo>
                  <a:pt x="432262" y="236843"/>
                </a:lnTo>
                <a:cubicBezTo>
                  <a:pt x="395779" y="179671"/>
                  <a:pt x="324199" y="109414"/>
                  <a:pt x="263239" y="81705"/>
                </a:cubicBezTo>
                <a:cubicBezTo>
                  <a:pt x="202279" y="53996"/>
                  <a:pt x="82666" y="84206"/>
                  <a:pt x="66502" y="70588"/>
                </a:cubicBezTo>
                <a:cubicBezTo>
                  <a:pt x="50338" y="56971"/>
                  <a:pt x="133003" y="23529"/>
                  <a:pt x="166254" y="0"/>
                </a:cubicBezTo>
                <a:lnTo>
                  <a:pt x="33251" y="87214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41437" y="496368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37" y="4963684"/>
                <a:ext cx="379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00" y="4668906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668906"/>
                <a:ext cx="381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5000" r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2102" y="2008062"/>
                <a:ext cx="5064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𝑑𝑖𝑠𝑡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𝑑𝑖𝑠𝑡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02" y="2008062"/>
                <a:ext cx="506427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3947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5565" y="1449186"/>
                <a:ext cx="1499962" cy="577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𝑭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5" y="1449186"/>
                <a:ext cx="1499962" cy="577209"/>
              </a:xfrm>
              <a:prstGeom prst="rect">
                <a:avLst/>
              </a:prstGeom>
              <a:blipFill rotWithShape="1">
                <a:blip r:embed="rId8"/>
                <a:stretch>
                  <a:fillRect t="-1064" r="-731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Non-linear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44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Minimize projected error while satisfying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Solution is a 6-degree polynomial of </a:t>
            </a:r>
            <a:r>
              <a:rPr lang="en-US" i="1" dirty="0"/>
              <a:t>t</a:t>
            </a:r>
            <a:r>
              <a:rPr lang="en-US" dirty="0"/>
              <a:t>, minimizing 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04800" y="5943600"/>
            <a:ext cx="290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Further reading: HZ p. 318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565" y="1449186"/>
                <a:ext cx="1499962" cy="577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𝑭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5" y="1449186"/>
                <a:ext cx="1499962" cy="577209"/>
              </a:xfrm>
              <a:prstGeom prst="rect">
                <a:avLst/>
              </a:prstGeom>
              <a:blipFill rotWithShape="1">
                <a:blip r:embed="rId2"/>
                <a:stretch>
                  <a:fillRect t="-1064" r="-731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7927" y="2018097"/>
                <a:ext cx="5064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𝑑𝑖𝑠𝑡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𝑑𝑖𝑠𝑡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27" y="2018097"/>
                <a:ext cx="506427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3947" r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9448" y="2790826"/>
            <a:ext cx="61817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9875" y="5181600"/>
            <a:ext cx="3133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structure from 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</a:t>
            </a:r>
            <a:r>
              <a:rPr lang="en-US" dirty="0" smtClean="0"/>
              <a:t> images of </a:t>
            </a:r>
            <a:r>
              <a:rPr lang="en-US" i="1" dirty="0" smtClean="0"/>
              <a:t>n</a:t>
            </a:r>
            <a:r>
              <a:rPr lang="en-US" dirty="0" smtClean="0"/>
              <a:t> fixed 3D points </a:t>
            </a:r>
            <a:br>
              <a:rPr lang="en-US" dirty="0" smtClean="0"/>
            </a:br>
            <a:endParaRPr lang="en-US" sz="800" dirty="0" smtClean="0"/>
          </a:p>
          <a:p>
            <a:pPr algn="ctr">
              <a:defRPr/>
            </a:pP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ij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</a:rPr>
              <a:t>i </a:t>
            </a: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, 	</a:t>
            </a:r>
            <a:r>
              <a:rPr lang="en-US" i="1" dirty="0" err="1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,… , m,    j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 … , n</a:t>
            </a:r>
            <a:r>
              <a:rPr lang="en-US" i="1" dirty="0" smtClean="0"/>
              <a:t>  </a:t>
            </a:r>
          </a:p>
          <a:p>
            <a:pPr>
              <a:buFontTx/>
              <a:buChar char="•"/>
              <a:defRPr/>
            </a:pPr>
            <a:endParaRPr lang="en-US" sz="8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Problem: estimate </a:t>
            </a:r>
            <a:r>
              <a:rPr lang="en-US" i="1" dirty="0" smtClean="0"/>
              <a:t>m</a:t>
            </a:r>
            <a:r>
              <a:rPr lang="en-US" dirty="0" smtClean="0"/>
              <a:t> projection matrices </a:t>
            </a:r>
            <a:r>
              <a:rPr lang="en-US" b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3D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from the </a:t>
            </a:r>
            <a:r>
              <a:rPr lang="en-US" i="1" dirty="0" err="1" smtClean="0"/>
              <a:t>mn</a:t>
            </a:r>
            <a:r>
              <a:rPr lang="en-US" dirty="0" smtClean="0"/>
              <a:t> corresponding 2D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57400" y="2895600"/>
            <a:ext cx="5060950" cy="3927475"/>
            <a:chOff x="1296" y="1824"/>
            <a:chExt cx="3188" cy="2474"/>
          </a:xfrm>
        </p:grpSpPr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 flipH="1" flipV="1">
              <a:off x="2814" y="2886"/>
              <a:ext cx="1341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 flipV="1">
              <a:off x="2765" y="2886"/>
              <a:ext cx="57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1473" y="2877"/>
              <a:ext cx="133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 flipV="1">
              <a:off x="1481" y="2096"/>
              <a:ext cx="1079" cy="1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 flipV="1">
              <a:off x="1481" y="2508"/>
              <a:ext cx="1079" cy="1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 flipV="1">
              <a:off x="1481" y="2199"/>
              <a:ext cx="1668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 flipV="1">
              <a:off x="1481" y="2611"/>
              <a:ext cx="1472" cy="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 flipV="1">
              <a:off x="1481" y="3126"/>
              <a:ext cx="1668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 flipH="1" flipV="1">
              <a:off x="2560" y="2508"/>
              <a:ext cx="197" cy="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 flipV="1">
              <a:off x="2757" y="2199"/>
              <a:ext cx="392" cy="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 flipV="1">
              <a:off x="2560" y="2096"/>
              <a:ext cx="197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V="1">
              <a:off x="2757" y="2611"/>
              <a:ext cx="196" cy="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 flipV="1">
              <a:off x="2757" y="3126"/>
              <a:ext cx="392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 flipV="1">
              <a:off x="2560" y="2508"/>
              <a:ext cx="1570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 flipH="1" flipV="1">
              <a:off x="2560" y="2096"/>
              <a:ext cx="1570" cy="1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H="1" flipV="1">
              <a:off x="3149" y="2199"/>
              <a:ext cx="981" cy="1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 flipH="1" flipV="1">
              <a:off x="2953" y="2611"/>
              <a:ext cx="1177" cy="1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 flipH="1" flipV="1">
              <a:off x="3149" y="3126"/>
              <a:ext cx="981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2400" y="3435"/>
              <a:ext cx="720" cy="5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AutoShape 24"/>
            <p:cNvSpPr>
              <a:spLocks noChangeArrowheads="1"/>
            </p:cNvSpPr>
            <p:nvPr/>
          </p:nvSpPr>
          <p:spPr bwMode="auto">
            <a:xfrm rot="-5400000">
              <a:off x="1466" y="2935"/>
              <a:ext cx="619" cy="589"/>
            </a:xfrm>
            <a:prstGeom prst="parallelogram">
              <a:avLst>
                <a:gd name="adj" fmla="val 26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AutoShape 25"/>
            <p:cNvSpPr>
              <a:spLocks noChangeArrowheads="1"/>
            </p:cNvSpPr>
            <p:nvPr/>
          </p:nvSpPr>
          <p:spPr bwMode="auto">
            <a:xfrm rot="5400000" flipH="1">
              <a:off x="3428" y="3141"/>
              <a:ext cx="619" cy="589"/>
            </a:xfrm>
            <a:prstGeom prst="parallelogram">
              <a:avLst>
                <a:gd name="adj" fmla="val 26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6"/>
            <p:cNvSpPr>
              <a:spLocks noChangeAspect="1" noChangeArrowheads="1"/>
            </p:cNvSpPr>
            <p:nvPr/>
          </p:nvSpPr>
          <p:spPr bwMode="auto">
            <a:xfrm>
              <a:off x="1465" y="3515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Oval 27"/>
            <p:cNvSpPr>
              <a:spLocks noChangeAspect="1" noChangeArrowheads="1"/>
            </p:cNvSpPr>
            <p:nvPr/>
          </p:nvSpPr>
          <p:spPr bwMode="auto">
            <a:xfrm>
              <a:off x="2740" y="4082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Oval 28"/>
            <p:cNvSpPr>
              <a:spLocks noChangeAspect="1" noChangeArrowheads="1"/>
            </p:cNvSpPr>
            <p:nvPr/>
          </p:nvSpPr>
          <p:spPr bwMode="auto">
            <a:xfrm>
              <a:off x="4122" y="3833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Oval 29"/>
            <p:cNvSpPr>
              <a:spLocks noChangeAspect="1" noChangeArrowheads="1"/>
            </p:cNvSpPr>
            <p:nvPr/>
          </p:nvSpPr>
          <p:spPr bwMode="auto">
            <a:xfrm>
              <a:off x="2528" y="2098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Oval 30"/>
            <p:cNvSpPr>
              <a:spLocks noChangeAspect="1" noChangeArrowheads="1"/>
            </p:cNvSpPr>
            <p:nvPr/>
          </p:nvSpPr>
          <p:spPr bwMode="auto">
            <a:xfrm>
              <a:off x="3133" y="2184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31"/>
            <p:cNvSpPr>
              <a:spLocks noChangeAspect="1" noChangeArrowheads="1"/>
            </p:cNvSpPr>
            <p:nvPr/>
          </p:nvSpPr>
          <p:spPr bwMode="auto">
            <a:xfrm>
              <a:off x="2544" y="2476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Oval 32"/>
            <p:cNvSpPr>
              <a:spLocks noChangeAspect="1" noChangeArrowheads="1"/>
            </p:cNvSpPr>
            <p:nvPr/>
          </p:nvSpPr>
          <p:spPr bwMode="auto">
            <a:xfrm>
              <a:off x="2928" y="2596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Oval 33"/>
            <p:cNvSpPr>
              <a:spLocks noChangeAspect="1" noChangeArrowheads="1"/>
            </p:cNvSpPr>
            <p:nvPr/>
          </p:nvSpPr>
          <p:spPr bwMode="auto">
            <a:xfrm>
              <a:off x="3133" y="3111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Oval 34"/>
            <p:cNvSpPr>
              <a:spLocks noChangeAspect="1" noChangeArrowheads="1"/>
            </p:cNvSpPr>
            <p:nvPr/>
          </p:nvSpPr>
          <p:spPr bwMode="auto">
            <a:xfrm>
              <a:off x="2798" y="2845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Oval 35"/>
            <p:cNvSpPr>
              <a:spLocks noChangeAspect="1" noChangeArrowheads="1"/>
            </p:cNvSpPr>
            <p:nvPr/>
          </p:nvSpPr>
          <p:spPr bwMode="auto">
            <a:xfrm>
              <a:off x="1718" y="3163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Oval 36"/>
            <p:cNvSpPr>
              <a:spLocks noChangeAspect="1" noChangeArrowheads="1"/>
            </p:cNvSpPr>
            <p:nvPr/>
          </p:nvSpPr>
          <p:spPr bwMode="auto">
            <a:xfrm>
              <a:off x="1849" y="313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Oval 37"/>
            <p:cNvSpPr>
              <a:spLocks noChangeAspect="1" noChangeArrowheads="1"/>
            </p:cNvSpPr>
            <p:nvPr/>
          </p:nvSpPr>
          <p:spPr bwMode="auto">
            <a:xfrm>
              <a:off x="1808" y="3274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Oval 38"/>
            <p:cNvSpPr>
              <a:spLocks noChangeAspect="1" noChangeArrowheads="1"/>
            </p:cNvSpPr>
            <p:nvPr/>
          </p:nvSpPr>
          <p:spPr bwMode="auto">
            <a:xfrm>
              <a:off x="1906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Oval 39"/>
            <p:cNvSpPr>
              <a:spLocks noChangeAspect="1" noChangeArrowheads="1"/>
            </p:cNvSpPr>
            <p:nvPr/>
          </p:nvSpPr>
          <p:spPr bwMode="auto">
            <a:xfrm>
              <a:off x="1956" y="3403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Oval 40"/>
            <p:cNvSpPr>
              <a:spLocks noChangeAspect="1" noChangeArrowheads="1"/>
            </p:cNvSpPr>
            <p:nvPr/>
          </p:nvSpPr>
          <p:spPr bwMode="auto">
            <a:xfrm>
              <a:off x="1735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Oval 41"/>
            <p:cNvSpPr>
              <a:spLocks noChangeAspect="1" noChangeArrowheads="1"/>
            </p:cNvSpPr>
            <p:nvPr/>
          </p:nvSpPr>
          <p:spPr bwMode="auto">
            <a:xfrm>
              <a:off x="2659" y="351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Oval 42"/>
            <p:cNvSpPr>
              <a:spLocks noChangeAspect="1" noChangeArrowheads="1"/>
            </p:cNvSpPr>
            <p:nvPr/>
          </p:nvSpPr>
          <p:spPr bwMode="auto">
            <a:xfrm>
              <a:off x="2749" y="3678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Oval 43"/>
            <p:cNvSpPr>
              <a:spLocks noChangeAspect="1" noChangeArrowheads="1"/>
            </p:cNvSpPr>
            <p:nvPr/>
          </p:nvSpPr>
          <p:spPr bwMode="auto">
            <a:xfrm>
              <a:off x="2847" y="3506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Oval 44"/>
            <p:cNvSpPr>
              <a:spLocks noChangeAspect="1" noChangeArrowheads="1"/>
            </p:cNvSpPr>
            <p:nvPr/>
          </p:nvSpPr>
          <p:spPr bwMode="auto">
            <a:xfrm>
              <a:off x="2798" y="362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Oval 45"/>
            <p:cNvSpPr>
              <a:spLocks noChangeAspect="1" noChangeArrowheads="1"/>
            </p:cNvSpPr>
            <p:nvPr/>
          </p:nvSpPr>
          <p:spPr bwMode="auto">
            <a:xfrm>
              <a:off x="2879" y="3738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Oval 46"/>
            <p:cNvSpPr>
              <a:spLocks noChangeAspect="1" noChangeArrowheads="1"/>
            </p:cNvSpPr>
            <p:nvPr/>
          </p:nvSpPr>
          <p:spPr bwMode="auto">
            <a:xfrm>
              <a:off x="2691" y="368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Oval 47"/>
            <p:cNvSpPr>
              <a:spLocks noChangeAspect="1" noChangeArrowheads="1"/>
            </p:cNvSpPr>
            <p:nvPr/>
          </p:nvSpPr>
          <p:spPr bwMode="auto">
            <a:xfrm>
              <a:off x="3664" y="3326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Oval 48"/>
            <p:cNvSpPr>
              <a:spLocks noChangeAspect="1" noChangeArrowheads="1"/>
            </p:cNvSpPr>
            <p:nvPr/>
          </p:nvSpPr>
          <p:spPr bwMode="auto">
            <a:xfrm>
              <a:off x="3795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Oval 49"/>
            <p:cNvSpPr>
              <a:spLocks noChangeAspect="1" noChangeArrowheads="1"/>
            </p:cNvSpPr>
            <p:nvPr/>
          </p:nvSpPr>
          <p:spPr bwMode="auto">
            <a:xfrm>
              <a:off x="3738" y="3438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Oval 50"/>
            <p:cNvSpPr>
              <a:spLocks noChangeAspect="1" noChangeArrowheads="1"/>
            </p:cNvSpPr>
            <p:nvPr/>
          </p:nvSpPr>
          <p:spPr bwMode="auto">
            <a:xfrm>
              <a:off x="3681" y="345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Oval 51"/>
            <p:cNvSpPr>
              <a:spLocks noChangeAspect="1" noChangeArrowheads="1"/>
            </p:cNvSpPr>
            <p:nvPr/>
          </p:nvSpPr>
          <p:spPr bwMode="auto">
            <a:xfrm>
              <a:off x="3754" y="357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Oval 52"/>
            <p:cNvSpPr>
              <a:spLocks noChangeAspect="1" noChangeArrowheads="1"/>
            </p:cNvSpPr>
            <p:nvPr/>
          </p:nvSpPr>
          <p:spPr bwMode="auto">
            <a:xfrm>
              <a:off x="3599" y="3446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Rectangle 53"/>
            <p:cNvSpPr>
              <a:spLocks noChangeArrowheads="1"/>
            </p:cNvSpPr>
            <p:nvPr/>
          </p:nvSpPr>
          <p:spPr bwMode="auto">
            <a:xfrm>
              <a:off x="1440" y="2951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1" name="Rectangle 54"/>
            <p:cNvSpPr>
              <a:spLocks noChangeArrowheads="1"/>
            </p:cNvSpPr>
            <p:nvPr/>
          </p:nvSpPr>
          <p:spPr bwMode="auto">
            <a:xfrm>
              <a:off x="2377" y="3439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2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2" name="Rectangle 55"/>
            <p:cNvSpPr>
              <a:spLocks noChangeArrowheads="1"/>
            </p:cNvSpPr>
            <p:nvPr/>
          </p:nvSpPr>
          <p:spPr bwMode="auto">
            <a:xfrm>
              <a:off x="4107" y="3236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3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3" name="Rectangle 56"/>
            <p:cNvSpPr>
              <a:spLocks noChangeArrowheads="1"/>
            </p:cNvSpPr>
            <p:nvPr/>
          </p:nvSpPr>
          <p:spPr bwMode="auto">
            <a:xfrm>
              <a:off x="2511" y="182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4" name="Rectangle 57"/>
            <p:cNvSpPr>
              <a:spLocks noChangeArrowheads="1"/>
            </p:cNvSpPr>
            <p:nvPr/>
          </p:nvSpPr>
          <p:spPr bwMode="auto">
            <a:xfrm>
              <a:off x="1296" y="3562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1</a:t>
              </a:r>
              <a:endParaRPr lang="en-US" i="1" baseline="-25000"/>
            </a:p>
          </p:txBody>
        </p:sp>
        <p:sp>
          <p:nvSpPr>
            <p:cNvPr id="29755" name="Rectangle 58"/>
            <p:cNvSpPr>
              <a:spLocks noChangeArrowheads="1"/>
            </p:cNvSpPr>
            <p:nvPr/>
          </p:nvSpPr>
          <p:spPr bwMode="auto">
            <a:xfrm>
              <a:off x="2793" y="4009"/>
              <a:ext cx="31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2</a:t>
              </a:r>
              <a:endParaRPr lang="en-US" i="1" baseline="-25000"/>
            </a:p>
          </p:txBody>
        </p:sp>
        <p:sp>
          <p:nvSpPr>
            <p:cNvPr id="29756" name="Rectangle 59"/>
            <p:cNvSpPr>
              <a:spLocks noChangeArrowheads="1"/>
            </p:cNvSpPr>
            <p:nvPr/>
          </p:nvSpPr>
          <p:spPr bwMode="auto">
            <a:xfrm>
              <a:off x="4169" y="3765"/>
              <a:ext cx="31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3</a:t>
              </a:r>
              <a:endParaRPr lang="en-US" i="1" baseline="-25000"/>
            </a:p>
          </p:txBody>
        </p:sp>
        <p:sp>
          <p:nvSpPr>
            <p:cNvPr id="29757" name="Line 60"/>
            <p:cNvSpPr>
              <a:spLocks noChangeShapeType="1"/>
            </p:cNvSpPr>
            <p:nvPr/>
          </p:nvSpPr>
          <p:spPr bwMode="auto">
            <a:xfrm flipH="1" flipV="1">
              <a:off x="3726" y="3354"/>
              <a:ext cx="405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0" y="6488113"/>
            <a:ext cx="381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Slides from Lana Lazebnik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structure from motion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15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</a:t>
            </a:r>
            <a:r>
              <a:rPr lang="en-US" dirty="0" smtClean="0"/>
              <a:t> images of </a:t>
            </a:r>
            <a:r>
              <a:rPr lang="en-US" i="1" dirty="0" smtClean="0"/>
              <a:t>n</a:t>
            </a:r>
            <a:r>
              <a:rPr lang="en-US" dirty="0" smtClean="0"/>
              <a:t> fixed 3D points </a:t>
            </a:r>
            <a:br>
              <a:rPr lang="en-US" dirty="0" smtClean="0"/>
            </a:br>
            <a:endParaRPr lang="en-US" sz="800" dirty="0" smtClean="0"/>
          </a:p>
          <a:p>
            <a:pPr algn="ctr">
              <a:defRPr/>
            </a:pP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ij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</a:rPr>
              <a:t>i </a:t>
            </a: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, 	</a:t>
            </a:r>
            <a:r>
              <a:rPr lang="en-US" i="1" dirty="0" err="1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,… , m,    j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 … , n</a:t>
            </a:r>
            <a:r>
              <a:rPr lang="en-US" i="1" dirty="0" smtClean="0"/>
              <a:t>  </a:t>
            </a:r>
          </a:p>
          <a:p>
            <a:pPr>
              <a:buFontTx/>
              <a:buChar char="•"/>
              <a:defRPr/>
            </a:pPr>
            <a:endParaRPr lang="en-US" sz="8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Problem: estimate </a:t>
            </a:r>
            <a:r>
              <a:rPr lang="en-US" i="1" dirty="0" smtClean="0"/>
              <a:t>m</a:t>
            </a:r>
            <a:r>
              <a:rPr lang="en-US" dirty="0" smtClean="0"/>
              <a:t> projection matrices </a:t>
            </a:r>
            <a:r>
              <a:rPr lang="en-US" b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3D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from the </a:t>
            </a:r>
            <a:r>
              <a:rPr lang="en-US" i="1" dirty="0" err="1" smtClean="0"/>
              <a:t>mn</a:t>
            </a:r>
            <a:r>
              <a:rPr lang="en-US" dirty="0" smtClean="0"/>
              <a:t> corresponding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With no calibration info, cameras and points can only be recovered up to a 4x4 projective transformation </a:t>
            </a:r>
            <a:r>
              <a:rPr lang="en-US" b="1" dirty="0" smtClean="0"/>
              <a:t>Q</a:t>
            </a:r>
            <a:r>
              <a:rPr lang="en-US" dirty="0" smtClean="0"/>
              <a:t>:</a:t>
            </a:r>
          </a:p>
          <a:p>
            <a:pPr algn="ctr">
              <a:defRPr/>
            </a:pPr>
            <a:r>
              <a:rPr lang="en-US" b="1" dirty="0" smtClean="0"/>
              <a:t>X </a:t>
            </a:r>
            <a:r>
              <a:rPr lang="en-US" b="1" dirty="0" smtClean="0">
                <a:cs typeface="Arial" pitchFamily="34" charset="0"/>
              </a:rPr>
              <a:t>→ QX, P → PQ</a:t>
            </a:r>
            <a:r>
              <a:rPr lang="en-US" b="1" baseline="30000" dirty="0" smtClean="0">
                <a:cs typeface="Arial" pitchFamily="34" charset="0"/>
              </a:rPr>
              <a:t>-1</a:t>
            </a:r>
            <a:endParaRPr lang="en-US" b="1" dirty="0" smtClean="0"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dirty="0" smtClean="0"/>
              <a:t>We can solve for structure and motion when </a:t>
            </a:r>
          </a:p>
          <a:p>
            <a:pPr algn="ctr">
              <a:defRPr/>
            </a:pPr>
            <a:r>
              <a:rPr lang="en-US" dirty="0" smtClean="0"/>
              <a:t>2</a:t>
            </a:r>
            <a:r>
              <a:rPr lang="en-US" i="1" dirty="0" smtClean="0"/>
              <a:t>mn </a:t>
            </a:r>
            <a:r>
              <a:rPr lang="en-US" dirty="0" smtClean="0"/>
              <a:t>&gt;= 11</a:t>
            </a:r>
            <a:r>
              <a:rPr lang="en-US" i="1" dirty="0" smtClean="0"/>
              <a:t>m </a:t>
            </a:r>
            <a:r>
              <a:rPr lang="en-US" dirty="0" smtClean="0"/>
              <a:t>+3</a:t>
            </a:r>
            <a:r>
              <a:rPr lang="en-US" i="1" dirty="0" smtClean="0"/>
              <a:t>n </a:t>
            </a:r>
            <a:r>
              <a:rPr lang="en-US" dirty="0" smtClean="0"/>
              <a:t>– 15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For two cameras, at least 7 points are needed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66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4625" y="2174875"/>
          <a:ext cx="3052763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174875"/>
                        <a:ext cx="3052763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1094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91000" cy="46482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smtClean="0"/>
              <a:t>Initialize motion from two images using fundamental matrix</a:t>
            </a:r>
            <a:br>
              <a:rPr lang="de-DE" sz="2000" smtClean="0"/>
            </a:br>
            <a:endParaRPr lang="de-DE" sz="2000" smtClean="0"/>
          </a:p>
          <a:p>
            <a:pPr marL="0" indent="0">
              <a:buFontTx/>
              <a:buChar char="•"/>
            </a:pPr>
            <a:r>
              <a:rPr lang="de-DE" sz="2000" smtClean="0"/>
              <a:t>Initialize structure by triangulation</a:t>
            </a:r>
            <a:br>
              <a:rPr lang="de-DE" sz="2000" smtClean="0"/>
            </a:br>
            <a:endParaRPr lang="de-DE" sz="2000" smtClean="0"/>
          </a:p>
          <a:p>
            <a:pPr marL="0" indent="0">
              <a:buFontTx/>
              <a:buChar char="•"/>
            </a:pPr>
            <a:r>
              <a:rPr lang="de-DE" sz="2000" smtClean="0"/>
              <a:t>For each additional view:</a:t>
            </a:r>
          </a:p>
          <a:p>
            <a:pPr lvl="1"/>
            <a:r>
              <a:rPr lang="de-DE" sz="1800" smtClean="0"/>
              <a:t>Determine projection matrix of new camera using all the known 3D points that are visible in its image – </a:t>
            </a:r>
            <a:r>
              <a:rPr lang="de-DE" sz="1800" i="1" smtClean="0"/>
              <a:t>calibration</a:t>
            </a:r>
            <a:r>
              <a:rPr lang="de-DE" sz="1800" smtClean="0"/>
              <a:t> </a:t>
            </a:r>
          </a:p>
        </p:txBody>
      </p:sp>
      <p:sp>
        <p:nvSpPr>
          <p:cNvPr id="1094667" name="Text Box 11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1094668" name="Line 12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4669" name="Text Box 13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1094670" name="Line 14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94677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3" name="Line 17"/>
          <p:cNvSpPr>
            <a:spLocks noChangeShapeType="1"/>
          </p:cNvSpPr>
          <p:nvPr/>
        </p:nvSpPr>
        <p:spPr bwMode="auto">
          <a:xfrm>
            <a:off x="5029200" y="4572000"/>
            <a:ext cx="2362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5400000">
            <a:off x="4686300" y="4381500"/>
            <a:ext cx="228600" cy="457200"/>
            <a:chOff x="2928" y="3312"/>
            <a:chExt cx="144" cy="288"/>
          </a:xfrm>
        </p:grpSpPr>
        <p:sp>
          <p:nvSpPr>
            <p:cNvPr id="7182" name="AutoShape 18"/>
            <p:cNvSpPr>
              <a:spLocks noChangeArrowheads="1"/>
            </p:cNvSpPr>
            <p:nvPr/>
          </p:nvSpPr>
          <p:spPr bwMode="auto">
            <a:xfrm>
              <a:off x="2928" y="3312"/>
              <a:ext cx="14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9"/>
            <p:cNvSpPr>
              <a:spLocks noChangeArrowheads="1"/>
            </p:cNvSpPr>
            <p:nvPr/>
          </p:nvSpPr>
          <p:spPr bwMode="auto">
            <a:xfrm>
              <a:off x="2928" y="3408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Rectangle 24"/>
          <p:cNvSpPr>
            <a:spLocks noChangeArrowheads="1"/>
          </p:cNvSpPr>
          <p:nvPr/>
        </p:nvSpPr>
        <p:spPr bwMode="auto">
          <a:xfrm>
            <a:off x="7391400" y="2590800"/>
            <a:ext cx="8382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auto">
          <a:xfrm>
            <a:off x="7620000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0" grpId="0" build="p"/>
      <p:bldP spid="1094667" grpId="0"/>
      <p:bldP spid="1094668" grpId="0" animBg="1"/>
      <p:bldP spid="1094669" grpId="0"/>
      <p:bldP spid="1094670" grpId="0" animBg="1"/>
      <p:bldP spid="10946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9388" y="2171700"/>
          <a:ext cx="3052762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171700"/>
                        <a:ext cx="3052762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91000" cy="53340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dirty="0" smtClean="0"/>
              <a:t>Initialize motion from two images using fundamental matrix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Initialize structure by triangulation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For each additional view:</a:t>
            </a:r>
          </a:p>
          <a:p>
            <a:pPr lvl="1"/>
            <a:r>
              <a:rPr lang="de-DE" sz="1800" dirty="0" smtClean="0"/>
              <a:t>Determine projection matrix of new camera using all the known 3D points that are visible in its image – </a:t>
            </a:r>
            <a:r>
              <a:rPr lang="de-DE" sz="1800" i="1" dirty="0" smtClean="0"/>
              <a:t>calibration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endParaRPr lang="de-DE" sz="1800" dirty="0" smtClean="0"/>
          </a:p>
          <a:p>
            <a:pPr lvl="1"/>
            <a:r>
              <a:rPr lang="de-DE" sz="1800" dirty="0" smtClean="0"/>
              <a:t>Refine and extend structure: compute new 3D points, </a:t>
            </a:r>
            <a:br>
              <a:rPr lang="de-DE" sz="1800" dirty="0" smtClean="0"/>
            </a:br>
            <a:r>
              <a:rPr lang="de-DE" sz="1800" dirty="0" smtClean="0"/>
              <a:t>re-optimize existing points that   are also seen by this camera – </a:t>
            </a:r>
            <a:r>
              <a:rPr lang="de-DE" sz="1800" i="1" dirty="0" smtClean="0"/>
              <a:t>triangulation </a:t>
            </a:r>
          </a:p>
          <a:p>
            <a:pPr marL="0" indent="0">
              <a:buFontTx/>
              <a:buChar char="•"/>
            </a:pPr>
            <a:endParaRPr lang="en-US" sz="2000" dirty="0" smtClean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7391400" y="2590800"/>
            <a:ext cx="8382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7494588" y="1905000"/>
            <a:ext cx="0" cy="2819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19"/>
          <p:cNvSpPr>
            <a:spLocks noChangeArrowheads="1"/>
          </p:cNvSpPr>
          <p:nvPr/>
        </p:nvSpPr>
        <p:spPr bwMode="auto">
          <a:xfrm>
            <a:off x="7620000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174875"/>
          <a:ext cx="3052763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74875"/>
                        <a:ext cx="3052763" cy="308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1110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54488" cy="59436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dirty="0" smtClean="0"/>
              <a:t>Initialize motion from two images using fundamental matrix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Initialize structure by triangulation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For each additional view:</a:t>
            </a:r>
          </a:p>
          <a:p>
            <a:pPr lvl="1"/>
            <a:r>
              <a:rPr lang="de-DE" sz="1800" dirty="0" smtClean="0"/>
              <a:t>Determine projection matrix of new camera using all the known 3D points that are visible in its image – </a:t>
            </a:r>
            <a:r>
              <a:rPr lang="de-DE" sz="1800" i="1" dirty="0" smtClean="0"/>
              <a:t>calibration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endParaRPr lang="de-DE" sz="1800" dirty="0" smtClean="0"/>
          </a:p>
          <a:p>
            <a:pPr lvl="1"/>
            <a:r>
              <a:rPr lang="de-DE" sz="1800" dirty="0" smtClean="0"/>
              <a:t>Refine and extend structure: compute new 3D points,               re-optimize existing points that are also seen by this camera – </a:t>
            </a:r>
            <a:r>
              <a:rPr lang="de-DE" sz="1800" i="1" dirty="0" smtClean="0"/>
              <a:t>triangulation </a:t>
            </a:r>
            <a:br>
              <a:rPr lang="de-DE" sz="1800" i="1" dirty="0" smtClean="0"/>
            </a:br>
            <a:endParaRPr lang="de-DE" sz="1800" i="1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Refine structure and motion: bundle adjustment</a:t>
            </a:r>
            <a:endParaRPr lang="en-GB" sz="2000" dirty="0" smtClean="0"/>
          </a:p>
          <a:p>
            <a:pPr marL="0" indent="0">
              <a:buFontTx/>
              <a:buChar char="•"/>
            </a:pPr>
            <a:endParaRPr lang="en-US" sz="2000" dirty="0" smtClean="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404100" y="2590800"/>
            <a:ext cx="1524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640638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 adjustment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Non-linear method for refining structure and motion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Minimizing </a:t>
            </a:r>
            <a:r>
              <a:rPr lang="en-US" dirty="0" err="1" smtClean="0"/>
              <a:t>reprojection</a:t>
            </a:r>
            <a:r>
              <a:rPr lang="en-US" dirty="0" smtClean="0"/>
              <a:t> error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1741488"/>
          <a:ext cx="44291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1803240" imgH="469800" progId="Equation.3">
                  <p:embed/>
                </p:oleObj>
              </mc:Choice>
              <mc:Fallback>
                <p:oleObj name="Equation" r:id="rId4" imgW="18032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41488"/>
                        <a:ext cx="44291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10"/>
          <p:cNvSpPr>
            <a:spLocks noChangeShapeType="1"/>
          </p:cNvSpPr>
          <p:nvPr/>
        </p:nvSpPr>
        <p:spPr bwMode="auto">
          <a:xfrm flipV="1">
            <a:off x="2463800" y="3305175"/>
            <a:ext cx="1712913" cy="229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7"/>
          <p:cNvSpPr>
            <a:spLocks noChangeShapeType="1"/>
          </p:cNvSpPr>
          <p:nvPr/>
        </p:nvSpPr>
        <p:spPr bwMode="auto">
          <a:xfrm flipH="1" flipV="1">
            <a:off x="4176713" y="3305175"/>
            <a:ext cx="312737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21"/>
          <p:cNvSpPr>
            <a:spLocks noChangeShapeType="1"/>
          </p:cNvSpPr>
          <p:nvPr/>
        </p:nvSpPr>
        <p:spPr bwMode="auto">
          <a:xfrm flipH="1" flipV="1">
            <a:off x="4176713" y="3305175"/>
            <a:ext cx="2492375" cy="278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25"/>
          <p:cNvSpPr>
            <a:spLocks noChangeArrowheads="1"/>
          </p:cNvSpPr>
          <p:nvPr/>
        </p:nvSpPr>
        <p:spPr bwMode="auto">
          <a:xfrm>
            <a:off x="3770313" y="5311775"/>
            <a:ext cx="1295400" cy="87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26"/>
          <p:cNvSpPr>
            <a:spLocks noChangeArrowheads="1"/>
          </p:cNvSpPr>
          <p:nvPr/>
        </p:nvSpPr>
        <p:spPr bwMode="auto">
          <a:xfrm rot="-5400000">
            <a:off x="2246313" y="4549775"/>
            <a:ext cx="1143000" cy="1143000"/>
          </a:xfrm>
          <a:prstGeom prst="parallelogram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27"/>
          <p:cNvSpPr>
            <a:spLocks noChangeArrowheads="1"/>
          </p:cNvSpPr>
          <p:nvPr/>
        </p:nvSpPr>
        <p:spPr bwMode="auto">
          <a:xfrm rot="5400000" flipH="1">
            <a:off x="5450681" y="4774407"/>
            <a:ext cx="1135063" cy="1143000"/>
          </a:xfrm>
          <a:prstGeom prst="parallelogram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31"/>
          <p:cNvSpPr>
            <a:spLocks noChangeAspect="1" noChangeArrowheads="1"/>
          </p:cNvSpPr>
          <p:nvPr/>
        </p:nvSpPr>
        <p:spPr bwMode="auto">
          <a:xfrm>
            <a:off x="4125913" y="3308350"/>
            <a:ext cx="74612" cy="793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37"/>
          <p:cNvSpPr>
            <a:spLocks noChangeAspect="1" noChangeArrowheads="1"/>
          </p:cNvSpPr>
          <p:nvPr/>
        </p:nvSpPr>
        <p:spPr bwMode="auto">
          <a:xfrm>
            <a:off x="2840038" y="4999038"/>
            <a:ext cx="74612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48"/>
          <p:cNvSpPr>
            <a:spLocks noChangeAspect="1" noChangeArrowheads="1"/>
          </p:cNvSpPr>
          <p:nvPr/>
        </p:nvSpPr>
        <p:spPr bwMode="auto">
          <a:xfrm>
            <a:off x="4371975" y="561498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49"/>
          <p:cNvSpPr>
            <a:spLocks noChangeAspect="1" noChangeArrowheads="1"/>
          </p:cNvSpPr>
          <p:nvPr/>
        </p:nvSpPr>
        <p:spPr bwMode="auto">
          <a:xfrm>
            <a:off x="5929313" y="5257800"/>
            <a:ext cx="74612" cy="777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5"/>
          <p:cNvSpPr>
            <a:spLocks noChangeArrowheads="1"/>
          </p:cNvSpPr>
          <p:nvPr/>
        </p:nvSpPr>
        <p:spPr bwMode="auto">
          <a:xfrm>
            <a:off x="2932113" y="5003800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1</a:t>
            </a:r>
            <a:r>
              <a:rPr lang="en-US" i="1" baseline="-25000"/>
              <a:t>j</a:t>
            </a:r>
          </a:p>
        </p:txBody>
      </p:sp>
      <p:sp>
        <p:nvSpPr>
          <p:cNvPr id="10256" name="Rectangle 56"/>
          <p:cNvSpPr>
            <a:spLocks noChangeArrowheads="1"/>
          </p:cNvSpPr>
          <p:nvPr/>
        </p:nvSpPr>
        <p:spPr bwMode="auto">
          <a:xfrm>
            <a:off x="4495800" y="5537200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2</a:t>
            </a:r>
            <a:r>
              <a:rPr lang="en-US" i="1" baseline="-25000"/>
              <a:t>j</a:t>
            </a:r>
          </a:p>
        </p:txBody>
      </p:sp>
      <p:sp>
        <p:nvSpPr>
          <p:cNvPr id="10257" name="Rectangle 57"/>
          <p:cNvSpPr>
            <a:spLocks noChangeArrowheads="1"/>
          </p:cNvSpPr>
          <p:nvPr/>
        </p:nvSpPr>
        <p:spPr bwMode="auto">
          <a:xfrm>
            <a:off x="6056313" y="4930775"/>
            <a:ext cx="493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3</a:t>
            </a:r>
            <a:r>
              <a:rPr lang="en-US" i="1" baseline="-25000"/>
              <a:t>j</a:t>
            </a:r>
          </a:p>
        </p:txBody>
      </p:sp>
      <p:sp>
        <p:nvSpPr>
          <p:cNvPr id="10258" name="Rectangle 58"/>
          <p:cNvSpPr>
            <a:spLocks noChangeArrowheads="1"/>
          </p:cNvSpPr>
          <p:nvPr/>
        </p:nvSpPr>
        <p:spPr bwMode="auto">
          <a:xfrm>
            <a:off x="4098925" y="2946400"/>
            <a:ext cx="369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59" name="Rectangle 59"/>
          <p:cNvSpPr>
            <a:spLocks noChangeArrowheads="1"/>
          </p:cNvSpPr>
          <p:nvPr/>
        </p:nvSpPr>
        <p:spPr bwMode="auto">
          <a:xfrm>
            <a:off x="2170113" y="5616575"/>
            <a:ext cx="420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  <a:endParaRPr lang="en-US" i="1" baseline="-25000"/>
          </a:p>
        </p:txBody>
      </p:sp>
      <p:sp>
        <p:nvSpPr>
          <p:cNvPr id="10260" name="Rectangle 60"/>
          <p:cNvSpPr>
            <a:spLocks noChangeArrowheads="1"/>
          </p:cNvSpPr>
          <p:nvPr/>
        </p:nvSpPr>
        <p:spPr bwMode="auto">
          <a:xfrm>
            <a:off x="4492625" y="641508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  <a:endParaRPr lang="en-US" i="1" baseline="-25000"/>
          </a:p>
        </p:txBody>
      </p: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6665913" y="6027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  <a:endParaRPr lang="en-US" i="1" baseline="-25000"/>
          </a:p>
        </p:txBody>
      </p:sp>
      <p:sp>
        <p:nvSpPr>
          <p:cNvPr id="10262" name="Freeform 63"/>
          <p:cNvSpPr>
            <a:spLocks/>
          </p:cNvSpPr>
          <p:nvPr/>
        </p:nvSpPr>
        <p:spPr bwMode="auto">
          <a:xfrm>
            <a:off x="2478088" y="3649663"/>
            <a:ext cx="1858962" cy="1958975"/>
          </a:xfrm>
          <a:custGeom>
            <a:avLst/>
            <a:gdLst>
              <a:gd name="T0" fmla="*/ 0 w 1171"/>
              <a:gd name="T1" fmla="*/ 2147483647 h 1234"/>
              <a:gd name="T2" fmla="*/ 2147483647 w 1171"/>
              <a:gd name="T3" fmla="*/ 0 h 1234"/>
              <a:gd name="T4" fmla="*/ 0 60000 65536"/>
              <a:gd name="T5" fmla="*/ 0 60000 65536"/>
              <a:gd name="T6" fmla="*/ 0 w 1171"/>
              <a:gd name="T7" fmla="*/ 0 h 1234"/>
              <a:gd name="T8" fmla="*/ 1171 w 1171"/>
              <a:gd name="T9" fmla="*/ 1234 h 1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1" h="1234">
                <a:moveTo>
                  <a:pt x="0" y="1234"/>
                </a:moveTo>
                <a:lnTo>
                  <a:pt x="1171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Freeform 64"/>
          <p:cNvSpPr>
            <a:spLocks/>
          </p:cNvSpPr>
          <p:nvPr/>
        </p:nvSpPr>
        <p:spPr bwMode="auto">
          <a:xfrm>
            <a:off x="4495800" y="3354388"/>
            <a:ext cx="65088" cy="3111500"/>
          </a:xfrm>
          <a:custGeom>
            <a:avLst/>
            <a:gdLst>
              <a:gd name="T0" fmla="*/ 0 w 41"/>
              <a:gd name="T1" fmla="*/ 2147483647 h 1960"/>
              <a:gd name="T2" fmla="*/ 2147483647 w 41"/>
              <a:gd name="T3" fmla="*/ 0 h 1960"/>
              <a:gd name="T4" fmla="*/ 0 60000 65536"/>
              <a:gd name="T5" fmla="*/ 0 60000 65536"/>
              <a:gd name="T6" fmla="*/ 0 w 41"/>
              <a:gd name="T7" fmla="*/ 0 h 1960"/>
              <a:gd name="T8" fmla="*/ 41 w 41"/>
              <a:gd name="T9" fmla="*/ 1960 h 1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" h="1960">
                <a:moveTo>
                  <a:pt x="0" y="1960"/>
                </a:moveTo>
                <a:lnTo>
                  <a:pt x="41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Freeform 65"/>
          <p:cNvSpPr>
            <a:spLocks/>
          </p:cNvSpPr>
          <p:nvPr/>
        </p:nvSpPr>
        <p:spPr bwMode="auto">
          <a:xfrm>
            <a:off x="4656138" y="3243263"/>
            <a:ext cx="2038350" cy="2827337"/>
          </a:xfrm>
          <a:custGeom>
            <a:avLst/>
            <a:gdLst>
              <a:gd name="T0" fmla="*/ 2147483647 w 1284"/>
              <a:gd name="T1" fmla="*/ 2147483647 h 1781"/>
              <a:gd name="T2" fmla="*/ 0 w 1284"/>
              <a:gd name="T3" fmla="*/ 0 h 1781"/>
              <a:gd name="T4" fmla="*/ 0 60000 65536"/>
              <a:gd name="T5" fmla="*/ 0 60000 65536"/>
              <a:gd name="T6" fmla="*/ 0 w 1284"/>
              <a:gd name="T7" fmla="*/ 0 h 1781"/>
              <a:gd name="T8" fmla="*/ 1284 w 1284"/>
              <a:gd name="T9" fmla="*/ 1781 h 17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4" h="1781">
                <a:moveTo>
                  <a:pt x="1284" y="178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50"/>
          <p:cNvSpPr>
            <a:spLocks noChangeAspect="1" noChangeArrowheads="1"/>
          </p:cNvSpPr>
          <p:nvPr/>
        </p:nvSpPr>
        <p:spPr bwMode="auto">
          <a:xfrm>
            <a:off x="6056313" y="5203825"/>
            <a:ext cx="74612" cy="77788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30"/>
          <p:cNvSpPr>
            <a:spLocks noChangeAspect="1" noChangeArrowheads="1"/>
          </p:cNvSpPr>
          <p:nvPr/>
        </p:nvSpPr>
        <p:spPr bwMode="auto">
          <a:xfrm>
            <a:off x="6656388" y="6062663"/>
            <a:ext cx="74612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Oval 29"/>
          <p:cNvSpPr>
            <a:spLocks noChangeAspect="1" noChangeArrowheads="1"/>
          </p:cNvSpPr>
          <p:nvPr/>
        </p:nvSpPr>
        <p:spPr bwMode="auto">
          <a:xfrm>
            <a:off x="4462463" y="6457950"/>
            <a:ext cx="74612" cy="777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2438400" y="55578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44"/>
          <p:cNvSpPr>
            <a:spLocks noChangeAspect="1" noChangeArrowheads="1"/>
          </p:cNvSpPr>
          <p:nvPr/>
        </p:nvSpPr>
        <p:spPr bwMode="auto">
          <a:xfrm>
            <a:off x="4471988" y="5692775"/>
            <a:ext cx="74612" cy="77788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8"/>
          <p:cNvSpPr>
            <a:spLocks noChangeAspect="1" noChangeArrowheads="1"/>
          </p:cNvSpPr>
          <p:nvPr/>
        </p:nvSpPr>
        <p:spPr bwMode="auto">
          <a:xfrm>
            <a:off x="2909888" y="5081588"/>
            <a:ext cx="74612" cy="77787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2246313" y="4716463"/>
            <a:ext cx="606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72" name="Rectangle 67"/>
          <p:cNvSpPr>
            <a:spLocks noChangeArrowheads="1"/>
          </p:cNvSpPr>
          <p:nvPr/>
        </p:nvSpPr>
        <p:spPr bwMode="auto">
          <a:xfrm>
            <a:off x="3773488" y="5478463"/>
            <a:ext cx="606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73" name="Rectangle 68"/>
          <p:cNvSpPr>
            <a:spLocks noChangeArrowheads="1"/>
          </p:cNvSpPr>
          <p:nvPr/>
        </p:nvSpPr>
        <p:spPr bwMode="auto">
          <a:xfrm>
            <a:off x="5526088" y="5311775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Auto-calibration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Auto-calibration: determining intrinsic camera parameters directly from </a:t>
            </a:r>
            <a:r>
              <a:rPr lang="en-US" dirty="0" err="1" smtClean="0"/>
              <a:t>uncalibrated</a:t>
            </a:r>
            <a:r>
              <a:rPr lang="en-US" dirty="0" smtClean="0"/>
              <a:t> images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For example, we can use the constraint that a moving camera has a fixed intrinsic matrix</a:t>
            </a:r>
          </a:p>
          <a:p>
            <a:pPr lvl="1">
              <a:defRPr/>
            </a:pPr>
            <a:r>
              <a:rPr lang="en-US" dirty="0" smtClean="0"/>
              <a:t>Compute initial projective reconstruction and find 3D projective transformation matrix </a:t>
            </a:r>
            <a:r>
              <a:rPr lang="en-US" b="1" dirty="0" smtClean="0"/>
              <a:t>Q</a:t>
            </a:r>
            <a:r>
              <a:rPr lang="en-US" dirty="0" smtClean="0"/>
              <a:t> such that all camera matrices are in the form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 [</a:t>
            </a:r>
            <a:r>
              <a:rPr lang="en-US" b="1" dirty="0" err="1" smtClean="0">
                <a:latin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| </a:t>
            </a:r>
            <a:r>
              <a:rPr lang="en-US" b="1" dirty="0" err="1" smtClean="0">
                <a:latin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]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Can use constraints on the form of the calibration matrix, such as zero skew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From two images, we can:</a:t>
            </a:r>
          </a:p>
          <a:p>
            <a:pPr lvl="1">
              <a:defRPr/>
            </a:pPr>
            <a:r>
              <a:rPr lang="en-US" dirty="0" smtClean="0"/>
              <a:t>Recover fundamental matrix F</a:t>
            </a:r>
          </a:p>
          <a:p>
            <a:pPr lvl="1">
              <a:defRPr/>
            </a:pPr>
            <a:r>
              <a:rPr lang="en-US" dirty="0" smtClean="0"/>
              <a:t>Recover canonical cameras P and P’ from F</a:t>
            </a:r>
          </a:p>
          <a:p>
            <a:pPr lvl="1">
              <a:defRPr/>
            </a:pPr>
            <a:r>
              <a:rPr lang="en-US" dirty="0" smtClean="0"/>
              <a:t>Estimate 3D positions (if K is known) that correspond to each pixel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a moving camera, we can:</a:t>
            </a:r>
          </a:p>
          <a:p>
            <a:pPr lvl="1">
              <a:defRPr/>
            </a:pPr>
            <a:r>
              <a:rPr lang="en-US" dirty="0" smtClean="0"/>
              <a:t>Initialize by computing F, P, X for two images</a:t>
            </a:r>
          </a:p>
          <a:p>
            <a:pPr lvl="1">
              <a:defRPr/>
            </a:pPr>
            <a:r>
              <a:rPr lang="en-US" dirty="0" smtClean="0"/>
              <a:t>Sequentially add new images, computing new P, refining X, and adding points</a:t>
            </a:r>
          </a:p>
          <a:p>
            <a:pPr lvl="1">
              <a:defRPr/>
            </a:pPr>
            <a:r>
              <a:rPr lang="en-US" dirty="0" smtClean="0"/>
              <a:t>Auto-calibrate assuming fixed calibration matrix to upgrade to similarity transform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class: structure from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Recap of </a:t>
            </a: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pPr lvl="1">
              <a:defRPr/>
            </a:pPr>
            <a:r>
              <a:rPr lang="en-US" dirty="0" smtClean="0"/>
              <a:t>Depth from two views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Projective structure from motion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Affine structure from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3429000" y="228600"/>
            <a:ext cx="28638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Photo synth</a:t>
            </a:r>
          </a:p>
        </p:txBody>
      </p:sp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2" cstate="print"/>
          <a:srcRect t="29593" r="33333" b="7275"/>
          <a:stretch>
            <a:fillRect/>
          </a:stretch>
        </p:blipFill>
        <p:spPr bwMode="auto">
          <a:xfrm>
            <a:off x="304800" y="2362200"/>
            <a:ext cx="8458200" cy="3382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304800" y="1308100"/>
            <a:ext cx="7772400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Noah Snavely, Steven M. Seitz, Richard Szeliski, "</a:t>
            </a:r>
            <a:r>
              <a:rPr lang="en-US">
                <a:hlinkClick r:id="rId3"/>
              </a:rPr>
              <a:t>Photo tourism: Exploring photo collections in 3D</a:t>
            </a:r>
            <a:r>
              <a:rPr lang="en-US"/>
              <a:t>," SIGGRAPH 2006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3429000" y="6019800"/>
            <a:ext cx="2338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http://photosynth.net/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from multiple images</a:t>
            </a:r>
          </a:p>
        </p:txBody>
      </p:sp>
      <p:sp>
        <p:nvSpPr>
          <p:cNvPr id="36867" name="TextBox 7"/>
          <p:cNvSpPr txBox="1">
            <a:spLocks noChangeArrowheads="1"/>
          </p:cNvSpPr>
          <p:nvPr/>
        </p:nvSpPr>
        <p:spPr bwMode="auto">
          <a:xfrm>
            <a:off x="4394200" y="6488113"/>
            <a:ext cx="474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Building Rome in a Day: Agarwal et al. 2009</a:t>
            </a:r>
          </a:p>
        </p:txBody>
      </p:sp>
      <p:pic>
        <p:nvPicPr>
          <p:cNvPr id="8" name="colosseu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3400" y="1447800"/>
            <a:ext cx="7910513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Structure from motion under orthographic projection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9344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38250" y="4114800"/>
            <a:ext cx="5980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3D Reconstruction of a Rotating Ping-Pong Ball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76200" y="61404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C. Tomasi and T. Kanade. </a:t>
            </a:r>
            <a:r>
              <a:rPr lang="en-US">
                <a:hlinkClick r:id="rId3"/>
              </a:rPr>
              <a:t>Shape and motion from image streams under orthography: </a:t>
            </a:r>
            <a:br>
              <a:rPr lang="en-US">
                <a:hlinkClick r:id="rId3"/>
              </a:rPr>
            </a:br>
            <a:r>
              <a:rPr lang="en-US">
                <a:hlinkClick r:id="rId3"/>
              </a:rPr>
              <a:t>A factorization method.</a:t>
            </a:r>
            <a:r>
              <a:rPr lang="en-US"/>
              <a:t> </a:t>
            </a:r>
            <a:r>
              <a:rPr lang="en-US" i="1"/>
              <a:t>IJCV</a:t>
            </a:r>
            <a:r>
              <a:rPr lang="en-US"/>
              <a:t>, 9(2):137-154, November 1992.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663" y="4724400"/>
            <a:ext cx="8618537" cy="1354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400" dirty="0">
                <a:latin typeface="+mn-lt"/>
              </a:rPr>
              <a:t>Reasonable choice when 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</a:rPr>
              <a:t>Change in depth of points in scene is much smaller than distance to camera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</a:rPr>
              <a:t>Cameras do not move towards or away from the scene  </a:t>
            </a:r>
          </a:p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Orthographic projection for rotated/translated camera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269105"/>
            <a:ext cx="2181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4150042"/>
            <a:ext cx="38004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88318"/>
            <a:ext cx="18859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5329236"/>
            <a:ext cx="24098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404813" y="2239963"/>
            <a:ext cx="3557587" cy="1835150"/>
            <a:chOff x="303" y="3068"/>
            <a:chExt cx="2241" cy="11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546" y="3068"/>
              <a:ext cx="940" cy="965"/>
            </a:xfrm>
            <a:custGeom>
              <a:avLst/>
              <a:gdLst>
                <a:gd name="T0" fmla="*/ 0 w 1842"/>
                <a:gd name="T1" fmla="*/ 7 h 1847"/>
                <a:gd name="T2" fmla="*/ 17 w 1842"/>
                <a:gd name="T3" fmla="*/ 0 h 1847"/>
                <a:gd name="T4" fmla="*/ 17 w 1842"/>
                <a:gd name="T5" fmla="*/ 13 h 1847"/>
                <a:gd name="T6" fmla="*/ 0 w 1842"/>
                <a:gd name="T7" fmla="*/ 20 h 1847"/>
                <a:gd name="T8" fmla="*/ 0 w 1842"/>
                <a:gd name="T9" fmla="*/ 7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2"/>
                <a:gd name="T16" fmla="*/ 0 h 1847"/>
                <a:gd name="T17" fmla="*/ 1842 w 1842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2" h="1847">
                  <a:moveTo>
                    <a:pt x="0" y="660"/>
                  </a:moveTo>
                  <a:lnTo>
                    <a:pt x="1842" y="0"/>
                  </a:lnTo>
                  <a:lnTo>
                    <a:pt x="1842" y="1186"/>
                  </a:lnTo>
                  <a:lnTo>
                    <a:pt x="0" y="1847"/>
                  </a:lnTo>
                  <a:lnTo>
                    <a:pt x="0" y="66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853" y="3625"/>
              <a:ext cx="145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45" y="3616"/>
              <a:ext cx="1" cy="417"/>
            </a:xfrm>
            <a:custGeom>
              <a:avLst/>
              <a:gdLst>
                <a:gd name="T0" fmla="*/ 0 w 1"/>
                <a:gd name="T1" fmla="*/ 18 h 702"/>
                <a:gd name="T2" fmla="*/ 0 w 1"/>
                <a:gd name="T3" fmla="*/ 0 h 702"/>
                <a:gd name="T4" fmla="*/ 0 60000 65536"/>
                <a:gd name="T5" fmla="*/ 0 60000 65536"/>
                <a:gd name="T6" fmla="*/ 0 w 1"/>
                <a:gd name="T7" fmla="*/ 0 h 702"/>
                <a:gd name="T8" fmla="*/ 1 w 1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2">
                  <a:moveTo>
                    <a:pt x="0" y="70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46" y="3874"/>
              <a:ext cx="430" cy="157"/>
            </a:xfrm>
            <a:custGeom>
              <a:avLst/>
              <a:gdLst>
                <a:gd name="T0" fmla="*/ 0 w 768"/>
                <a:gd name="T1" fmla="*/ 7 h 264"/>
                <a:gd name="T2" fmla="*/ 13 w 768"/>
                <a:gd name="T3" fmla="*/ 0 h 264"/>
                <a:gd name="T4" fmla="*/ 0 60000 65536"/>
                <a:gd name="T5" fmla="*/ 0 60000 65536"/>
                <a:gd name="T6" fmla="*/ 0 w 768"/>
                <a:gd name="T7" fmla="*/ 0 h 264"/>
                <a:gd name="T8" fmla="*/ 768 w 768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64">
                  <a:moveTo>
                    <a:pt x="0" y="264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279" y="4025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826" y="3596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812" y="33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332" y="392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17" y="3993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3" y="375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Affine structure from motion</a:t>
            </a:r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Affine projection is a linear mapping + translation in inhomogeneous coordinates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given corresponding 2D points (</a:t>
            </a:r>
            <a:r>
              <a:rPr lang="en-US" sz="2400" b="1" dirty="0" smtClean="0"/>
              <a:t>x</a:t>
            </a:r>
            <a:r>
              <a:rPr lang="en-US" sz="2400" dirty="0" smtClean="0"/>
              <a:t>) in several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want to estimate the 3D points (</a:t>
            </a:r>
            <a:r>
              <a:rPr lang="en-US" sz="2400" b="1" dirty="0" smtClean="0"/>
              <a:t>X</a:t>
            </a:r>
            <a:r>
              <a:rPr lang="en-US" sz="2400" dirty="0" smtClean="0"/>
              <a:t>) and the affine parameters of each camera (</a:t>
            </a:r>
            <a:r>
              <a:rPr lang="en-US" sz="2400" b="1" dirty="0" smtClean="0"/>
              <a:t>A</a:t>
            </a:r>
            <a:r>
              <a:rPr lang="en-US" sz="2400" dirty="0" smtClean="0"/>
              <a:t>)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04813" y="2239963"/>
            <a:ext cx="3557587" cy="1835150"/>
            <a:chOff x="303" y="3068"/>
            <a:chExt cx="2241" cy="1156"/>
          </a:xfrm>
        </p:grpSpPr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546" y="3068"/>
              <a:ext cx="940" cy="965"/>
            </a:xfrm>
            <a:custGeom>
              <a:avLst/>
              <a:gdLst>
                <a:gd name="T0" fmla="*/ 0 w 1842"/>
                <a:gd name="T1" fmla="*/ 7 h 1847"/>
                <a:gd name="T2" fmla="*/ 17 w 1842"/>
                <a:gd name="T3" fmla="*/ 0 h 1847"/>
                <a:gd name="T4" fmla="*/ 17 w 1842"/>
                <a:gd name="T5" fmla="*/ 13 h 1847"/>
                <a:gd name="T6" fmla="*/ 0 w 1842"/>
                <a:gd name="T7" fmla="*/ 20 h 1847"/>
                <a:gd name="T8" fmla="*/ 0 w 1842"/>
                <a:gd name="T9" fmla="*/ 7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2"/>
                <a:gd name="T16" fmla="*/ 0 h 1847"/>
                <a:gd name="T17" fmla="*/ 1842 w 1842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2" h="1847">
                  <a:moveTo>
                    <a:pt x="0" y="660"/>
                  </a:moveTo>
                  <a:lnTo>
                    <a:pt x="1842" y="0"/>
                  </a:lnTo>
                  <a:lnTo>
                    <a:pt x="1842" y="1186"/>
                  </a:lnTo>
                  <a:lnTo>
                    <a:pt x="0" y="1847"/>
                  </a:lnTo>
                  <a:lnTo>
                    <a:pt x="0" y="66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17"/>
            <p:cNvSpPr>
              <a:spLocks noChangeShapeType="1"/>
            </p:cNvSpPr>
            <p:nvPr/>
          </p:nvSpPr>
          <p:spPr bwMode="auto">
            <a:xfrm>
              <a:off x="853" y="3625"/>
              <a:ext cx="145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0"/>
            <p:cNvSpPr>
              <a:spLocks/>
            </p:cNvSpPr>
            <p:nvPr/>
          </p:nvSpPr>
          <p:spPr bwMode="auto">
            <a:xfrm>
              <a:off x="545" y="3616"/>
              <a:ext cx="1" cy="417"/>
            </a:xfrm>
            <a:custGeom>
              <a:avLst/>
              <a:gdLst>
                <a:gd name="T0" fmla="*/ 0 w 1"/>
                <a:gd name="T1" fmla="*/ 18 h 702"/>
                <a:gd name="T2" fmla="*/ 0 w 1"/>
                <a:gd name="T3" fmla="*/ 0 h 702"/>
                <a:gd name="T4" fmla="*/ 0 60000 65536"/>
                <a:gd name="T5" fmla="*/ 0 60000 65536"/>
                <a:gd name="T6" fmla="*/ 0 w 1"/>
                <a:gd name="T7" fmla="*/ 0 h 702"/>
                <a:gd name="T8" fmla="*/ 1 w 1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2">
                  <a:moveTo>
                    <a:pt x="0" y="70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2"/>
            <p:cNvSpPr>
              <a:spLocks/>
            </p:cNvSpPr>
            <p:nvPr/>
          </p:nvSpPr>
          <p:spPr bwMode="auto">
            <a:xfrm>
              <a:off x="546" y="3874"/>
              <a:ext cx="430" cy="157"/>
            </a:xfrm>
            <a:custGeom>
              <a:avLst/>
              <a:gdLst>
                <a:gd name="T0" fmla="*/ 0 w 768"/>
                <a:gd name="T1" fmla="*/ 7 h 264"/>
                <a:gd name="T2" fmla="*/ 13 w 768"/>
                <a:gd name="T3" fmla="*/ 0 h 264"/>
                <a:gd name="T4" fmla="*/ 0 60000 65536"/>
                <a:gd name="T5" fmla="*/ 0 60000 65536"/>
                <a:gd name="T6" fmla="*/ 0 w 768"/>
                <a:gd name="T7" fmla="*/ 0 h 264"/>
                <a:gd name="T8" fmla="*/ 768 w 768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64">
                  <a:moveTo>
                    <a:pt x="0" y="264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Oval 26"/>
            <p:cNvSpPr>
              <a:spLocks noChangeArrowheads="1"/>
            </p:cNvSpPr>
            <p:nvPr/>
          </p:nvSpPr>
          <p:spPr bwMode="auto">
            <a:xfrm>
              <a:off x="2279" y="4025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27"/>
            <p:cNvSpPr>
              <a:spLocks noChangeArrowheads="1"/>
            </p:cNvSpPr>
            <p:nvPr/>
          </p:nvSpPr>
          <p:spPr bwMode="auto">
            <a:xfrm>
              <a:off x="826" y="3596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31"/>
            <p:cNvSpPr txBox="1">
              <a:spLocks noChangeArrowheads="1"/>
            </p:cNvSpPr>
            <p:nvPr/>
          </p:nvSpPr>
          <p:spPr bwMode="auto">
            <a:xfrm>
              <a:off x="812" y="33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1040" name="Text Box 32"/>
            <p:cNvSpPr txBox="1">
              <a:spLocks noChangeArrowheads="1"/>
            </p:cNvSpPr>
            <p:nvPr/>
          </p:nvSpPr>
          <p:spPr bwMode="auto">
            <a:xfrm>
              <a:off x="2332" y="392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1041" name="Text Box 33"/>
            <p:cNvSpPr txBox="1">
              <a:spLocks noChangeArrowheads="1"/>
            </p:cNvSpPr>
            <p:nvPr/>
          </p:nvSpPr>
          <p:spPr bwMode="auto">
            <a:xfrm>
              <a:off x="717" y="3993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1042" name="Text Box 34"/>
            <p:cNvSpPr txBox="1">
              <a:spLocks noChangeArrowheads="1"/>
            </p:cNvSpPr>
            <p:nvPr/>
          </p:nvSpPr>
          <p:spPr bwMode="auto">
            <a:xfrm>
              <a:off x="303" y="375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2</a:t>
              </a:r>
            </a:p>
          </p:txBody>
        </p:sp>
      </p:grpSp>
      <p:graphicFrame>
        <p:nvGraphicFramePr>
          <p:cNvPr id="1030181" name="Object 3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46889615"/>
              </p:ext>
            </p:extLst>
          </p:nvPr>
        </p:nvGraphicFramePr>
        <p:xfrm>
          <a:off x="3363913" y="2298700"/>
          <a:ext cx="4778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Equation" r:id="rId4" imgW="2895480" imgH="698400" progId="Equation.3">
                  <p:embed/>
                </p:oleObj>
              </mc:Choice>
              <mc:Fallback>
                <p:oleObj name="Equation" r:id="rId4" imgW="2895480" imgH="698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2298700"/>
                        <a:ext cx="47783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45"/>
          <p:cNvSpPr>
            <a:spLocks noChangeShapeType="1"/>
          </p:cNvSpPr>
          <p:nvPr/>
        </p:nvSpPr>
        <p:spPr bwMode="auto">
          <a:xfrm flipV="1">
            <a:off x="7696200" y="30083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Text Box 46"/>
          <p:cNvSpPr txBox="1">
            <a:spLocks noChangeArrowheads="1"/>
          </p:cNvSpPr>
          <p:nvPr/>
        </p:nvSpPr>
        <p:spPr bwMode="auto">
          <a:xfrm>
            <a:off x="7004050" y="3502025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Projection of</a:t>
            </a:r>
            <a:br>
              <a:rPr lang="en-US"/>
            </a:br>
            <a:r>
              <a:rPr lang="en-US"/>
              <a:t>world 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905000" y="1570038"/>
            <a:ext cx="57150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Step 1: Simplify by getting rid of </a:t>
            </a:r>
            <a:r>
              <a:rPr lang="en-US" sz="3200" b="1" dirty="0" smtClean="0"/>
              <a:t>t</a:t>
            </a:r>
            <a:r>
              <a:rPr lang="en-US" sz="3200" dirty="0" smtClean="0"/>
              <a:t>: shift to centroid of points for each camera</a:t>
            </a:r>
          </a:p>
        </p:txBody>
      </p:sp>
      <p:graphicFrame>
        <p:nvGraphicFramePr>
          <p:cNvPr id="1039366" name="Object 6"/>
          <p:cNvGraphicFramePr>
            <a:graphicFrameLocks noChangeAspect="1"/>
          </p:cNvGraphicFramePr>
          <p:nvPr/>
        </p:nvGraphicFramePr>
        <p:xfrm>
          <a:off x="4800600" y="1722438"/>
          <a:ext cx="22383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8" name="Equation" r:id="rId4" imgW="1104840" imgH="431640" progId="Equation.3">
                  <p:embed/>
                </p:oleObj>
              </mc:Choice>
              <mc:Fallback>
                <p:oleObj name="Equation" r:id="rId4" imgW="1104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22438"/>
                        <a:ext cx="22383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33843"/>
              </p:ext>
            </p:extLst>
          </p:nvPr>
        </p:nvGraphicFramePr>
        <p:xfrm>
          <a:off x="2571750" y="1949450"/>
          <a:ext cx="13906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Equation" r:id="rId6" imgW="838080" imgH="228600" progId="Equation.3">
                  <p:embed/>
                </p:oleObj>
              </mc:Choice>
              <mc:Fallback>
                <p:oleObj name="Equation" r:id="rId6" imgW="8380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949450"/>
                        <a:ext cx="13906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08681"/>
              </p:ext>
            </p:extLst>
          </p:nvPr>
        </p:nvGraphicFramePr>
        <p:xfrm>
          <a:off x="65088" y="3475038"/>
          <a:ext cx="9053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0" name="Equation" r:id="rId8" imgW="4470120" imgH="457200" progId="Equation.3">
                  <p:embed/>
                </p:oleObj>
              </mc:Choice>
              <mc:Fallback>
                <p:oleObj name="Equation" r:id="rId8" imgW="44701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475038"/>
                        <a:ext cx="90535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733800" y="5181600"/>
          <a:ext cx="13620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1" name="Equation" r:id="rId10" imgW="672840" imgH="266400" progId="Equation.3">
                  <p:embed/>
                </p:oleObj>
              </mc:Choice>
              <mc:Fallback>
                <p:oleObj name="Equation" r:id="rId10" imgW="6728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13620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 rot="5400000">
            <a:off x="4267200" y="2865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191000" y="4618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488" y="3322638"/>
            <a:ext cx="8991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00400" y="5562600"/>
            <a:ext cx="392113" cy="1841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18"/>
          <p:cNvSpPr txBox="1">
            <a:spLocks noChangeArrowheads="1"/>
          </p:cNvSpPr>
          <p:nvPr/>
        </p:nvSpPr>
        <p:spPr bwMode="auto">
          <a:xfrm>
            <a:off x="914400" y="5638800"/>
            <a:ext cx="219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2d normalized point</a:t>
            </a:r>
          </a:p>
          <a:p>
            <a:pPr algn="ctr"/>
            <a:r>
              <a:rPr lang="en-US"/>
              <a:t>(observed)</a:t>
            </a:r>
          </a:p>
        </p:txBody>
      </p:sp>
      <p:sp>
        <p:nvSpPr>
          <p:cNvPr id="2061" name="TextBox 19"/>
          <p:cNvSpPr txBox="1">
            <a:spLocks noChangeArrowheads="1"/>
          </p:cNvSpPr>
          <p:nvPr/>
        </p:nvSpPr>
        <p:spPr bwMode="auto">
          <a:xfrm>
            <a:off x="5638800" y="5562600"/>
            <a:ext cx="219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3d normalized point</a:t>
            </a:r>
          </a:p>
        </p:txBody>
      </p:sp>
      <p:cxnSp>
        <p:nvCxnSpPr>
          <p:cNvPr id="21" name="Straight Arrow Connector 20"/>
          <p:cNvCxnSpPr>
            <a:stCxn id="2061" idx="1"/>
          </p:cNvCxnSpPr>
          <p:nvPr/>
        </p:nvCxnSpPr>
        <p:spPr>
          <a:xfrm rot="10800000">
            <a:off x="5181600" y="5562600"/>
            <a:ext cx="457200" cy="1841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5"/>
          <p:cNvSpPr txBox="1">
            <a:spLocks noChangeArrowheads="1"/>
          </p:cNvSpPr>
          <p:nvPr/>
        </p:nvSpPr>
        <p:spPr bwMode="auto">
          <a:xfrm>
            <a:off x="3429000" y="6248400"/>
            <a:ext cx="2552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Linear (affine) mapping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4289426" y="5921375"/>
            <a:ext cx="565150" cy="31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Suppose we know 3D points and affine camera parameters …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3600" smtClean="0"/>
              <a:t>	then, we can compute the observed 2d positions of each point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79438" y="2590800"/>
          <a:ext cx="7980362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3" imgW="3009600" imgH="939600" progId="Equation.3">
                  <p:embed/>
                </p:oleObj>
              </mc:Choice>
              <mc:Fallback>
                <p:oleObj name="Equation" r:id="rId3" imgW="3009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590800"/>
                        <a:ext cx="7980362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76200" y="5562600"/>
            <a:ext cx="403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Camera Parameters (2mx3)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839788" y="5334000"/>
            <a:ext cx="4556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124201" y="4419600"/>
            <a:ext cx="4572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2189163" y="4648200"/>
            <a:ext cx="2306637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3D Points (3xn)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5105400" y="5562600"/>
            <a:ext cx="358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2D Image Points (2mxn)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743701" y="5219700"/>
            <a:ext cx="5334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48200" y="2438400"/>
            <a:ext cx="4191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Centering: subtract the centroid of the image points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>
              <a:buFontTx/>
              <a:buChar char="•"/>
            </a:pPr>
            <a:r>
              <a:rPr lang="en-US" sz="2800" smtClean="0"/>
              <a:t>For simplicity, assume that the origin of the world coordinate system is at the centroid of the 3D points</a:t>
            </a:r>
          </a:p>
          <a:p>
            <a:pPr>
              <a:buFontTx/>
              <a:buChar char="•"/>
            </a:pPr>
            <a:r>
              <a:rPr lang="en-US" sz="2800" smtClean="0"/>
              <a:t>After centering, each normalized point </a:t>
            </a:r>
            <a:r>
              <a:rPr lang="en-US" sz="2800" b="1" smtClean="0"/>
              <a:t>x</a:t>
            </a:r>
            <a:r>
              <a:rPr lang="en-US" sz="2800" i="1" baseline="-25000" smtClean="0"/>
              <a:t>ij</a:t>
            </a:r>
            <a:r>
              <a:rPr lang="en-US" sz="2800" smtClean="0"/>
              <a:t> is related to the 3D point </a:t>
            </a:r>
            <a:r>
              <a:rPr lang="en-US" sz="2800" b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by</a:t>
            </a:r>
          </a:p>
        </p:txBody>
      </p:sp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00200" y="1458913"/>
          <a:ext cx="609600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4" imgW="3009600" imgH="914400" progId="Equation.3">
                  <p:embed/>
                </p:oleObj>
              </mc:Choice>
              <mc:Fallback>
                <p:oleObj name="Equation" r:id="rId4" imgW="30096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58913"/>
                        <a:ext cx="6096000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8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5364163"/>
          <a:ext cx="2416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6" imgW="672840" imgH="241200" progId="Equation.3">
                  <p:embed/>
                </p:oleObj>
              </mc:Choice>
              <mc:Fallback>
                <p:oleObj name="Equation" r:id="rId6" imgW="672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64163"/>
                        <a:ext cx="24161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001000" cy="5943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Given: </a:t>
            </a:r>
            <a:r>
              <a:rPr lang="en-US" i="1" smtClean="0"/>
              <a:t>m</a:t>
            </a:r>
            <a:r>
              <a:rPr lang="en-US" smtClean="0"/>
              <a:t> images of </a:t>
            </a:r>
            <a:r>
              <a:rPr lang="en-US" i="1" smtClean="0"/>
              <a:t>n</a:t>
            </a:r>
            <a:r>
              <a:rPr lang="en-US" smtClean="0"/>
              <a:t> fixed 3D points:</a:t>
            </a:r>
          </a:p>
          <a:p>
            <a:pPr algn="ctr">
              <a:lnSpc>
                <a:spcPct val="90000"/>
              </a:lnSpc>
              <a:defRPr/>
            </a:pPr>
            <a:r>
              <a:rPr lang="en-US" smtClean="0"/>
              <a:t> </a:t>
            </a:r>
            <a:r>
              <a:rPr lang="en-US" b="1" smtClean="0">
                <a:latin typeface="Times New Roman" pitchFamily="18" charset="0"/>
              </a:rPr>
              <a:t>x</a:t>
            </a:r>
            <a:r>
              <a:rPr lang="en-US" i="1" baseline="-10000" smtClean="0">
                <a:latin typeface="Times New Roman" pitchFamily="18" charset="0"/>
              </a:rPr>
              <a:t>ij</a:t>
            </a:r>
            <a:r>
              <a:rPr lang="en-US" i="1" smtClean="0">
                <a:latin typeface="Times New Roman" pitchFamily="18" charset="0"/>
              </a:rPr>
              <a:t> = </a:t>
            </a:r>
            <a:r>
              <a:rPr lang="en-US" b="1" smtClean="0">
                <a:latin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</a:rPr>
              <a:t>i </a:t>
            </a:r>
            <a:r>
              <a:rPr lang="en-US" b="1" smtClean="0">
                <a:latin typeface="Times New Roman" pitchFamily="18" charset="0"/>
              </a:rPr>
              <a:t>X</a:t>
            </a:r>
            <a:r>
              <a:rPr lang="en-US" i="1" baseline="-16000" smtClean="0">
                <a:latin typeface="Times New Roman" pitchFamily="18" charset="0"/>
              </a:rPr>
              <a:t>j</a:t>
            </a:r>
            <a:r>
              <a:rPr lang="en-US" i="1" baseline="-25000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+ </a:t>
            </a:r>
            <a:r>
              <a:rPr lang="en-US" b="1" smtClean="0">
                <a:latin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</a:rPr>
              <a:t>i </a:t>
            </a:r>
            <a:r>
              <a:rPr lang="en-US" i="1" smtClean="0">
                <a:latin typeface="Times New Roman" pitchFamily="18" charset="0"/>
              </a:rPr>
              <a:t>,     i = </a:t>
            </a:r>
            <a:r>
              <a:rPr lang="en-US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,… , m,  j = </a:t>
            </a:r>
            <a:r>
              <a:rPr lang="en-US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, … , n  </a:t>
            </a:r>
            <a:br>
              <a:rPr lang="en-US" i="1" smtClean="0">
                <a:latin typeface="Times New Roman" pitchFamily="18" charset="0"/>
              </a:rPr>
            </a:br>
            <a:endParaRPr lang="en-US" sz="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Problem: use the </a:t>
            </a:r>
            <a:r>
              <a:rPr lang="en-US" i="1" smtClean="0"/>
              <a:t>mn</a:t>
            </a:r>
            <a:r>
              <a:rPr lang="en-US" smtClean="0"/>
              <a:t> correspondences </a:t>
            </a:r>
            <a:r>
              <a:rPr lang="en-US" b="1" smtClean="0"/>
              <a:t>x</a:t>
            </a:r>
            <a:r>
              <a:rPr lang="en-US" i="1" baseline="-25000" smtClean="0"/>
              <a:t>ij  </a:t>
            </a:r>
            <a:r>
              <a:rPr lang="en-US" smtClean="0"/>
              <a:t>to estimate </a:t>
            </a:r>
            <a:r>
              <a:rPr lang="en-US" i="1" smtClean="0"/>
              <a:t>m</a:t>
            </a:r>
            <a:r>
              <a:rPr lang="en-US" smtClean="0"/>
              <a:t> projection matrices </a:t>
            </a:r>
            <a:r>
              <a:rPr lang="en-US" b="1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and translation vectors </a:t>
            </a:r>
            <a:r>
              <a:rPr lang="en-US" b="1" smtClean="0"/>
              <a:t>b</a:t>
            </a:r>
            <a:r>
              <a:rPr lang="en-US" i="1" baseline="-25000" smtClean="0"/>
              <a:t>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i="1" smtClean="0"/>
              <a:t>n</a:t>
            </a:r>
            <a:r>
              <a:rPr lang="en-US" smtClean="0"/>
              <a:t> points </a:t>
            </a:r>
            <a:r>
              <a:rPr lang="en-US" b="1" smtClean="0"/>
              <a:t>X</a:t>
            </a:r>
            <a:r>
              <a:rPr lang="en-US" i="1" baseline="-10000" smtClean="0"/>
              <a:t>j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The reconstruction is defined up to an arbitrary </a:t>
            </a:r>
            <a:r>
              <a:rPr lang="en-US" i="1" smtClean="0"/>
              <a:t>affine </a:t>
            </a:r>
            <a:r>
              <a:rPr lang="en-US" smtClean="0"/>
              <a:t>transformation </a:t>
            </a:r>
            <a:r>
              <a:rPr lang="en-US" b="1" smtClean="0"/>
              <a:t>Q </a:t>
            </a:r>
            <a:r>
              <a:rPr lang="en-US" smtClean="0"/>
              <a:t>(12 degrees of freedom):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We have 2</a:t>
            </a:r>
            <a:r>
              <a:rPr lang="en-US" i="1" smtClean="0"/>
              <a:t>mn </a:t>
            </a:r>
            <a:r>
              <a:rPr lang="en-US" smtClean="0"/>
              <a:t>knowns and 8</a:t>
            </a:r>
            <a:r>
              <a:rPr lang="en-US" i="1" smtClean="0"/>
              <a:t>m </a:t>
            </a:r>
            <a:r>
              <a:rPr lang="en-US" smtClean="0"/>
              <a:t>+ 3</a:t>
            </a:r>
            <a:r>
              <a:rPr lang="en-US" i="1" smtClean="0"/>
              <a:t>n</a:t>
            </a:r>
            <a:r>
              <a:rPr lang="en-US" smtClean="0"/>
              <a:t> unknowns (minus 12 dof for affine ambiguity)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Thus, we must have 2</a:t>
            </a:r>
            <a:r>
              <a:rPr lang="en-US" i="1" smtClean="0"/>
              <a:t>mn</a:t>
            </a:r>
            <a:r>
              <a:rPr lang="en-US" smtClean="0"/>
              <a:t> &gt;= 8</a:t>
            </a:r>
            <a:r>
              <a:rPr lang="en-US" i="1" smtClean="0"/>
              <a:t>m </a:t>
            </a:r>
            <a:r>
              <a:rPr lang="en-US" smtClean="0"/>
              <a:t>+ 3</a:t>
            </a:r>
            <a:r>
              <a:rPr lang="en-US" i="1" smtClean="0"/>
              <a:t>n </a:t>
            </a:r>
            <a:r>
              <a:rPr lang="en-US" smtClean="0"/>
              <a:t>– 12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For two views, we need four point correspondences</a:t>
            </a:r>
          </a:p>
        </p:txBody>
      </p:sp>
      <p:graphicFrame>
        <p:nvGraphicFramePr>
          <p:cNvPr id="10352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810000"/>
          <a:ext cx="6107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Equation" r:id="rId4" imgW="2781000" imgH="457200" progId="Equation.3">
                  <p:embed/>
                </p:oleObj>
              </mc:Choice>
              <mc:Fallback>
                <p:oleObj name="Equation" r:id="rId4" imgW="2781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61071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if we instead observe corresponding 2d image points?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sz="1600" dirty="0" smtClean="0"/>
          </a:p>
          <a:p>
            <a:pPr marL="0">
              <a:buFont typeface="Arial" charset="0"/>
              <a:buNone/>
              <a:defRPr/>
            </a:pPr>
            <a:r>
              <a:rPr lang="en-US" dirty="0" smtClean="0"/>
              <a:t>Can we recover the camera parameters and 3d points?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4405313" y="2743200"/>
            <a:ext cx="0" cy="2743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466975" y="2514600"/>
            <a:ext cx="240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 (2</a:t>
            </a:r>
            <a:r>
              <a:rPr lang="en-US" sz="800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1100138" y="54864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897063" y="5486400"/>
            <a:ext cx="145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 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25475" y="2924175"/>
          <a:ext cx="8137525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Equation" r:id="rId4" imgW="3288960" imgH="939600" progId="Equation.3">
                  <p:embed/>
                </p:oleObj>
              </mc:Choice>
              <mc:Fallback>
                <p:oleObj name="Equation" r:id="rId4" imgW="32889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924175"/>
                        <a:ext cx="8137525" cy="232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6172200"/>
            <a:ext cx="64023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rank is the matrix of 2D points?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Epipoles</a:t>
            </a:r>
          </a:p>
        </p:txBody>
      </p:sp>
      <p:graphicFrame>
        <p:nvGraphicFramePr>
          <p:cNvPr id="102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4476750" y="4202113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90440" imgH="177480" progId="Equation.3">
                  <p:embed/>
                </p:oleObj>
              </mc:Choice>
              <mc:Fallback>
                <p:oleObj name="Equation" r:id="rId4" imgW="190440" imgH="17748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202113"/>
                        <a:ext cx="1905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600200" y="2562225"/>
            <a:ext cx="5600700" cy="4067175"/>
            <a:chOff x="1600200" y="1828800"/>
            <a:chExt cx="5600700" cy="4067175"/>
          </a:xfrm>
        </p:grpSpPr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00200" y="1828800"/>
              <a:ext cx="5600700" cy="406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TextBox 4"/>
            <p:cNvSpPr txBox="1">
              <a:spLocks noChangeArrowheads="1"/>
            </p:cNvSpPr>
            <p:nvPr/>
          </p:nvSpPr>
          <p:spPr bwMode="auto">
            <a:xfrm>
              <a:off x="6400800" y="4724400"/>
              <a:ext cx="685800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360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Point x in left image corresponds to </a:t>
            </a:r>
            <a:r>
              <a:rPr lang="en-US" sz="2400" b="1" dirty="0" err="1">
                <a:latin typeface="+mn-lt"/>
              </a:rPr>
              <a:t>epipolar</a:t>
            </a:r>
            <a:r>
              <a:rPr lang="en-US" sz="2400" b="1" dirty="0">
                <a:latin typeface="+mn-lt"/>
              </a:rPr>
              <a:t> line</a:t>
            </a:r>
            <a:r>
              <a:rPr lang="en-US" sz="2400" dirty="0">
                <a:latin typeface="+mn-lt"/>
              </a:rPr>
              <a:t> l’ in right image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err="1">
                <a:latin typeface="+mn-lt"/>
              </a:rPr>
              <a:t>Epipolar</a:t>
            </a:r>
            <a:r>
              <a:rPr lang="en-US" sz="2400" dirty="0">
                <a:latin typeface="+mn-lt"/>
              </a:rPr>
              <a:t> line passes through the </a:t>
            </a:r>
            <a:r>
              <a:rPr lang="en-US" sz="2400" dirty="0" err="1">
                <a:latin typeface="+mn-lt"/>
              </a:rPr>
              <a:t>epipole</a:t>
            </a:r>
            <a:r>
              <a:rPr lang="en-US" sz="2400" dirty="0">
                <a:latin typeface="+mn-lt"/>
              </a:rPr>
              <a:t> (the intersection of the cameras’ baseline with the image plane</a:t>
            </a: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6324600" y="5686425"/>
          <a:ext cx="465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190440" imgH="177480" progId="Equation.3">
                  <p:embed/>
                </p:oleObj>
              </mc:Choice>
              <mc:Fallback>
                <p:oleObj name="Equation" r:id="rId7" imgW="1904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86425"/>
                        <a:ext cx="4651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Let’s create a 2</a:t>
            </a:r>
            <a:r>
              <a:rPr lang="en-US" sz="2800" i="1" smtClean="0"/>
              <a:t>m</a:t>
            </a:r>
            <a:r>
              <a:rPr lang="en-US" sz="2800" smtClean="0"/>
              <a:t> </a:t>
            </a:r>
            <a:r>
              <a:rPr lang="en-US" sz="2800" smtClean="0">
                <a:cs typeface="Arial" charset="0"/>
              </a:rPr>
              <a:t>×</a:t>
            </a:r>
            <a:r>
              <a:rPr lang="en-US" sz="2800" smtClean="0"/>
              <a:t> </a:t>
            </a:r>
            <a:r>
              <a:rPr lang="en-US" sz="2800" i="1" smtClean="0"/>
              <a:t>n </a:t>
            </a:r>
            <a:r>
              <a:rPr lang="en-US" sz="2800" smtClean="0"/>
              <a:t>data (measurement) matrix: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4800" y="1457325"/>
          <a:ext cx="86868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4" imgW="3276360" imgH="939600" progId="Equation.3">
                  <p:embed/>
                </p:oleObj>
              </mc:Choice>
              <mc:Fallback>
                <p:oleObj name="Equation" r:id="rId4" imgW="32763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57325"/>
                        <a:ext cx="8686800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648200" y="3957638"/>
            <a:ext cx="1354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(2</a:t>
            </a:r>
            <a:r>
              <a:rPr lang="en-US" sz="800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m </a:t>
            </a:r>
            <a:r>
              <a:rPr lang="en-US">
                <a:solidFill>
                  <a:srgbClr val="FF0000"/>
                </a:solidFill>
              </a:rPr>
              <a:t>×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3)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257925" y="3043238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 (3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×</a:t>
            </a:r>
            <a:r>
              <a:rPr lang="en-US" i="1">
                <a:solidFill>
                  <a:srgbClr val="FF0000"/>
                </a:solidFill>
              </a:rPr>
              <a:t> n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52682" name="Text Box 10"/>
          <p:cNvSpPr txBox="1">
            <a:spLocks noChangeArrowheads="1"/>
          </p:cNvSpPr>
          <p:nvPr/>
        </p:nvSpPr>
        <p:spPr bwMode="auto">
          <a:xfrm>
            <a:off x="381000" y="5195888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The measurement matrix</a:t>
            </a:r>
            <a:r>
              <a:rPr lang="en-US" sz="2800" b="1" dirty="0">
                <a:latin typeface="Times New Roman" pitchFamily="18" charset="0"/>
              </a:rPr>
              <a:t> D = MS </a:t>
            </a:r>
            <a:r>
              <a:rPr lang="en-US" sz="2800" dirty="0"/>
              <a:t>must have rank 3!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76200" y="61404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C. Tomasi and T. Kanade. </a:t>
            </a:r>
            <a:r>
              <a:rPr lang="en-US">
                <a:hlinkClick r:id="rId6"/>
              </a:rPr>
              <a:t>Shape and motion from image streams under orthography: </a:t>
            </a:r>
            <a:br>
              <a:rPr lang="en-US">
                <a:hlinkClick r:id="rId6"/>
              </a:rPr>
            </a:br>
            <a:r>
              <a:rPr lang="en-US">
                <a:hlinkClick r:id="rId6"/>
              </a:rPr>
              <a:t>A factorization method.</a:t>
            </a:r>
            <a:r>
              <a:rPr lang="en-US"/>
              <a:t> </a:t>
            </a:r>
            <a:r>
              <a:rPr lang="en-US" i="1"/>
              <a:t>IJCV</a:t>
            </a:r>
            <a:r>
              <a:rPr lang="en-US"/>
              <a:t>, 9(2):137-154, November 1992.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38250"/>
          <a:ext cx="77724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Image" r:id="rId4" imgW="11949206" imgH="7911111" progId="Photoshop.Image.10">
                  <p:embed/>
                </p:oleObj>
              </mc:Choice>
              <mc:Fallback>
                <p:oleObj name="Image" r:id="rId4" imgW="11949206" imgH="7911111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55"/>
                      <a:stretch>
                        <a:fillRect/>
                      </a:stretch>
                    </p:blipFill>
                    <p:spPr bwMode="auto">
                      <a:xfrm>
                        <a:off x="685800" y="1238250"/>
                        <a:ext cx="77724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6705600" y="5105400"/>
            <a:ext cx="8509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054100" y="1371600"/>
          <a:ext cx="71755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Image" r:id="rId4" imgW="10311111" imgH="7555556" progId="Photoshop.Image.10">
                  <p:embed/>
                </p:oleObj>
              </mc:Choice>
              <mc:Fallback>
                <p:oleObj name="Image" r:id="rId4" imgW="10311111" imgH="7555556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371600"/>
                        <a:ext cx="71755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5334000" y="3505200"/>
            <a:ext cx="3200400" cy="131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Singular value decomposition of 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054100" y="1371600"/>
          <a:ext cx="71755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Image" r:id="rId4" imgW="10311111" imgH="7555556" progId="Photoshop.Image.10">
                  <p:embed/>
                </p:oleObj>
              </mc:Choice>
              <mc:Fallback>
                <p:oleObj name="Image" r:id="rId4" imgW="10311111" imgH="7555556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371600"/>
                        <a:ext cx="71755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Singular value decomposition of 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1371600"/>
          <a:ext cx="7086600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Image" r:id="rId4" imgW="11250794" imgH="7961905" progId="Photoshop.Image.10">
                  <p:embed/>
                </p:oleObj>
              </mc:Choice>
              <mc:Fallback>
                <p:oleObj name="Image" r:id="rId4" imgW="11250794" imgH="7961905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086600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648575" y="6583363"/>
            <a:ext cx="1419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4114800" y="3124200"/>
            <a:ext cx="4038600" cy="118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762000" y="4191000"/>
            <a:ext cx="68580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sz="2800" smtClean="0"/>
              <a:t>Obtaining a factorization from SVD: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1371600"/>
          <a:ext cx="7086600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0" name="Image" r:id="rId4" imgW="11250794" imgH="7961905" progId="Photoshop.Image.10">
                  <p:embed/>
                </p:oleObj>
              </mc:Choice>
              <mc:Fallback>
                <p:oleObj name="Image" r:id="rId4" imgW="11250794" imgH="7961905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086600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7648575" y="6583363"/>
            <a:ext cx="1419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sz="2800" smtClean="0"/>
              <a:t>Obtaining a factorization from SVD: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994150" y="50292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1" name="Equation" r:id="rId6" imgW="164880" imgH="203040" progId="Equation.3">
                  <p:embed/>
                </p:oleObj>
              </mc:Choice>
              <mc:Fallback>
                <p:oleObj name="Equation" r:id="rId6" imgW="164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029200"/>
                        <a:ext cx="419100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216650" y="5013325"/>
          <a:ext cx="417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2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013325"/>
                        <a:ext cx="417513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ambiguity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7924800" cy="2971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The decomposition is not unique. We get the same </a:t>
            </a:r>
            <a:r>
              <a:rPr lang="en-US" b="1" dirty="0" smtClean="0"/>
              <a:t>D </a:t>
            </a:r>
            <a:r>
              <a:rPr lang="en-US" dirty="0" smtClean="0"/>
              <a:t>by using any 3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3 matrix </a:t>
            </a:r>
            <a:r>
              <a:rPr lang="en-US" b="1" dirty="0" smtClean="0"/>
              <a:t>C </a:t>
            </a:r>
            <a:r>
              <a:rPr lang="en-US" dirty="0" smtClean="0"/>
              <a:t>and applying the transformations </a:t>
            </a:r>
            <a:r>
              <a:rPr lang="en-US" b="1" dirty="0" smtClean="0"/>
              <a:t>A </a:t>
            </a:r>
            <a:r>
              <a:rPr lang="en-US" b="1" dirty="0" smtClean="0">
                <a:cs typeface="Arial" pitchFamily="34" charset="0"/>
              </a:rPr>
              <a:t>→ </a:t>
            </a:r>
            <a:r>
              <a:rPr lang="en-US" b="1" dirty="0" smtClean="0"/>
              <a:t>AC, X </a:t>
            </a:r>
            <a:r>
              <a:rPr lang="en-US" b="1" dirty="0" smtClean="0">
                <a:cs typeface="Arial" pitchFamily="34" charset="0"/>
              </a:rPr>
              <a:t>→</a:t>
            </a:r>
            <a:r>
              <a:rPr lang="en-US" b="1" dirty="0" smtClean="0"/>
              <a:t>C</a:t>
            </a:r>
            <a:r>
              <a:rPr lang="en-US" b="1" baseline="30000" dirty="0" smtClean="0"/>
              <a:t>-1</a:t>
            </a:r>
            <a:r>
              <a:rPr lang="en-US" b="1" dirty="0" smtClean="0"/>
              <a:t>X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That is because we have only an affine transformation and we have not enforced any Euclidean constraints (like forcing the image axes to be perpendicular, for example)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990600"/>
          <a:ext cx="68580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2" name="Image" r:id="rId4" imgW="11746032" imgH="4482540" progId="Photoshop.Image.10">
                  <p:embed/>
                </p:oleObj>
              </mc:Choice>
              <mc:Fallback>
                <p:oleObj name="Image" r:id="rId4" imgW="11746032" imgH="4482540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68580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842125" y="2046288"/>
          <a:ext cx="354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3" name="Equation" r:id="rId6" imgW="139680" imgH="215640" progId="Equation.3">
                  <p:embed/>
                </p:oleObj>
              </mc:Choice>
              <mc:Fallback>
                <p:oleObj name="Equation" r:id="rId6" imgW="139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2046288"/>
                        <a:ext cx="354013" cy="40481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4240213" y="20574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4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057400"/>
                        <a:ext cx="419100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6781800" y="2057400"/>
          <a:ext cx="417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5" name="Equation" r:id="rId10" imgW="164880" imgH="203040" progId="Equation.3">
                  <p:embed/>
                </p:oleObj>
              </mc:Choice>
              <mc:Fallback>
                <p:oleObj name="Equation" r:id="rId10" imgW="1648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57400"/>
                        <a:ext cx="417513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mtClean="0"/>
              <a:t>Orthographic: image axes are perpendicular and of unit length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the affine ambiguity</a:t>
            </a:r>
          </a:p>
        </p:txBody>
      </p:sp>
      <p:sp>
        <p:nvSpPr>
          <p:cNvPr id="24580" name="Freeform 5"/>
          <p:cNvSpPr>
            <a:spLocks/>
          </p:cNvSpPr>
          <p:nvPr/>
        </p:nvSpPr>
        <p:spPr bwMode="auto">
          <a:xfrm>
            <a:off x="2068513" y="3352800"/>
            <a:ext cx="2079625" cy="2130425"/>
          </a:xfrm>
          <a:custGeom>
            <a:avLst/>
            <a:gdLst>
              <a:gd name="T0" fmla="*/ 0 w 1842"/>
              <a:gd name="T1" fmla="*/ 2147483647 h 1847"/>
              <a:gd name="T2" fmla="*/ 2147483647 w 1842"/>
              <a:gd name="T3" fmla="*/ 0 h 1847"/>
              <a:gd name="T4" fmla="*/ 2147483647 w 1842"/>
              <a:gd name="T5" fmla="*/ 2147483647 h 1847"/>
              <a:gd name="T6" fmla="*/ 0 w 1842"/>
              <a:gd name="T7" fmla="*/ 2147483647 h 1847"/>
              <a:gd name="T8" fmla="*/ 0 w 1842"/>
              <a:gd name="T9" fmla="*/ 2147483647 h 18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2"/>
              <a:gd name="T16" fmla="*/ 0 h 1847"/>
              <a:gd name="T17" fmla="*/ 1842 w 1842"/>
              <a:gd name="T18" fmla="*/ 1847 h 18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2" h="1847">
                <a:moveTo>
                  <a:pt x="0" y="660"/>
                </a:moveTo>
                <a:lnTo>
                  <a:pt x="1842" y="0"/>
                </a:lnTo>
                <a:lnTo>
                  <a:pt x="1842" y="1186"/>
                </a:lnTo>
                <a:lnTo>
                  <a:pt x="0" y="1847"/>
                </a:lnTo>
                <a:lnTo>
                  <a:pt x="0" y="660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2747963" y="4581525"/>
            <a:ext cx="3214687" cy="944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2066925" y="4560888"/>
            <a:ext cx="1588" cy="922337"/>
          </a:xfrm>
          <a:custGeom>
            <a:avLst/>
            <a:gdLst>
              <a:gd name="T0" fmla="*/ 0 w 1"/>
              <a:gd name="T1" fmla="*/ 2147483647 h 702"/>
              <a:gd name="T2" fmla="*/ 0 w 1"/>
              <a:gd name="T3" fmla="*/ 0 h 702"/>
              <a:gd name="T4" fmla="*/ 0 60000 65536"/>
              <a:gd name="T5" fmla="*/ 0 60000 65536"/>
              <a:gd name="T6" fmla="*/ 0 w 1"/>
              <a:gd name="T7" fmla="*/ 0 h 702"/>
              <a:gd name="T8" fmla="*/ 1 w 1"/>
              <a:gd name="T9" fmla="*/ 702 h 7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02">
                <a:moveTo>
                  <a:pt x="0" y="70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2068513" y="5200650"/>
            <a:ext cx="769937" cy="279400"/>
          </a:xfrm>
          <a:custGeom>
            <a:avLst/>
            <a:gdLst>
              <a:gd name="T0" fmla="*/ 0 w 485"/>
              <a:gd name="T1" fmla="*/ 2147483647 h 176"/>
              <a:gd name="T2" fmla="*/ 2147483647 w 485"/>
              <a:gd name="T3" fmla="*/ 0 h 176"/>
              <a:gd name="T4" fmla="*/ 0 60000 65536"/>
              <a:gd name="T5" fmla="*/ 0 60000 65536"/>
              <a:gd name="T6" fmla="*/ 0 w 485"/>
              <a:gd name="T7" fmla="*/ 0 h 176"/>
              <a:gd name="T8" fmla="*/ 485 w 485"/>
              <a:gd name="T9" fmla="*/ 176 h 1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5" h="176">
                <a:moveTo>
                  <a:pt x="0" y="176"/>
                </a:moveTo>
                <a:lnTo>
                  <a:pt x="48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5902325" y="5464175"/>
            <a:ext cx="93663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687638" y="4518025"/>
            <a:ext cx="93662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628900" y="414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021388" y="5148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362200" y="52578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1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1590675" y="47244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2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5943600" y="34290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 baseline="-25000"/>
              <a:t>1 </a:t>
            </a:r>
            <a:r>
              <a:rPr lang="en-US">
                <a:cs typeface="Arial" charset="0"/>
              </a:rPr>
              <a:t>· </a:t>
            </a:r>
            <a:r>
              <a:rPr lang="en-US" b="1">
                <a:cs typeface="Arial" charset="0"/>
              </a:rPr>
              <a:t>a</a:t>
            </a:r>
            <a:r>
              <a:rPr lang="en-US" baseline="-25000">
                <a:cs typeface="Arial" charset="0"/>
              </a:rPr>
              <a:t>2 </a:t>
            </a:r>
            <a:r>
              <a:rPr lang="en-US">
                <a:cs typeface="Arial" charset="0"/>
              </a:rPr>
              <a:t>= 0</a:t>
            </a:r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867400" y="4191000"/>
            <a:ext cx="212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b="1"/>
              <a:t>a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|</a:t>
            </a:r>
            <a:r>
              <a:rPr lang="en-US" baseline="30000">
                <a:cs typeface="Arial" charset="0"/>
              </a:rPr>
              <a:t>2</a:t>
            </a:r>
            <a:r>
              <a:rPr lang="en-US">
                <a:cs typeface="Arial" charset="0"/>
              </a:rPr>
              <a:t> = |</a:t>
            </a:r>
            <a:r>
              <a:rPr lang="en-US" b="1">
                <a:cs typeface="Arial" charset="0"/>
              </a:rPr>
              <a:t>a</a:t>
            </a:r>
            <a:r>
              <a:rPr lang="en-US" baseline="-25000">
                <a:cs typeface="Arial" charset="0"/>
              </a:rPr>
              <a:t>2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 baseline="-25000">
                <a:cs typeface="Arial" charset="0"/>
              </a:rPr>
              <a:t> </a:t>
            </a:r>
            <a:r>
              <a:rPr lang="en-US">
                <a:cs typeface="Arial" charset="0"/>
              </a:rPr>
              <a:t>= 1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24593" name="Freeform 18"/>
          <p:cNvSpPr>
            <a:spLocks/>
          </p:cNvSpPr>
          <p:nvPr/>
        </p:nvSpPr>
        <p:spPr bwMode="auto">
          <a:xfrm>
            <a:off x="2057400" y="5181600"/>
            <a:ext cx="228600" cy="209550"/>
          </a:xfrm>
          <a:custGeom>
            <a:avLst/>
            <a:gdLst>
              <a:gd name="T0" fmla="*/ 0 w 144"/>
              <a:gd name="T1" fmla="*/ 2147483647 h 132"/>
              <a:gd name="T2" fmla="*/ 2147483647 w 144"/>
              <a:gd name="T3" fmla="*/ 0 h 132"/>
              <a:gd name="T4" fmla="*/ 2147483647 w 144"/>
              <a:gd name="T5" fmla="*/ 2147483647 h 132"/>
              <a:gd name="T6" fmla="*/ 0 60000 65536"/>
              <a:gd name="T7" fmla="*/ 0 60000 65536"/>
              <a:gd name="T8" fmla="*/ 0 60000 65536"/>
              <a:gd name="T9" fmla="*/ 0 w 144"/>
              <a:gd name="T10" fmla="*/ 0 h 132"/>
              <a:gd name="T11" fmla="*/ 144 w 144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2">
                <a:moveTo>
                  <a:pt x="0" y="48"/>
                </a:moveTo>
                <a:lnTo>
                  <a:pt x="144" y="0"/>
                </a:lnTo>
                <a:lnTo>
                  <a:pt x="144" y="132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Solve for orthographic constraints</a:t>
            </a:r>
          </a:p>
        </p:txBody>
      </p:sp>
      <p:sp>
        <p:nvSpPr>
          <p:cNvPr id="14343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for </a:t>
            </a:r>
            <a:r>
              <a:rPr lang="en-US" b="1" dirty="0" smtClean="0"/>
              <a:t>L = CC</a:t>
            </a:r>
            <a:r>
              <a:rPr lang="en-US" b="1" baseline="30000" dirty="0" smtClean="0"/>
              <a:t>T</a:t>
            </a:r>
            <a:endParaRPr lang="en-US" baseline="30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Recover </a:t>
            </a:r>
            <a:r>
              <a:rPr lang="en-US" b="1" dirty="0" smtClean="0"/>
              <a:t>C</a:t>
            </a:r>
            <a:r>
              <a:rPr lang="en-US" dirty="0" smtClean="0"/>
              <a:t> from </a:t>
            </a:r>
            <a:r>
              <a:rPr lang="en-US" b="1" dirty="0" smtClean="0"/>
              <a:t>L</a:t>
            </a:r>
            <a:r>
              <a:rPr lang="en-US" dirty="0" smtClean="0"/>
              <a:t> by </a:t>
            </a:r>
            <a:r>
              <a:rPr lang="en-US" dirty="0" err="1" smtClean="0"/>
              <a:t>Cholesky</a:t>
            </a:r>
            <a:r>
              <a:rPr lang="en-US" dirty="0" smtClean="0"/>
              <a:t> decomposition: </a:t>
            </a:r>
            <a:r>
              <a:rPr lang="en-US" b="1" dirty="0" smtClean="0"/>
              <a:t>L = CC</a:t>
            </a:r>
            <a:r>
              <a:rPr lang="en-US" b="1" baseline="30000" dirty="0" smtClean="0"/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Update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X</a:t>
            </a:r>
            <a:r>
              <a:rPr lang="en-US" dirty="0" smtClean="0"/>
              <a:t>: </a:t>
            </a:r>
            <a:r>
              <a:rPr lang="en-US" b="1" dirty="0" smtClean="0"/>
              <a:t> A = AC, X = C</a:t>
            </a:r>
            <a:r>
              <a:rPr lang="en-US" b="1" baseline="30000" dirty="0" smtClean="0"/>
              <a:t>-1</a:t>
            </a:r>
            <a:r>
              <a:rPr lang="en-US" b="1" dirty="0" smtClean="0"/>
              <a:t>X</a:t>
            </a:r>
          </a:p>
          <a:p>
            <a:endParaRPr lang="en-US" baseline="30000" dirty="0" smtClean="0"/>
          </a:p>
          <a:p>
            <a:endParaRPr lang="en-US" dirty="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5638800" y="2057400"/>
          <a:ext cx="17510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" name="Equation" r:id="rId3" imgW="660240" imgH="482400" progId="Equation.3">
                  <p:embed/>
                </p:oleObj>
              </mc:Choice>
              <mc:Fallback>
                <p:oleObj name="Equation" r:id="rId3" imgW="6602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1751013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4495800" y="2514600"/>
            <a:ext cx="1023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where</a:t>
            </a:r>
            <a:endParaRPr lang="en-US"/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12737"/>
              </p:ext>
            </p:extLst>
          </p:nvPr>
        </p:nvGraphicFramePr>
        <p:xfrm>
          <a:off x="1952625" y="1862138"/>
          <a:ext cx="2324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7" name="Equation" r:id="rId5" imgW="876240" imgH="241200" progId="Equation.3">
                  <p:embed/>
                </p:oleObj>
              </mc:Choice>
              <mc:Fallback>
                <p:oleObj name="Equation" r:id="rId5" imgW="876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862138"/>
                        <a:ext cx="2324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70516"/>
              </p:ext>
            </p:extLst>
          </p:nvPr>
        </p:nvGraphicFramePr>
        <p:xfrm>
          <a:off x="1947863" y="2438400"/>
          <a:ext cx="2355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8" name="Equation" r:id="rId7" imgW="888840" imgH="241200" progId="Equation.3">
                  <p:embed/>
                </p:oleObj>
              </mc:Choice>
              <mc:Fallback>
                <p:oleObj name="Equation" r:id="rId7" imgW="8888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438400"/>
                        <a:ext cx="23558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92243"/>
              </p:ext>
            </p:extLst>
          </p:nvPr>
        </p:nvGraphicFramePr>
        <p:xfrm>
          <a:off x="1947863" y="2971800"/>
          <a:ext cx="2425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9" name="Equation" r:id="rId9" imgW="914400" imgH="241200" progId="Equation.3">
                  <p:embed/>
                </p:oleObj>
              </mc:Choice>
              <mc:Fallback>
                <p:oleObj name="Equation" r:id="rId9" imgW="9144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971800"/>
                        <a:ext cx="2425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Box 30"/>
          <p:cNvSpPr txBox="1">
            <a:spLocks noChangeArrowheads="1"/>
          </p:cNvSpPr>
          <p:nvPr/>
        </p:nvSpPr>
        <p:spPr bwMode="auto">
          <a:xfrm>
            <a:off x="4343400" y="5367338"/>
            <a:ext cx="319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~</a:t>
            </a:r>
          </a:p>
        </p:txBody>
      </p:sp>
      <p:sp>
        <p:nvSpPr>
          <p:cNvPr id="14346" name="TextBox 31"/>
          <p:cNvSpPr txBox="1">
            <a:spLocks noChangeArrowheads="1"/>
          </p:cNvSpPr>
          <p:nvPr/>
        </p:nvSpPr>
        <p:spPr bwMode="auto">
          <a:xfrm>
            <a:off x="6038850" y="5383213"/>
            <a:ext cx="319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~</a:t>
            </a:r>
          </a:p>
        </p:txBody>
      </p:sp>
      <p:sp>
        <p:nvSpPr>
          <p:cNvPr id="14347" name="TextBox 32"/>
          <p:cNvSpPr txBox="1">
            <a:spLocks noChangeArrowheads="1"/>
          </p:cNvSpPr>
          <p:nvPr/>
        </p:nvSpPr>
        <p:spPr bwMode="auto">
          <a:xfrm>
            <a:off x="1066800" y="1066800"/>
            <a:ext cx="468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Three equations for each image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summary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150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 </a:t>
            </a:r>
            <a:r>
              <a:rPr lang="en-US" dirty="0" smtClean="0"/>
              <a:t>images and </a:t>
            </a:r>
            <a:r>
              <a:rPr lang="en-US" i="1" dirty="0" smtClean="0"/>
              <a:t>n </a:t>
            </a:r>
            <a:r>
              <a:rPr lang="en-US" dirty="0" smtClean="0"/>
              <a:t>tracked features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For each image </a:t>
            </a:r>
            <a:r>
              <a:rPr lang="en-US" i="1" dirty="0" err="1" smtClean="0"/>
              <a:t>i</a:t>
            </a:r>
            <a:r>
              <a:rPr lang="en-US" i="1" dirty="0" smtClean="0"/>
              <a:t>, c</a:t>
            </a:r>
            <a:r>
              <a:rPr lang="en-US" dirty="0" smtClean="0"/>
              <a:t>enter the feature coordinates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Construct a 2</a:t>
            </a:r>
            <a:r>
              <a:rPr lang="en-US" i="1" dirty="0" smtClean="0"/>
              <a:t>m 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smtClean="0"/>
              <a:t>measurement matrix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Column </a:t>
            </a:r>
            <a:r>
              <a:rPr lang="en-US" i="1" dirty="0" smtClean="0"/>
              <a:t>j </a:t>
            </a:r>
            <a:r>
              <a:rPr lang="en-US" dirty="0" smtClean="0"/>
              <a:t>contains the projection of point </a:t>
            </a:r>
            <a:r>
              <a:rPr lang="en-US" i="1" dirty="0" smtClean="0"/>
              <a:t>j </a:t>
            </a:r>
            <a:r>
              <a:rPr lang="en-US" dirty="0" smtClean="0"/>
              <a:t>in all views</a:t>
            </a:r>
          </a:p>
          <a:p>
            <a:pPr lvl="1">
              <a:defRPr/>
            </a:pPr>
            <a:r>
              <a:rPr lang="en-US" dirty="0" smtClean="0"/>
              <a:t>Row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contains one coordinate of the projections of all the </a:t>
            </a:r>
            <a:r>
              <a:rPr lang="en-US" i="1" dirty="0" smtClean="0"/>
              <a:t>n </a:t>
            </a:r>
            <a:r>
              <a:rPr lang="en-US" dirty="0" smtClean="0"/>
              <a:t>points in image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Factorize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Compute SVD: </a:t>
            </a:r>
            <a:r>
              <a:rPr lang="en-US" b="1" dirty="0" smtClean="0"/>
              <a:t>D </a:t>
            </a:r>
            <a:r>
              <a:rPr lang="en-US" dirty="0" smtClean="0"/>
              <a:t>=</a:t>
            </a:r>
            <a:r>
              <a:rPr lang="en-US" b="1" dirty="0" smtClean="0"/>
              <a:t> U W V</a:t>
            </a:r>
            <a:r>
              <a:rPr lang="en-US" b="1" baseline="30000" dirty="0" smtClean="0"/>
              <a:t>T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/>
              <a:t> by taking the first 3 columns of </a:t>
            </a:r>
            <a:r>
              <a:rPr lang="en-US" b="1" dirty="0" smtClean="0"/>
              <a:t>U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by taking the first 3 columns of </a:t>
            </a:r>
            <a:r>
              <a:rPr lang="en-US" b="1" dirty="0" smtClean="0"/>
              <a:t>V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 by taking the upper left 3 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 3 block of</a:t>
            </a:r>
            <a:r>
              <a:rPr lang="en-US" i="1" dirty="0" smtClean="0"/>
              <a:t> </a:t>
            </a:r>
            <a:r>
              <a:rPr lang="en-US" b="1" dirty="0" smtClean="0"/>
              <a:t>W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Create the motion</a:t>
            </a:r>
            <a:r>
              <a:rPr lang="en-US" dirty="0"/>
              <a:t> </a:t>
            </a:r>
            <a:r>
              <a:rPr lang="en-US" dirty="0" smtClean="0"/>
              <a:t>(affine) and shape (3D) matrices:</a:t>
            </a:r>
          </a:p>
          <a:p>
            <a:pPr marL="457200" lvl="1" indent="0">
              <a:buNone/>
              <a:defRPr/>
            </a:pPr>
            <a:r>
              <a:rPr lang="en-US" b="1" dirty="0" smtClean="0"/>
              <a:t>	A</a:t>
            </a:r>
            <a:r>
              <a:rPr lang="en-US" dirty="0" smtClean="0"/>
              <a:t> = </a:t>
            </a:r>
            <a:r>
              <a:rPr lang="en-US" b="1" dirty="0" smtClean="0"/>
              <a:t>U</a:t>
            </a:r>
            <a:r>
              <a:rPr lang="en-US" baseline="-25000" dirty="0" smtClean="0"/>
              <a:t>3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½  </a:t>
            </a:r>
            <a:r>
              <a:rPr lang="en-US" dirty="0" smtClean="0"/>
              <a:t>and 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½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Eliminate affine ambiguity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Fundamental Matrix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Fundamental matrix maps from a point in one image to a line in the other</a:t>
            </a:r>
          </a:p>
          <a:p>
            <a:endParaRPr lang="en-US" smtClean="0"/>
          </a:p>
          <a:p>
            <a:r>
              <a:rPr lang="en-US" smtClean="0"/>
              <a:t>If x and x’ correspond to the same 3d point X: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1181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438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200400"/>
            <a:ext cx="1609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missing data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So far, we have assumed that all points are visible in all views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In reality, the measurement matrix typically looks something like this: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solution:</a:t>
            </a:r>
          </a:p>
          <a:p>
            <a:pPr lvl="1">
              <a:defRPr/>
            </a:pPr>
            <a:r>
              <a:rPr lang="en-US" dirty="0" smtClean="0"/>
              <a:t>solve using a dense </a:t>
            </a:r>
            <a:r>
              <a:rPr lang="en-US" dirty="0" err="1" smtClean="0"/>
              <a:t>submatrix</a:t>
            </a:r>
            <a:r>
              <a:rPr lang="en-US" dirty="0" smtClean="0"/>
              <a:t> of visible points</a:t>
            </a:r>
          </a:p>
          <a:p>
            <a:pPr lvl="1">
              <a:defRPr/>
            </a:pPr>
            <a:r>
              <a:rPr lang="en-US" dirty="0" smtClean="0"/>
              <a:t>Iteratively add new cameras</a:t>
            </a:r>
          </a:p>
        </p:txBody>
      </p:sp>
      <p:graphicFrame>
        <p:nvGraphicFramePr>
          <p:cNvPr id="1536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2971800"/>
          <a:ext cx="67056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6" name="Image" r:id="rId4" imgW="11746032" imgH="2501587" progId="Photoshop.Image.10">
                  <p:embed/>
                </p:oleObj>
              </mc:Choice>
              <mc:Fallback>
                <p:oleObj name="Image" r:id="rId4" imgW="11746032" imgH="2501587" progId="Photoshop.Image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67056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7620000" y="2971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7713663" y="3429000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590800" y="45720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657600" y="45720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tomasi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143000"/>
            <a:ext cx="4819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tomasi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25" y="1054100"/>
            <a:ext cx="26193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results (your HW 3.4)</a:t>
            </a:r>
          </a:p>
        </p:txBody>
      </p:sp>
      <p:pic>
        <p:nvPicPr>
          <p:cNvPr id="26629" name="Picture 8" descr="tomasi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9625" y="3657600"/>
            <a:ext cx="237172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76200" y="62166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Tomasi</a:t>
            </a:r>
            <a:r>
              <a:rPr lang="en-US" dirty="0"/>
              <a:t> and T. Kanade. </a:t>
            </a:r>
            <a:r>
              <a:rPr lang="en-US" dirty="0">
                <a:hlinkClick r:id="rId6"/>
              </a:rPr>
              <a:t>Shape and motion from image streams under orthography: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factorization method.</a:t>
            </a:r>
            <a:r>
              <a:rPr lang="en-US" dirty="0"/>
              <a:t> </a:t>
            </a:r>
            <a:r>
              <a:rPr lang="en-US" i="1" dirty="0"/>
              <a:t>IJCV</a:t>
            </a:r>
            <a:r>
              <a:rPr lang="en-US" dirty="0"/>
              <a:t>, 9(2):137-154, November 1992.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explanation of Affine </a:t>
            </a:r>
            <a:r>
              <a:rPr lang="en-US" dirty="0" err="1" smtClean="0"/>
              <a:t>SfM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lass notes from </a:t>
            </a:r>
            <a:r>
              <a:rPr lang="en-US" dirty="0" err="1" smtClean="0"/>
              <a:t>Lischinksi</a:t>
            </a:r>
            <a:r>
              <a:rPr lang="en-US" dirty="0" smtClean="0"/>
              <a:t> and Gruber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http://www.cs.huji.ac.il/~</a:t>
            </a:r>
            <a:r>
              <a:rPr lang="en-US" dirty="0" smtClean="0">
                <a:hlinkClick r:id="rId2"/>
              </a:rPr>
              <a:t>csip/sfm.pdf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 explanation of </a:t>
            </a:r>
            <a:r>
              <a:rPr lang="en-US" dirty="0" err="1" smtClean="0"/>
              <a:t>epipolar</a:t>
            </a:r>
            <a:r>
              <a:rPr lang="en-US" dirty="0" smtClean="0"/>
              <a:t> geometry and projective </a:t>
            </a:r>
            <a:r>
              <a:rPr lang="en-US" dirty="0" err="1" smtClean="0"/>
              <a:t>SfM</a:t>
            </a:r>
            <a:endParaRPr lang="en-US" dirty="0"/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://mi.eng.cam.ac.uk/~cipolla/publications/contributionToEditedBook/2008-SFM-chapters.pdf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Affine </a:t>
            </a:r>
            <a:r>
              <a:rPr lang="en-US" dirty="0" err="1" smtClean="0"/>
              <a:t>SfM</a:t>
            </a:r>
            <a:r>
              <a:rPr lang="en-US" dirty="0" smtClean="0"/>
              <a:t> from Interest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interest points (e.g., Harris)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11213" y="2005013"/>
          <a:ext cx="37607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4" name="Equation" r:id="rId3" imgW="2654300" imgH="508000" progId="Equation.3">
                  <p:embed/>
                </p:oleObj>
              </mc:Choice>
              <mc:Fallback>
                <p:oleObj name="Equation" r:id="rId3" imgW="265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05013"/>
                        <a:ext cx="37607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DF674B-0DFB-4824-88D8-0975E4120CC4}" type="slidenum">
              <a:rPr lang="de-DE" smtClean="0"/>
              <a:pPr>
                <a:defRPr/>
              </a:pPr>
              <a:t>43</a:t>
            </a:fld>
            <a:endParaRPr lang="de-DE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1233488"/>
            <a:ext cx="1079500" cy="8397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89488" y="2314575"/>
            <a:ext cx="18002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1. Image derivatives</a:t>
            </a:r>
            <a:endParaRPr lang="en-US" sz="16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73475" y="3106738"/>
            <a:ext cx="19431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2. Square of derivatives</a:t>
            </a:r>
            <a:endParaRPr lang="en-US" sz="16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636963" y="3970338"/>
            <a:ext cx="1944687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3. Gaussian </a:t>
            </a:r>
            <a:br>
              <a:rPr lang="pl-PL" sz="1600"/>
            </a:br>
            <a:r>
              <a:rPr lang="pl-PL" sz="1600"/>
              <a:t>    filter </a:t>
            </a:r>
            <a:r>
              <a:rPr lang="pl-PL" sz="1600" i="1"/>
              <a:t>g(</a:t>
            </a:r>
            <a:r>
              <a:rPr lang="pl-PL" sz="1600" i="1">
                <a:latin typeface="Symbol" pitchFamily="18" charset="2"/>
              </a:rPr>
              <a:t>s</a:t>
            </a:r>
            <a:r>
              <a:rPr lang="pl-PL" sz="1600" i="1" baseline="-25000"/>
              <a:t>I</a:t>
            </a:r>
            <a:r>
              <a:rPr lang="pl-PL" sz="1600" i="1"/>
              <a:t>)</a:t>
            </a:r>
            <a:endParaRPr lang="en-US" sz="1600" i="1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6445250" y="2133600"/>
            <a:ext cx="2519363" cy="865188"/>
            <a:chOff x="3356" y="1638"/>
            <a:chExt cx="2041" cy="756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6" y="1684"/>
              <a:ext cx="907" cy="7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1" y="1684"/>
              <a:ext cx="918" cy="7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059" y="1638"/>
              <a:ext cx="363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l-PL" i="1">
                  <a:solidFill>
                    <a:schemeClr val="bg1"/>
                  </a:solidFill>
                </a:rPr>
                <a:t>I</a:t>
              </a:r>
              <a:r>
                <a:rPr lang="pl-PL" i="1" baseline="-25000">
                  <a:solidFill>
                    <a:schemeClr val="bg1"/>
                  </a:solidFill>
                </a:rPr>
                <a:t>x</a:t>
              </a:r>
              <a:endParaRPr lang="en-US" i="1" baseline="-25000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034" y="1638"/>
              <a:ext cx="363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l-PL" i="1">
                  <a:solidFill>
                    <a:schemeClr val="bg1"/>
                  </a:solidFill>
                </a:rPr>
                <a:t>I</a:t>
              </a:r>
              <a:r>
                <a:rPr lang="pl-PL" i="1" baseline="-25000">
                  <a:solidFill>
                    <a:schemeClr val="bg1"/>
                  </a:solidFill>
                </a:rPr>
                <a:t>y</a:t>
              </a:r>
              <a:endParaRPr lang="en-US" i="1" baseline="-2500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7588250" y="3025775"/>
            <a:ext cx="1196975" cy="836613"/>
          </a:xfrm>
          <a:prstGeom prst="rect">
            <a:avLst/>
          </a:prstGeom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33975" y="3033713"/>
            <a:ext cx="1196975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5875" y="3033713"/>
            <a:ext cx="1195388" cy="830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942013" y="2987675"/>
            <a:ext cx="46672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endParaRPr lang="en-US" i="1" baseline="30000">
              <a:solidFill>
                <a:schemeClr val="bg1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165975" y="2962275"/>
            <a:ext cx="46672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endParaRPr lang="en-US" i="1" baseline="30000">
              <a:solidFill>
                <a:schemeClr val="bg1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18500" y="2962275"/>
            <a:ext cx="53816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endParaRPr lang="en-US" i="1" baseline="-25000">
              <a:solidFill>
                <a:schemeClr val="bg1"/>
              </a:solidFill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8263" y="3933825"/>
            <a:ext cx="1182687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51588" y="3933825"/>
            <a:ext cx="1182687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7775" y="3933825"/>
            <a:ext cx="1182688" cy="814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38800" y="3962400"/>
            <a:ext cx="92233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858000" y="3962400"/>
            <a:ext cx="92551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035925" y="3886200"/>
            <a:ext cx="92551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37300" y="4868863"/>
            <a:ext cx="2447925" cy="189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661988" y="5694363"/>
          <a:ext cx="51292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5" name="Equation" r:id="rId15" imgW="2679700" imgH="254000" progId="Equation.3">
                  <p:embed/>
                </p:oleObj>
              </mc:Choice>
              <mc:Fallback>
                <p:oleObj name="Equation" r:id="rId15" imgW="2679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694363"/>
                        <a:ext cx="51292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02363"/>
              </p:ext>
            </p:extLst>
          </p:nvPr>
        </p:nvGraphicFramePr>
        <p:xfrm>
          <a:off x="687388" y="5191125"/>
          <a:ext cx="5287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6" name="Equation" r:id="rId17" imgW="2806560" imgH="228600" progId="Equation.3">
                  <p:embed/>
                </p:oleObj>
              </mc:Choice>
              <mc:Fallback>
                <p:oleObj name="Equation" r:id="rId17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191125"/>
                        <a:ext cx="52879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39750" y="4800600"/>
            <a:ext cx="56388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/>
              <a:t>4. Cornerness function </a:t>
            </a:r>
            <a:r>
              <a:rPr lang="en-US"/>
              <a:t>– </a:t>
            </a:r>
            <a:r>
              <a:rPr lang="pl-PL"/>
              <a:t>both eigenvalues are strong</a:t>
            </a:r>
            <a:endParaRPr lang="en-US" i="1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8218488" y="6400800"/>
            <a:ext cx="925512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har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39750" y="6342063"/>
            <a:ext cx="46799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/>
              <a:t>5. Non-maxima suppression</a:t>
            </a:r>
            <a:endParaRPr lang="en-US" i="1"/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/>
        </p:nvGraphicFramePr>
        <p:xfrm>
          <a:off x="657225" y="3505200"/>
          <a:ext cx="1476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7" name="Equation" r:id="rId19" imgW="1066800" imgH="457200" progId="Equation.DSMT4">
                  <p:embed/>
                </p:oleObj>
              </mc:Choice>
              <mc:Fallback>
                <p:oleObj name="Equation" r:id="rId19" imgW="106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505200"/>
                        <a:ext cx="14763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7D96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Affine </a:t>
            </a:r>
            <a:r>
              <a:rPr lang="en-US" dirty="0" err="1"/>
              <a:t>SfM</a:t>
            </a:r>
            <a:r>
              <a:rPr lang="en-US" dirty="0"/>
              <a:t> from Interest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 Correspondence via Lucas-Kanade tracking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28600" y="1722437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Initialize (</a:t>
            </a:r>
            <a:r>
              <a:rPr lang="en-US" dirty="0" err="1" smtClean="0"/>
              <a:t>x’,y</a:t>
            </a:r>
            <a:r>
              <a:rPr lang="en-US" dirty="0" smtClean="0"/>
              <a:t>’) =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Compute (</a:t>
            </a:r>
            <a:r>
              <a:rPr lang="en-US" dirty="0" err="1" smtClean="0"/>
              <a:t>u,v</a:t>
            </a:r>
            <a:r>
              <a:rPr lang="en-US" dirty="0" smtClean="0"/>
              <a:t>) by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Shift window by (u, v):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x’+u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 y’=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y’+v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Recalculate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Repeat steps 2-4 until small change</a:t>
            </a:r>
          </a:p>
          <a:p>
            <a:pPr marL="1371600" lvl="2" indent="-514350"/>
            <a:r>
              <a:rPr lang="en-US" dirty="0" smtClean="0"/>
              <a:t>Use interpolation for </a:t>
            </a:r>
            <a:r>
              <a:rPr lang="en-US" dirty="0" err="1" smtClean="0"/>
              <a:t>subpixel</a:t>
            </a:r>
            <a:r>
              <a:rPr lang="en-US" dirty="0" smtClean="0"/>
              <a:t> values</a:t>
            </a:r>
          </a:p>
          <a:p>
            <a:pPr marL="1371600" lvl="2" indent="-514350"/>
            <a:endParaRPr lang="en-US" dirty="0" smtClean="0"/>
          </a:p>
        </p:txBody>
      </p:sp>
      <p:pic>
        <p:nvPicPr>
          <p:cNvPr id="36" name="Picture 6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41637"/>
            <a:ext cx="55610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066800" y="3932237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moment matrix for feature patch in first image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4572000" y="4084637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displacement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V="1">
            <a:off x="4800600" y="3779837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781801" y="2713037"/>
            <a:ext cx="3048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5410200" y="2255837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= I(x’, y’, t+1) - I(x, y, t) </a:t>
            </a:r>
          </a:p>
        </p:txBody>
      </p:sp>
      <p:sp>
        <p:nvSpPr>
          <p:cNvPr id="42" name="TextBox 17"/>
          <p:cNvSpPr txBox="1">
            <a:spLocks noChangeArrowheads="1"/>
          </p:cNvSpPr>
          <p:nvPr/>
        </p:nvSpPr>
        <p:spPr bwMode="auto">
          <a:xfrm>
            <a:off x="6400800" y="1570037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Original (x,y) position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7696994" y="2178843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Affine </a:t>
            </a:r>
            <a:r>
              <a:rPr lang="en-US" dirty="0" err="1"/>
              <a:t>SfM</a:t>
            </a:r>
            <a:r>
              <a:rPr lang="en-US" dirty="0"/>
              <a:t> from Interest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 Get Affine camera matrix and 3D points using </a:t>
            </a:r>
            <a:r>
              <a:rPr lang="en-US" dirty="0" err="1" smtClean="0"/>
              <a:t>Tomasi</a:t>
            </a:r>
            <a:r>
              <a:rPr lang="en-US" dirty="0" smtClean="0"/>
              <a:t>-Kanade factorization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96240" y="2286000"/>
            <a:ext cx="5637328" cy="3962400"/>
            <a:chOff x="1054100" y="1371600"/>
            <a:chExt cx="7480300" cy="5257800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101246"/>
                </p:ext>
              </p:extLst>
            </p:nvPr>
          </p:nvGraphicFramePr>
          <p:xfrm>
            <a:off x="1054100" y="1371600"/>
            <a:ext cx="71755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7" name="Image" r:id="rId3" imgW="10311111" imgH="7555556" progId="Photoshop.Image.10">
                    <p:embed/>
                  </p:oleObj>
                </mc:Choice>
                <mc:Fallback>
                  <p:oleObj name="Image" r:id="rId3" imgW="10311111" imgH="7555556" progId="Photoshop.Image.1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100" y="1371600"/>
                          <a:ext cx="7175500" cy="525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334000" y="3505200"/>
              <a:ext cx="3200400" cy="13160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lus 4"/>
          <p:cNvSpPr/>
          <p:nvPr/>
        </p:nvSpPr>
        <p:spPr>
          <a:xfrm>
            <a:off x="5979492" y="4141879"/>
            <a:ext cx="443432" cy="4958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3697330"/>
            <a:ext cx="2416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for orthographic constraints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65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3: Problem 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Tips</a:t>
            </a:r>
          </a:p>
          <a:p>
            <a:pPr lvl="1"/>
            <a:r>
              <a:rPr lang="en-US" sz="2000" dirty="0" smtClean="0"/>
              <a:t>Helpful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functions: interp2, </a:t>
            </a:r>
            <a:r>
              <a:rPr lang="en-US" sz="2000" dirty="0" err="1" smtClean="0"/>
              <a:t>meshgrid</a:t>
            </a:r>
            <a:r>
              <a:rPr lang="en-US" sz="2000" dirty="0" smtClean="0"/>
              <a:t>, ordfilt2 (for getting local maximum), </a:t>
            </a:r>
            <a:r>
              <a:rPr lang="en-US" sz="2000" dirty="0" err="1" smtClean="0"/>
              <a:t>svd</a:t>
            </a:r>
            <a:r>
              <a:rPr lang="en-US" sz="2000" dirty="0" smtClean="0"/>
              <a:t>, </a:t>
            </a:r>
            <a:r>
              <a:rPr lang="en-US" sz="2000" dirty="0" err="1" smtClean="0"/>
              <a:t>chol</a:t>
            </a:r>
            <a:endParaRPr lang="en-US" sz="2000" dirty="0"/>
          </a:p>
          <a:p>
            <a:pPr lvl="1"/>
            <a:r>
              <a:rPr lang="en-US" sz="2000" dirty="0" smtClean="0"/>
              <a:t>When selecting interest points, must choose appropriate threshold on Harris criteria or the smaller eigenvalue, or choose top N points</a:t>
            </a:r>
          </a:p>
          <a:p>
            <a:pPr lvl="1"/>
            <a:r>
              <a:rPr lang="en-US" sz="2000" dirty="0" err="1"/>
              <a:t>Vectorize</a:t>
            </a:r>
            <a:r>
              <a:rPr lang="en-US" sz="2000" dirty="0"/>
              <a:t> to make </a:t>
            </a:r>
            <a:r>
              <a:rPr lang="en-US" sz="2000" dirty="0" smtClean="0"/>
              <a:t>tracking fast (interp2 will be the bottleneck)</a:t>
            </a:r>
          </a:p>
          <a:p>
            <a:pPr lvl="1"/>
            <a:r>
              <a:rPr lang="en-US" sz="2000" dirty="0" smtClean="0"/>
              <a:t>If you get stuck on one part, can use the included intermediate results</a:t>
            </a:r>
          </a:p>
          <a:p>
            <a:pPr lvl="1"/>
            <a:r>
              <a:rPr lang="en-US" sz="2000" dirty="0" smtClean="0"/>
              <a:t>Get tracking working on one point for a few frames before trying to get it working for all points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Extra optional problems</a:t>
            </a:r>
          </a:p>
          <a:p>
            <a:pPr lvl="1"/>
            <a:r>
              <a:rPr lang="en-US" sz="2000" dirty="0" smtClean="0"/>
              <a:t>Affine verification</a:t>
            </a:r>
          </a:p>
          <a:p>
            <a:pPr lvl="1"/>
            <a:r>
              <a:rPr lang="en-US" sz="2000" dirty="0" smtClean="0"/>
              <a:t>Missing track completion</a:t>
            </a:r>
          </a:p>
          <a:p>
            <a:pPr lvl="1"/>
            <a:r>
              <a:rPr lang="en-US" sz="2000" dirty="0" smtClean="0"/>
              <a:t>Optical flow</a:t>
            </a:r>
          </a:p>
          <a:p>
            <a:pPr lvl="1"/>
            <a:r>
              <a:rPr lang="en-US" sz="2000" dirty="0" smtClean="0"/>
              <a:t>Coarse-to-fine tracking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5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1: vanishing points</a:t>
            </a:r>
          </a:p>
          <a:p>
            <a:pPr lvl="1"/>
            <a:r>
              <a:rPr lang="en-US" dirty="0" smtClean="0"/>
              <a:t>Use lots of lines to estimate vanishing points</a:t>
            </a:r>
          </a:p>
          <a:p>
            <a:pPr lvl="1"/>
            <a:r>
              <a:rPr lang="en-US" dirty="0" smtClean="0"/>
              <a:t>For estimation of VP from lots of lines, see single-view geometry chapter, or use robust estimator of a central intersection point</a:t>
            </a:r>
          </a:p>
          <a:p>
            <a:pPr lvl="1"/>
            <a:r>
              <a:rPr lang="en-US" dirty="0" smtClean="0"/>
              <a:t>For obtaining intrinsic camera matrix, numerical solver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) may be helpful</a:t>
            </a:r>
          </a:p>
          <a:p>
            <a:r>
              <a:rPr lang="en-US" dirty="0" smtClean="0"/>
              <a:t>Problem 3: </a:t>
            </a: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reprojection</a:t>
            </a:r>
            <a:r>
              <a:rPr lang="en-US" dirty="0" smtClean="0"/>
              <a:t> distance for inlier check (make sure to compute line to point distance correctly)</a:t>
            </a:r>
          </a:p>
          <a:p>
            <a:r>
              <a:rPr lang="en-US" dirty="0" smtClean="0"/>
              <a:t>Problem 4: structure from motion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chol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If you weren’t able to get tracking to work from HW2 can use provided points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of point to </a:t>
            </a:r>
            <a:r>
              <a:rPr lang="en-US" dirty="0" err="1" smtClean="0"/>
              <a:t>epipolar</a:t>
            </a:r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3200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2209800"/>
            <a:ext cx="3200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3238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7877" y="312419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0888" y="352430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x‘</a:t>
            </a:r>
            <a:r>
              <a:rPr lang="en-US" dirty="0" smtClean="0"/>
              <a:t>=[u v 1]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1242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91000" y="3238500"/>
            <a:ext cx="4267200" cy="337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9680" y="2807515"/>
            <a:ext cx="145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 smtClean="0"/>
              <a:t>=</a:t>
            </a:r>
            <a:r>
              <a:rPr lang="en-US" dirty="0" err="1" smtClean="0"/>
              <a:t>Fx</a:t>
            </a:r>
            <a:r>
              <a:rPr lang="en-US" dirty="0" smtClean="0"/>
              <a:t>=[a b c]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3525" y="4419600"/>
                <a:ext cx="2640275" cy="6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𝑎𝑢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𝑏𝑣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525" y="4419600"/>
                <a:ext cx="2640275" cy="670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4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Clustering and using clustered interest points for matching images in a large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Automatic Estimation of F</a:t>
            </a:r>
          </a:p>
        </p:txBody>
      </p:sp>
      <p:sp>
        <p:nvSpPr>
          <p:cNvPr id="3085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716575" y="1600200"/>
            <a:ext cx="4953000" cy="639763"/>
          </a:xfrm>
        </p:spPr>
        <p:txBody>
          <a:bodyPr anchor="ctr"/>
          <a:lstStyle/>
          <a:p>
            <a:r>
              <a:rPr lang="en-US" dirty="0" smtClean="0"/>
              <a:t>8-Point Algorithm for Recovering 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1981200" y="2074922"/>
            <a:ext cx="5562600" cy="39512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Correspondence Relation</a:t>
            </a:r>
          </a:p>
          <a:p>
            <a:pPr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Normalize image coordinates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RANSAC with 8 points</a:t>
            </a:r>
          </a:p>
          <a:p>
            <a:pPr marL="857250" lvl="1" indent="-457200">
              <a:defRPr/>
            </a:pPr>
            <a:r>
              <a:rPr lang="en-US" dirty="0" smtClean="0"/>
              <a:t>Randomly sample 8 points</a:t>
            </a:r>
          </a:p>
          <a:p>
            <a:pPr marL="857250" lvl="1" indent="-457200">
              <a:defRPr/>
            </a:pPr>
            <a:r>
              <a:rPr lang="en-US" dirty="0" smtClean="0"/>
              <a:t>Compute F via least squares</a:t>
            </a:r>
          </a:p>
          <a:p>
            <a:pPr marL="857250" lvl="1" indent="-457200">
              <a:defRPr/>
            </a:pPr>
            <a:r>
              <a:rPr lang="en-US" dirty="0" smtClean="0"/>
              <a:t>Enforce 		  by SVD</a:t>
            </a:r>
          </a:p>
          <a:p>
            <a:pPr marL="857250" lvl="1" indent="-457200">
              <a:defRPr/>
            </a:pPr>
            <a:r>
              <a:rPr lang="en-US" dirty="0" smtClean="0"/>
              <a:t>Repeat and choose F with most inliers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De-normalize: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088" name="TextBox 8"/>
          <p:cNvSpPr txBox="1">
            <a:spLocks noChangeArrowheads="1"/>
          </p:cNvSpPr>
          <p:nvPr/>
        </p:nvSpPr>
        <p:spPr bwMode="auto">
          <a:xfrm>
            <a:off x="990600" y="990600"/>
            <a:ext cx="7119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we have matched points x   x’ with outliers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5824450" y="1226125"/>
            <a:ext cx="152400" cy="76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0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54377"/>
              </p:ext>
            </p:extLst>
          </p:nvPr>
        </p:nvGraphicFramePr>
        <p:xfrm>
          <a:off x="3352800" y="3429000"/>
          <a:ext cx="9144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482400" imgH="164880" progId="Equation.3">
                  <p:embed/>
                </p:oleObj>
              </mc:Choice>
              <mc:Fallback>
                <p:oleObj name="Equation" r:id="rId3" imgW="48240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9144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74993"/>
              </p:ext>
            </p:extLst>
          </p:nvPr>
        </p:nvGraphicFramePr>
        <p:xfrm>
          <a:off x="4354512" y="3411537"/>
          <a:ext cx="1031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5" imgW="583920" imgH="164880" progId="Equation.3">
                  <p:embed/>
                </p:oleObj>
              </mc:Choice>
              <mc:Fallback>
                <p:oleObj name="Equation" r:id="rId5" imgW="58392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2" y="3411537"/>
                        <a:ext cx="1031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37009"/>
              </p:ext>
            </p:extLst>
          </p:nvPr>
        </p:nvGraphicFramePr>
        <p:xfrm>
          <a:off x="4289425" y="5757863"/>
          <a:ext cx="12636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757863"/>
                        <a:ext cx="12636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80005"/>
              </p:ext>
            </p:extLst>
          </p:nvPr>
        </p:nvGraphicFramePr>
        <p:xfrm>
          <a:off x="3793375" y="4969625"/>
          <a:ext cx="1147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9" imgW="634680" imgH="241200" progId="Equation.3">
                  <p:embed/>
                </p:oleObj>
              </mc:Choice>
              <mc:Fallback>
                <p:oleObj name="Equation" r:id="rId9" imgW="6346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375" y="4969625"/>
                        <a:ext cx="11477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47995"/>
              </p:ext>
            </p:extLst>
          </p:nvPr>
        </p:nvGraphicFramePr>
        <p:xfrm>
          <a:off x="3505200" y="2438400"/>
          <a:ext cx="1203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11" imgW="634680" imgH="203040" progId="Equation.3">
                  <p:embed/>
                </p:oleObj>
              </mc:Choice>
              <mc:Fallback>
                <p:oleObj name="Equation" r:id="rId11" imgW="6346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2033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can get projection matrices P and P’ up to a projective </a:t>
            </a:r>
            <a:r>
              <a:rPr lang="en-US" dirty="0"/>
              <a:t>ambiguity </a:t>
            </a:r>
            <a:r>
              <a:rPr lang="en-US" dirty="0" smtClean="0"/>
              <a:t>(see </a:t>
            </a:r>
            <a:r>
              <a:rPr lang="en-US" dirty="0"/>
              <a:t>HZ p. </a:t>
            </a:r>
            <a:r>
              <a:rPr lang="en-US" dirty="0" smtClean="0"/>
              <a:t>255-256)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hlinkClick r:id="rId3"/>
              </a:rPr>
              <a:t>Code</a:t>
            </a:r>
            <a:r>
              <a:rPr lang="en-US" dirty="0" smtClean="0"/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 P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vgg_P_from_F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[U,S,V]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e = U(:,3);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 = [-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vgg_contreps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(e)*F e];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914400" y="2514600"/>
          <a:ext cx="16351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596880" imgH="215640" progId="Equation.3">
                  <p:embed/>
                </p:oleObj>
              </mc:Choice>
              <mc:Fallback>
                <p:oleObj name="Equation" r:id="rId4" imgW="5968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16351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95600" y="2514600"/>
          <a:ext cx="26257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262572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91200" y="2514600"/>
          <a:ext cx="1447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8" imgW="533160" imgH="203040" progId="Equation.3">
                  <p:embed/>
                </p:oleObj>
              </mc:Choice>
              <mc:Fallback>
                <p:oleObj name="Equation" r:id="rId8" imgW="533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1447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4"/>
          <p:cNvSpPr txBox="1">
            <a:spLocks noChangeArrowheads="1"/>
          </p:cNvSpPr>
          <p:nvPr/>
        </p:nvSpPr>
        <p:spPr bwMode="auto">
          <a:xfrm>
            <a:off x="2362200" y="3200400"/>
            <a:ext cx="27863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See HZ p. 255-256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Fundamental matrix song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505200" cy="56388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Generally, rays C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x and C’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x’ will not exactly intersect</a:t>
            </a:r>
          </a:p>
          <a:p>
            <a:r>
              <a:rPr lang="en-US" sz="2400" smtClean="0"/>
              <a:t>Can solve via SVD, finding a least squares solution to a system of equations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grpSp>
        <p:nvGrpSpPr>
          <p:cNvPr id="5128" name="Group 14"/>
          <p:cNvGrpSpPr>
            <a:grpSpLocks/>
          </p:cNvGrpSpPr>
          <p:nvPr/>
        </p:nvGrpSpPr>
        <p:grpSpPr bwMode="auto">
          <a:xfrm>
            <a:off x="3686175" y="762000"/>
            <a:ext cx="5457825" cy="3162300"/>
            <a:chOff x="1676400" y="762000"/>
            <a:chExt cx="5457825" cy="3162300"/>
          </a:xfrm>
        </p:grpSpPr>
        <p:grpSp>
          <p:nvGrpSpPr>
            <p:cNvPr id="5131" name="Group 10"/>
            <p:cNvGrpSpPr>
              <a:grpSpLocks/>
            </p:cNvGrpSpPr>
            <p:nvPr/>
          </p:nvGrpSpPr>
          <p:grpSpPr bwMode="auto">
            <a:xfrm>
              <a:off x="1676400" y="762000"/>
              <a:ext cx="5457825" cy="3162300"/>
              <a:chOff x="1676400" y="762000"/>
              <a:chExt cx="5457825" cy="3162300"/>
            </a:xfrm>
          </p:grpSpPr>
          <p:pic>
            <p:nvPicPr>
              <p:cNvPr id="513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6400" y="762000"/>
                <a:ext cx="5457825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4" name="TextBox 4"/>
              <p:cNvSpPr txBox="1">
                <a:spLocks noChangeArrowheads="1"/>
              </p:cNvSpPr>
              <p:nvPr/>
            </p:nvSpPr>
            <p:spPr bwMode="auto">
              <a:xfrm>
                <a:off x="4597052" y="951978"/>
                <a:ext cx="33855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70200" y="2400300"/>
                <a:ext cx="1524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778500" y="2387600"/>
                <a:ext cx="1524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7" name="TextBox 5"/>
              <p:cNvSpPr txBox="1">
                <a:spLocks noChangeArrowheads="1"/>
              </p:cNvSpPr>
              <p:nvPr/>
            </p:nvSpPr>
            <p:spPr bwMode="auto">
              <a:xfrm>
                <a:off x="2819400" y="2286000"/>
                <a:ext cx="28725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x</a:t>
                </a:r>
              </a:p>
            </p:txBody>
          </p:sp>
          <p:sp>
            <p:nvSpPr>
              <p:cNvPr id="5138" name="TextBox 9"/>
              <p:cNvSpPr txBox="1">
                <a:spLocks noChangeArrowheads="1"/>
              </p:cNvSpPr>
              <p:nvPr/>
            </p:nvSpPr>
            <p:spPr bwMode="auto">
              <a:xfrm>
                <a:off x="5740052" y="2286000"/>
                <a:ext cx="32573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x'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2819400" y="2400300"/>
              <a:ext cx="76200" cy="152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99922"/>
              </p:ext>
            </p:extLst>
          </p:nvPr>
        </p:nvGraphicFramePr>
        <p:xfrm>
          <a:off x="7121525" y="4162425"/>
          <a:ext cx="10588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558720" imgH="164880" progId="Equation.3">
                  <p:embed/>
                </p:oleObj>
              </mc:Choice>
              <mc:Fallback>
                <p:oleObj name="Equation" r:id="rId5" imgW="5587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162425"/>
                        <a:ext cx="10588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82270"/>
              </p:ext>
            </p:extLst>
          </p:nvPr>
        </p:nvGraphicFramePr>
        <p:xfrm>
          <a:off x="4773613" y="4162425"/>
          <a:ext cx="9128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7" imgW="482400" imgH="164880" progId="Equation.3">
                  <p:embed/>
                </p:oleObj>
              </mc:Choice>
              <mc:Fallback>
                <p:oleObj name="Equation" r:id="rId7" imgW="4824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4162425"/>
                        <a:ext cx="9128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3"/>
          <p:cNvGraphicFramePr>
            <a:graphicFrameLocks noChangeAspect="1"/>
          </p:cNvGraphicFramePr>
          <p:nvPr/>
        </p:nvGraphicFramePr>
        <p:xfrm>
          <a:off x="5105400" y="5486400"/>
          <a:ext cx="9636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9" imgW="507960" imgH="177480" progId="Equation.3">
                  <p:embed/>
                </p:oleObj>
              </mc:Choice>
              <mc:Fallback>
                <p:oleObj name="Equation" r:id="rId9" imgW="5079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96361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3"/>
          <p:cNvGraphicFramePr>
            <a:graphicFrameLocks noChangeAspect="1"/>
          </p:cNvGraphicFramePr>
          <p:nvPr/>
        </p:nvGraphicFramePr>
        <p:xfrm>
          <a:off x="6242050" y="4800600"/>
          <a:ext cx="20478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1" imgW="1079280" imgH="939600" progId="Equation.3">
                  <p:embed/>
                </p:oleObj>
              </mc:Choice>
              <mc:Fallback>
                <p:oleObj name="Equation" r:id="rId11" imgW="10792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800600"/>
                        <a:ext cx="20478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own Arrow 19"/>
          <p:cNvSpPr/>
          <p:nvPr/>
        </p:nvSpPr>
        <p:spPr>
          <a:xfrm>
            <a:off x="6172200" y="4495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0" name="TextBox 20"/>
          <p:cNvSpPr txBox="1">
            <a:spLocks noChangeArrowheads="1"/>
          </p:cNvSpPr>
          <p:nvPr/>
        </p:nvSpPr>
        <p:spPr bwMode="auto">
          <a:xfrm>
            <a:off x="0" y="64881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Further reading: HZ p. 312-313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400800" cy="51355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charset="0"/>
              <a:buNone/>
              <a:defRPr/>
            </a:pPr>
            <a:r>
              <a:rPr lang="en-US" sz="3600" dirty="0" smtClean="0"/>
              <a:t>Given </a:t>
            </a:r>
            <a:r>
              <a:rPr lang="en-US" sz="3600" b="1" dirty="0" smtClean="0"/>
              <a:t>P</a:t>
            </a:r>
            <a:r>
              <a:rPr lang="en-US" sz="3600" dirty="0" smtClean="0"/>
              <a:t>, </a:t>
            </a:r>
            <a:r>
              <a:rPr lang="en-US" sz="3600" b="1" dirty="0" smtClean="0"/>
              <a:t>P</a:t>
            </a:r>
            <a:r>
              <a:rPr lang="en-US" sz="3600" dirty="0" smtClean="0"/>
              <a:t>’, </a:t>
            </a:r>
            <a:r>
              <a:rPr lang="en-US" sz="3600" b="1" dirty="0" smtClean="0"/>
              <a:t>x</a:t>
            </a:r>
            <a:r>
              <a:rPr lang="en-US" sz="3600" dirty="0" smtClean="0"/>
              <a:t>, </a:t>
            </a:r>
            <a:r>
              <a:rPr lang="en-US" sz="3600" b="1" dirty="0" smtClean="0"/>
              <a:t>x</a:t>
            </a:r>
            <a:r>
              <a:rPr lang="en-US" sz="3600" dirty="0" smtClean="0"/>
              <a:t>’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Precondition points and projection matrices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Create matrix </a:t>
            </a:r>
            <a:r>
              <a:rPr lang="en-US" b="1" dirty="0" smtClean="0"/>
              <a:t>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[U, S, V] = </a:t>
            </a:r>
            <a:r>
              <a:rPr lang="en-US" dirty="0" err="1" smtClean="0"/>
              <a:t>svd</a:t>
            </a:r>
            <a:r>
              <a:rPr lang="en-US" dirty="0" smtClean="0"/>
              <a:t>(A)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= V(:, end)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Pros and Cons</a:t>
            </a:r>
          </a:p>
          <a:p>
            <a:pPr marL="514350" indent="-514350">
              <a:defRPr/>
            </a:pPr>
            <a:r>
              <a:rPr lang="en-US" dirty="0" smtClean="0"/>
              <a:t>Works for any number of corresponding images</a:t>
            </a:r>
          </a:p>
          <a:p>
            <a:pPr marL="514350" indent="-514350">
              <a:defRPr/>
            </a:pPr>
            <a:r>
              <a:rPr lang="en-US" dirty="0" smtClean="0"/>
              <a:t>Not </a:t>
            </a:r>
            <a:r>
              <a:rPr lang="en-US" dirty="0" err="1" smtClean="0"/>
              <a:t>projectively</a:t>
            </a:r>
            <a:r>
              <a:rPr lang="en-US" dirty="0" smtClean="0"/>
              <a:t> invariant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13197"/>
              </p:ext>
            </p:extLst>
          </p:nvPr>
        </p:nvGraphicFramePr>
        <p:xfrm>
          <a:off x="6525638" y="457200"/>
          <a:ext cx="113347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596880" imgH="698400" progId="Equation.3">
                  <p:embed/>
                </p:oleObj>
              </mc:Choice>
              <mc:Fallback>
                <p:oleObj name="Equation" r:id="rId3" imgW="59688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638" y="457200"/>
                        <a:ext cx="1133475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2376"/>
              </p:ext>
            </p:extLst>
          </p:nvPr>
        </p:nvGraphicFramePr>
        <p:xfrm>
          <a:off x="7894063" y="457200"/>
          <a:ext cx="1274762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672840" imgH="698400" progId="Equation.3">
                  <p:embed/>
                </p:oleObj>
              </mc:Choice>
              <mc:Fallback>
                <p:oleObj name="Equation" r:id="rId5" imgW="67284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063" y="457200"/>
                        <a:ext cx="1274762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6477000" y="2209800"/>
          <a:ext cx="11080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7" imgW="583920" imgH="736560" progId="Equation.3">
                  <p:embed/>
                </p:oleObj>
              </mc:Choice>
              <mc:Fallback>
                <p:oleObj name="Equation" r:id="rId7" imgW="58392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09800"/>
                        <a:ext cx="1108075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6019800" y="3810000"/>
          <a:ext cx="20478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1079280" imgH="939600" progId="Equation.3">
                  <p:embed/>
                </p:oleObj>
              </mc:Choice>
              <mc:Fallback>
                <p:oleObj name="Equation" r:id="rId9" imgW="10792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20478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56885"/>
              </p:ext>
            </p:extLst>
          </p:nvPr>
        </p:nvGraphicFramePr>
        <p:xfrm>
          <a:off x="7772400" y="2286000"/>
          <a:ext cx="1227137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1" imgW="647640" imgH="736560" progId="Equation.3">
                  <p:embed/>
                </p:oleObj>
              </mc:Choice>
              <mc:Fallback>
                <p:oleObj name="Equation" r:id="rId11" imgW="647640" imgH="736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0"/>
                        <a:ext cx="1227137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0" y="6488113"/>
            <a:ext cx="933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Code: </a:t>
            </a:r>
            <a:r>
              <a:rPr lang="en-US">
                <a:hlinkClick r:id="rId13"/>
              </a:rPr>
              <a:t>http://www.robots.ox.ac.uk/~vgg/hzbook/code/vgg_multiview/vgg_X_from_xP_lin.m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\sum I_x I_x &amp; \sum I_x I_y \\&#10;\sum I_x I_y &amp; \sum I_y I_y&#10;\end{array}&#10;\right]&#10;\left[&#10;\begin{array}{c}&#10;u \\&#10;v&#10;\end{array}&#10;\right]&#10;=&#10;-\left[&#10;\begin{array}{c}&#10;\sum I_x I_t \\&#10;\sum I_y I_t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3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64104</TotalTime>
  <Words>1843</Words>
  <Application>Microsoft Office PowerPoint</Application>
  <PresentationFormat>On-screen Show (4:3)</PresentationFormat>
  <Paragraphs>415</Paragraphs>
  <Slides>49</Slides>
  <Notes>27</Notes>
  <HiddenSlides>5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Equation</vt:lpstr>
      <vt:lpstr>Image</vt:lpstr>
      <vt:lpstr>Structure from Motion</vt:lpstr>
      <vt:lpstr>This class: structure from motion</vt:lpstr>
      <vt:lpstr>Recap: Epipoles</vt:lpstr>
      <vt:lpstr>Recap: Fundamental Matrix</vt:lpstr>
      <vt:lpstr>Recap: Automatic Estimation of F</vt:lpstr>
      <vt:lpstr>Recap</vt:lpstr>
      <vt:lpstr>Recap</vt:lpstr>
      <vt:lpstr>Triangulation: Linear Solution</vt:lpstr>
      <vt:lpstr>Triangulation: Linear Solution</vt:lpstr>
      <vt:lpstr>Triangulation: Non-linear Solution</vt:lpstr>
      <vt:lpstr>Triangulation: Non-linear Solution</vt:lpstr>
      <vt:lpstr>Projective structure from motion</vt:lpstr>
      <vt:lpstr>Projective structure from motion</vt:lpstr>
      <vt:lpstr>Sequential structure from motion</vt:lpstr>
      <vt:lpstr>Sequential structure from motion</vt:lpstr>
      <vt:lpstr>Sequential structure from motion</vt:lpstr>
      <vt:lpstr>Bundle adjustment</vt:lpstr>
      <vt:lpstr>Auto-calibration</vt:lpstr>
      <vt:lpstr>Summary so far</vt:lpstr>
      <vt:lpstr>PowerPoint Presentation</vt:lpstr>
      <vt:lpstr>3D from multiple images</vt:lpstr>
      <vt:lpstr>Structure from motion under orthographic projection</vt:lpstr>
      <vt:lpstr>Orthographic projection for rotated/translated camera</vt:lpstr>
      <vt:lpstr>Affine structure from motion</vt:lpstr>
      <vt:lpstr>Step 1: Simplify by getting rid of t: shift to centroid of points for each camera</vt:lpstr>
      <vt:lpstr>Suppose we know 3D points and affine camera parameters …</vt:lpstr>
      <vt:lpstr>Affine structure from motion</vt:lpstr>
      <vt:lpstr>Affine structure from motion</vt:lpstr>
      <vt:lpstr>What if we instead observe corresponding 2d image points?</vt:lpstr>
      <vt:lpstr>Affine structure from motion</vt:lpstr>
      <vt:lpstr>Factorizing the measurement matrix</vt:lpstr>
      <vt:lpstr>Factorizing the measurement matrix</vt:lpstr>
      <vt:lpstr>Factorizing the measurement matrix</vt:lpstr>
      <vt:lpstr>Factorizing the measurement matrix</vt:lpstr>
      <vt:lpstr>Factorizing the measurement matrix</vt:lpstr>
      <vt:lpstr>Affine ambiguity</vt:lpstr>
      <vt:lpstr>Eliminating the affine ambiguity</vt:lpstr>
      <vt:lpstr>Solve for orthographic constraints</vt:lpstr>
      <vt:lpstr>Algorithm summary</vt:lpstr>
      <vt:lpstr>Dealing with missing data</vt:lpstr>
      <vt:lpstr>Reconstruction results (your HW 3.4)</vt:lpstr>
      <vt:lpstr>Further reading</vt:lpstr>
      <vt:lpstr>Review of Affine SfM from Interest Points</vt:lpstr>
      <vt:lpstr>Review of Affine SfM from Interest Points</vt:lpstr>
      <vt:lpstr>Review of Affine SfM from Interest Points</vt:lpstr>
      <vt:lpstr>HW 3: Problem 4 summary</vt:lpstr>
      <vt:lpstr>Tips for HW 3</vt:lpstr>
      <vt:lpstr>Distance of point to epipolar line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Vaibhav Thukral</cp:lastModifiedBy>
  <cp:revision>192</cp:revision>
  <cp:lastPrinted>2012-03-06T17:26:04Z</cp:lastPrinted>
  <dcterms:created xsi:type="dcterms:W3CDTF">2009-12-16T02:55:56Z</dcterms:created>
  <dcterms:modified xsi:type="dcterms:W3CDTF">2017-09-07T23:39:07Z</dcterms:modified>
</cp:coreProperties>
</file>