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</p:sldMasterIdLst>
  <p:notesMasterIdLst>
    <p:notesMasterId r:id="rId7"/>
  </p:notesMasterIdLst>
  <p:sldIdLst>
    <p:sldId id="259" r:id="rId2"/>
    <p:sldId id="261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73" autoAdjust="0"/>
  </p:normalViewPr>
  <p:slideViewPr>
    <p:cSldViewPr snapToGrid="0" snapToObjects="1">
      <p:cViewPr varScale="1">
        <p:scale>
          <a:sx n="90" d="100"/>
          <a:sy n="90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8AA8C-9C3F-7C42-B000-4C0EF8B82EB2}" type="datetimeFigureOut">
              <a:rPr lang="en-US" smtClean="0"/>
              <a:t>4/13/14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0337F-5393-964E-8C29-DF3B65171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smtClean="0"/>
              <a:t>Not all store</a:t>
            </a:r>
            <a:r>
              <a:rPr lang="en-US" sz="1400" baseline="0" smtClean="0"/>
              <a:t> purchases occur during vet visits.  Sometimes people just come in to buy stuff.  </a:t>
            </a:r>
          </a:p>
          <a:p>
            <a:endParaRPr lang="en-US" sz="1400" baseline="0" smtClean="0"/>
          </a:p>
          <a:p>
            <a:r>
              <a:rPr lang="en-US" sz="1400" baseline="0" smtClean="0"/>
              <a:t>INSERT INTO </a:t>
            </a:r>
            <a:r>
              <a:rPr lang="en-US" sz="1400" smtClean="0"/>
              <a:t>Items_sold </a:t>
            </a:r>
            <a:r>
              <a:rPr lang="en-US" sz="1400" baseline="0" smtClean="0"/>
              <a:t>VALUES (item_id, clinic_id, trans_id, </a:t>
            </a:r>
            <a:r>
              <a:rPr lang="en-US" sz="1400" b="0" smtClean="0">
                <a:solidFill>
                  <a:schemeClr val="tx1"/>
                </a:solidFill>
              </a:rPr>
              <a:t>quantity_per_trans, income_per_trans</a:t>
            </a:r>
            <a:r>
              <a:rPr lang="en-US" sz="1400" baseline="0" smtClean="0"/>
              <a:t>) VALUES </a:t>
            </a:r>
          </a:p>
          <a:p>
            <a:r>
              <a:rPr lang="en-US" sz="1400" baseline="0" smtClean="0"/>
              <a:t>(</a:t>
            </a:r>
          </a:p>
          <a:p>
            <a:r>
              <a:rPr lang="en-US" sz="1400" baseline="0" smtClean="0"/>
              <a:t> 	(select item_id from store_item),</a:t>
            </a:r>
          </a:p>
          <a:p>
            <a:r>
              <a:rPr lang="en-US" sz="1400" baseline="0" smtClean="0"/>
              <a:t> 	(select clinic_id from branch),</a:t>
            </a:r>
          </a:p>
          <a:p>
            <a:r>
              <a:rPr lang="en-US" sz="1400" baseline="0" smtClean="0"/>
              <a:t> 	(select trans_id from store_trans),</a:t>
            </a:r>
          </a:p>
          <a:p>
            <a:r>
              <a:rPr lang="en-US" sz="1400" baseline="0" smtClean="0"/>
              <a:t> 	(select quantity from store_trans),</a:t>
            </a:r>
          </a:p>
          <a:p>
            <a:r>
              <a:rPr lang="en-US" sz="1400" baseline="0" smtClean="0"/>
              <a:t> 	(select (quantity * item_cost) from store_item join store_trans using (item_id)),</a:t>
            </a:r>
          </a:p>
          <a:p>
            <a:r>
              <a:rPr lang="en-US" sz="1400" baseline="0" smtClean="0"/>
              <a:t> 	(</a:t>
            </a:r>
          </a:p>
          <a:p>
            <a:r>
              <a:rPr lang="en-US" sz="1400" baseline="0" smtClean="0"/>
              <a:t>	select sum(total) from </a:t>
            </a:r>
          </a:p>
          <a:p>
            <a:r>
              <a:rPr lang="en-US" sz="1400" baseline="0" smtClean="0"/>
              <a:t>		(</a:t>
            </a:r>
          </a:p>
          <a:p>
            <a:r>
              <a:rPr lang="en-US" sz="1400" baseline="0" smtClean="0"/>
              <a:t>			select (quantity * item_cost) total from store_item join store_trans using (item_id)</a:t>
            </a:r>
          </a:p>
          <a:p>
            <a:r>
              <a:rPr lang="en-US" sz="1400" baseline="0" smtClean="0"/>
              <a:t>		)</a:t>
            </a:r>
          </a:p>
          <a:p>
            <a:r>
              <a:rPr lang="en-US" sz="1400" baseline="0" smtClean="0"/>
              <a:t>	)</a:t>
            </a:r>
          </a:p>
          <a:p>
            <a:r>
              <a:rPr lang="en-US" sz="1400" baseline="0" smtClean="0"/>
              <a:t>);</a:t>
            </a:r>
          </a:p>
          <a:p>
            <a:r>
              <a:rPr lang="en-US" sz="1400" baseline="0" smtClean="0"/>
              <a:t> </a:t>
            </a: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0337F-5393-964E-8C29-DF3B651714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3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smtClean="0"/>
              <a:t>Can be used to find the total cost per visits for each pet</a:t>
            </a:r>
          </a:p>
          <a:p>
            <a:endParaRPr lang="en-US" sz="1200" baseline="0" smtClean="0"/>
          </a:p>
          <a:p>
            <a:r>
              <a:rPr lang="en-US" sz="1200" baseline="0" smtClean="0"/>
              <a:t>INSERT INTO </a:t>
            </a:r>
            <a:r>
              <a:rPr lang="en-US" sz="1200" smtClean="0"/>
              <a:t>Pet_Clinic_Visits </a:t>
            </a:r>
            <a:r>
              <a:rPr lang="en-US" sz="1200" baseline="0" smtClean="0"/>
              <a:t>VALUES (pet_id, visit_id, clinic_id, procedure_id, </a:t>
            </a:r>
            <a:r>
              <a:rPr lang="en-US" sz="1200" b="0" smtClean="0">
                <a:solidFill>
                  <a:schemeClr val="tx1"/>
                </a:solidFill>
              </a:rPr>
              <a:t>vet_id, cost_per_visit</a:t>
            </a:r>
            <a:r>
              <a:rPr lang="en-US" sz="1200" baseline="0" smtClean="0"/>
              <a:t>) VALUES </a:t>
            </a:r>
          </a:p>
          <a:p>
            <a:r>
              <a:rPr lang="en-US" sz="1200" baseline="0" smtClean="0"/>
              <a:t>(</a:t>
            </a:r>
          </a:p>
          <a:p>
            <a:r>
              <a:rPr lang="en-US" sz="1200" baseline="0" smtClean="0"/>
              <a:t> 	(select pet_id from patient),</a:t>
            </a:r>
          </a:p>
          <a:p>
            <a:r>
              <a:rPr lang="en-US" sz="1200" baseline="0" smtClean="0"/>
              <a:t>	(select visit_id from visit),</a:t>
            </a:r>
          </a:p>
          <a:p>
            <a:r>
              <a:rPr lang="en-US" sz="1200" baseline="0" smtClean="0"/>
              <a:t> 	(select clinic_id from branch),</a:t>
            </a:r>
          </a:p>
          <a:p>
            <a:r>
              <a:rPr lang="en-US" sz="1200" baseline="0" smtClean="0"/>
              <a:t> 	(select procedure_id from med_procedure),</a:t>
            </a:r>
          </a:p>
          <a:p>
            <a:r>
              <a:rPr lang="en-US" sz="1200" baseline="0" smtClean="0"/>
              <a:t>	(select vet_id from doctor),</a:t>
            </a:r>
          </a:p>
          <a:p>
            <a:r>
              <a:rPr lang="en-US" sz="1200" baseline="0" smtClean="0"/>
              <a:t> 	(select (quantity * item_cost) from store_item join store_trans using (item_id)),</a:t>
            </a:r>
          </a:p>
          <a:p>
            <a:r>
              <a:rPr lang="en-US" sz="1200" baseline="0" smtClean="0"/>
              <a:t> 	(select sum(proc_cost) from med_procedure join visit_procedure using (procedure_id))</a:t>
            </a:r>
          </a:p>
          <a:p>
            <a:r>
              <a:rPr lang="en-US" sz="1200" baseline="0" smtClean="0"/>
              <a:t>);</a:t>
            </a:r>
          </a:p>
          <a:p>
            <a:r>
              <a:rPr lang="en-US" sz="1200" baseline="0" smtClean="0"/>
              <a:t> </a:t>
            </a:r>
            <a:endParaRPr lang="en-US" sz="120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0337F-5393-964E-8C29-DF3B651714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75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 conglomerate-</a:t>
            </a:r>
            <a:r>
              <a:rPr lang="en-US" baseline="0" smtClean="0"/>
              <a:t> you can compare which patients visited during transactions</a:t>
            </a:r>
          </a:p>
          <a:p>
            <a:endParaRPr lang="en-US" baseline="0" smtClean="0"/>
          </a:p>
          <a:p>
            <a:r>
              <a:rPr lang="en-US" baseline="0" smtClean="0"/>
              <a:t>INSERT INTO PURCHASES_PER_APPT (clinic_id, item_id, visit_id, trans_id, guardian_id) VALUES</a:t>
            </a:r>
          </a:p>
          <a:p>
            <a:r>
              <a:rPr lang="en-US" baseline="0" smtClean="0"/>
              <a:t>(</a:t>
            </a:r>
          </a:p>
          <a:p>
            <a:r>
              <a:rPr lang="en-US" baseline="0" smtClean="0"/>
              <a:t>	(select clinic_id from branch),</a:t>
            </a:r>
          </a:p>
          <a:p>
            <a:r>
              <a:rPr lang="en-US" baseline="0" smtClean="0"/>
              <a:t>	(select item_id from store_item),</a:t>
            </a:r>
          </a:p>
          <a:p>
            <a:r>
              <a:rPr lang="en-US" baseline="0" smtClean="0"/>
              <a:t>	(select visit_id from visit),</a:t>
            </a:r>
          </a:p>
          <a:p>
            <a:r>
              <a:rPr lang="en-US" baseline="0" smtClean="0"/>
              <a:t>	(select trans_id from store_trans),</a:t>
            </a:r>
          </a:p>
          <a:p>
            <a:r>
              <a:rPr lang="en-US" baseline="0" smtClean="0"/>
              <a:t>	(select guardian_id from guardian)</a:t>
            </a:r>
          </a:p>
          <a:p>
            <a:r>
              <a:rPr lang="en-US" baseline="0" smtClean="0"/>
              <a:t>);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0337F-5393-964E-8C29-DF3B651714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smtClean="0"/>
              <a:t>This might be the one you already made</a:t>
            </a:r>
          </a:p>
          <a:p>
            <a:endParaRPr lang="en-US" sz="1200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0337F-5393-964E-8C29-DF3B651714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13F-F21F-7E4C-8CA1-36C221E7F3AB}" type="datetimeFigureOut">
              <a:rPr lang="en-US" smtClean="0"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13F-F21F-7E4C-8CA1-36C221E7F3AB}" type="datetimeFigureOut">
              <a:rPr lang="en-US" smtClean="0"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C3-9A76-5741-BF40-B8DB300866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13F-F21F-7E4C-8CA1-36C221E7F3AB}" type="datetimeFigureOut">
              <a:rPr lang="en-US" smtClean="0"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C3-9A76-5741-BF40-B8DB300866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13F-F21F-7E4C-8CA1-36C221E7F3AB}" type="datetimeFigureOut">
              <a:rPr lang="en-US" smtClean="0"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C3-9A76-5741-BF40-B8DB300866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13F-F21F-7E4C-8CA1-36C221E7F3AB}" type="datetimeFigureOut">
              <a:rPr lang="en-US" smtClean="0"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C3-9A76-5741-BF40-B8DB300866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13F-F21F-7E4C-8CA1-36C221E7F3AB}" type="datetimeFigureOut">
              <a:rPr lang="en-US" smtClean="0"/>
              <a:t>4/11/14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C3-9A76-5741-BF40-B8DB300866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13F-F21F-7E4C-8CA1-36C221E7F3AB}" type="datetimeFigureOut">
              <a:rPr lang="en-US" smtClean="0"/>
              <a:t>4/11/14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C3-9A76-5741-BF40-B8DB300866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13F-F21F-7E4C-8CA1-36C221E7F3AB}" type="datetimeFigureOut">
              <a:rPr lang="en-US" smtClean="0"/>
              <a:t>4/11/14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C3-9A76-5741-BF40-B8DB300866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13F-F21F-7E4C-8CA1-36C221E7F3AB}" type="datetimeFigureOut">
              <a:rPr lang="en-US" smtClean="0"/>
              <a:t>4/11/14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9FC3-9A76-5741-BF40-B8DB3008667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13F-F21F-7E4C-8CA1-36C221E7F3AB}" type="datetimeFigureOut">
              <a:rPr lang="en-US" smtClean="0"/>
              <a:t>4/11/14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813F-F21F-7E4C-8CA1-36C221E7F3AB}" type="datetimeFigureOut">
              <a:rPr lang="en-US" smtClean="0"/>
              <a:t>4/11/14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89FC3-9A76-5741-BF40-B8DB300866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A89FC3-9A76-5741-BF40-B8DB300866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D9D813F-F21F-7E4C-8CA1-36C221E7F3AB}" type="datetimeFigureOut">
              <a:rPr lang="en-US" smtClean="0"/>
              <a:t>4/11/14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052960"/>
            <a:ext cx="5019845" cy="1828800"/>
          </a:xfrm>
        </p:spPr>
        <p:txBody>
          <a:bodyPr/>
          <a:lstStyle/>
          <a:p>
            <a:r>
              <a:rPr lang="en-US" sz="2800" smtClean="0"/>
              <a:t>DataWarehouse: Veterinary Clinic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270000"/>
          </a:xfrm>
        </p:spPr>
        <p:txBody>
          <a:bodyPr>
            <a:noAutofit/>
          </a:bodyPr>
          <a:lstStyle/>
          <a:p>
            <a:r>
              <a:rPr lang="en-US" sz="1600" smtClean="0"/>
              <a:t>COP6711: Database Engineering</a:t>
            </a:r>
          </a:p>
          <a:p>
            <a:r>
              <a:rPr lang="en-US" sz="1600" smtClean="0"/>
              <a:t>TriData: </a:t>
            </a:r>
          </a:p>
          <a:p>
            <a:r>
              <a:rPr lang="en-US" sz="1600" smtClean="0"/>
              <a:t>	David King</a:t>
            </a:r>
          </a:p>
          <a:p>
            <a:r>
              <a:rPr lang="en-US" sz="1600" smtClean="0"/>
              <a:t>	Nicole DeRon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86071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64797" y="1182081"/>
            <a:ext cx="1096622" cy="13755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51673" y="1182086"/>
            <a:ext cx="1109746" cy="428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r>
              <a:rPr lang="en-US" sz="1400" b="1" smtClean="0">
                <a:solidFill>
                  <a:schemeClr val="tx1"/>
                </a:solidFill>
              </a:rPr>
              <a:t>store_item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1673" y="1610414"/>
            <a:ext cx="1096623" cy="76944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sz="1100" dirty="0" smtClean="0"/>
              <a:t>item_id</a:t>
            </a:r>
          </a:p>
          <a:p>
            <a:r>
              <a:rPr lang="en-US" sz="1100" dirty="0" smtClean="0"/>
              <a:t>item_name</a:t>
            </a:r>
          </a:p>
          <a:p>
            <a:r>
              <a:rPr lang="en-US" sz="1100" dirty="0" smtClean="0"/>
              <a:t>description</a:t>
            </a:r>
          </a:p>
          <a:p>
            <a:r>
              <a:rPr lang="en-US" sz="1100" dirty="0" smtClean="0"/>
              <a:t>item_cost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0921" y="1341533"/>
            <a:ext cx="1938614" cy="22562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r>
              <a:rPr lang="en-US" sz="1400" b="1" smtClean="0">
                <a:solidFill>
                  <a:schemeClr val="tx1"/>
                </a:solidFill>
              </a:rPr>
              <a:t>&lt;&lt;fk&gt;&gt; item_id</a:t>
            </a:r>
          </a:p>
          <a:p>
            <a:r>
              <a:rPr lang="en-US" sz="1400" b="1" smtClean="0">
                <a:solidFill>
                  <a:schemeClr val="tx1"/>
                </a:solidFill>
              </a:rPr>
              <a:t>&lt;</a:t>
            </a:r>
            <a:r>
              <a:rPr lang="en-US" sz="1400" b="1" dirty="0" smtClean="0">
                <a:solidFill>
                  <a:schemeClr val="tx1"/>
                </a:solidFill>
              </a:rPr>
              <a:t>&lt;fk&gt;</a:t>
            </a:r>
            <a:r>
              <a:rPr lang="en-US" sz="1400" b="1" smtClean="0">
                <a:solidFill>
                  <a:schemeClr val="tx1"/>
                </a:solidFill>
              </a:rPr>
              <a:t>&gt; clinic</a:t>
            </a:r>
            <a:r>
              <a:rPr lang="en-US" sz="1400" b="1" smtClean="0">
                <a:solidFill>
                  <a:schemeClr val="tx1"/>
                </a:solidFill>
              </a:rPr>
              <a:t>_id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smtClean="0">
                <a:solidFill>
                  <a:schemeClr val="tx1"/>
                </a:solidFill>
              </a:rPr>
              <a:t>&lt;&lt;fk&gt;&gt; trans_id</a:t>
            </a:r>
          </a:p>
          <a:p>
            <a:r>
              <a:rPr lang="en-US" sz="1400" b="1" smtClean="0">
                <a:solidFill>
                  <a:schemeClr val="tx1"/>
                </a:solidFill>
              </a:rPr>
              <a:t>quantity_per_trans</a:t>
            </a:r>
          </a:p>
          <a:p>
            <a:r>
              <a:rPr lang="en-US" sz="1400" b="1" smtClean="0">
                <a:solidFill>
                  <a:schemeClr val="tx1"/>
                </a:solidFill>
              </a:rPr>
              <a:t>income_per_trans</a:t>
            </a:r>
          </a:p>
          <a:p>
            <a:r>
              <a:rPr lang="en-US" sz="1400" b="1" smtClean="0">
                <a:solidFill>
                  <a:schemeClr val="tx1"/>
                </a:solidFill>
              </a:rPr>
              <a:t>income_per_day</a:t>
            </a:r>
          </a:p>
          <a:p>
            <a:endParaRPr lang="en-US" sz="1400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5159" y="1396246"/>
            <a:ext cx="971493" cy="1705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22035" y="1396245"/>
            <a:ext cx="983120" cy="37716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r>
              <a:rPr lang="en-US" sz="1400" b="1" smtClean="0">
                <a:solidFill>
                  <a:schemeClr val="tx1"/>
                </a:solidFill>
              </a:rPr>
              <a:t>branch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2036" y="1824573"/>
            <a:ext cx="971494" cy="1277273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sz="1100" smtClean="0"/>
              <a:t>clinic_id</a:t>
            </a:r>
          </a:p>
          <a:p>
            <a:r>
              <a:rPr lang="en-US" sz="1100" smtClean="0"/>
              <a:t>clinic_name</a:t>
            </a:r>
          </a:p>
          <a:p>
            <a:r>
              <a:rPr lang="en-US" sz="1100" smtClean="0"/>
              <a:t>address</a:t>
            </a:r>
          </a:p>
          <a:p>
            <a:r>
              <a:rPr lang="en-US" sz="1100" smtClean="0"/>
              <a:t>city</a:t>
            </a:r>
          </a:p>
          <a:p>
            <a:r>
              <a:rPr lang="en-US" sz="1100" smtClean="0"/>
              <a:t>stateAbbr</a:t>
            </a:r>
          </a:p>
          <a:p>
            <a:r>
              <a:rPr lang="en-US" sz="1100" smtClean="0"/>
              <a:t>zip</a:t>
            </a:r>
          </a:p>
          <a:p>
            <a:r>
              <a:rPr lang="en-US" sz="1100" smtClean="0"/>
              <a:t>phone</a:t>
            </a:r>
            <a:endParaRPr lang="en-US" sz="11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377920" y="3313556"/>
            <a:ext cx="1709766" cy="15188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64796" y="3313556"/>
            <a:ext cx="1722890" cy="428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store_trans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64796" y="3741884"/>
            <a:ext cx="1625201" cy="938719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sz="1100" dirty="0" smtClean="0"/>
              <a:t>trans_id</a:t>
            </a:r>
          </a:p>
          <a:p>
            <a:r>
              <a:rPr lang="en-US" sz="1100" dirty="0" smtClean="0"/>
              <a:t>clinic_id</a:t>
            </a:r>
          </a:p>
          <a:p>
            <a:r>
              <a:rPr lang="en-US" sz="1100" dirty="0" smtClean="0"/>
              <a:t>item_id</a:t>
            </a:r>
          </a:p>
          <a:p>
            <a:r>
              <a:rPr lang="en-US" sz="1100" dirty="0" smtClean="0"/>
              <a:t>quantity</a:t>
            </a:r>
            <a:endParaRPr lang="en-US" sz="1100" dirty="0" smtClean="0"/>
          </a:p>
          <a:p>
            <a:r>
              <a:rPr lang="en-US" sz="1100" dirty="0" smtClean="0"/>
              <a:t>trans_date</a:t>
            </a:r>
            <a:endParaRPr lang="en-US" sz="1100" dirty="0" smtClean="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331437" y="1930457"/>
            <a:ext cx="892512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prstDash val="solid"/>
            <a:round/>
            <a:headEnd/>
            <a:tailEnd type="arrow" w="med" len="med"/>
          </a:ln>
        </p:spPr>
        <p:txBody>
          <a:bodyPr lIns="91439" tIns="45720" rIns="91439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5133289" y="1772321"/>
            <a:ext cx="1218384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prstDash val="solid"/>
            <a:round/>
            <a:headEnd/>
            <a:tailEnd type="arrow" w="med" len="med"/>
          </a:ln>
        </p:spPr>
        <p:txBody>
          <a:bodyPr lIns="91439" tIns="45720" rIns="91439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5133288" y="2118035"/>
            <a:ext cx="594751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prstDash val="solid"/>
            <a:round/>
            <a:headEnd/>
            <a:tailEnd type="arrow" w="med" len="med"/>
          </a:ln>
        </p:spPr>
        <p:txBody>
          <a:bodyPr lIns="91439" tIns="45720" rIns="91439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cxnSp>
        <p:nvCxnSpPr>
          <p:cNvPr id="20" name="Straight Connector 19"/>
          <p:cNvCxnSpPr>
            <a:stCxn id="17" idx="0"/>
          </p:cNvCxnSpPr>
          <p:nvPr/>
        </p:nvCxnSpPr>
        <p:spPr>
          <a:xfrm>
            <a:off x="5728039" y="2118035"/>
            <a:ext cx="464807" cy="1756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05969" y="3875730"/>
            <a:ext cx="1588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20922" y="891536"/>
            <a:ext cx="174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Items_sold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2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0922" y="1135490"/>
            <a:ext cx="2347404" cy="18033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&lt;&lt;fk&gt;</a:t>
            </a:r>
            <a:r>
              <a:rPr lang="en-US" sz="1400" b="1" smtClean="0">
                <a:solidFill>
                  <a:schemeClr val="tx1"/>
                </a:solidFill>
              </a:rPr>
              <a:t>&gt; </a:t>
            </a:r>
            <a:r>
              <a:rPr lang="en-US" sz="1400" b="1" smtClean="0">
                <a:solidFill>
                  <a:schemeClr val="tx1"/>
                </a:solidFill>
              </a:rPr>
              <a:t>pet_id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&lt;&lt;fk&gt;&gt; visit_id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&lt;&lt;fk&gt;&gt; clinic_ic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&lt;&lt;fk&gt;</a:t>
            </a:r>
            <a:r>
              <a:rPr lang="en-US" sz="1400" b="1" smtClean="0">
                <a:solidFill>
                  <a:schemeClr val="tx1"/>
                </a:solidFill>
              </a:rPr>
              <a:t>&gt; procedure_id</a:t>
            </a:r>
          </a:p>
          <a:p>
            <a:r>
              <a:rPr lang="en-US" sz="1400" b="1" smtClean="0">
                <a:solidFill>
                  <a:schemeClr val="tx1"/>
                </a:solidFill>
              </a:rPr>
              <a:t>&lt;&lt;fk&gt;&gt; vet_id</a:t>
            </a:r>
          </a:p>
          <a:p>
            <a:r>
              <a:rPr lang="en-US" sz="1400" b="1" smtClean="0">
                <a:solidFill>
                  <a:schemeClr val="tx1"/>
                </a:solidFill>
              </a:rPr>
              <a:t>cost_per_visit</a:t>
            </a:r>
            <a:endParaRPr lang="en-US" sz="1400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01145" y="3555821"/>
            <a:ext cx="1625201" cy="938719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sz="1100" dirty="0" smtClean="0"/>
              <a:t>procedure_id</a:t>
            </a:r>
          </a:p>
          <a:p>
            <a:r>
              <a:rPr lang="en-US" sz="1100" dirty="0" smtClean="0"/>
              <a:t>procedure_name</a:t>
            </a:r>
          </a:p>
          <a:p>
            <a:r>
              <a:rPr lang="en-US" sz="1100" dirty="0" smtClean="0"/>
              <a:t>anaesthesia_req</a:t>
            </a:r>
          </a:p>
          <a:p>
            <a:r>
              <a:rPr lang="en-US" sz="1100" dirty="0" smtClean="0"/>
              <a:t>hospitalizatio_req</a:t>
            </a:r>
            <a:endParaRPr lang="en-US" sz="1100" dirty="0" smtClean="0"/>
          </a:p>
          <a:p>
            <a:r>
              <a:rPr lang="en-US" sz="1100" dirty="0" smtClean="0"/>
              <a:t>proc_cost</a:t>
            </a:r>
            <a:endParaRPr lang="en-US" sz="11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35426" y="4169235"/>
            <a:ext cx="1096622" cy="2151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1905" y="4169241"/>
            <a:ext cx="1109746" cy="428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d</a:t>
            </a:r>
            <a:r>
              <a:rPr lang="en-US" sz="1400" b="1" dirty="0" smtClean="0">
                <a:solidFill>
                  <a:schemeClr val="tx1"/>
                </a:solidFill>
              </a:rPr>
              <a:t>octor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5028" y="4597569"/>
            <a:ext cx="1096623" cy="1615827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sz="1100" dirty="0" smtClean="0"/>
              <a:t>vet_id</a:t>
            </a:r>
          </a:p>
          <a:p>
            <a:r>
              <a:rPr lang="en-US" sz="1100" dirty="0" smtClean="0"/>
              <a:t>fname</a:t>
            </a:r>
          </a:p>
          <a:p>
            <a:r>
              <a:rPr lang="en-US" sz="1100" dirty="0" smtClean="0"/>
              <a:t>lname</a:t>
            </a:r>
          </a:p>
          <a:p>
            <a:r>
              <a:rPr lang="en-US" sz="1100" dirty="0" smtClean="0"/>
              <a:t>address</a:t>
            </a:r>
          </a:p>
          <a:p>
            <a:r>
              <a:rPr lang="en-US" sz="1100" dirty="0" smtClean="0"/>
              <a:t>city</a:t>
            </a:r>
          </a:p>
          <a:p>
            <a:r>
              <a:rPr lang="en-US" sz="1100" dirty="0" smtClean="0"/>
              <a:t>stateAbbr</a:t>
            </a:r>
          </a:p>
          <a:p>
            <a:r>
              <a:rPr lang="en-US" sz="1100" dirty="0" smtClean="0"/>
              <a:t>zip</a:t>
            </a:r>
          </a:p>
          <a:p>
            <a:r>
              <a:rPr lang="en-US" sz="1100" dirty="0" smtClean="0"/>
              <a:t>phone</a:t>
            </a:r>
          </a:p>
          <a:p>
            <a:r>
              <a:rPr lang="en-US" sz="1100" dirty="0" smtClean="0"/>
              <a:t>specialty</a:t>
            </a: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2015323" y="1408313"/>
            <a:ext cx="1194281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prstDash val="solid"/>
            <a:round/>
            <a:headEnd/>
            <a:tailEnd type="arrow" w="med" len="med"/>
          </a:ln>
        </p:spPr>
        <p:txBody>
          <a:bodyPr lIns="91439" tIns="45720" rIns="91439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568325" y="979979"/>
            <a:ext cx="1931249" cy="1279435"/>
            <a:chOff x="5374316" y="1135490"/>
            <a:chExt cx="1931249" cy="1279435"/>
          </a:xfrm>
        </p:grpSpPr>
        <p:sp>
          <p:nvSpPr>
            <p:cNvPr id="10" name="Rectangle 9"/>
            <p:cNvSpPr/>
            <p:nvPr/>
          </p:nvSpPr>
          <p:spPr>
            <a:xfrm>
              <a:off x="6195663" y="1135490"/>
              <a:ext cx="1109745" cy="127943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95662" y="1135496"/>
              <a:ext cx="1109903" cy="4283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visit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82540" y="1563824"/>
              <a:ext cx="1109746" cy="769441"/>
            </a:xfrm>
            <a:prstGeom prst="rect">
              <a:avLst/>
            </a:prstGeom>
          </p:spPr>
          <p:txBody>
            <a:bodyPr wrap="square" lIns="91439" tIns="45720" rIns="91439" bIns="45720">
              <a:spAutoFit/>
            </a:bodyPr>
            <a:lstStyle/>
            <a:p>
              <a:r>
                <a:rPr lang="en-US" sz="1100" dirty="0" smtClean="0"/>
                <a:t>visit_id</a:t>
              </a:r>
            </a:p>
            <a:p>
              <a:r>
                <a:rPr lang="en-US" sz="1100" dirty="0" smtClean="0"/>
                <a:t>pet_id</a:t>
              </a:r>
            </a:p>
            <a:p>
              <a:r>
                <a:rPr lang="en-US" sz="1100" dirty="0" smtClean="0"/>
                <a:t>visit_date</a:t>
              </a:r>
            </a:p>
            <a:p>
              <a:r>
                <a:rPr lang="en-US" sz="1100" dirty="0" smtClean="0"/>
                <a:t>clinic_id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5374316" y="1736687"/>
              <a:ext cx="808223" cy="0"/>
            </a:xfrm>
            <a:prstGeom prst="line">
              <a:avLst/>
            </a:prstGeom>
            <a:noFill/>
            <a:ln w="28575" cmpd="sng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</p:spPr>
          <p:txBody>
            <a:bodyPr lIns="91439" tIns="45720" rIns="91439" bIns="4572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4385" y="1837091"/>
            <a:ext cx="2441656" cy="3164934"/>
            <a:chOff x="960968" y="2109839"/>
            <a:chExt cx="2441656" cy="3164934"/>
          </a:xfrm>
        </p:grpSpPr>
        <p:sp>
          <p:nvSpPr>
            <p:cNvPr id="15" name="Rectangle 14"/>
            <p:cNvSpPr/>
            <p:nvPr/>
          </p:nvSpPr>
          <p:spPr>
            <a:xfrm>
              <a:off x="974092" y="3337784"/>
              <a:ext cx="1096622" cy="193698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60968" y="3337784"/>
              <a:ext cx="1109746" cy="4283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branch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60968" y="3766112"/>
              <a:ext cx="1096623" cy="1277273"/>
            </a:xfrm>
            <a:prstGeom prst="rect">
              <a:avLst/>
            </a:prstGeom>
          </p:spPr>
          <p:txBody>
            <a:bodyPr wrap="square" lIns="91439" tIns="45720" rIns="91439" bIns="45720">
              <a:spAutoFit/>
            </a:bodyPr>
            <a:lstStyle/>
            <a:p>
              <a:r>
                <a:rPr lang="en-US" sz="1100" dirty="0" smtClean="0"/>
                <a:t>clinic_id</a:t>
              </a:r>
            </a:p>
            <a:p>
              <a:r>
                <a:rPr lang="en-US" sz="1100" dirty="0" smtClean="0"/>
                <a:t>clinic_name</a:t>
              </a:r>
            </a:p>
            <a:p>
              <a:r>
                <a:rPr lang="en-US" sz="1100" dirty="0" smtClean="0"/>
                <a:t>address</a:t>
              </a:r>
            </a:p>
            <a:p>
              <a:r>
                <a:rPr lang="en-US" sz="1100" dirty="0" smtClean="0"/>
                <a:t>city</a:t>
              </a:r>
            </a:p>
            <a:p>
              <a:r>
                <a:rPr lang="en-US" sz="1100" dirty="0" smtClean="0"/>
                <a:t>stateAbbr</a:t>
              </a:r>
            </a:p>
            <a:p>
              <a:r>
                <a:rPr lang="en-US" sz="1100" dirty="0" smtClean="0"/>
                <a:t>zip</a:t>
              </a:r>
            </a:p>
            <a:p>
              <a:r>
                <a:rPr lang="en-US" sz="1100" dirty="0" smtClean="0"/>
                <a:t>phone</a:t>
              </a: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526814" y="2109839"/>
              <a:ext cx="875810" cy="0"/>
            </a:xfrm>
            <a:prstGeom prst="line">
              <a:avLst/>
            </a:prstGeom>
            <a:noFill/>
            <a:ln w="28575" cmpd="sng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</p:spPr>
          <p:txBody>
            <a:bodyPr lIns="91439" tIns="45720" rIns="91439" bIns="4572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2267467" y="2109839"/>
              <a:ext cx="259347" cy="175541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091653" y="3883021"/>
              <a:ext cx="1588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568326" y="1978306"/>
            <a:ext cx="2442585" cy="2641226"/>
            <a:chOff x="5318290" y="2197313"/>
            <a:chExt cx="2442585" cy="2641226"/>
          </a:xfrm>
        </p:grpSpPr>
        <p:sp>
          <p:nvSpPr>
            <p:cNvPr id="22" name="Rectangle 21"/>
            <p:cNvSpPr/>
            <p:nvPr/>
          </p:nvSpPr>
          <p:spPr>
            <a:xfrm>
              <a:off x="6051109" y="3319730"/>
              <a:ext cx="1709766" cy="151880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318290" y="2197313"/>
              <a:ext cx="2442585" cy="1756717"/>
              <a:chOff x="5318290" y="2197313"/>
              <a:chExt cx="2442585" cy="175671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037985" y="3319730"/>
                <a:ext cx="1722890" cy="428328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9" tIns="45720" rIns="91439" bIns="45720" rtlCol="0" anchor="ctr"/>
              <a:lstStyle/>
              <a:p>
                <a:r>
                  <a:rPr lang="en-US" sz="1400" b="1" smtClean="0">
                    <a:solidFill>
                      <a:schemeClr val="tx1"/>
                    </a:solidFill>
                  </a:rPr>
                  <a:t>med_procedure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 flipH="1">
                <a:off x="5318290" y="2225874"/>
                <a:ext cx="250036" cy="0"/>
              </a:xfrm>
              <a:prstGeom prst="line">
                <a:avLst/>
              </a:prstGeom>
              <a:noFill/>
              <a:ln w="28575" cmpd="sng">
                <a:solidFill>
                  <a:schemeClr val="accent1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 lIns="91439" tIns="45720" rIns="91439" bIns="4572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5568326" y="2197313"/>
                <a:ext cx="310832" cy="17567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879158" y="3954030"/>
                <a:ext cx="1588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/>
          <p:cNvSpPr txBox="1"/>
          <p:nvPr/>
        </p:nvSpPr>
        <p:spPr>
          <a:xfrm>
            <a:off x="3124233" y="610647"/>
            <a:ext cx="219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Pet_Clinic_Visits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2577" y="791404"/>
            <a:ext cx="1332746" cy="187487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5129" y="791404"/>
            <a:ext cx="1348696" cy="37716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r>
              <a:rPr lang="en-US" sz="1400" b="1" smtClean="0">
                <a:solidFill>
                  <a:schemeClr val="tx1"/>
                </a:solidFill>
              </a:rPr>
              <a:t>patient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9453" y="1219732"/>
            <a:ext cx="1332747" cy="144655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sz="1100" smtClean="0"/>
              <a:t>pet_id</a:t>
            </a:r>
            <a:endParaRPr lang="en-US" sz="1100" dirty="0" smtClean="0"/>
          </a:p>
          <a:p>
            <a:r>
              <a:rPr lang="en-US" sz="1100" smtClean="0"/>
              <a:t>patient_name</a:t>
            </a:r>
            <a:endParaRPr lang="en-US" sz="1100" dirty="0" smtClean="0"/>
          </a:p>
          <a:p>
            <a:r>
              <a:rPr lang="en-US" sz="1100" smtClean="0"/>
              <a:t>guardian_id</a:t>
            </a:r>
            <a:endParaRPr lang="en-US" sz="1100" dirty="0" smtClean="0"/>
          </a:p>
          <a:p>
            <a:r>
              <a:rPr lang="en-US" sz="1100" smtClean="0"/>
              <a:t>species</a:t>
            </a:r>
            <a:endParaRPr lang="en-US" sz="1100" dirty="0" smtClean="0"/>
          </a:p>
          <a:p>
            <a:r>
              <a:rPr lang="en-US" sz="1100" smtClean="0"/>
              <a:t>breed</a:t>
            </a:r>
            <a:endParaRPr lang="en-US" sz="1100" dirty="0" smtClean="0"/>
          </a:p>
          <a:p>
            <a:r>
              <a:rPr lang="en-US" sz="1100" smtClean="0"/>
              <a:t>sex</a:t>
            </a:r>
            <a:endParaRPr lang="en-US" sz="1100" dirty="0" smtClean="0"/>
          </a:p>
          <a:p>
            <a:r>
              <a:rPr lang="en-US" sz="1100" smtClean="0"/>
              <a:t>age</a:t>
            </a:r>
          </a:p>
          <a:p>
            <a:r>
              <a:rPr lang="en-US" sz="1100" smtClean="0"/>
              <a:t>description</a:t>
            </a:r>
            <a:endParaRPr lang="en-US" sz="1100" dirty="0" smtClean="0"/>
          </a:p>
        </p:txBody>
      </p:sp>
      <p:grpSp>
        <p:nvGrpSpPr>
          <p:cNvPr id="53" name="Group 52"/>
          <p:cNvGrpSpPr/>
          <p:nvPr/>
        </p:nvGrpSpPr>
        <p:grpSpPr>
          <a:xfrm>
            <a:off x="2170724" y="2200200"/>
            <a:ext cx="1043091" cy="2570437"/>
            <a:chOff x="2170724" y="2355711"/>
            <a:chExt cx="1043091" cy="2570437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2532831" y="2355711"/>
              <a:ext cx="680984" cy="0"/>
            </a:xfrm>
            <a:prstGeom prst="line">
              <a:avLst/>
            </a:prstGeom>
            <a:noFill/>
            <a:ln w="28575" cmpd="sng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</p:spPr>
          <p:txBody>
            <a:bodyPr lIns="91439" tIns="45720" rIns="91439" bIns="4572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2170724" y="2355711"/>
              <a:ext cx="362107" cy="2570437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170724" y="4926148"/>
              <a:ext cx="1588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8674823" y="453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91043" y="1182081"/>
            <a:ext cx="1096622" cy="13755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77919" y="1182086"/>
            <a:ext cx="1109746" cy="428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r>
              <a:rPr lang="en-US" sz="1400" b="1" smtClean="0">
                <a:solidFill>
                  <a:schemeClr val="tx1"/>
                </a:solidFill>
              </a:rPr>
              <a:t>store_item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7919" y="1610414"/>
            <a:ext cx="1096623" cy="76944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sz="1100" dirty="0" smtClean="0"/>
              <a:t>item_id</a:t>
            </a:r>
          </a:p>
          <a:p>
            <a:r>
              <a:rPr lang="en-US" sz="1100" dirty="0" smtClean="0"/>
              <a:t>item_name</a:t>
            </a:r>
          </a:p>
          <a:p>
            <a:r>
              <a:rPr lang="en-US" sz="1100" dirty="0" smtClean="0"/>
              <a:t>description</a:t>
            </a:r>
          </a:p>
          <a:p>
            <a:r>
              <a:rPr lang="en-US" sz="1100" dirty="0" smtClean="0"/>
              <a:t>item_cost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0921" y="1328399"/>
            <a:ext cx="1938614" cy="179226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&lt;&lt;fk&gt;&gt; clinic</a:t>
            </a:r>
            <a:r>
              <a:rPr lang="en-US" sz="1400" b="1" dirty="0" smtClean="0">
                <a:solidFill>
                  <a:schemeClr val="tx1"/>
                </a:solidFill>
              </a:rPr>
              <a:t>_id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&lt;&lt;fk&gt;</a:t>
            </a:r>
            <a:r>
              <a:rPr lang="en-US" sz="1400" b="1" smtClean="0">
                <a:solidFill>
                  <a:schemeClr val="tx1"/>
                </a:solidFill>
              </a:rPr>
              <a:t>&gt; item_id</a:t>
            </a:r>
          </a:p>
          <a:p>
            <a:r>
              <a:rPr lang="en-US" sz="1400" b="1" smtClean="0">
                <a:solidFill>
                  <a:schemeClr val="tx1"/>
                </a:solidFill>
              </a:rPr>
              <a:t>&lt;&lt;fk&gt;&gt; visit_id</a:t>
            </a:r>
          </a:p>
          <a:p>
            <a:r>
              <a:rPr lang="en-US" sz="1400" b="1" smtClean="0">
                <a:solidFill>
                  <a:schemeClr val="tx1"/>
                </a:solidFill>
              </a:rPr>
              <a:t>&lt;&lt;fk&gt;&gt; trans_id</a:t>
            </a:r>
          </a:p>
          <a:p>
            <a:r>
              <a:rPr lang="en-US" sz="1400" b="1" smtClean="0">
                <a:solidFill>
                  <a:schemeClr val="tx1"/>
                </a:solidFill>
              </a:rPr>
              <a:t>&lt;&lt;fk&gt;&gt; guardian_id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988" y="3133794"/>
            <a:ext cx="1096622" cy="12794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5987" y="3134830"/>
            <a:ext cx="1083499" cy="428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visit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2864" y="3562128"/>
            <a:ext cx="1096623" cy="76944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sz="1100" dirty="0" smtClean="0"/>
              <a:t>visit_id</a:t>
            </a:r>
          </a:p>
          <a:p>
            <a:r>
              <a:rPr lang="en-US" sz="1100" dirty="0" smtClean="0"/>
              <a:t>pet_id</a:t>
            </a:r>
          </a:p>
          <a:p>
            <a:r>
              <a:rPr lang="en-US" sz="1100" dirty="0" smtClean="0"/>
              <a:t>visit_date</a:t>
            </a:r>
          </a:p>
          <a:p>
            <a:r>
              <a:rPr lang="en-US" sz="1100" dirty="0" smtClean="0"/>
              <a:t>clinic_id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5159" y="1076203"/>
            <a:ext cx="971493" cy="1705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22035" y="1076202"/>
            <a:ext cx="983120" cy="37716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r>
              <a:rPr lang="en-US" sz="1400" b="1" smtClean="0">
                <a:solidFill>
                  <a:schemeClr val="tx1"/>
                </a:solidFill>
              </a:rPr>
              <a:t>branch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2036" y="1504530"/>
            <a:ext cx="971494" cy="1277273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sz="1100" smtClean="0"/>
              <a:t>clinic_id</a:t>
            </a:r>
            <a:endParaRPr lang="en-US" sz="1100" dirty="0" smtClean="0"/>
          </a:p>
          <a:p>
            <a:r>
              <a:rPr lang="en-US" sz="1100" smtClean="0"/>
              <a:t>clinic_name</a:t>
            </a:r>
            <a:endParaRPr lang="en-US" sz="1100" dirty="0" smtClean="0"/>
          </a:p>
          <a:p>
            <a:r>
              <a:rPr lang="en-US" sz="1100" smtClean="0"/>
              <a:t>address</a:t>
            </a:r>
            <a:endParaRPr lang="en-US" sz="1100" dirty="0" smtClean="0"/>
          </a:p>
          <a:p>
            <a:r>
              <a:rPr lang="en-US" sz="1100" smtClean="0"/>
              <a:t>city</a:t>
            </a:r>
            <a:endParaRPr lang="en-US" sz="1100" dirty="0" smtClean="0"/>
          </a:p>
          <a:p>
            <a:r>
              <a:rPr lang="en-US" sz="1100" dirty="0" smtClean="0"/>
              <a:t>stateAbbr</a:t>
            </a:r>
          </a:p>
          <a:p>
            <a:r>
              <a:rPr lang="en-US" sz="1100" dirty="0" smtClean="0"/>
              <a:t>zip</a:t>
            </a:r>
          </a:p>
          <a:p>
            <a:r>
              <a:rPr lang="en-US" sz="1100" dirty="0" smtClean="0"/>
              <a:t>phone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91043" y="3454693"/>
            <a:ext cx="1709766" cy="15188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77919" y="3454693"/>
            <a:ext cx="1722890" cy="428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store_trans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77919" y="3883021"/>
            <a:ext cx="1625201" cy="938719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sz="1100" dirty="0" smtClean="0"/>
              <a:t>trans_id</a:t>
            </a:r>
          </a:p>
          <a:p>
            <a:r>
              <a:rPr lang="en-US" sz="1100" dirty="0" smtClean="0"/>
              <a:t>clinic_id</a:t>
            </a:r>
          </a:p>
          <a:p>
            <a:r>
              <a:rPr lang="en-US" sz="1100" dirty="0" smtClean="0"/>
              <a:t>item_id</a:t>
            </a:r>
          </a:p>
          <a:p>
            <a:r>
              <a:rPr lang="en-US" sz="1100" dirty="0" smtClean="0"/>
              <a:t>quantity</a:t>
            </a:r>
            <a:endParaRPr lang="en-US" sz="1100" dirty="0" smtClean="0"/>
          </a:p>
          <a:p>
            <a:r>
              <a:rPr lang="en-US" sz="1100" dirty="0" smtClean="0"/>
              <a:t>trans_date</a:t>
            </a:r>
            <a:endParaRPr lang="en-US" sz="1100" dirty="0" smtClean="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331437" y="1610414"/>
            <a:ext cx="892512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prstDash val="solid"/>
            <a:round/>
            <a:headEnd/>
            <a:tailEnd type="arrow" w="med" len="med"/>
          </a:ln>
        </p:spPr>
        <p:txBody>
          <a:bodyPr lIns="91439" tIns="45720" rIns="91439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5159535" y="1772321"/>
            <a:ext cx="1218384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prstDash val="solid"/>
            <a:round/>
            <a:headEnd/>
            <a:tailEnd type="arrow" w="med" len="med"/>
          </a:ln>
        </p:spPr>
        <p:txBody>
          <a:bodyPr lIns="91439" tIns="45720" rIns="91439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 flipH="1">
            <a:off x="5088219" y="2260150"/>
            <a:ext cx="666067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prstDash val="solid"/>
            <a:round/>
            <a:headEnd/>
            <a:tailEnd type="arrow" w="med" len="med"/>
          </a:ln>
        </p:spPr>
        <p:txBody>
          <a:bodyPr lIns="91439" tIns="45720" rIns="91439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2619864" y="2060285"/>
            <a:ext cx="604085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prstDash val="solid"/>
            <a:round/>
            <a:headEnd/>
            <a:tailEnd type="arrow" w="med" len="med"/>
          </a:ln>
        </p:spPr>
        <p:txBody>
          <a:bodyPr lIns="91439" tIns="45720" rIns="91439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cxnSp>
        <p:nvCxnSpPr>
          <p:cNvPr id="23" name="Straight Connector 22"/>
          <p:cNvCxnSpPr>
            <a:endCxn id="22" idx="0"/>
          </p:cNvCxnSpPr>
          <p:nvPr/>
        </p:nvCxnSpPr>
        <p:spPr>
          <a:xfrm flipV="1">
            <a:off x="2358478" y="2060285"/>
            <a:ext cx="261386" cy="159849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0"/>
          </p:cNvCxnSpPr>
          <p:nvPr/>
        </p:nvCxnSpPr>
        <p:spPr>
          <a:xfrm>
            <a:off x="5754286" y="2260150"/>
            <a:ext cx="464806" cy="1756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66263" y="4557405"/>
            <a:ext cx="1096622" cy="18748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70903" y="4545174"/>
            <a:ext cx="1091982" cy="428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guardian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22036" y="4959495"/>
            <a:ext cx="1096623" cy="144655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sz="1100" dirty="0" smtClean="0"/>
              <a:t>guardian_id</a:t>
            </a:r>
          </a:p>
          <a:p>
            <a:r>
              <a:rPr lang="en-US" sz="1100" dirty="0" smtClean="0"/>
              <a:t>fname</a:t>
            </a:r>
          </a:p>
          <a:p>
            <a:r>
              <a:rPr lang="en-US" sz="1100" dirty="0" smtClean="0"/>
              <a:t>lname</a:t>
            </a:r>
          </a:p>
          <a:p>
            <a:r>
              <a:rPr lang="en-US" sz="1100" dirty="0" smtClean="0"/>
              <a:t>address</a:t>
            </a:r>
          </a:p>
          <a:p>
            <a:r>
              <a:rPr lang="en-US" sz="1100" dirty="0" smtClean="0"/>
              <a:t>city</a:t>
            </a:r>
          </a:p>
          <a:p>
            <a:r>
              <a:rPr lang="en-US" sz="1100" dirty="0" smtClean="0"/>
              <a:t>stateAbbr</a:t>
            </a:r>
          </a:p>
          <a:p>
            <a:r>
              <a:rPr lang="en-US" sz="1100" dirty="0" smtClean="0"/>
              <a:t>zip</a:t>
            </a:r>
          </a:p>
          <a:p>
            <a:r>
              <a:rPr lang="en-US" sz="1100" dirty="0" smtClean="0"/>
              <a:t>phone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199651" y="3658784"/>
            <a:ext cx="1588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72513" y="5045580"/>
            <a:ext cx="1588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2873187" y="2505743"/>
            <a:ext cx="350762" cy="0"/>
          </a:xfrm>
          <a:prstGeom prst="line">
            <a:avLst/>
          </a:prstGeom>
          <a:noFill/>
          <a:ln w="28575" cmpd="sng">
            <a:solidFill>
              <a:schemeClr val="accent1"/>
            </a:solidFill>
            <a:prstDash val="solid"/>
            <a:round/>
            <a:headEnd/>
            <a:tailEnd type="arrow" w="med" len="med"/>
          </a:ln>
        </p:spPr>
        <p:txBody>
          <a:bodyPr lIns="91439" tIns="45720" rIns="91439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531340" y="2469678"/>
            <a:ext cx="326570" cy="257590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19092" y="4016867"/>
            <a:ext cx="1588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7610" y="689377"/>
            <a:ext cx="21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Purchases_per_appt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3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20922" y="1135490"/>
            <a:ext cx="2097368" cy="16161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&lt;&lt;fk&gt;&gt; </a:t>
            </a:r>
            <a:r>
              <a:rPr lang="en-US" sz="1400" b="1" dirty="0" smtClean="0">
                <a:solidFill>
                  <a:schemeClr val="tx1"/>
                </a:solidFill>
              </a:rPr>
              <a:t>vet_id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&lt;&lt;fk&gt;&gt; visit_id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&lt;&lt;fk&gt;&gt; clinic_ic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&lt;&lt;fk&gt;</a:t>
            </a:r>
            <a:r>
              <a:rPr lang="en-US" sz="1400" b="1" smtClean="0">
                <a:solidFill>
                  <a:schemeClr val="tx1"/>
                </a:solidFill>
              </a:rPr>
              <a:t>&gt; procedure_id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37985" y="3748058"/>
            <a:ext cx="1625201" cy="938719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sz="1100" dirty="0" smtClean="0"/>
              <a:t>procedure_id</a:t>
            </a:r>
          </a:p>
          <a:p>
            <a:r>
              <a:rPr lang="en-US" sz="1100" dirty="0" smtClean="0"/>
              <a:t>procedure_name</a:t>
            </a:r>
          </a:p>
          <a:p>
            <a:r>
              <a:rPr lang="en-US" sz="1100" dirty="0" smtClean="0"/>
              <a:t>anaesthesia_req</a:t>
            </a:r>
          </a:p>
          <a:p>
            <a:r>
              <a:rPr lang="en-US" sz="1100" dirty="0" smtClean="0"/>
              <a:t>hospitalizatio_req</a:t>
            </a:r>
            <a:endParaRPr lang="en-US" sz="1100" dirty="0" smtClean="0"/>
          </a:p>
          <a:p>
            <a:r>
              <a:rPr lang="en-US" sz="1100" dirty="0" smtClean="0"/>
              <a:t>proc_cost</a:t>
            </a:r>
            <a:endParaRPr lang="en-US" sz="1100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905578" y="924513"/>
            <a:ext cx="2304026" cy="2151159"/>
            <a:chOff x="981907" y="924513"/>
            <a:chExt cx="2304026" cy="2151159"/>
          </a:xfrm>
        </p:grpSpPr>
        <p:sp>
          <p:nvSpPr>
            <p:cNvPr id="3" name="Rectangle 2"/>
            <p:cNvSpPr/>
            <p:nvPr/>
          </p:nvSpPr>
          <p:spPr>
            <a:xfrm>
              <a:off x="995031" y="924513"/>
              <a:ext cx="1096622" cy="215115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81907" y="924519"/>
              <a:ext cx="1109746" cy="4283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d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octor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81907" y="1352847"/>
              <a:ext cx="1096623" cy="1615827"/>
            </a:xfrm>
            <a:prstGeom prst="rect">
              <a:avLst/>
            </a:prstGeom>
          </p:spPr>
          <p:txBody>
            <a:bodyPr wrap="square" lIns="91439" tIns="45720" rIns="91439" bIns="45720">
              <a:spAutoFit/>
            </a:bodyPr>
            <a:lstStyle/>
            <a:p>
              <a:r>
                <a:rPr lang="en-US" sz="1100" dirty="0" smtClean="0"/>
                <a:t>vet_id</a:t>
              </a:r>
            </a:p>
            <a:p>
              <a:r>
                <a:rPr lang="en-US" sz="1100" dirty="0" smtClean="0"/>
                <a:t>fname</a:t>
              </a:r>
            </a:p>
            <a:p>
              <a:r>
                <a:rPr lang="en-US" sz="1100" dirty="0" smtClean="0"/>
                <a:t>lname</a:t>
              </a:r>
            </a:p>
            <a:p>
              <a:r>
                <a:rPr lang="en-US" sz="1100" dirty="0" smtClean="0"/>
                <a:t>address</a:t>
              </a:r>
            </a:p>
            <a:p>
              <a:r>
                <a:rPr lang="en-US" sz="1100" dirty="0" smtClean="0"/>
                <a:t>city</a:t>
              </a:r>
            </a:p>
            <a:p>
              <a:r>
                <a:rPr lang="en-US" sz="1100" dirty="0" smtClean="0"/>
                <a:t>stateAbbr</a:t>
              </a:r>
            </a:p>
            <a:p>
              <a:r>
                <a:rPr lang="en-US" sz="1100" dirty="0" smtClean="0"/>
                <a:t>zip</a:t>
              </a:r>
            </a:p>
            <a:p>
              <a:r>
                <a:rPr lang="en-US" sz="1100" dirty="0" smtClean="0"/>
                <a:t>phone</a:t>
              </a:r>
            </a:p>
            <a:p>
              <a:r>
                <a:rPr lang="en-US" sz="1100" dirty="0" smtClean="0"/>
                <a:t>specialty</a:t>
              </a: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2091652" y="1563824"/>
              <a:ext cx="1194281" cy="0"/>
            </a:xfrm>
            <a:prstGeom prst="line">
              <a:avLst/>
            </a:prstGeom>
            <a:noFill/>
            <a:ln w="28575" cmpd="sng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</p:spPr>
          <p:txBody>
            <a:bodyPr lIns="91439" tIns="45720" rIns="91439" bIns="4572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318290" y="1135490"/>
            <a:ext cx="2181284" cy="1279435"/>
            <a:chOff x="5124281" y="1135490"/>
            <a:chExt cx="2181284" cy="1279435"/>
          </a:xfrm>
        </p:grpSpPr>
        <p:sp>
          <p:nvSpPr>
            <p:cNvPr id="13" name="Rectangle 12"/>
            <p:cNvSpPr/>
            <p:nvPr/>
          </p:nvSpPr>
          <p:spPr>
            <a:xfrm>
              <a:off x="6195663" y="1135490"/>
              <a:ext cx="1109745" cy="127943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95662" y="1135496"/>
              <a:ext cx="1109903" cy="4283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visit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82540" y="1563824"/>
              <a:ext cx="1109746" cy="769441"/>
            </a:xfrm>
            <a:prstGeom prst="rect">
              <a:avLst/>
            </a:prstGeom>
          </p:spPr>
          <p:txBody>
            <a:bodyPr wrap="square" lIns="91439" tIns="45720" rIns="91439" bIns="45720">
              <a:spAutoFit/>
            </a:bodyPr>
            <a:lstStyle/>
            <a:p>
              <a:r>
                <a:rPr lang="en-US" sz="1100" dirty="0" smtClean="0"/>
                <a:t>visit_id</a:t>
              </a:r>
            </a:p>
            <a:p>
              <a:r>
                <a:rPr lang="en-US" sz="1100" dirty="0" smtClean="0"/>
                <a:t>pet_id</a:t>
              </a:r>
            </a:p>
            <a:p>
              <a:r>
                <a:rPr lang="en-US" sz="1100" dirty="0" smtClean="0"/>
                <a:t>visit_date</a:t>
              </a:r>
            </a:p>
            <a:p>
              <a:r>
                <a:rPr lang="en-US" sz="1100" dirty="0" smtClean="0"/>
                <a:t>clinic_id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H="1">
              <a:off x="5124281" y="1736687"/>
              <a:ext cx="1058259" cy="0"/>
            </a:xfrm>
            <a:prstGeom prst="line">
              <a:avLst/>
            </a:prstGeom>
            <a:noFill/>
            <a:ln w="28575" cmpd="sng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</p:spPr>
          <p:txBody>
            <a:bodyPr lIns="91439" tIns="45720" rIns="91439" bIns="4572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60968" y="1997069"/>
            <a:ext cx="2259954" cy="3538086"/>
            <a:chOff x="960968" y="1736687"/>
            <a:chExt cx="2259954" cy="3538086"/>
          </a:xfrm>
        </p:grpSpPr>
        <p:sp>
          <p:nvSpPr>
            <p:cNvPr id="16" name="Rectangle 15"/>
            <p:cNvSpPr/>
            <p:nvPr/>
          </p:nvSpPr>
          <p:spPr>
            <a:xfrm>
              <a:off x="974092" y="3337784"/>
              <a:ext cx="1096622" cy="193698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60968" y="3337784"/>
              <a:ext cx="1109746" cy="42832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branch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60968" y="3766112"/>
              <a:ext cx="1096623" cy="1277273"/>
            </a:xfrm>
            <a:prstGeom prst="rect">
              <a:avLst/>
            </a:prstGeom>
          </p:spPr>
          <p:txBody>
            <a:bodyPr wrap="square" lIns="91439" tIns="45720" rIns="91439" bIns="45720">
              <a:spAutoFit/>
            </a:bodyPr>
            <a:lstStyle/>
            <a:p>
              <a:r>
                <a:rPr lang="en-US" sz="1100" dirty="0" smtClean="0"/>
                <a:t>clinic_id</a:t>
              </a:r>
            </a:p>
            <a:p>
              <a:r>
                <a:rPr lang="en-US" sz="1100" dirty="0" smtClean="0"/>
                <a:t>clinic_name</a:t>
              </a:r>
            </a:p>
            <a:p>
              <a:r>
                <a:rPr lang="en-US" sz="1100" dirty="0" smtClean="0"/>
                <a:t>address</a:t>
              </a:r>
            </a:p>
            <a:p>
              <a:r>
                <a:rPr lang="en-US" sz="1100" dirty="0" smtClean="0"/>
                <a:t>city</a:t>
              </a:r>
            </a:p>
            <a:p>
              <a:r>
                <a:rPr lang="en-US" sz="1100" dirty="0" smtClean="0"/>
                <a:t>stateAbbr</a:t>
              </a:r>
            </a:p>
            <a:p>
              <a:r>
                <a:rPr lang="en-US" sz="1100" dirty="0" smtClean="0"/>
                <a:t>zip</a:t>
              </a:r>
            </a:p>
            <a:p>
              <a:r>
                <a:rPr lang="en-US" sz="1100" dirty="0" smtClean="0"/>
                <a:t>phone</a:t>
              </a: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2539938" y="1736687"/>
              <a:ext cx="680984" cy="0"/>
            </a:xfrm>
            <a:prstGeom prst="line">
              <a:avLst/>
            </a:prstGeom>
            <a:noFill/>
            <a:ln w="28575" cmpd="sng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</p:spPr>
          <p:txBody>
            <a:bodyPr lIns="91439" tIns="45720" rIns="91439" bIns="4572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2250480" y="1736688"/>
              <a:ext cx="289458" cy="2146333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91653" y="3883021"/>
              <a:ext cx="1588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318290" y="2197313"/>
            <a:ext cx="2442585" cy="2641226"/>
            <a:chOff x="5318290" y="2197313"/>
            <a:chExt cx="2442585" cy="2641226"/>
          </a:xfrm>
        </p:grpSpPr>
        <p:sp>
          <p:nvSpPr>
            <p:cNvPr id="19" name="Rectangle 18"/>
            <p:cNvSpPr/>
            <p:nvPr/>
          </p:nvSpPr>
          <p:spPr>
            <a:xfrm>
              <a:off x="6051109" y="3319730"/>
              <a:ext cx="1709766" cy="151880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318290" y="2197313"/>
              <a:ext cx="2442585" cy="1756717"/>
              <a:chOff x="5318290" y="2197313"/>
              <a:chExt cx="2442585" cy="175671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037985" y="3319730"/>
                <a:ext cx="1722890" cy="428328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9" tIns="45720" rIns="91439" bIns="45720" rtlCol="0" anchor="ctr"/>
              <a:lstStyle/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med_procedure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H="1">
                <a:off x="5318290" y="2225874"/>
                <a:ext cx="250036" cy="0"/>
              </a:xfrm>
              <a:prstGeom prst="line">
                <a:avLst/>
              </a:prstGeom>
              <a:noFill/>
              <a:ln w="28575" cmpd="sng">
                <a:solidFill>
                  <a:schemeClr val="accent1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 lIns="91439" tIns="45720" rIns="91439" bIns="4572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568326" y="2197313"/>
                <a:ext cx="310832" cy="17567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79158" y="3954030"/>
                <a:ext cx="1588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/>
          <p:cNvSpPr txBox="1"/>
          <p:nvPr/>
        </p:nvSpPr>
        <p:spPr>
          <a:xfrm>
            <a:off x="2770841" y="739847"/>
            <a:ext cx="359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Doctor_Income_Per_Clinic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5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2400</TotalTime>
  <Words>347</Words>
  <Application>Microsoft Macintosh PowerPoint</Application>
  <PresentationFormat>On-screen Show (4:3)</PresentationFormat>
  <Paragraphs>194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DataWarehouse: Veterinary Clinic</vt:lpstr>
      <vt:lpstr>PowerPoint Presentation</vt:lpstr>
      <vt:lpstr>PowerPoint Presentation</vt:lpstr>
      <vt:lpstr>PowerPoint Presentation</vt:lpstr>
      <vt:lpstr>PowerPoint Presentation</vt:lpstr>
    </vt:vector>
  </TitlesOfParts>
  <Company>UAF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DeRoin</dc:creator>
  <cp:lastModifiedBy>Nicole DeRoin</cp:lastModifiedBy>
  <cp:revision>28</cp:revision>
  <dcterms:created xsi:type="dcterms:W3CDTF">2014-04-12T03:31:46Z</dcterms:created>
  <dcterms:modified xsi:type="dcterms:W3CDTF">2014-04-13T19:32:08Z</dcterms:modified>
</cp:coreProperties>
</file>