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66" r:id="rId4"/>
    <p:sldId id="267" r:id="rId5"/>
    <p:sldId id="268" r:id="rId6"/>
    <p:sldId id="270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4" r:id="rId17"/>
    <p:sldId id="285" r:id="rId18"/>
    <p:sldId id="286" r:id="rId19"/>
    <p:sldId id="287" r:id="rId20"/>
    <p:sldId id="288" r:id="rId21"/>
    <p:sldId id="279" r:id="rId22"/>
    <p:sldId id="280" r:id="rId23"/>
    <p:sldId id="281" r:id="rId24"/>
    <p:sldId id="283" r:id="rId25"/>
    <p:sldId id="265" r:id="rId26"/>
    <p:sldId id="258" r:id="rId27"/>
    <p:sldId id="259" r:id="rId28"/>
    <p:sldId id="260" r:id="rId29"/>
    <p:sldId id="261" r:id="rId30"/>
    <p:sldId id="262" r:id="rId31"/>
    <p:sldId id="26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36371" y="172565"/>
            <a:ext cx="9543245" cy="1514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lnSpc>
                <a:spcPct val="107000"/>
              </a:lnSpc>
            </a:pPr>
            <a:r>
              <a:rPr lang="ru-RU" sz="1100" b="1" cap="small" spc="1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sz="11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914400">
              <a:lnSpc>
                <a:spcPct val="107000"/>
              </a:lnSpc>
            </a:pPr>
            <a:r>
              <a:rPr lang="ru-RU" sz="1100" b="1" cap="small" spc="1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</a:t>
            </a:r>
            <a:r>
              <a:rPr lang="ru-RU" sz="1100" b="1" spc="1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</a:t>
            </a:r>
            <a:r>
              <a:rPr lang="ru-RU" sz="1100" b="1" cap="small" spc="1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Н.Э. Баумана</a:t>
            </a:r>
            <a:endParaRPr lang="ru-RU" sz="11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914400">
              <a:lnSpc>
                <a:spcPct val="107000"/>
              </a:lnSpc>
            </a:pPr>
            <a:r>
              <a:rPr lang="ru-RU" sz="1100" b="1" cap="small" spc="1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sz="11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914400">
              <a:lnSpc>
                <a:spcPct val="107000"/>
              </a:lnSpc>
              <a:spcBef>
                <a:spcPts val="300"/>
              </a:spcBef>
            </a:pPr>
            <a:r>
              <a:rPr lang="ru-RU" sz="1100" b="1" cap="small" spc="2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Мытищинский филиал</a:t>
            </a:r>
            <a:endParaRPr lang="ru-RU" sz="11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914400">
              <a:lnSpc>
                <a:spcPct val="107000"/>
              </a:lnSpc>
              <a:spcBef>
                <a:spcPts val="300"/>
              </a:spcBef>
            </a:pPr>
            <a:r>
              <a:rPr lang="ru-RU" sz="1100" b="1" cap="small" spc="2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ИНФОРМАЦИОННО-ИЗМЕРИТЕЛЬНЫХ СИСТЕМ</a:t>
            </a:r>
            <a:endParaRPr lang="ru-RU" sz="11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914400">
              <a:lnSpc>
                <a:spcPct val="107000"/>
              </a:lnSpc>
              <a:spcBef>
                <a:spcPts val="300"/>
              </a:spcBef>
            </a:pPr>
            <a:r>
              <a:rPr lang="ru-RU" sz="1100" b="1" cap="small" spc="2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endParaRPr lang="ru-RU" sz="11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914400">
              <a:lnSpc>
                <a:spcPct val="107000"/>
              </a:lnSpc>
              <a:spcBef>
                <a:spcPts val="300"/>
              </a:spcBef>
            </a:pPr>
            <a:r>
              <a:rPr lang="ru-RU" sz="1100" b="1" cap="small" spc="2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ТЕХНОЛОГИЙ ПРИБОРОСТРОЕНИЯ</a:t>
            </a:r>
            <a:endParaRPr lang="ru-RU" sz="32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50003" y="2157867"/>
            <a:ext cx="10315979" cy="4700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ОСНОВЫ ИЗМЕРИТЕЛЬНОЙ ТЕХНИКИ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№1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СТАНДАРТНАЯ ОБРАБОТКА РЕЗУЛЬТАТОВ ПРЯМЫХ ИЗМЕРЕНИЙ С МНОГОКРАТНЫМИ </a:t>
            </a:r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НАБЛЮДЕНИЯМИ.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Часть 1. Математическая обработка результатов измерений.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кафедры К2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Чернобровина Ольга Константиновна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Мытищи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172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31065" y="484675"/>
            <a:ext cx="10753859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 smtClean="0">
                <a:solidFill>
                  <a:srgbClr val="C00000"/>
                </a:solidFill>
              </a:rPr>
              <a:t>   Совокупными </a:t>
            </a:r>
            <a:r>
              <a:rPr lang="ru-RU" sz="2800" b="1" dirty="0">
                <a:solidFill>
                  <a:srgbClr val="C00000"/>
                </a:solidFill>
              </a:rPr>
              <a:t>называются проводимые одновременно измерения нескольких одноименных величин, при которых их искомые </a:t>
            </a:r>
            <a:r>
              <a:rPr lang="ru-RU" sz="2800" b="1" dirty="0" smtClean="0">
                <a:solidFill>
                  <a:srgbClr val="C00000"/>
                </a:solidFill>
              </a:rPr>
              <a:t>значения </a:t>
            </a:r>
            <a:r>
              <a:rPr lang="ru-RU" sz="2800" b="1" dirty="0">
                <a:solidFill>
                  <a:srgbClr val="C00000"/>
                </a:solidFill>
              </a:rPr>
              <a:t>находят решением системы уравнений, получаемых при прямых измерениях различных сочетаний этих величин. </a:t>
            </a:r>
            <a:endParaRPr lang="ru-RU" sz="2800" b="1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u-RU" sz="2800" b="1" dirty="0">
                <a:solidFill>
                  <a:srgbClr val="C00000"/>
                </a:solidFill>
              </a:rPr>
              <a:t> </a:t>
            </a:r>
            <a:r>
              <a:rPr lang="ru-RU" sz="2800" b="1" dirty="0" smtClean="0">
                <a:solidFill>
                  <a:srgbClr val="C00000"/>
                </a:solidFill>
              </a:rPr>
              <a:t>   </a:t>
            </a:r>
            <a:r>
              <a:rPr lang="ru-RU" sz="2800" dirty="0" smtClean="0">
                <a:solidFill>
                  <a:srgbClr val="002060"/>
                </a:solidFill>
              </a:rPr>
              <a:t>Классический</a:t>
            </a:r>
            <a:r>
              <a:rPr lang="ru-RU" sz="2800" dirty="0">
                <a:solidFill>
                  <a:srgbClr val="002060"/>
                </a:solidFill>
              </a:rPr>
              <a:t> </a:t>
            </a:r>
            <a:r>
              <a:rPr lang="ru-RU" sz="2800" b="1" dirty="0">
                <a:solidFill>
                  <a:srgbClr val="002060"/>
                </a:solidFill>
              </a:rPr>
              <a:t>пример</a:t>
            </a:r>
            <a:r>
              <a:rPr lang="ru-RU" sz="2800" dirty="0">
                <a:solidFill>
                  <a:srgbClr val="002060"/>
                </a:solidFill>
              </a:rPr>
              <a:t> </a:t>
            </a:r>
            <a:r>
              <a:rPr lang="ru-RU" sz="2800" b="1" dirty="0">
                <a:solidFill>
                  <a:srgbClr val="002060"/>
                </a:solidFill>
              </a:rPr>
              <a:t>совокупных</a:t>
            </a:r>
            <a:r>
              <a:rPr lang="ru-RU" sz="2800" dirty="0">
                <a:solidFill>
                  <a:srgbClr val="002060"/>
                </a:solidFill>
              </a:rPr>
              <a:t> </a:t>
            </a:r>
            <a:r>
              <a:rPr lang="ru-RU" sz="2800" b="1" dirty="0">
                <a:solidFill>
                  <a:srgbClr val="002060"/>
                </a:solidFill>
              </a:rPr>
              <a:t>измерений</a:t>
            </a:r>
            <a:r>
              <a:rPr lang="ru-RU" sz="2800" dirty="0">
                <a:solidFill>
                  <a:srgbClr val="002060"/>
                </a:solidFill>
              </a:rPr>
              <a:t> — калибровка набора гирь по одной эталонной гире, проводимая путем </a:t>
            </a:r>
            <a:r>
              <a:rPr lang="ru-RU" sz="2800" b="1" dirty="0">
                <a:solidFill>
                  <a:srgbClr val="002060"/>
                </a:solidFill>
              </a:rPr>
              <a:t>измерений</a:t>
            </a:r>
            <a:r>
              <a:rPr lang="ru-RU" sz="2800" dirty="0">
                <a:solidFill>
                  <a:srgbClr val="002060"/>
                </a:solidFill>
              </a:rPr>
              <a:t> различных сочетаний гирь этого набора</a:t>
            </a:r>
            <a:r>
              <a:rPr lang="ru-RU" sz="2800" dirty="0" smtClean="0">
                <a:solidFill>
                  <a:srgbClr val="002060"/>
                </a:solidFill>
              </a:rPr>
              <a:t>, и </a:t>
            </a:r>
            <a:r>
              <a:rPr lang="ru-RU" sz="2800" dirty="0">
                <a:solidFill>
                  <a:srgbClr val="002060"/>
                </a:solidFill>
              </a:rPr>
              <a:t>решения полученных уравнений.</a:t>
            </a:r>
            <a:endParaRPr lang="ru-RU" sz="2800" b="1" dirty="0" smtClean="0">
              <a:solidFill>
                <a:srgbClr val="002060"/>
              </a:solidFill>
            </a:endParaRPr>
          </a:p>
          <a:p>
            <a:pPr algn="just"/>
            <a:r>
              <a:rPr lang="ru-RU" sz="2800" b="1" dirty="0">
                <a:solidFill>
                  <a:srgbClr val="C00000"/>
                </a:solidFill>
              </a:rPr>
              <a:t> </a:t>
            </a:r>
            <a:r>
              <a:rPr lang="ru-RU" sz="2800" b="1" dirty="0" smtClean="0">
                <a:solidFill>
                  <a:srgbClr val="C00000"/>
                </a:solidFill>
              </a:rPr>
              <a:t>   </a:t>
            </a:r>
            <a:endParaRPr lang="ru-RU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5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4855" y="302359"/>
            <a:ext cx="1120139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Совместными </a:t>
            </a: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называются проводимые одновременно измерения двух или нескольких </a:t>
            </a:r>
            <a:r>
              <a:rPr 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неодноименных</a:t>
            </a: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величин для установления зависимости между ними. </a:t>
            </a:r>
          </a:p>
          <a:p>
            <a:pPr algn="just"/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В обоих случаях искомые значения находятся в результате решения системы уравнений, коэффициенты в которых получены путем прямых измерений. Отличие состоит в том, что при совместных измерениях одновременно определяются несколько одноименных величин, а при совокупных — разноименных.</a:t>
            </a:r>
          </a:p>
          <a:p>
            <a:pPr algn="just"/>
            <a:r>
              <a:rPr lang="ru-RU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Примером </a:t>
            </a:r>
            <a:r>
              <a:rPr lang="ru-RU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совместных измерений является измерение температурного коэффициента линейного расширения (ТКЛР). Оно проводится путем одновременных измерений изменения температуры</a:t>
            </a:r>
            <a:r>
              <a:rPr lang="ru-R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образца испытываемого материала и соответствующего приращения</a:t>
            </a:r>
            <a:r>
              <a:rPr lang="ru-R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длины и последующей математической обработки полученных</a:t>
            </a:r>
            <a:r>
              <a:rPr lang="ru-R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 измерений.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25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4854" y="477982"/>
            <a:ext cx="116170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i="1" dirty="0">
                <a:solidFill>
                  <a:srgbClr val="C00000"/>
                </a:solidFill>
              </a:rPr>
              <a:t>Косвенные, совместные и совокупные измерения </a:t>
            </a:r>
            <a:r>
              <a:rPr lang="ru-RU" sz="2800" b="1" i="1" dirty="0">
                <a:solidFill>
                  <a:srgbClr val="002060"/>
                </a:solidFill>
              </a:rPr>
              <a:t>объединяются одним принципиально важным общим свойством: их результаты определяются расчетом по известным функциональным </a:t>
            </a:r>
            <a:r>
              <a:rPr lang="ru-RU" sz="2800" b="1" i="1" dirty="0" smtClean="0">
                <a:solidFill>
                  <a:srgbClr val="002060"/>
                </a:solidFill>
              </a:rPr>
              <a:t>зависимостям </a:t>
            </a:r>
            <a:r>
              <a:rPr lang="ru-RU" sz="2800" b="1" i="1" dirty="0">
                <a:solidFill>
                  <a:srgbClr val="002060"/>
                </a:solidFill>
              </a:rPr>
              <a:t>между измеряемыми величинами и величинами, </a:t>
            </a:r>
            <a:r>
              <a:rPr lang="ru-RU" sz="2800" b="1" i="1" dirty="0" smtClean="0">
                <a:solidFill>
                  <a:srgbClr val="002060"/>
                </a:solidFill>
              </a:rPr>
              <a:t>подвергаемыми </a:t>
            </a:r>
            <a:r>
              <a:rPr lang="ru-RU" sz="2800" b="1" i="1" dirty="0">
                <a:solidFill>
                  <a:srgbClr val="002060"/>
                </a:solidFill>
              </a:rPr>
              <a:t>прямым измерениям. </a:t>
            </a:r>
            <a:endParaRPr lang="ru-RU" sz="2800" b="1" i="1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u-RU" sz="2800" b="1" i="1" dirty="0" smtClean="0">
                <a:solidFill>
                  <a:srgbClr val="002060"/>
                </a:solidFill>
              </a:rPr>
              <a:t>Различие </a:t>
            </a:r>
            <a:r>
              <a:rPr lang="ru-RU" sz="2800" b="1" i="1" dirty="0">
                <a:solidFill>
                  <a:srgbClr val="002060"/>
                </a:solidFill>
              </a:rPr>
              <a:t>между этими видами </a:t>
            </a:r>
            <a:r>
              <a:rPr lang="ru-RU" sz="2800" b="1" i="1" dirty="0" smtClean="0">
                <a:solidFill>
                  <a:srgbClr val="002060"/>
                </a:solidFill>
              </a:rPr>
              <a:t>измерений </a:t>
            </a:r>
            <a:r>
              <a:rPr lang="ru-RU" sz="2800" b="1" i="1" dirty="0">
                <a:solidFill>
                  <a:srgbClr val="002060"/>
                </a:solidFill>
              </a:rPr>
              <a:t>заключается только в виде функциональной зависимости, </a:t>
            </a:r>
            <a:r>
              <a:rPr lang="ru-RU" sz="2800" b="1" i="1" dirty="0" smtClean="0">
                <a:solidFill>
                  <a:srgbClr val="002060"/>
                </a:solidFill>
              </a:rPr>
              <a:t>используемой </a:t>
            </a:r>
            <a:r>
              <a:rPr lang="ru-RU" sz="2800" b="1" i="1" dirty="0">
                <a:solidFill>
                  <a:srgbClr val="002060"/>
                </a:solidFill>
              </a:rPr>
              <a:t>при расчетах. При косвенных измерениях она </a:t>
            </a:r>
            <a:r>
              <a:rPr lang="ru-RU" sz="2800" b="1" i="1" dirty="0" smtClean="0">
                <a:solidFill>
                  <a:srgbClr val="002060"/>
                </a:solidFill>
              </a:rPr>
              <a:t>выражается </a:t>
            </a:r>
            <a:r>
              <a:rPr lang="ru-RU" sz="2800" b="1" i="1" dirty="0">
                <a:solidFill>
                  <a:srgbClr val="002060"/>
                </a:solidFill>
              </a:rPr>
              <a:t>одним уравнением в явном </a:t>
            </a:r>
            <a:r>
              <a:rPr lang="ru-RU" sz="2800" b="1" i="1" dirty="0" smtClean="0">
                <a:solidFill>
                  <a:srgbClr val="002060"/>
                </a:solidFill>
              </a:rPr>
              <a:t>виде, </a:t>
            </a:r>
            <a:r>
              <a:rPr lang="ru-RU" sz="2800" b="1" i="1" dirty="0">
                <a:solidFill>
                  <a:srgbClr val="002060"/>
                </a:solidFill>
              </a:rPr>
              <a:t>при совместных и </a:t>
            </a:r>
            <a:r>
              <a:rPr lang="ru-RU" sz="2800" b="1" i="1" dirty="0" smtClean="0">
                <a:solidFill>
                  <a:srgbClr val="002060"/>
                </a:solidFill>
              </a:rPr>
              <a:t>совокупных </a:t>
            </a:r>
            <a:r>
              <a:rPr lang="ru-RU" sz="2800" b="1" i="1" dirty="0">
                <a:solidFill>
                  <a:srgbClr val="002060"/>
                </a:solidFill>
              </a:rPr>
              <a:t>— системой неявных уравнений. </a:t>
            </a:r>
          </a:p>
        </p:txBody>
      </p:sp>
    </p:spTree>
    <p:extLst>
      <p:ext uri="{BB962C8B-B14F-4D97-AF65-F5344CB8AC3E}">
        <p14:creationId xmlns:p14="http://schemas.microsoft.com/office/powerpoint/2010/main" val="52492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6418" y="328183"/>
            <a:ext cx="109104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Цель.</a:t>
            </a:r>
            <a:r>
              <a:rPr lang="ru-RU" sz="28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закономерностей, которым подчиняются реальные процессы, обработка и интерпретация результатов наблюдений с целью выявления статистических закономерностей.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19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74073"/>
            <a:ext cx="11845637" cy="6329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Постановка задачи.</a:t>
            </a:r>
            <a:r>
              <a:rPr lang="ru-RU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наблюдений представлены таблицей </a:t>
            </a:r>
            <a:r>
              <a:rPr 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состоящей из двух столбцов: первый – дата и время наблюдения, второй – показания измерительного прибора. Записано 1118</a:t>
            </a:r>
            <a:r>
              <a:rPr lang="ru-RU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показаний измерительного прибора, каждое из которых занимает по времени менее половины секунды. Измерения проводились в течение 44 дней. Требуется:</a:t>
            </a:r>
          </a:p>
          <a:p>
            <a:pPr indent="450215" algn="just">
              <a:spcAft>
                <a:spcPts val="800"/>
              </a:spcAft>
            </a:pPr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Построить </a:t>
            </a:r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график зависимости показаний измерительного прибора от времени. </a:t>
            </a:r>
          </a:p>
          <a:p>
            <a:pPr marL="342900" lvl="0" indent="-342900" algn="just"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Выполнить сглаживание данных (в случае расчетов в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MathCAD</a:t>
            </a:r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это встроенная функция </a:t>
            </a:r>
            <a:r>
              <a:rPr 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supsmooth</a:t>
            </a:r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342900" lvl="0" indent="-342900" algn="just"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Интерполировать зависимость сглаженных данных кубическими сплайнами.</a:t>
            </a:r>
          </a:p>
          <a:p>
            <a:pPr marL="342900" lvl="0" indent="-342900" algn="just"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Вывести функциональную зависимость показаний измерительного прибора от времени используя методы регрессионного анализа</a:t>
            </a:r>
            <a:r>
              <a:rPr lang="ru-RU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04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1728" y="797397"/>
            <a:ext cx="11700164" cy="5734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Aft>
                <a:spcPts val="80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Порядок выполнения </a:t>
            </a:r>
            <a:r>
              <a:rPr lang="ru-RU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лабораторной работы.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Получить у преподавателя свой вариант задания.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0215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Выполнить предварительную оценку имеющихся показаний измерительного прибора с целью отсеивания грубых погрешностей измерений.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Для решения задачи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сглаживания данных, для выполнения задания настоящей практической работы, следует использовать встроенную функцию 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supsmooth (x, y</a:t>
            </a:r>
            <a:r>
              <a:rPr lang="ru-RU" sz="24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, реализующую локальное сглаживание адаптивным алгоритмом, основанном на анализе ближайших соседей каждой пары данных.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Построить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графики зависимости показания измерительного прибора от времени, выполнить сглаживание данных и интерполировать зависимость исходных данных кубическими сплайнами с помощью встроенных функций </a:t>
            </a:r>
            <a:r>
              <a:rPr lang="en-US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cspline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Вычислить коэффициент корреляции Пирсона (функция </a:t>
            </a:r>
            <a:r>
              <a:rPr lang="en-US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сделать выводы о линейности взаимосвязи экспериментальных данных и записать уравнение зависимости показаний измерительного прибора от времени с помощью встроенных функций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intercep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linfit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5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61109" y="630428"/>
            <a:ext cx="1143000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450215" algn="just">
              <a:lnSpc>
                <a:spcPct val="150000"/>
              </a:lnSpc>
            </a:pPr>
            <a:r>
              <a:rPr lang="ru-RU" sz="28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выполнения задания лабораторной работы.</a:t>
            </a:r>
            <a:endParaRPr lang="ru-RU" sz="28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экспериментальных данных выполнена для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одного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дня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наблюдений.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одготовка данных.</a:t>
            </a:r>
            <a:endParaRPr lang="ru-RU" sz="2800" b="1" u="sng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корректного импорта данных в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MathCAD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требуется перенести данные измерений из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Excel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текстовый файл и привести их к одному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виду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привести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даты к формату часы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минуты</a:t>
            </a:r>
            <a:endParaRPr lang="ru-RU" sz="2800" dirty="0"/>
          </a:p>
          <a:p>
            <a:pPr lvl="0" indent="450215" algn="just">
              <a:lnSpc>
                <a:spcPct val="150000"/>
              </a:lnSpc>
              <a:spcAft>
                <a:spcPts val="800"/>
              </a:spcAft>
            </a:pPr>
            <a:endParaRPr lang="ru-RU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19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12187237" cy="684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733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04" y="777344"/>
            <a:ext cx="10912596" cy="635082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882599" y="199403"/>
            <a:ext cx="5847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Приведение даты к численному виду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5684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024"/>
            <a:ext cx="6161905" cy="346666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25582" y="154027"/>
            <a:ext cx="118664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Необходимо указать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файл с данными в качестве источника данных, и присвоить их переменной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235" y="1644914"/>
            <a:ext cx="9250339" cy="52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0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0164" y="224135"/>
            <a:ext cx="112013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3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«Наука начинается с тех пор, как начинают измерять. </a:t>
            </a:r>
          </a:p>
          <a:p>
            <a:pPr algn="r"/>
            <a:r>
              <a:rPr lang="ru-RU" sz="3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Точная наука немыслима без меры»</a:t>
            </a:r>
          </a:p>
          <a:p>
            <a:pPr algn="r"/>
            <a:r>
              <a:rPr lang="ru-RU" sz="3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 И. Менделеев</a:t>
            </a:r>
          </a:p>
          <a:p>
            <a:pPr algn="just"/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Метрология </a:t>
            </a:r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наука об измерениях, методах, средствах обеспечения их единства и способах достижения требуемой точности. </a:t>
            </a:r>
            <a:r>
              <a:rPr lang="ru-RU" sz="3200" dirty="0">
                <a:solidFill>
                  <a:srgbClr val="FF0000"/>
                </a:solidFill>
              </a:rPr>
              <a:t>ГОСТ 16263-70 «ГСИ. Метрология. Термины и определения».</a:t>
            </a:r>
          </a:p>
          <a:p>
            <a:pPr algn="just"/>
            <a:endParaRPr lang="ru-RU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b="1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695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2766" y="178621"/>
            <a:ext cx="10386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помощью созданной переменной можно вызвать вектор данных 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29" y="893618"/>
            <a:ext cx="10601524" cy="59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8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0368"/>
            <a:ext cx="12192000" cy="1391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экспериментальных данных выполнена для первого дня наблюдений – 19.10.2019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 файла FvFm_avg_19.10.2019_09.43.26-01.12.2019_09.24.53 выполнен экспорт данных в окно редактирования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MathCAD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38" y="1937287"/>
            <a:ext cx="9519162" cy="492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7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21903"/>
            <a:ext cx="8859981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Построены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графики (рис. 2):</a:t>
            </a:r>
          </a:p>
          <a:p>
            <a:pPr marL="67881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график исходных данных,</a:t>
            </a:r>
          </a:p>
          <a:p>
            <a:pPr marL="67881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сглаживание данных ,</a:t>
            </a:r>
          </a:p>
          <a:p>
            <a:pPr marL="67881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график кубической сплайн-интерполяции.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827" y="1961799"/>
            <a:ext cx="8630173" cy="49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5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4855" y="390459"/>
            <a:ext cx="115546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Уравнение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зависимости показаний измерительного прибора от времени рассчитывается после оценки коэффициента корреляции Пирсона.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85386"/>
            <a:ext cx="9904609" cy="557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23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62" y="781805"/>
            <a:ext cx="9487574" cy="533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28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09254" y="1304789"/>
            <a:ext cx="9746673" cy="2958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организации. СТО МГТУ 1.3.03-2014. Система менеджмента качества. Образовательная деятельность. Лабораторные работы. Организация и проведение.</a:t>
            </a:r>
          </a:p>
        </p:txBody>
      </p:sp>
    </p:spTree>
    <p:extLst>
      <p:ext uri="{BB962C8B-B14F-4D97-AF65-F5344CB8AC3E}">
        <p14:creationId xmlns:p14="http://schemas.microsoft.com/office/powerpoint/2010/main" val="1411718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1273" y="473930"/>
            <a:ext cx="1041169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работа: </a:t>
            </a:r>
            <a:r>
              <a:rPr lang="ru-RU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учебное занятие, проводимое с применением специального оборудования (лабораторных, технологических, измерительных установок, стендов, компьютерного оборудования) для</a:t>
            </a:r>
            <a:r>
              <a:rPr lang="ru-RU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приобретения навыков использования лабораторного, технологического, измерительного изучения и исследования характеристик заданного объекта, организуемого по правилам научно – экспериментального исследования (опыта, наблюдения, моделирования</a:t>
            </a:r>
            <a:r>
              <a:rPr lang="ru-RU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ru-RU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формирования навыков разработки и эксплуатации программных и аппаратных средств.</a:t>
            </a:r>
          </a:p>
        </p:txBody>
      </p:sp>
    </p:spTree>
    <p:extLst>
      <p:ext uri="{BB962C8B-B14F-4D97-AF65-F5344CB8AC3E}">
        <p14:creationId xmlns:p14="http://schemas.microsoft.com/office/powerpoint/2010/main" val="734983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484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103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34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5308" y="336877"/>
            <a:ext cx="110500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solidFill>
                  <a:srgbClr val="FF0000"/>
                </a:solidFill>
              </a:rPr>
              <a:t>ГОСТ </a:t>
            </a:r>
            <a:r>
              <a:rPr lang="ru-RU" sz="2800" b="1" dirty="0" smtClean="0">
                <a:solidFill>
                  <a:srgbClr val="FF0000"/>
                </a:solidFill>
              </a:rPr>
              <a:t>10012-2008. </a:t>
            </a:r>
            <a:r>
              <a:rPr lang="ru-RU" sz="2800" b="1" dirty="0">
                <a:solidFill>
                  <a:srgbClr val="FF0000"/>
                </a:solidFill>
              </a:rPr>
              <a:t>Требования к процессам измерений и измерительному </a:t>
            </a:r>
            <a:r>
              <a:rPr lang="ru-RU" sz="2800" b="1" dirty="0" smtClean="0">
                <a:solidFill>
                  <a:srgbClr val="FF0000"/>
                </a:solidFill>
              </a:rPr>
              <a:t>оборудованию.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53792" y="1559751"/>
            <a:ext cx="111531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i="1" dirty="0" smtClean="0">
                <a:solidFill>
                  <a:srgbClr val="002060"/>
                </a:solidFill>
              </a:rPr>
              <a:t>    Эффективная </a:t>
            </a:r>
            <a:r>
              <a:rPr lang="ru-RU" sz="2400" b="1" i="1" dirty="0">
                <a:solidFill>
                  <a:srgbClr val="002060"/>
                </a:solidFill>
              </a:rPr>
              <a:t>система менеджмента измерений обеспечивает пригодность измерительного оборудования и процессов измерений для их предполагаемого использования и имеет большое значение для достижения целей в области качества продукции и благодаря снижению вероятности появления недостоверных результатов измерений. </a:t>
            </a:r>
            <a:endParaRPr lang="ru-RU" sz="2400" b="1" i="1" dirty="0" smtClean="0">
              <a:solidFill>
                <a:srgbClr val="002060"/>
              </a:solidFill>
            </a:endParaRPr>
          </a:p>
          <a:p>
            <a:pPr algn="just"/>
            <a:r>
              <a:rPr lang="ru-RU" sz="2400" b="1" i="1" dirty="0" smtClean="0">
                <a:solidFill>
                  <a:srgbClr val="002060"/>
                </a:solidFill>
              </a:rPr>
              <a:t>   Цель </a:t>
            </a:r>
            <a:r>
              <a:rPr lang="ru-RU" sz="2400" b="1" i="1" dirty="0">
                <a:solidFill>
                  <a:srgbClr val="002060"/>
                </a:solidFill>
              </a:rPr>
              <a:t>системы менеджмента измерений состоит в управлении измерительным оборудованием и процессами измерений, позволяющем контролировать достоверность результатов измерений характеристик, влияющих на качество продукции. </a:t>
            </a:r>
            <a:endParaRPr lang="ru-RU" sz="2400" b="1" i="1" dirty="0" smtClean="0">
              <a:solidFill>
                <a:srgbClr val="002060"/>
              </a:solidFill>
            </a:endParaRPr>
          </a:p>
          <a:p>
            <a:pPr algn="just"/>
            <a:r>
              <a:rPr lang="ru-RU" sz="2400" b="1" i="1" dirty="0" smtClean="0">
                <a:solidFill>
                  <a:srgbClr val="002060"/>
                </a:solidFill>
              </a:rPr>
              <a:t>   Система </a:t>
            </a:r>
            <a:r>
              <a:rPr lang="ru-RU" sz="2400" b="1" i="1" dirty="0">
                <a:solidFill>
                  <a:srgbClr val="002060"/>
                </a:solidFill>
              </a:rPr>
              <a:t>менеджмента измерений предусматривает проверку измерительного оборудования и применение статистических методов управления процессом измерений.</a:t>
            </a:r>
          </a:p>
        </p:txBody>
      </p:sp>
    </p:spTree>
    <p:extLst>
      <p:ext uri="{BB962C8B-B14F-4D97-AF65-F5344CB8AC3E}">
        <p14:creationId xmlns:p14="http://schemas.microsoft.com/office/powerpoint/2010/main" val="3580438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052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167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6"/>
            <a:ext cx="8314385" cy="3810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7374" y="240406"/>
            <a:ext cx="8452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ЛИНЕЙКА МЕТАЛЛИЧЕСКАЯ ИЗМЕРИТЕЛЬНАЯ С </a:t>
            </a:r>
            <a:r>
              <a:rPr lang="ru-RU" sz="2000" b="1" dirty="0" smtClean="0">
                <a:solidFill>
                  <a:srgbClr val="C00000"/>
                </a:solidFill>
              </a:rPr>
              <a:t>ПОВЕРКОЙ ГОСТ </a:t>
            </a:r>
            <a:r>
              <a:rPr lang="ru-RU" sz="2000" b="1" dirty="0">
                <a:solidFill>
                  <a:srgbClr val="C00000"/>
                </a:solidFill>
              </a:rPr>
              <a:t>427-75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905000"/>
            <a:ext cx="4953000" cy="4953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499665" y="3244334"/>
            <a:ext cx="3192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4УМ - УГЛОМЕР С НОНИУСОМ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314385" y="2162509"/>
            <a:ext cx="3617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cap="all" dirty="0">
                <a:solidFill>
                  <a:srgbClr val="C00000"/>
                </a:solidFill>
                <a:latin typeface="Roboto"/>
              </a:rPr>
              <a:t>4УМ - УГЛОМЕР С НОНИУСОМ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3488" y="4114080"/>
            <a:ext cx="6685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rgbClr val="C00000"/>
                </a:solidFill>
              </a:rPr>
              <a:t>   Нониус </a:t>
            </a:r>
            <a:r>
              <a:rPr lang="ru-RU" sz="2400" b="1" dirty="0">
                <a:solidFill>
                  <a:srgbClr val="C00000"/>
                </a:solidFill>
              </a:rPr>
              <a:t>(</a:t>
            </a:r>
            <a:r>
              <a:rPr lang="ru-RU" sz="2400" b="1" dirty="0" smtClean="0">
                <a:solidFill>
                  <a:srgbClr val="C00000"/>
                </a:solidFill>
              </a:rPr>
              <a:t>шкала-нониус</a:t>
            </a:r>
            <a:r>
              <a:rPr lang="ru-RU" sz="2400" b="1" dirty="0">
                <a:solidFill>
                  <a:srgbClr val="C00000"/>
                </a:solidFill>
              </a:rPr>
              <a:t>, </a:t>
            </a:r>
            <a:r>
              <a:rPr lang="ru-RU" sz="2400" b="1" dirty="0" smtClean="0">
                <a:solidFill>
                  <a:srgbClr val="C00000"/>
                </a:solidFill>
              </a:rPr>
              <a:t>шкала Нониуса</a:t>
            </a:r>
            <a:r>
              <a:rPr lang="ru-RU" sz="2400" b="1" dirty="0">
                <a:solidFill>
                  <a:srgbClr val="C00000"/>
                </a:solidFill>
              </a:rPr>
              <a:t>, </a:t>
            </a:r>
            <a:r>
              <a:rPr lang="ru-RU" sz="2400" b="1" dirty="0" smtClean="0">
                <a:solidFill>
                  <a:srgbClr val="C00000"/>
                </a:solidFill>
              </a:rPr>
              <a:t>верньер</a:t>
            </a:r>
            <a:r>
              <a:rPr lang="ru-RU" sz="2400" b="1" dirty="0">
                <a:solidFill>
                  <a:srgbClr val="C00000"/>
                </a:solidFill>
              </a:rPr>
              <a:t>) — вспомогательная шкала, устанавливаемая на различных измерительных приборах и инструментах, служащая для более точного определения количества долей делений основной шкалы.</a:t>
            </a:r>
          </a:p>
        </p:txBody>
      </p:sp>
    </p:spTree>
    <p:extLst>
      <p:ext uri="{BB962C8B-B14F-4D97-AF65-F5344CB8AC3E}">
        <p14:creationId xmlns:p14="http://schemas.microsoft.com/office/powerpoint/2010/main" val="131711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640014" y="399407"/>
            <a:ext cx="7381875" cy="5195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altLang="ru-RU" sz="2800" b="1" dirty="0">
                <a:solidFill>
                  <a:srgbClr val="FF0000"/>
                </a:solidFill>
              </a:rPr>
              <a:t>Измерение</a:t>
            </a:r>
            <a:r>
              <a:rPr lang="ru-RU" altLang="ru-RU" sz="2800" b="1" dirty="0">
                <a:solidFill>
                  <a:srgbClr val="000066"/>
                </a:solidFill>
              </a:rPr>
              <a:t> – операция, посредством которой определяется</a:t>
            </a:r>
          </a:p>
          <a:p>
            <a:pPr algn="ctr">
              <a:lnSpc>
                <a:spcPct val="150000"/>
              </a:lnSpc>
            </a:pPr>
            <a:r>
              <a:rPr lang="ru-RU" altLang="ru-RU" sz="2800" b="1" dirty="0">
                <a:solidFill>
                  <a:srgbClr val="000066"/>
                </a:solidFill>
              </a:rPr>
              <a:t> отношение одной (измеряемой) величины</a:t>
            </a:r>
          </a:p>
          <a:p>
            <a:pPr algn="ctr">
              <a:lnSpc>
                <a:spcPct val="150000"/>
              </a:lnSpc>
            </a:pPr>
            <a:r>
              <a:rPr lang="ru-RU" altLang="ru-RU" sz="2800" b="1" dirty="0">
                <a:solidFill>
                  <a:srgbClr val="000066"/>
                </a:solidFill>
              </a:rPr>
              <a:t> к другой однородной величине </a:t>
            </a:r>
          </a:p>
          <a:p>
            <a:pPr algn="ctr">
              <a:lnSpc>
                <a:spcPct val="150000"/>
              </a:lnSpc>
            </a:pPr>
            <a:r>
              <a:rPr lang="ru-RU" altLang="ru-RU" sz="2800" b="1" dirty="0">
                <a:solidFill>
                  <a:srgbClr val="000066"/>
                </a:solidFill>
              </a:rPr>
              <a:t>(принимаемой за единицу);</a:t>
            </a:r>
          </a:p>
          <a:p>
            <a:pPr algn="ctr">
              <a:lnSpc>
                <a:spcPct val="150000"/>
              </a:lnSpc>
            </a:pPr>
            <a:r>
              <a:rPr lang="ru-RU" altLang="ru-RU" sz="2800" b="1" dirty="0">
                <a:solidFill>
                  <a:srgbClr val="000066"/>
                </a:solidFill>
              </a:rPr>
              <a:t> число, выражающее такое отношение, </a:t>
            </a:r>
          </a:p>
          <a:p>
            <a:pPr algn="ctr">
              <a:lnSpc>
                <a:spcPct val="150000"/>
              </a:lnSpc>
            </a:pPr>
            <a:r>
              <a:rPr lang="ru-RU" altLang="ru-RU" sz="2800" b="1" dirty="0">
                <a:solidFill>
                  <a:srgbClr val="000066"/>
                </a:solidFill>
              </a:rPr>
              <a:t>называется численным значением измеряемой величины.</a:t>
            </a:r>
          </a:p>
        </p:txBody>
      </p:sp>
    </p:spTree>
    <p:extLst>
      <p:ext uri="{BB962C8B-B14F-4D97-AF65-F5344CB8AC3E}">
        <p14:creationId xmlns:p14="http://schemas.microsoft.com/office/powerpoint/2010/main" val="20994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5307" y="605150"/>
            <a:ext cx="1074098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12065" indent="225425" algn="ctr">
              <a:lnSpc>
                <a:spcPct val="150000"/>
              </a:lnSpc>
              <a:spcBef>
                <a:spcPts val="1150"/>
              </a:spcBef>
              <a:spcAft>
                <a:spcPts val="0"/>
              </a:spcAft>
            </a:pPr>
            <a:r>
              <a:rPr lang="ru-RU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spc="2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 измерений</a:t>
            </a:r>
            <a:endParaRPr lang="ru-RU" sz="2400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12065" indent="225425" algn="just">
              <a:lnSpc>
                <a:spcPct val="150000"/>
              </a:lnSpc>
              <a:spcBef>
                <a:spcPts val="1150"/>
              </a:spcBef>
              <a:spcAft>
                <a:spcPts val="0"/>
              </a:spcAft>
            </a:pPr>
            <a:r>
              <a:rPr lang="ru-RU" sz="2400" b="1" spc="2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Обоснованная классификация любых объектов представляет со­бой их условное группирование по заданным признакам, осуществ­</a:t>
            </a:r>
            <a:r>
              <a:rPr lang="ru-RU" sz="2400" b="1" spc="1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ляемое с определенной целью. При различных целях одни и те же </a:t>
            </a:r>
            <a:r>
              <a:rPr lang="ru-RU" sz="2400" b="1" spc="3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объекты могут быть </a:t>
            </a:r>
            <a:r>
              <a:rPr lang="ru-RU" sz="2400" b="1" spc="3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классифицированы </a:t>
            </a:r>
            <a:r>
              <a:rPr lang="ru-RU" sz="2400" b="1" spc="3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по-разному. Классифика­</a:t>
            </a:r>
            <a:r>
              <a:rPr lang="ru-RU" sz="2400" b="1" spc="15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ция не является самоцелью, она диктуется потребностями теории и практики. Целесообразность классификации измерений, т.е. подраз­</a:t>
            </a:r>
            <a:r>
              <a:rPr lang="ru-RU" sz="2400" b="1" spc="5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деление этого понятия на группы, обуславливается удобством при </a:t>
            </a:r>
            <a:r>
              <a:rPr lang="ru-RU" sz="2400" b="1" spc="25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разработке методик выполнения измерений и обработки результа­</a:t>
            </a:r>
            <a:r>
              <a:rPr lang="ru-RU" sz="2400" b="1" spc="3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тов. Измерения могут быть классифицированы по ряду признаков.</a:t>
            </a:r>
            <a:endParaRPr lang="ru-RU" sz="24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0" y="844884"/>
            <a:ext cx="10805374" cy="437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altLang="ru-RU" sz="2400" b="1" i="1" dirty="0">
                <a:solidFill>
                  <a:srgbClr val="C00000"/>
                </a:solidFill>
              </a:rPr>
              <a:t>Простейшим и исторически первым известным видом измерения </a:t>
            </a:r>
          </a:p>
          <a:p>
            <a:pPr algn="ctr">
              <a:lnSpc>
                <a:spcPct val="130000"/>
              </a:lnSpc>
            </a:pPr>
            <a:r>
              <a:rPr lang="ru-RU" altLang="ru-RU" sz="2400" b="1" i="1" dirty="0">
                <a:solidFill>
                  <a:srgbClr val="C00000"/>
                </a:solidFill>
              </a:rPr>
              <a:t>является прямое измерение, при котором результат получается</a:t>
            </a:r>
          </a:p>
          <a:p>
            <a:pPr algn="ctr">
              <a:lnSpc>
                <a:spcPct val="130000"/>
              </a:lnSpc>
            </a:pPr>
            <a:r>
              <a:rPr lang="ru-RU" altLang="ru-RU" sz="2400" b="1" i="1" dirty="0">
                <a:solidFill>
                  <a:srgbClr val="C00000"/>
                </a:solidFill>
              </a:rPr>
              <a:t> непосредственно из измерения самой величины</a:t>
            </a:r>
          </a:p>
          <a:p>
            <a:pPr algn="ctr">
              <a:lnSpc>
                <a:spcPct val="130000"/>
              </a:lnSpc>
            </a:pPr>
            <a:r>
              <a:rPr lang="ru-RU" altLang="ru-RU" sz="2400" b="1" i="1" dirty="0">
                <a:solidFill>
                  <a:srgbClr val="C00000"/>
                </a:solidFill>
              </a:rPr>
              <a:t> (например, измерение длины проградуированной </a:t>
            </a:r>
          </a:p>
          <a:p>
            <a:pPr algn="ctr">
              <a:lnSpc>
                <a:spcPct val="130000"/>
              </a:lnSpc>
            </a:pPr>
            <a:r>
              <a:rPr lang="ru-RU" altLang="ru-RU" sz="2400" b="1" i="1" dirty="0">
                <a:solidFill>
                  <a:srgbClr val="C00000"/>
                </a:solidFill>
              </a:rPr>
              <a:t>линейкой, измерение массы тела при помощи гирь и т. д.). </a:t>
            </a:r>
          </a:p>
          <a:p>
            <a:pPr algn="ctr">
              <a:lnSpc>
                <a:spcPct val="130000"/>
              </a:lnSpc>
            </a:pPr>
            <a:r>
              <a:rPr lang="ru-RU" altLang="ru-RU" sz="2400" b="1" i="1" dirty="0">
                <a:solidFill>
                  <a:srgbClr val="C00000"/>
                </a:solidFill>
              </a:rPr>
              <a:t>Однако прямые измерения не всегда возможны.</a:t>
            </a:r>
          </a:p>
          <a:p>
            <a:pPr algn="ctr">
              <a:lnSpc>
                <a:spcPct val="130000"/>
              </a:lnSpc>
            </a:pPr>
            <a:r>
              <a:rPr lang="ru-RU" altLang="ru-RU" sz="2400" b="1" i="1" dirty="0">
                <a:solidFill>
                  <a:srgbClr val="C00000"/>
                </a:solidFill>
              </a:rPr>
              <a:t> В этих случаях прибегают к косвенным измерениям, </a:t>
            </a:r>
          </a:p>
          <a:p>
            <a:pPr algn="ctr">
              <a:lnSpc>
                <a:spcPct val="130000"/>
              </a:lnSpc>
            </a:pPr>
            <a:r>
              <a:rPr lang="ru-RU" altLang="ru-RU" sz="2400" b="1" i="1" dirty="0">
                <a:solidFill>
                  <a:srgbClr val="C00000"/>
                </a:solidFill>
              </a:rPr>
              <a:t>основанным на известной зависимости между искомой</a:t>
            </a:r>
          </a:p>
          <a:p>
            <a:pPr algn="ctr">
              <a:lnSpc>
                <a:spcPct val="130000"/>
              </a:lnSpc>
            </a:pPr>
            <a:r>
              <a:rPr lang="ru-RU" altLang="ru-RU" sz="2400" b="1" i="1" dirty="0">
                <a:solidFill>
                  <a:srgbClr val="C00000"/>
                </a:solidFill>
              </a:rPr>
              <a:t> величиной и непосредственно измеряемыми величинами.</a:t>
            </a:r>
          </a:p>
        </p:txBody>
      </p:sp>
      <p:pic>
        <p:nvPicPr>
          <p:cNvPr id="8220" name="Picture 28" descr="j0300840"/>
          <p:cNvPicPr>
            <a:picLocks noChangeAspect="1" noChangeArrowheads="1"/>
          </p:cNvPicPr>
          <p:nvPr/>
        </p:nvPicPr>
        <p:blipFill>
          <a:blip r:embed="rId2">
            <a:lum bright="12000"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600000">
            <a:off x="9312275" y="2280456"/>
            <a:ext cx="2879725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7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95459" y="484263"/>
            <a:ext cx="10766738" cy="668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1" dirty="0">
                <a:solidFill>
                  <a:srgbClr val="002060"/>
                </a:solidFill>
              </a:rPr>
              <a:t>Косвенные измерения </a:t>
            </a:r>
            <a:r>
              <a:rPr lang="ru-RU" sz="2400" b="1" dirty="0">
                <a:solidFill>
                  <a:srgbClr val="002060"/>
                </a:solidFill>
              </a:rPr>
              <a:t>— это измерения, при которых значение измеряемой величины находят на основании известной </a:t>
            </a:r>
            <a:r>
              <a:rPr lang="ru-RU" sz="2400" b="1" dirty="0" smtClean="0">
                <a:solidFill>
                  <a:srgbClr val="002060"/>
                </a:solidFill>
              </a:rPr>
              <a:t>зависимости </a:t>
            </a:r>
            <a:r>
              <a:rPr lang="ru-RU" sz="2400" b="1" dirty="0">
                <a:solidFill>
                  <a:srgbClr val="002060"/>
                </a:solidFill>
              </a:rPr>
              <a:t>между ней и величинами, подвергаемыми прямым </a:t>
            </a:r>
            <a:r>
              <a:rPr lang="ru-RU" sz="2400" b="1" dirty="0" smtClean="0">
                <a:solidFill>
                  <a:srgbClr val="002060"/>
                </a:solidFill>
              </a:rPr>
              <a:t>измерениям</a:t>
            </a:r>
            <a:r>
              <a:rPr lang="ru-RU" sz="2400" b="1" dirty="0">
                <a:solidFill>
                  <a:srgbClr val="002060"/>
                </a:solidFill>
              </a:rPr>
              <a:t>, которые проводились в одинаковых условиях. Такие </a:t>
            </a:r>
            <a:r>
              <a:rPr lang="ru-RU" sz="2400" b="1" dirty="0" smtClean="0">
                <a:solidFill>
                  <a:srgbClr val="002060"/>
                </a:solidFill>
              </a:rPr>
              <a:t>измерения </a:t>
            </a:r>
            <a:r>
              <a:rPr lang="ru-RU" sz="2400" b="1" dirty="0">
                <a:solidFill>
                  <a:srgbClr val="002060"/>
                </a:solidFill>
              </a:rPr>
              <a:t>имеют весьма важное значение для метрологической </a:t>
            </a:r>
            <a:r>
              <a:rPr lang="ru-RU" sz="2400" b="1" dirty="0" smtClean="0">
                <a:solidFill>
                  <a:srgbClr val="002060"/>
                </a:solidFill>
              </a:rPr>
              <a:t>практики</a:t>
            </a:r>
            <a:r>
              <a:rPr lang="ru-RU" sz="2400" b="1" dirty="0">
                <a:solidFill>
                  <a:srgbClr val="002060"/>
                </a:solidFill>
              </a:rPr>
              <a:t>. На их основе, например, устанавливают значения, </a:t>
            </a:r>
            <a:r>
              <a:rPr lang="ru-RU" sz="2400" b="1" dirty="0" smtClean="0">
                <a:solidFill>
                  <a:srgbClr val="002060"/>
                </a:solidFill>
              </a:rPr>
              <a:t>приписываемые </a:t>
            </a:r>
            <a:r>
              <a:rPr lang="ru-RU" sz="2400" b="1" dirty="0">
                <a:solidFill>
                  <a:srgbClr val="002060"/>
                </a:solidFill>
              </a:rPr>
              <a:t>эталонам единиц производных ФВ, исходя из значений </a:t>
            </a:r>
            <a:r>
              <a:rPr lang="ru-RU" sz="2400" b="1" dirty="0" smtClean="0">
                <a:solidFill>
                  <a:srgbClr val="002060"/>
                </a:solidFill>
              </a:rPr>
              <a:t>единиц </a:t>
            </a:r>
            <a:r>
              <a:rPr lang="ru-RU" sz="2400" b="1" dirty="0">
                <a:solidFill>
                  <a:srgbClr val="002060"/>
                </a:solidFill>
              </a:rPr>
              <a:t>основных величин, воспроизводимых первичными эталонами. Широко применяются и менее точные косвенные измерения.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2060"/>
                </a:solidFill>
              </a:rPr>
              <a:t>В общем случае зависимость, связывающую измеряемую </a:t>
            </a:r>
            <a:r>
              <a:rPr lang="ru-RU" sz="2400" b="1" dirty="0" smtClean="0">
                <a:solidFill>
                  <a:srgbClr val="002060"/>
                </a:solidFill>
              </a:rPr>
              <a:t>величину </a:t>
            </a:r>
            <a:r>
              <a:rPr lang="ru-RU" sz="2400" b="1" i="1" dirty="0">
                <a:solidFill>
                  <a:srgbClr val="002060"/>
                </a:solidFill>
              </a:rPr>
              <a:t>Y</a:t>
            </a:r>
            <a:r>
              <a:rPr lang="ru-RU" sz="2400" b="1" dirty="0">
                <a:solidFill>
                  <a:srgbClr val="002060"/>
                </a:solidFill>
              </a:rPr>
              <a:t> и величины </a:t>
            </a:r>
            <a:r>
              <a:rPr lang="ru-RU" sz="2400" b="1" i="1" dirty="0" smtClean="0">
                <a:solidFill>
                  <a:srgbClr val="002060"/>
                </a:solidFill>
              </a:rPr>
              <a:t>Х1,Х2,Х3,...,</a:t>
            </a:r>
            <a:r>
              <a:rPr lang="ru-RU" sz="2400" b="1" dirty="0" smtClean="0">
                <a:solidFill>
                  <a:srgbClr val="002060"/>
                </a:solidFill>
              </a:rPr>
              <a:t> </a:t>
            </a:r>
            <a:r>
              <a:rPr lang="ru-RU" sz="2400" b="1" dirty="0">
                <a:solidFill>
                  <a:srgbClr val="002060"/>
                </a:solidFill>
              </a:rPr>
              <a:t>подвергаемые прямым </a:t>
            </a:r>
            <a:r>
              <a:rPr lang="ru-RU" sz="2400" b="1" dirty="0" smtClean="0">
                <a:solidFill>
                  <a:srgbClr val="002060"/>
                </a:solidFill>
              </a:rPr>
              <a:t>измерениям</a:t>
            </a:r>
            <a:r>
              <a:rPr lang="ru-RU" sz="2400" b="1" dirty="0">
                <a:solidFill>
                  <a:srgbClr val="002060"/>
                </a:solidFill>
              </a:rPr>
              <a:t>, можно представить в </a:t>
            </a:r>
            <a:r>
              <a:rPr lang="ru-RU" sz="2400" b="1" dirty="0" smtClean="0">
                <a:solidFill>
                  <a:srgbClr val="002060"/>
                </a:solidFill>
              </a:rPr>
              <a:t>виде  </a:t>
            </a:r>
            <a:r>
              <a:rPr lang="en-US" sz="2400" b="1" i="1" dirty="0" smtClean="0">
                <a:solidFill>
                  <a:srgbClr val="002060"/>
                </a:solidFill>
              </a:rPr>
              <a:t>Y=F(X1,X2,…</a:t>
            </a:r>
            <a:r>
              <a:rPr lang="en-US" sz="2400" b="1" i="1" dirty="0" err="1" smtClean="0">
                <a:solidFill>
                  <a:srgbClr val="002060"/>
                </a:solidFill>
              </a:rPr>
              <a:t>Xn</a:t>
            </a:r>
            <a:r>
              <a:rPr lang="en-US" sz="2400" b="1" i="1" dirty="0" smtClean="0">
                <a:solidFill>
                  <a:srgbClr val="002060"/>
                </a:solidFill>
              </a:rPr>
              <a:t>)</a:t>
            </a:r>
            <a:endParaRPr lang="ru-RU" sz="2400" b="1" i="1" dirty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16676" y="1167461"/>
            <a:ext cx="9517487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 smtClean="0">
                <a:solidFill>
                  <a:srgbClr val="002060"/>
                </a:solidFill>
              </a:rPr>
              <a:t>Например: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002060"/>
                </a:solidFill>
              </a:rPr>
              <a:t>измерение </a:t>
            </a:r>
            <a:r>
              <a:rPr lang="ru-RU" sz="2800" b="1" dirty="0">
                <a:solidFill>
                  <a:srgbClr val="002060"/>
                </a:solidFill>
              </a:rPr>
              <a:t>плотности   </a:t>
            </a:r>
            <a:r>
              <a:rPr lang="ru-RU" sz="3200" b="1" i="1" dirty="0" smtClean="0">
                <a:solidFill>
                  <a:srgbClr val="C00000"/>
                </a:solidFill>
                <a:sym typeface="Symbol" panose="05050102010706020507" pitchFamily="18" charset="2"/>
              </a:rPr>
              <a:t></a:t>
            </a:r>
            <a:r>
              <a:rPr lang="en-US" sz="3200" b="1" i="1" dirty="0" smtClean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ru-RU" sz="3200" b="1" i="1" dirty="0" smtClean="0">
                <a:solidFill>
                  <a:srgbClr val="C00000"/>
                </a:solidFill>
              </a:rPr>
              <a:t>= </a:t>
            </a:r>
            <a:r>
              <a:rPr lang="ru-RU" sz="3200" b="1" i="1" dirty="0">
                <a:solidFill>
                  <a:srgbClr val="C00000"/>
                </a:solidFill>
              </a:rPr>
              <a:t>m/V </a:t>
            </a:r>
            <a:r>
              <a:rPr lang="ru-RU" sz="2800" b="1" dirty="0">
                <a:solidFill>
                  <a:srgbClr val="002060"/>
                </a:solidFill>
              </a:rPr>
              <a:t>по результатам прямых </a:t>
            </a:r>
            <a:r>
              <a:rPr lang="ru-RU" sz="2800" b="1" dirty="0" smtClean="0">
                <a:solidFill>
                  <a:srgbClr val="002060"/>
                </a:solidFill>
              </a:rPr>
              <a:t>измерений </a:t>
            </a:r>
            <a:r>
              <a:rPr lang="ru-RU" sz="2800" b="1" dirty="0">
                <a:solidFill>
                  <a:srgbClr val="002060"/>
                </a:solidFill>
              </a:rPr>
              <a:t>массы </a:t>
            </a:r>
            <a:r>
              <a:rPr lang="ru-RU" sz="2800" b="1" dirty="0">
                <a:solidFill>
                  <a:srgbClr val="C00000"/>
                </a:solidFill>
              </a:rPr>
              <a:t>m</a:t>
            </a:r>
            <a:r>
              <a:rPr lang="ru-RU" sz="2800" b="1" dirty="0">
                <a:solidFill>
                  <a:srgbClr val="002060"/>
                </a:solidFill>
              </a:rPr>
              <a:t> и объема </a:t>
            </a:r>
            <a:r>
              <a:rPr lang="ru-RU" sz="2800" b="1" dirty="0">
                <a:solidFill>
                  <a:srgbClr val="C00000"/>
                </a:solidFill>
              </a:rPr>
              <a:t>V</a:t>
            </a:r>
            <a:r>
              <a:rPr lang="ru-RU" sz="2800" b="1" dirty="0">
                <a:solidFill>
                  <a:srgbClr val="002060"/>
                </a:solidFill>
              </a:rPr>
              <a:t>; </a:t>
            </a:r>
            <a:endParaRPr lang="ru-RU" sz="2800" b="1" dirty="0" smtClean="0">
              <a:solidFill>
                <a:srgbClr val="00206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b="1" dirty="0" smtClean="0">
                <a:solidFill>
                  <a:srgbClr val="002060"/>
                </a:solidFill>
              </a:rPr>
              <a:t>измерение </a:t>
            </a:r>
            <a:r>
              <a:rPr lang="ru-RU" sz="2800" b="1" dirty="0">
                <a:solidFill>
                  <a:srgbClr val="002060"/>
                </a:solidFill>
              </a:rPr>
              <a:t>активного сопротивления </a:t>
            </a:r>
            <a:r>
              <a:rPr lang="ru-RU" sz="3200" b="1" i="1" dirty="0">
                <a:solidFill>
                  <a:srgbClr val="C00000"/>
                </a:solidFill>
              </a:rPr>
              <a:t>R=U/I</a:t>
            </a:r>
            <a:r>
              <a:rPr lang="ru-RU" sz="3200" b="1" dirty="0">
                <a:solidFill>
                  <a:srgbClr val="002060"/>
                </a:solidFill>
              </a:rPr>
              <a:t> </a:t>
            </a:r>
            <a:r>
              <a:rPr lang="ru-RU" sz="2800" b="1" dirty="0">
                <a:solidFill>
                  <a:srgbClr val="002060"/>
                </a:solidFill>
              </a:rPr>
              <a:t>по результатам прямых измерений напряжения </a:t>
            </a:r>
            <a:r>
              <a:rPr lang="ru-RU" sz="2800" b="1" i="1" dirty="0">
                <a:solidFill>
                  <a:srgbClr val="C00000"/>
                </a:solidFill>
              </a:rPr>
              <a:t>U</a:t>
            </a:r>
            <a:r>
              <a:rPr lang="ru-RU" sz="2800" b="1" dirty="0">
                <a:solidFill>
                  <a:srgbClr val="002060"/>
                </a:solidFill>
              </a:rPr>
              <a:t> и тока </a:t>
            </a:r>
            <a:r>
              <a:rPr lang="ru-RU" sz="2800" b="1" i="1" dirty="0">
                <a:solidFill>
                  <a:srgbClr val="C00000"/>
                </a:solidFill>
              </a:rPr>
              <a:t>I</a:t>
            </a:r>
            <a:r>
              <a:rPr lang="ru-RU" sz="2800" b="1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0792899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128</TotalTime>
  <Words>1167</Words>
  <Application>Microsoft Office PowerPoint</Application>
  <PresentationFormat>Широкоэкранный</PresentationFormat>
  <Paragraphs>95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Arial</vt:lpstr>
      <vt:lpstr>Calibri</vt:lpstr>
      <vt:lpstr>Roboto</vt:lpstr>
      <vt:lpstr>Symbol</vt:lpstr>
      <vt:lpstr>Times New Roman</vt:lpstr>
      <vt:lpstr>Tw Cen MT</vt:lpstr>
      <vt:lpstr>Wingdings</vt:lpstr>
      <vt:lpstr>Капля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12</cp:revision>
  <dcterms:created xsi:type="dcterms:W3CDTF">2021-02-14T16:22:41Z</dcterms:created>
  <dcterms:modified xsi:type="dcterms:W3CDTF">2021-02-14T18:36:05Z</dcterms:modified>
</cp:coreProperties>
</file>