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7" r:id="rId19"/>
    <p:sldId id="273" r:id="rId20"/>
    <p:sldId id="274"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91" r:id="rId34"/>
    <p:sldId id="289" r:id="rId35"/>
    <p:sldId id="290" r:id="rId36"/>
    <p:sldId id="292" r:id="rId37"/>
    <p:sldId id="293" r:id="rId38"/>
    <p:sldId id="294" r:id="rId39"/>
    <p:sldId id="300" r:id="rId40"/>
    <p:sldId id="303" r:id="rId41"/>
    <p:sldId id="304" r:id="rId42"/>
    <p:sldId id="301" r:id="rId43"/>
    <p:sldId id="305" r:id="rId44"/>
    <p:sldId id="295" r:id="rId45"/>
    <p:sldId id="296" r:id="rId46"/>
    <p:sldId id="299" r:id="rId47"/>
    <p:sldId id="298" r:id="rId48"/>
    <p:sldId id="297" r:id="rId49"/>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96" y="-750"/>
      </p:cViewPr>
      <p:guideLst>
        <p:guide orient="horz" pos="2160"/>
        <p:guide pos="3840"/>
      </p:guideLst>
    </p:cSldViewPr>
  </p:slideViewPr>
  <p:notesTextViewPr>
    <p:cViewPr>
      <p:scale>
        <a:sx n="1" d="1"/>
        <a:sy n="1" d="1"/>
      </p:scale>
      <p:origin x="0" y="0"/>
    </p:cViewPr>
  </p:notesTextViewPr>
  <p:sorterViewPr>
    <p:cViewPr>
      <p:scale>
        <a:sx n="200" d="100"/>
        <a:sy n="200" d="100"/>
      </p:scale>
      <p:origin x="0" y="-700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4" name="Picture 6" descr="Droplets-HD-Title-R1d.png">
            <a:extLst>
              <a:ext uri="{FF2B5EF4-FFF2-40B4-BE49-F238E27FC236}">
                <a16:creationId xmlns:a16="http://schemas.microsoft.com/office/drawing/2014/main" id="{E529E782-2A31-4560-978A-5DEC53676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51012" y="1300785"/>
            <a:ext cx="8689976" cy="2509213"/>
          </a:xfrm>
        </p:spPr>
        <p:txBody>
          <a:bodyPr anchor="b"/>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5" name="Date Placeholder 3">
            <a:extLst>
              <a:ext uri="{FF2B5EF4-FFF2-40B4-BE49-F238E27FC236}">
                <a16:creationId xmlns:a16="http://schemas.microsoft.com/office/drawing/2014/main" id="{BDB7B3AB-0867-409C-B8B6-B6B9EC068C03}"/>
              </a:ext>
            </a:extLst>
          </p:cNvPr>
          <p:cNvSpPr>
            <a:spLocks noGrp="1"/>
          </p:cNvSpPr>
          <p:nvPr>
            <p:ph type="dt" sz="half" idx="10"/>
          </p:nvPr>
        </p:nvSpPr>
        <p:spPr/>
        <p:txBody>
          <a:bodyPr rtlCol="0"/>
          <a:lstStyle>
            <a:lvl1pPr fontAlgn="auto">
              <a:spcBef>
                <a:spcPts val="0"/>
              </a:spcBef>
              <a:spcAft>
                <a:spcPts val="0"/>
              </a:spcAft>
              <a:defRPr dirty="0">
                <a:solidFill>
                  <a:prstClr val="black"/>
                </a:solidFill>
                <a:latin typeface="+mn-lt"/>
              </a:defRPr>
            </a:lvl1pPr>
          </a:lstStyle>
          <a:p>
            <a:pPr>
              <a:defRPr/>
            </a:pPr>
            <a:fld id="{614D999C-663E-440A-BE59-8E4AD06DC78E}" type="datetimeFigureOut">
              <a:rPr lang="en-US"/>
              <a:pPr>
                <a:defRPr/>
              </a:pPr>
              <a:t>3/15/2021</a:t>
            </a:fld>
            <a:endParaRPr lang="en-US"/>
          </a:p>
        </p:txBody>
      </p:sp>
      <p:sp>
        <p:nvSpPr>
          <p:cNvPr id="6" name="Footer Placeholder 4">
            <a:extLst>
              <a:ext uri="{FF2B5EF4-FFF2-40B4-BE49-F238E27FC236}">
                <a16:creationId xmlns:a16="http://schemas.microsoft.com/office/drawing/2014/main" id="{E9A0328D-63AB-4C5B-ADC4-041E0861747C}"/>
              </a:ext>
            </a:extLst>
          </p:cNvPr>
          <p:cNvSpPr>
            <a:spLocks noGrp="1"/>
          </p:cNvSpPr>
          <p:nvPr>
            <p:ph type="ftr" sz="quarter" idx="11"/>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7" name="Slide Number Placeholder 5">
            <a:extLst>
              <a:ext uri="{FF2B5EF4-FFF2-40B4-BE49-F238E27FC236}">
                <a16:creationId xmlns:a16="http://schemas.microsoft.com/office/drawing/2014/main" id="{CFCBFAE4-9833-4CFC-89FF-66E21E9FB40D}"/>
              </a:ext>
            </a:extLst>
          </p:cNvPr>
          <p:cNvSpPr>
            <a:spLocks noGrp="1"/>
          </p:cNvSpPr>
          <p:nvPr>
            <p:ph type="sldNum" sz="quarter" idx="12"/>
          </p:nvPr>
        </p:nvSpPr>
        <p:spPr/>
        <p:txBody>
          <a:bodyPr/>
          <a:lstStyle>
            <a:lvl1pPr>
              <a:defRPr/>
            </a:lvl1pPr>
          </a:lstStyle>
          <a:p>
            <a:fld id="{07368C9A-1164-4268-BD3F-14E44E91B1C5}" type="slidenum">
              <a:rPr lang="en-US" altLang="sr-Latn-RS"/>
              <a:pPr/>
              <a:t>‹#›</a:t>
            </a:fld>
            <a:endParaRPr lang="en-US" altLang="sr-Latn-RS"/>
          </a:p>
        </p:txBody>
      </p:sp>
    </p:spTree>
    <p:extLst>
      <p:ext uri="{BB962C8B-B14F-4D97-AF65-F5344CB8AC3E}">
        <p14:creationId xmlns:p14="http://schemas.microsoft.com/office/powerpoint/2010/main" val="201013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5" name="Picture 9" descr="Droplets-HD-Content-R1d.png">
            <a:extLst>
              <a:ext uri="{FF2B5EF4-FFF2-40B4-BE49-F238E27FC236}">
                <a16:creationId xmlns:a16="http://schemas.microsoft.com/office/drawing/2014/main" id="{7F382072-5F6C-41A5-9A8C-C9CEEEDA9F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endParaRPr lang="en-US" noProof="0"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Date Placeholder 4">
            <a:extLst>
              <a:ext uri="{FF2B5EF4-FFF2-40B4-BE49-F238E27FC236}">
                <a16:creationId xmlns:a16="http://schemas.microsoft.com/office/drawing/2014/main" id="{ECF963E7-6379-4385-9979-AD76FC8CA7FC}"/>
              </a:ext>
            </a:extLst>
          </p:cNvPr>
          <p:cNvSpPr>
            <a:spLocks noGrp="1"/>
          </p:cNvSpPr>
          <p:nvPr>
            <p:ph type="dt" sz="half" idx="10"/>
          </p:nvPr>
        </p:nvSpPr>
        <p:spPr/>
        <p:txBody>
          <a:bodyPr rtlCol="0"/>
          <a:lstStyle>
            <a:lvl1pPr fontAlgn="auto">
              <a:spcBef>
                <a:spcPts val="0"/>
              </a:spcBef>
              <a:spcAft>
                <a:spcPts val="0"/>
              </a:spcAft>
              <a:defRPr dirty="0">
                <a:solidFill>
                  <a:prstClr val="black"/>
                </a:solidFill>
                <a:latin typeface="+mn-lt"/>
              </a:defRPr>
            </a:lvl1pPr>
          </a:lstStyle>
          <a:p>
            <a:pPr>
              <a:defRPr/>
            </a:pPr>
            <a:fld id="{0CC725BA-6251-4539-AA6A-1AA37614FBB4}" type="datetimeFigureOut">
              <a:rPr lang="en-US"/>
              <a:pPr>
                <a:defRPr/>
              </a:pPr>
              <a:t>3/15/2021</a:t>
            </a:fld>
            <a:endParaRPr lang="en-US"/>
          </a:p>
        </p:txBody>
      </p:sp>
      <p:sp>
        <p:nvSpPr>
          <p:cNvPr id="7" name="Footer Placeholder 5">
            <a:extLst>
              <a:ext uri="{FF2B5EF4-FFF2-40B4-BE49-F238E27FC236}">
                <a16:creationId xmlns:a16="http://schemas.microsoft.com/office/drawing/2014/main" id="{164AFFC4-96F4-449E-B41B-7095A22FD613}"/>
              </a:ext>
            </a:extLst>
          </p:cNvPr>
          <p:cNvSpPr>
            <a:spLocks noGrp="1"/>
          </p:cNvSpPr>
          <p:nvPr>
            <p:ph type="ftr" sz="quarter" idx="11"/>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8" name="Slide Number Placeholder 6">
            <a:extLst>
              <a:ext uri="{FF2B5EF4-FFF2-40B4-BE49-F238E27FC236}">
                <a16:creationId xmlns:a16="http://schemas.microsoft.com/office/drawing/2014/main" id="{6681B798-C8AE-4E18-BA79-209E3E9B8E21}"/>
              </a:ext>
            </a:extLst>
          </p:cNvPr>
          <p:cNvSpPr>
            <a:spLocks noGrp="1"/>
          </p:cNvSpPr>
          <p:nvPr>
            <p:ph type="sldNum" sz="quarter" idx="12"/>
          </p:nvPr>
        </p:nvSpPr>
        <p:spPr/>
        <p:txBody>
          <a:bodyPr/>
          <a:lstStyle>
            <a:lvl1pPr>
              <a:defRPr/>
            </a:lvl1pPr>
          </a:lstStyle>
          <a:p>
            <a:fld id="{6872E1C9-79FB-4FFB-8779-209B957118D0}" type="slidenum">
              <a:rPr lang="en-US" altLang="sr-Latn-RS"/>
              <a:pPr/>
              <a:t>‹#›</a:t>
            </a:fld>
            <a:endParaRPr lang="en-US" altLang="sr-Latn-RS"/>
          </a:p>
        </p:txBody>
      </p:sp>
    </p:spTree>
    <p:extLst>
      <p:ext uri="{BB962C8B-B14F-4D97-AF65-F5344CB8AC3E}">
        <p14:creationId xmlns:p14="http://schemas.microsoft.com/office/powerpoint/2010/main" val="248118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5" name="Picture 7" descr="Droplets-HD-Content-R1d.png">
            <a:extLst>
              <a:ext uri="{FF2B5EF4-FFF2-40B4-BE49-F238E27FC236}">
                <a16:creationId xmlns:a16="http://schemas.microsoft.com/office/drawing/2014/main" id="{0C9BF45F-FC21-451A-AC75-28223B8764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4" y="609599"/>
            <a:ext cx="10364452" cy="3427245"/>
          </a:xfrm>
        </p:spPr>
        <p:txBody>
          <a:bodyPr/>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Date Placeholder 4">
            <a:extLst>
              <a:ext uri="{FF2B5EF4-FFF2-40B4-BE49-F238E27FC236}">
                <a16:creationId xmlns:a16="http://schemas.microsoft.com/office/drawing/2014/main" id="{E212E5C3-449F-4FAE-9015-38CA901DF89B}"/>
              </a:ext>
            </a:extLst>
          </p:cNvPr>
          <p:cNvSpPr>
            <a:spLocks noGrp="1"/>
          </p:cNvSpPr>
          <p:nvPr>
            <p:ph type="dt" sz="half" idx="10"/>
          </p:nvPr>
        </p:nvSpPr>
        <p:spPr/>
        <p:txBody>
          <a:bodyPr rtlCol="0"/>
          <a:lstStyle>
            <a:lvl1pPr fontAlgn="auto">
              <a:spcBef>
                <a:spcPts val="0"/>
              </a:spcBef>
              <a:spcAft>
                <a:spcPts val="0"/>
              </a:spcAft>
              <a:defRPr dirty="0">
                <a:solidFill>
                  <a:prstClr val="black"/>
                </a:solidFill>
                <a:latin typeface="+mn-lt"/>
              </a:defRPr>
            </a:lvl1pPr>
          </a:lstStyle>
          <a:p>
            <a:pPr>
              <a:defRPr/>
            </a:pPr>
            <a:fld id="{E10F8F44-66DC-4222-8C6B-7DC30A561F75}" type="datetimeFigureOut">
              <a:rPr lang="en-US"/>
              <a:pPr>
                <a:defRPr/>
              </a:pPr>
              <a:t>3/15/2021</a:t>
            </a:fld>
            <a:endParaRPr lang="en-US"/>
          </a:p>
        </p:txBody>
      </p:sp>
      <p:sp>
        <p:nvSpPr>
          <p:cNvPr id="7" name="Footer Placeholder 5">
            <a:extLst>
              <a:ext uri="{FF2B5EF4-FFF2-40B4-BE49-F238E27FC236}">
                <a16:creationId xmlns:a16="http://schemas.microsoft.com/office/drawing/2014/main" id="{7B08BC52-4DA0-41F6-A821-DBD078ED25E8}"/>
              </a:ext>
            </a:extLst>
          </p:cNvPr>
          <p:cNvSpPr>
            <a:spLocks noGrp="1"/>
          </p:cNvSpPr>
          <p:nvPr>
            <p:ph type="ftr" sz="quarter" idx="11"/>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8" name="Slide Number Placeholder 6">
            <a:extLst>
              <a:ext uri="{FF2B5EF4-FFF2-40B4-BE49-F238E27FC236}">
                <a16:creationId xmlns:a16="http://schemas.microsoft.com/office/drawing/2014/main" id="{846EA339-79E3-4897-830B-59082FFAAF51}"/>
              </a:ext>
            </a:extLst>
          </p:cNvPr>
          <p:cNvSpPr>
            <a:spLocks noGrp="1"/>
          </p:cNvSpPr>
          <p:nvPr>
            <p:ph type="sldNum" sz="quarter" idx="12"/>
          </p:nvPr>
        </p:nvSpPr>
        <p:spPr/>
        <p:txBody>
          <a:bodyPr/>
          <a:lstStyle>
            <a:lvl1pPr>
              <a:defRPr/>
            </a:lvl1pPr>
          </a:lstStyle>
          <a:p>
            <a:fld id="{68041894-58FF-4577-965D-0CBBCC4ECA6C}" type="slidenum">
              <a:rPr lang="en-US" altLang="sr-Latn-RS"/>
              <a:pPr/>
              <a:t>‹#›</a:t>
            </a:fld>
            <a:endParaRPr lang="en-US" altLang="sr-Latn-RS"/>
          </a:p>
        </p:txBody>
      </p:sp>
    </p:spTree>
    <p:extLst>
      <p:ext uri="{BB962C8B-B14F-4D97-AF65-F5344CB8AC3E}">
        <p14:creationId xmlns:p14="http://schemas.microsoft.com/office/powerpoint/2010/main" val="189923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5" name="Picture 10" descr="Droplets-HD-Content-R1d.png">
            <a:extLst>
              <a:ext uri="{FF2B5EF4-FFF2-40B4-BE49-F238E27FC236}">
                <a16:creationId xmlns:a16="http://schemas.microsoft.com/office/drawing/2014/main" id="{3C8886A1-555E-43F6-98D8-37E0841D89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a:extLst>
              <a:ext uri="{FF2B5EF4-FFF2-40B4-BE49-F238E27FC236}">
                <a16:creationId xmlns:a16="http://schemas.microsoft.com/office/drawing/2014/main" id="{09BDB85F-5F49-4F90-B930-864E0D995963}"/>
              </a:ext>
            </a:extLst>
          </p:cNvPr>
          <p:cNvSpPr txBox="1"/>
          <p:nvPr/>
        </p:nvSpPr>
        <p:spPr>
          <a:xfrm>
            <a:off x="1001713" y="75406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fontAlgn="auto">
              <a:spcAft>
                <a:spcPts val="0"/>
              </a:spcAft>
              <a:defRPr/>
            </a:pPr>
            <a:r>
              <a:rPr lang="en-US" sz="8000" dirty="0">
                <a:solidFill>
                  <a:prstClr val="black"/>
                </a:solidFill>
                <a:effectLst/>
                <a:latin typeface="+mn-lt"/>
              </a:rPr>
              <a:t>“</a:t>
            </a:r>
          </a:p>
        </p:txBody>
      </p:sp>
      <p:sp>
        <p:nvSpPr>
          <p:cNvPr id="7" name="TextBox 13">
            <a:extLst>
              <a:ext uri="{FF2B5EF4-FFF2-40B4-BE49-F238E27FC236}">
                <a16:creationId xmlns:a16="http://schemas.microsoft.com/office/drawing/2014/main" id="{E9FCCFC1-6CE7-489E-8868-ED0121AB056E}"/>
              </a:ext>
            </a:extLst>
          </p:cNvPr>
          <p:cNvSpPr txBox="1"/>
          <p:nvPr/>
        </p:nvSpPr>
        <p:spPr>
          <a:xfrm>
            <a:off x="10556875" y="29940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fontAlgn="auto">
              <a:spcAft>
                <a:spcPts val="0"/>
              </a:spcAft>
              <a:defRPr/>
            </a:pPr>
            <a:r>
              <a:rPr lang="en-US" sz="8000" dirty="0">
                <a:solidFill>
                  <a:prstClr val="black"/>
                </a:solidFill>
                <a:effectLst/>
                <a:latin typeface="+mn-lt"/>
              </a:rPr>
              <a:t>”</a:t>
            </a:r>
          </a:p>
        </p:txBody>
      </p:sp>
      <p:sp>
        <p:nvSpPr>
          <p:cNvPr id="2" name="Title 1"/>
          <p:cNvSpPr>
            <a:spLocks noGrp="1"/>
          </p:cNvSpPr>
          <p:nvPr>
            <p:ph type="title"/>
          </p:nvPr>
        </p:nvSpPr>
        <p:spPr>
          <a:xfrm>
            <a:off x="1446212" y="609600"/>
            <a:ext cx="9302752" cy="2992904"/>
          </a:xfrm>
        </p:spPr>
        <p:txBody>
          <a:bodyP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74" y="4372796"/>
            <a:ext cx="10364452"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4">
            <a:extLst>
              <a:ext uri="{FF2B5EF4-FFF2-40B4-BE49-F238E27FC236}">
                <a16:creationId xmlns:a16="http://schemas.microsoft.com/office/drawing/2014/main" id="{B1C1E61F-9165-4795-8DE8-CAE954959647}"/>
              </a:ext>
            </a:extLst>
          </p:cNvPr>
          <p:cNvSpPr>
            <a:spLocks noGrp="1"/>
          </p:cNvSpPr>
          <p:nvPr>
            <p:ph type="dt" sz="half" idx="14"/>
          </p:nvPr>
        </p:nvSpPr>
        <p:spPr/>
        <p:txBody>
          <a:bodyPr rtlCol="0"/>
          <a:lstStyle>
            <a:lvl1pPr fontAlgn="auto">
              <a:spcBef>
                <a:spcPts val="0"/>
              </a:spcBef>
              <a:spcAft>
                <a:spcPts val="0"/>
              </a:spcAft>
              <a:defRPr dirty="0">
                <a:solidFill>
                  <a:prstClr val="black"/>
                </a:solidFill>
                <a:latin typeface="+mn-lt"/>
              </a:defRPr>
            </a:lvl1pPr>
          </a:lstStyle>
          <a:p>
            <a:pPr>
              <a:defRPr/>
            </a:pPr>
            <a:fld id="{4794D5DC-D909-4A3B-B41B-AFED45E71434}" type="datetimeFigureOut">
              <a:rPr lang="en-US"/>
              <a:pPr>
                <a:defRPr/>
              </a:pPr>
              <a:t>3/15/2021</a:t>
            </a:fld>
            <a:endParaRPr lang="en-US"/>
          </a:p>
        </p:txBody>
      </p:sp>
      <p:sp>
        <p:nvSpPr>
          <p:cNvPr id="9" name="Footer Placeholder 5">
            <a:extLst>
              <a:ext uri="{FF2B5EF4-FFF2-40B4-BE49-F238E27FC236}">
                <a16:creationId xmlns:a16="http://schemas.microsoft.com/office/drawing/2014/main" id="{B7623220-907A-4E15-B7CD-DEB1AADFE225}"/>
              </a:ext>
            </a:extLst>
          </p:cNvPr>
          <p:cNvSpPr>
            <a:spLocks noGrp="1"/>
          </p:cNvSpPr>
          <p:nvPr>
            <p:ph type="ftr" sz="quarter" idx="15"/>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10" name="Slide Number Placeholder 6">
            <a:extLst>
              <a:ext uri="{FF2B5EF4-FFF2-40B4-BE49-F238E27FC236}">
                <a16:creationId xmlns:a16="http://schemas.microsoft.com/office/drawing/2014/main" id="{73C98F52-4B67-4271-8F61-E961300FE0F7}"/>
              </a:ext>
            </a:extLst>
          </p:cNvPr>
          <p:cNvSpPr>
            <a:spLocks noGrp="1"/>
          </p:cNvSpPr>
          <p:nvPr>
            <p:ph type="sldNum" sz="quarter" idx="16"/>
          </p:nvPr>
        </p:nvSpPr>
        <p:spPr/>
        <p:txBody>
          <a:bodyPr/>
          <a:lstStyle>
            <a:lvl1pPr>
              <a:defRPr/>
            </a:lvl1pPr>
          </a:lstStyle>
          <a:p>
            <a:fld id="{71F9EE54-310A-4874-99AD-ED98F6FDDF69}" type="slidenum">
              <a:rPr lang="en-US" altLang="sr-Latn-RS"/>
              <a:pPr/>
              <a:t>‹#›</a:t>
            </a:fld>
            <a:endParaRPr lang="en-US" altLang="sr-Latn-RS"/>
          </a:p>
        </p:txBody>
      </p:sp>
    </p:spTree>
    <p:extLst>
      <p:ext uri="{BB962C8B-B14F-4D97-AF65-F5344CB8AC3E}">
        <p14:creationId xmlns:p14="http://schemas.microsoft.com/office/powerpoint/2010/main" val="2287501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5" name="Picture 7" descr="Droplets-HD-Content-R1d.png">
            <a:extLst>
              <a:ext uri="{FF2B5EF4-FFF2-40B4-BE49-F238E27FC236}">
                <a16:creationId xmlns:a16="http://schemas.microsoft.com/office/drawing/2014/main" id="{58D64AE9-A699-4B99-AFA6-211A7D1822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Date Placeholder 4">
            <a:extLst>
              <a:ext uri="{FF2B5EF4-FFF2-40B4-BE49-F238E27FC236}">
                <a16:creationId xmlns:a16="http://schemas.microsoft.com/office/drawing/2014/main" id="{21330710-37A1-4623-9222-6BB26AA58DFB}"/>
              </a:ext>
            </a:extLst>
          </p:cNvPr>
          <p:cNvSpPr>
            <a:spLocks noGrp="1"/>
          </p:cNvSpPr>
          <p:nvPr>
            <p:ph type="dt" sz="half" idx="10"/>
          </p:nvPr>
        </p:nvSpPr>
        <p:spPr/>
        <p:txBody>
          <a:bodyPr rtlCol="0"/>
          <a:lstStyle>
            <a:lvl1pPr fontAlgn="auto">
              <a:spcBef>
                <a:spcPts val="0"/>
              </a:spcBef>
              <a:spcAft>
                <a:spcPts val="0"/>
              </a:spcAft>
              <a:defRPr dirty="0">
                <a:solidFill>
                  <a:prstClr val="black"/>
                </a:solidFill>
                <a:latin typeface="+mn-lt"/>
              </a:defRPr>
            </a:lvl1pPr>
          </a:lstStyle>
          <a:p>
            <a:pPr>
              <a:defRPr/>
            </a:pPr>
            <a:fld id="{3F1322AB-0F7C-42DC-8B7C-5E93BAA1B67C}" type="datetimeFigureOut">
              <a:rPr lang="en-US"/>
              <a:pPr>
                <a:defRPr/>
              </a:pPr>
              <a:t>3/15/2021</a:t>
            </a:fld>
            <a:endParaRPr lang="en-US"/>
          </a:p>
        </p:txBody>
      </p:sp>
      <p:sp>
        <p:nvSpPr>
          <p:cNvPr id="7" name="Footer Placeholder 5">
            <a:extLst>
              <a:ext uri="{FF2B5EF4-FFF2-40B4-BE49-F238E27FC236}">
                <a16:creationId xmlns:a16="http://schemas.microsoft.com/office/drawing/2014/main" id="{63EDF839-5CBF-4B8B-BCA7-4FAE0B517096}"/>
              </a:ext>
            </a:extLst>
          </p:cNvPr>
          <p:cNvSpPr>
            <a:spLocks noGrp="1"/>
          </p:cNvSpPr>
          <p:nvPr>
            <p:ph type="ftr" sz="quarter" idx="11"/>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8" name="Slide Number Placeholder 6">
            <a:extLst>
              <a:ext uri="{FF2B5EF4-FFF2-40B4-BE49-F238E27FC236}">
                <a16:creationId xmlns:a16="http://schemas.microsoft.com/office/drawing/2014/main" id="{E31E3252-6499-4AAA-894F-A5A7B28EB3E8}"/>
              </a:ext>
            </a:extLst>
          </p:cNvPr>
          <p:cNvSpPr>
            <a:spLocks noGrp="1"/>
          </p:cNvSpPr>
          <p:nvPr>
            <p:ph type="sldNum" sz="quarter" idx="12"/>
          </p:nvPr>
        </p:nvSpPr>
        <p:spPr/>
        <p:txBody>
          <a:bodyPr/>
          <a:lstStyle>
            <a:lvl1pPr>
              <a:defRPr/>
            </a:lvl1pPr>
          </a:lstStyle>
          <a:p>
            <a:fld id="{BC7B54DB-A689-4CAB-B9F9-C22D71AB0FE4}" type="slidenum">
              <a:rPr lang="en-US" altLang="sr-Latn-RS"/>
              <a:pPr/>
              <a:t>‹#›</a:t>
            </a:fld>
            <a:endParaRPr lang="en-US" altLang="sr-Latn-RS"/>
          </a:p>
        </p:txBody>
      </p:sp>
    </p:spTree>
    <p:extLst>
      <p:ext uri="{BB962C8B-B14F-4D97-AF65-F5344CB8AC3E}">
        <p14:creationId xmlns:p14="http://schemas.microsoft.com/office/powerpoint/2010/main" val="3102981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a:extLst>
              <a:ext uri="{FF2B5EF4-FFF2-40B4-BE49-F238E27FC236}">
                <a16:creationId xmlns:a16="http://schemas.microsoft.com/office/drawing/2014/main" id="{A256B919-763F-4B34-BCC1-7015C9A894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913774" y="609600"/>
            <a:ext cx="10364452" cy="1605094"/>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74" y="2943355"/>
            <a:ext cx="329897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348" y="2943355"/>
            <a:ext cx="3303351"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3298" y="2943355"/>
            <a:ext cx="3304928"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Date Placeholder 2">
            <a:extLst>
              <a:ext uri="{FF2B5EF4-FFF2-40B4-BE49-F238E27FC236}">
                <a16:creationId xmlns:a16="http://schemas.microsoft.com/office/drawing/2014/main" id="{64838C47-6C7E-4290-86A1-DBD50112DD37}"/>
              </a:ext>
            </a:extLst>
          </p:cNvPr>
          <p:cNvSpPr>
            <a:spLocks noGrp="1"/>
          </p:cNvSpPr>
          <p:nvPr>
            <p:ph type="dt" sz="half" idx="18"/>
          </p:nvPr>
        </p:nvSpPr>
        <p:spPr/>
        <p:txBody>
          <a:bodyPr rtlCol="0"/>
          <a:lstStyle>
            <a:lvl1pPr fontAlgn="auto">
              <a:spcBef>
                <a:spcPts val="0"/>
              </a:spcBef>
              <a:spcAft>
                <a:spcPts val="0"/>
              </a:spcAft>
              <a:defRPr dirty="0">
                <a:solidFill>
                  <a:prstClr val="black"/>
                </a:solidFill>
                <a:latin typeface="+mn-lt"/>
              </a:defRPr>
            </a:lvl1pPr>
          </a:lstStyle>
          <a:p>
            <a:pPr>
              <a:defRPr/>
            </a:pPr>
            <a:fld id="{727AC92F-7EB0-4BD8-8B1D-F8E2D2B77153}" type="datetimeFigureOut">
              <a:rPr lang="en-US"/>
              <a:pPr>
                <a:defRPr/>
              </a:pPr>
              <a:t>3/15/2021</a:t>
            </a:fld>
            <a:endParaRPr lang="en-US"/>
          </a:p>
        </p:txBody>
      </p:sp>
      <p:sp>
        <p:nvSpPr>
          <p:cNvPr id="16" name="Footer Placeholder 3">
            <a:extLst>
              <a:ext uri="{FF2B5EF4-FFF2-40B4-BE49-F238E27FC236}">
                <a16:creationId xmlns:a16="http://schemas.microsoft.com/office/drawing/2014/main" id="{DF5416B7-8635-4DDF-B1D4-8EED2C9E08B9}"/>
              </a:ext>
            </a:extLst>
          </p:cNvPr>
          <p:cNvSpPr>
            <a:spLocks noGrp="1"/>
          </p:cNvSpPr>
          <p:nvPr>
            <p:ph type="ftr" sz="quarter" idx="19"/>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17" name="Slide Number Placeholder 4">
            <a:extLst>
              <a:ext uri="{FF2B5EF4-FFF2-40B4-BE49-F238E27FC236}">
                <a16:creationId xmlns:a16="http://schemas.microsoft.com/office/drawing/2014/main" id="{78DAE897-5FAA-46BA-9F14-01B93F4B7699}"/>
              </a:ext>
            </a:extLst>
          </p:cNvPr>
          <p:cNvSpPr>
            <a:spLocks noGrp="1"/>
          </p:cNvSpPr>
          <p:nvPr>
            <p:ph type="sldNum" sz="quarter" idx="20"/>
          </p:nvPr>
        </p:nvSpPr>
        <p:spPr/>
        <p:txBody>
          <a:bodyPr/>
          <a:lstStyle>
            <a:lvl1pPr>
              <a:defRPr/>
            </a:lvl1pPr>
          </a:lstStyle>
          <a:p>
            <a:fld id="{3CCCCFD7-C234-48B7-8AEF-DA7E67947725}" type="slidenum">
              <a:rPr lang="en-US" altLang="sr-Latn-RS"/>
              <a:pPr/>
              <a:t>‹#›</a:t>
            </a:fld>
            <a:endParaRPr lang="en-US" altLang="sr-Latn-RS"/>
          </a:p>
        </p:txBody>
      </p:sp>
    </p:spTree>
    <p:extLst>
      <p:ext uri="{BB962C8B-B14F-4D97-AF65-F5344CB8AC3E}">
        <p14:creationId xmlns:p14="http://schemas.microsoft.com/office/powerpoint/2010/main" val="2553979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2" name="Picture 15" descr="Droplets-HD-Content-R1d.png">
            <a:extLst>
              <a:ext uri="{FF2B5EF4-FFF2-40B4-BE49-F238E27FC236}">
                <a16:creationId xmlns:a16="http://schemas.microsoft.com/office/drawing/2014/main" id="{AD29D02D-8FE6-4476-A216-AC6FC5936A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913774" y="610772"/>
            <a:ext cx="10364452" cy="1603922"/>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noProof="0"/>
              <a:t>Вставка рисунка</a:t>
            </a:r>
            <a:endParaRPr lang="en-US" noProof="0" dirty="0"/>
          </a:p>
        </p:txBody>
      </p:sp>
      <p:sp>
        <p:nvSpPr>
          <p:cNvPr id="21" name="Text Placeholder 3"/>
          <p:cNvSpPr>
            <a:spLocks noGrp="1"/>
          </p:cNvSpPr>
          <p:nvPr>
            <p:ph type="body" sz="half" idx="18"/>
          </p:nvPr>
        </p:nvSpPr>
        <p:spPr>
          <a:xfrm>
            <a:off x="913774" y="4781082"/>
            <a:ext cx="3296409"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noProof="0"/>
              <a:t>Вставка рисунка</a:t>
            </a:r>
            <a:endParaRPr lang="en-US" noProof="0" dirty="0"/>
          </a:p>
        </p:txBody>
      </p:sp>
      <p:sp>
        <p:nvSpPr>
          <p:cNvPr id="24" name="Text Placeholder 3"/>
          <p:cNvSpPr>
            <a:spLocks noGrp="1"/>
          </p:cNvSpPr>
          <p:nvPr>
            <p:ph type="body" sz="half" idx="19"/>
          </p:nvPr>
        </p:nvSpPr>
        <p:spPr>
          <a:xfrm>
            <a:off x="4441348" y="4781080"/>
            <a:ext cx="3303352"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noProof="0"/>
              <a:t>Вставка рисунка</a:t>
            </a:r>
            <a:endParaRPr lang="en-US" noProof="0" dirty="0"/>
          </a:p>
        </p:txBody>
      </p:sp>
      <p:sp>
        <p:nvSpPr>
          <p:cNvPr id="27" name="Text Placeholder 3"/>
          <p:cNvSpPr>
            <a:spLocks noGrp="1"/>
          </p:cNvSpPr>
          <p:nvPr>
            <p:ph type="body" sz="half" idx="20"/>
          </p:nvPr>
        </p:nvSpPr>
        <p:spPr>
          <a:xfrm>
            <a:off x="7973173" y="4781078"/>
            <a:ext cx="3305053"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3" name="Date Placeholder 2">
            <a:extLst>
              <a:ext uri="{FF2B5EF4-FFF2-40B4-BE49-F238E27FC236}">
                <a16:creationId xmlns:a16="http://schemas.microsoft.com/office/drawing/2014/main" id="{2B5F301B-7206-4F3F-ABA2-B285C6F28D52}"/>
              </a:ext>
            </a:extLst>
          </p:cNvPr>
          <p:cNvSpPr>
            <a:spLocks noGrp="1"/>
          </p:cNvSpPr>
          <p:nvPr>
            <p:ph type="dt" sz="half" idx="23"/>
          </p:nvPr>
        </p:nvSpPr>
        <p:spPr/>
        <p:txBody>
          <a:bodyPr rtlCol="0"/>
          <a:lstStyle>
            <a:lvl1pPr fontAlgn="auto">
              <a:spcBef>
                <a:spcPts val="0"/>
              </a:spcBef>
              <a:spcAft>
                <a:spcPts val="0"/>
              </a:spcAft>
              <a:defRPr dirty="0">
                <a:solidFill>
                  <a:prstClr val="black"/>
                </a:solidFill>
                <a:latin typeface="+mn-lt"/>
              </a:defRPr>
            </a:lvl1pPr>
          </a:lstStyle>
          <a:p>
            <a:pPr>
              <a:defRPr/>
            </a:pPr>
            <a:fld id="{2402D895-EB2D-4691-9900-7DA2EDEE2D05}" type="datetimeFigureOut">
              <a:rPr lang="en-US"/>
              <a:pPr>
                <a:defRPr/>
              </a:pPr>
              <a:t>3/15/2021</a:t>
            </a:fld>
            <a:endParaRPr lang="en-US"/>
          </a:p>
        </p:txBody>
      </p:sp>
      <p:sp>
        <p:nvSpPr>
          <p:cNvPr id="14" name="Footer Placeholder 3">
            <a:extLst>
              <a:ext uri="{FF2B5EF4-FFF2-40B4-BE49-F238E27FC236}">
                <a16:creationId xmlns:a16="http://schemas.microsoft.com/office/drawing/2014/main" id="{41ADE2E8-70CC-4890-B2D7-E6BDE7EE2237}"/>
              </a:ext>
            </a:extLst>
          </p:cNvPr>
          <p:cNvSpPr>
            <a:spLocks noGrp="1"/>
          </p:cNvSpPr>
          <p:nvPr>
            <p:ph type="ftr" sz="quarter" idx="24"/>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15" name="Slide Number Placeholder 4">
            <a:extLst>
              <a:ext uri="{FF2B5EF4-FFF2-40B4-BE49-F238E27FC236}">
                <a16:creationId xmlns:a16="http://schemas.microsoft.com/office/drawing/2014/main" id="{B24B8EE1-2659-4D0B-B036-F76D967ED4A0}"/>
              </a:ext>
            </a:extLst>
          </p:cNvPr>
          <p:cNvSpPr>
            <a:spLocks noGrp="1"/>
          </p:cNvSpPr>
          <p:nvPr>
            <p:ph type="sldNum" sz="quarter" idx="25"/>
          </p:nvPr>
        </p:nvSpPr>
        <p:spPr/>
        <p:txBody>
          <a:bodyPr/>
          <a:lstStyle>
            <a:lvl1pPr>
              <a:defRPr/>
            </a:lvl1pPr>
          </a:lstStyle>
          <a:p>
            <a:fld id="{5611492B-0CB7-487E-82B1-8A13E1577E87}" type="slidenum">
              <a:rPr lang="en-US" altLang="sr-Latn-RS"/>
              <a:pPr/>
              <a:t>‹#›</a:t>
            </a:fld>
            <a:endParaRPr lang="en-US" altLang="sr-Latn-RS"/>
          </a:p>
        </p:txBody>
      </p:sp>
    </p:spTree>
    <p:extLst>
      <p:ext uri="{BB962C8B-B14F-4D97-AF65-F5344CB8AC3E}">
        <p14:creationId xmlns:p14="http://schemas.microsoft.com/office/powerpoint/2010/main" val="2714897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4" name="Picture 7" descr="Droplets-HD-Content-R1d.png">
            <a:extLst>
              <a:ext uri="{FF2B5EF4-FFF2-40B4-BE49-F238E27FC236}">
                <a16:creationId xmlns:a16="http://schemas.microsoft.com/office/drawing/2014/main" id="{0070BB1E-D595-4DCC-A59A-EC3ABA8CDB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3">
            <a:extLst>
              <a:ext uri="{FF2B5EF4-FFF2-40B4-BE49-F238E27FC236}">
                <a16:creationId xmlns:a16="http://schemas.microsoft.com/office/drawing/2014/main" id="{A23B614D-3F18-4B3A-B806-12F97BC4403B}"/>
              </a:ext>
            </a:extLst>
          </p:cNvPr>
          <p:cNvSpPr>
            <a:spLocks noGrp="1"/>
          </p:cNvSpPr>
          <p:nvPr>
            <p:ph type="dt" sz="half" idx="14"/>
          </p:nvPr>
        </p:nvSpPr>
        <p:spPr/>
        <p:txBody>
          <a:bodyPr rtlCol="0"/>
          <a:lstStyle>
            <a:lvl1pPr fontAlgn="auto">
              <a:spcBef>
                <a:spcPts val="0"/>
              </a:spcBef>
              <a:spcAft>
                <a:spcPts val="0"/>
              </a:spcAft>
              <a:defRPr dirty="0">
                <a:solidFill>
                  <a:prstClr val="black"/>
                </a:solidFill>
                <a:latin typeface="+mn-lt"/>
              </a:defRPr>
            </a:lvl1pPr>
          </a:lstStyle>
          <a:p>
            <a:pPr>
              <a:defRPr/>
            </a:pPr>
            <a:fld id="{2427D2AC-50E8-4CDF-B20B-3C43CA2BC0EA}" type="datetimeFigureOut">
              <a:rPr lang="en-US"/>
              <a:pPr>
                <a:defRPr/>
              </a:pPr>
              <a:t>3/15/2021</a:t>
            </a:fld>
            <a:endParaRPr lang="en-US"/>
          </a:p>
        </p:txBody>
      </p:sp>
      <p:sp>
        <p:nvSpPr>
          <p:cNvPr id="6" name="Footer Placeholder 4">
            <a:extLst>
              <a:ext uri="{FF2B5EF4-FFF2-40B4-BE49-F238E27FC236}">
                <a16:creationId xmlns:a16="http://schemas.microsoft.com/office/drawing/2014/main" id="{B8AE1CCB-E43E-4BE3-92CB-C9E84A938646}"/>
              </a:ext>
            </a:extLst>
          </p:cNvPr>
          <p:cNvSpPr>
            <a:spLocks noGrp="1"/>
          </p:cNvSpPr>
          <p:nvPr>
            <p:ph type="ftr" sz="quarter" idx="15"/>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7" name="Slide Number Placeholder 5">
            <a:extLst>
              <a:ext uri="{FF2B5EF4-FFF2-40B4-BE49-F238E27FC236}">
                <a16:creationId xmlns:a16="http://schemas.microsoft.com/office/drawing/2014/main" id="{39F59285-F164-496B-89FC-2CB94813BBD2}"/>
              </a:ext>
            </a:extLst>
          </p:cNvPr>
          <p:cNvSpPr>
            <a:spLocks noGrp="1"/>
          </p:cNvSpPr>
          <p:nvPr>
            <p:ph type="sldNum" sz="quarter" idx="16"/>
          </p:nvPr>
        </p:nvSpPr>
        <p:spPr/>
        <p:txBody>
          <a:bodyPr/>
          <a:lstStyle>
            <a:lvl1pPr>
              <a:defRPr/>
            </a:lvl1pPr>
          </a:lstStyle>
          <a:p>
            <a:fld id="{7F41A33C-4715-41C5-BDAF-522367639D16}" type="slidenum">
              <a:rPr lang="en-US" altLang="sr-Latn-RS"/>
              <a:pPr/>
              <a:t>‹#›</a:t>
            </a:fld>
            <a:endParaRPr lang="en-US" altLang="sr-Latn-RS"/>
          </a:p>
        </p:txBody>
      </p:sp>
    </p:spTree>
    <p:extLst>
      <p:ext uri="{BB962C8B-B14F-4D97-AF65-F5344CB8AC3E}">
        <p14:creationId xmlns:p14="http://schemas.microsoft.com/office/powerpoint/2010/main" val="2062153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4" name="Picture 8" descr="Droplets-HD-Content-R1d.png">
            <a:extLst>
              <a:ext uri="{FF2B5EF4-FFF2-40B4-BE49-F238E27FC236}">
                <a16:creationId xmlns:a16="http://schemas.microsoft.com/office/drawing/2014/main" id="{FD4B3CF3-467C-485E-805D-4B4AF9F4D4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3">
            <a:extLst>
              <a:ext uri="{FF2B5EF4-FFF2-40B4-BE49-F238E27FC236}">
                <a16:creationId xmlns:a16="http://schemas.microsoft.com/office/drawing/2014/main" id="{C3ED21E5-50CD-40DB-88BE-061BB05E0D48}"/>
              </a:ext>
            </a:extLst>
          </p:cNvPr>
          <p:cNvSpPr>
            <a:spLocks noGrp="1"/>
          </p:cNvSpPr>
          <p:nvPr>
            <p:ph type="dt" sz="half" idx="14"/>
          </p:nvPr>
        </p:nvSpPr>
        <p:spPr/>
        <p:txBody>
          <a:bodyPr rtlCol="0"/>
          <a:lstStyle>
            <a:lvl1pPr fontAlgn="auto">
              <a:spcBef>
                <a:spcPts val="0"/>
              </a:spcBef>
              <a:spcAft>
                <a:spcPts val="0"/>
              </a:spcAft>
              <a:defRPr dirty="0">
                <a:solidFill>
                  <a:prstClr val="black"/>
                </a:solidFill>
                <a:latin typeface="+mn-lt"/>
              </a:defRPr>
            </a:lvl1pPr>
          </a:lstStyle>
          <a:p>
            <a:pPr>
              <a:defRPr/>
            </a:pPr>
            <a:fld id="{14C8A4CC-D6D3-445D-9386-1F9DD93C217C}" type="datetimeFigureOut">
              <a:rPr lang="en-US"/>
              <a:pPr>
                <a:defRPr/>
              </a:pPr>
              <a:t>3/15/2021</a:t>
            </a:fld>
            <a:endParaRPr lang="en-US"/>
          </a:p>
        </p:txBody>
      </p:sp>
      <p:sp>
        <p:nvSpPr>
          <p:cNvPr id="6" name="Footer Placeholder 4">
            <a:extLst>
              <a:ext uri="{FF2B5EF4-FFF2-40B4-BE49-F238E27FC236}">
                <a16:creationId xmlns:a16="http://schemas.microsoft.com/office/drawing/2014/main" id="{2E68F297-5555-4FB7-A8BC-6A0052539C13}"/>
              </a:ext>
            </a:extLst>
          </p:cNvPr>
          <p:cNvSpPr>
            <a:spLocks noGrp="1"/>
          </p:cNvSpPr>
          <p:nvPr>
            <p:ph type="ftr" sz="quarter" idx="15"/>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7" name="Slide Number Placeholder 5">
            <a:extLst>
              <a:ext uri="{FF2B5EF4-FFF2-40B4-BE49-F238E27FC236}">
                <a16:creationId xmlns:a16="http://schemas.microsoft.com/office/drawing/2014/main" id="{69E76E4D-64DF-47C6-B68A-282E23D91354}"/>
              </a:ext>
            </a:extLst>
          </p:cNvPr>
          <p:cNvSpPr>
            <a:spLocks noGrp="1"/>
          </p:cNvSpPr>
          <p:nvPr>
            <p:ph type="sldNum" sz="quarter" idx="16"/>
          </p:nvPr>
        </p:nvSpPr>
        <p:spPr/>
        <p:txBody>
          <a:bodyPr/>
          <a:lstStyle>
            <a:lvl1pPr>
              <a:defRPr/>
            </a:lvl1pPr>
          </a:lstStyle>
          <a:p>
            <a:fld id="{4DDD6CBC-AE0C-4C58-89B4-C3D59228D80F}" type="slidenum">
              <a:rPr lang="en-US" altLang="sr-Latn-RS"/>
              <a:pPr/>
              <a:t>‹#›</a:t>
            </a:fld>
            <a:endParaRPr lang="en-US" altLang="sr-Latn-RS"/>
          </a:p>
        </p:txBody>
      </p:sp>
    </p:spTree>
    <p:extLst>
      <p:ext uri="{BB962C8B-B14F-4D97-AF65-F5344CB8AC3E}">
        <p14:creationId xmlns:p14="http://schemas.microsoft.com/office/powerpoint/2010/main" val="96718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4" name="Picture 2" descr="Droplets-HD-Content-R1d.png">
            <a:extLst>
              <a:ext uri="{FF2B5EF4-FFF2-40B4-BE49-F238E27FC236}">
                <a16:creationId xmlns:a16="http://schemas.microsoft.com/office/drawing/2014/main" id="{DCAEDE34-2291-4A15-8889-4F7F4EFEB2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3">
            <a:extLst>
              <a:ext uri="{FF2B5EF4-FFF2-40B4-BE49-F238E27FC236}">
                <a16:creationId xmlns:a16="http://schemas.microsoft.com/office/drawing/2014/main" id="{6C942574-1B8D-469B-9546-E6D0556FBD3C}"/>
              </a:ext>
            </a:extLst>
          </p:cNvPr>
          <p:cNvSpPr>
            <a:spLocks noGrp="1"/>
          </p:cNvSpPr>
          <p:nvPr>
            <p:ph type="dt" sz="half" idx="14"/>
          </p:nvPr>
        </p:nvSpPr>
        <p:spPr/>
        <p:txBody>
          <a:bodyPr rtlCol="0"/>
          <a:lstStyle>
            <a:lvl1pPr fontAlgn="auto">
              <a:spcBef>
                <a:spcPts val="0"/>
              </a:spcBef>
              <a:spcAft>
                <a:spcPts val="0"/>
              </a:spcAft>
              <a:defRPr dirty="0">
                <a:solidFill>
                  <a:prstClr val="black"/>
                </a:solidFill>
                <a:latin typeface="+mn-lt"/>
              </a:defRPr>
            </a:lvl1pPr>
          </a:lstStyle>
          <a:p>
            <a:pPr>
              <a:defRPr/>
            </a:pPr>
            <a:fld id="{0228E036-73FC-4214-9BC2-5E681DE5F123}" type="datetimeFigureOut">
              <a:rPr lang="en-US"/>
              <a:pPr>
                <a:defRPr/>
              </a:pPr>
              <a:t>3/15/2021</a:t>
            </a:fld>
            <a:endParaRPr lang="en-US"/>
          </a:p>
        </p:txBody>
      </p:sp>
      <p:sp>
        <p:nvSpPr>
          <p:cNvPr id="6" name="Footer Placeholder 4">
            <a:extLst>
              <a:ext uri="{FF2B5EF4-FFF2-40B4-BE49-F238E27FC236}">
                <a16:creationId xmlns:a16="http://schemas.microsoft.com/office/drawing/2014/main" id="{DFCA52FD-27FB-4915-8261-6F004118687B}"/>
              </a:ext>
            </a:extLst>
          </p:cNvPr>
          <p:cNvSpPr>
            <a:spLocks noGrp="1"/>
          </p:cNvSpPr>
          <p:nvPr>
            <p:ph type="ftr" sz="quarter" idx="15"/>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7" name="Slide Number Placeholder 5">
            <a:extLst>
              <a:ext uri="{FF2B5EF4-FFF2-40B4-BE49-F238E27FC236}">
                <a16:creationId xmlns:a16="http://schemas.microsoft.com/office/drawing/2014/main" id="{9C9B2866-23BC-4757-B8D6-23134603B489}"/>
              </a:ext>
            </a:extLst>
          </p:cNvPr>
          <p:cNvSpPr>
            <a:spLocks noGrp="1"/>
          </p:cNvSpPr>
          <p:nvPr>
            <p:ph type="sldNum" sz="quarter" idx="16"/>
          </p:nvPr>
        </p:nvSpPr>
        <p:spPr/>
        <p:txBody>
          <a:bodyPr/>
          <a:lstStyle>
            <a:lvl1pPr>
              <a:defRPr/>
            </a:lvl1pPr>
          </a:lstStyle>
          <a:p>
            <a:fld id="{EFF70BB4-F40B-4E3B-A969-DB952F0C15E7}" type="slidenum">
              <a:rPr lang="en-US" altLang="sr-Latn-RS"/>
              <a:pPr/>
              <a:t>‹#›</a:t>
            </a:fld>
            <a:endParaRPr lang="en-US" altLang="sr-Latn-RS"/>
          </a:p>
        </p:txBody>
      </p:sp>
    </p:spTree>
    <p:extLst>
      <p:ext uri="{BB962C8B-B14F-4D97-AF65-F5344CB8AC3E}">
        <p14:creationId xmlns:p14="http://schemas.microsoft.com/office/powerpoint/2010/main" val="44186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4" name="Picture 8" descr="Droplets-HD-Content-R1d.png">
            <a:extLst>
              <a:ext uri="{FF2B5EF4-FFF2-40B4-BE49-F238E27FC236}">
                <a16:creationId xmlns:a16="http://schemas.microsoft.com/office/drawing/2014/main" id="{680EC945-93E8-4C2F-80E7-059AF7E04F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4" y="828563"/>
            <a:ext cx="10351752" cy="2736819"/>
          </a:xfrm>
        </p:spPr>
        <p:txBody>
          <a:bodyPr anchor="b"/>
          <a:lstStyle>
            <a:lvl1pPr>
              <a:defRPr sz="4000"/>
            </a:lvl1pPr>
          </a:lstStyle>
          <a:p>
            <a:r>
              <a:rPr lang="ru-RU"/>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5" name="Date Placeholder 3">
            <a:extLst>
              <a:ext uri="{FF2B5EF4-FFF2-40B4-BE49-F238E27FC236}">
                <a16:creationId xmlns:a16="http://schemas.microsoft.com/office/drawing/2014/main" id="{016A284B-5F69-4DA7-91EF-C9A3473BA8BB}"/>
              </a:ext>
            </a:extLst>
          </p:cNvPr>
          <p:cNvSpPr>
            <a:spLocks noGrp="1"/>
          </p:cNvSpPr>
          <p:nvPr>
            <p:ph type="dt" sz="half" idx="10"/>
          </p:nvPr>
        </p:nvSpPr>
        <p:spPr/>
        <p:txBody>
          <a:bodyPr rtlCol="0"/>
          <a:lstStyle>
            <a:lvl1pPr fontAlgn="auto">
              <a:spcBef>
                <a:spcPts val="0"/>
              </a:spcBef>
              <a:spcAft>
                <a:spcPts val="0"/>
              </a:spcAft>
              <a:defRPr dirty="0">
                <a:solidFill>
                  <a:prstClr val="black"/>
                </a:solidFill>
                <a:latin typeface="+mn-lt"/>
              </a:defRPr>
            </a:lvl1pPr>
          </a:lstStyle>
          <a:p>
            <a:pPr>
              <a:defRPr/>
            </a:pPr>
            <a:fld id="{75A1DA37-F812-45BD-9D1D-0B7627CABD14}" type="datetimeFigureOut">
              <a:rPr lang="en-US"/>
              <a:pPr>
                <a:defRPr/>
              </a:pPr>
              <a:t>3/15/2021</a:t>
            </a:fld>
            <a:endParaRPr lang="en-US"/>
          </a:p>
        </p:txBody>
      </p:sp>
      <p:sp>
        <p:nvSpPr>
          <p:cNvPr id="6" name="Footer Placeholder 4">
            <a:extLst>
              <a:ext uri="{FF2B5EF4-FFF2-40B4-BE49-F238E27FC236}">
                <a16:creationId xmlns:a16="http://schemas.microsoft.com/office/drawing/2014/main" id="{405193F4-8878-4D03-AD77-9DE1B86A33DE}"/>
              </a:ext>
            </a:extLst>
          </p:cNvPr>
          <p:cNvSpPr>
            <a:spLocks noGrp="1"/>
          </p:cNvSpPr>
          <p:nvPr>
            <p:ph type="ftr" sz="quarter" idx="11"/>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7" name="Slide Number Placeholder 5">
            <a:extLst>
              <a:ext uri="{FF2B5EF4-FFF2-40B4-BE49-F238E27FC236}">
                <a16:creationId xmlns:a16="http://schemas.microsoft.com/office/drawing/2014/main" id="{39937517-BDCB-40FC-B23B-B1391D87E3FF}"/>
              </a:ext>
            </a:extLst>
          </p:cNvPr>
          <p:cNvSpPr>
            <a:spLocks noGrp="1"/>
          </p:cNvSpPr>
          <p:nvPr>
            <p:ph type="sldNum" sz="quarter" idx="12"/>
          </p:nvPr>
        </p:nvSpPr>
        <p:spPr/>
        <p:txBody>
          <a:bodyPr/>
          <a:lstStyle>
            <a:lvl1pPr>
              <a:defRPr/>
            </a:lvl1pPr>
          </a:lstStyle>
          <a:p>
            <a:fld id="{53CECB56-F34C-496F-9B36-2812A84CDE37}" type="slidenum">
              <a:rPr lang="en-US" altLang="sr-Latn-RS"/>
              <a:pPr/>
              <a:t>‹#›</a:t>
            </a:fld>
            <a:endParaRPr lang="en-US" altLang="sr-Latn-RS"/>
          </a:p>
        </p:txBody>
      </p:sp>
    </p:spTree>
    <p:extLst>
      <p:ext uri="{BB962C8B-B14F-4D97-AF65-F5344CB8AC3E}">
        <p14:creationId xmlns:p14="http://schemas.microsoft.com/office/powerpoint/2010/main" val="212001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5" name="Picture 9" descr="Droplets-HD-Content-R1d.png">
            <a:extLst>
              <a:ext uri="{FF2B5EF4-FFF2-40B4-BE49-F238E27FC236}">
                <a16:creationId xmlns:a16="http://schemas.microsoft.com/office/drawing/2014/main" id="{5B2084FC-06DF-4B41-8852-3453E33498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Date Placeholder 4">
            <a:extLst>
              <a:ext uri="{FF2B5EF4-FFF2-40B4-BE49-F238E27FC236}">
                <a16:creationId xmlns:a16="http://schemas.microsoft.com/office/drawing/2014/main" id="{DB522062-DEF7-4D67-AC55-014905C34224}"/>
              </a:ext>
            </a:extLst>
          </p:cNvPr>
          <p:cNvSpPr>
            <a:spLocks noGrp="1"/>
          </p:cNvSpPr>
          <p:nvPr>
            <p:ph type="dt" sz="half" idx="15"/>
          </p:nvPr>
        </p:nvSpPr>
        <p:spPr/>
        <p:txBody>
          <a:bodyPr rtlCol="0"/>
          <a:lstStyle>
            <a:lvl1pPr fontAlgn="auto">
              <a:spcBef>
                <a:spcPts val="0"/>
              </a:spcBef>
              <a:spcAft>
                <a:spcPts val="0"/>
              </a:spcAft>
              <a:defRPr dirty="0">
                <a:solidFill>
                  <a:prstClr val="black"/>
                </a:solidFill>
                <a:latin typeface="+mn-lt"/>
              </a:defRPr>
            </a:lvl1pPr>
          </a:lstStyle>
          <a:p>
            <a:pPr>
              <a:defRPr/>
            </a:pPr>
            <a:fld id="{CFB1B62D-B769-4E14-AF4D-9470AFC5C886}" type="datetimeFigureOut">
              <a:rPr lang="en-US"/>
              <a:pPr>
                <a:defRPr/>
              </a:pPr>
              <a:t>3/15/2021</a:t>
            </a:fld>
            <a:endParaRPr lang="en-US"/>
          </a:p>
        </p:txBody>
      </p:sp>
      <p:sp>
        <p:nvSpPr>
          <p:cNvPr id="7" name="Footer Placeholder 5">
            <a:extLst>
              <a:ext uri="{FF2B5EF4-FFF2-40B4-BE49-F238E27FC236}">
                <a16:creationId xmlns:a16="http://schemas.microsoft.com/office/drawing/2014/main" id="{2D943089-1CB0-478C-9A50-26BD4910408B}"/>
              </a:ext>
            </a:extLst>
          </p:cNvPr>
          <p:cNvSpPr>
            <a:spLocks noGrp="1"/>
          </p:cNvSpPr>
          <p:nvPr>
            <p:ph type="ftr" sz="quarter" idx="16"/>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8" name="Slide Number Placeholder 6">
            <a:extLst>
              <a:ext uri="{FF2B5EF4-FFF2-40B4-BE49-F238E27FC236}">
                <a16:creationId xmlns:a16="http://schemas.microsoft.com/office/drawing/2014/main" id="{6709D813-2432-4DB4-88A9-848677BD293D}"/>
              </a:ext>
            </a:extLst>
          </p:cNvPr>
          <p:cNvSpPr>
            <a:spLocks noGrp="1"/>
          </p:cNvSpPr>
          <p:nvPr>
            <p:ph type="sldNum" sz="quarter" idx="17"/>
          </p:nvPr>
        </p:nvSpPr>
        <p:spPr/>
        <p:txBody>
          <a:bodyPr/>
          <a:lstStyle>
            <a:lvl1pPr>
              <a:defRPr/>
            </a:lvl1pPr>
          </a:lstStyle>
          <a:p>
            <a:fld id="{1A2DBD8C-D979-49D0-80F0-B8B6E8050665}" type="slidenum">
              <a:rPr lang="en-US" altLang="sr-Latn-RS"/>
              <a:pPr/>
              <a:t>‹#›</a:t>
            </a:fld>
            <a:endParaRPr lang="en-US" altLang="sr-Latn-RS"/>
          </a:p>
        </p:txBody>
      </p:sp>
    </p:spTree>
    <p:extLst>
      <p:ext uri="{BB962C8B-B14F-4D97-AF65-F5344CB8AC3E}">
        <p14:creationId xmlns:p14="http://schemas.microsoft.com/office/powerpoint/2010/main" val="86769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7" name="Picture 14" descr="Droplets-HD-Content-R1d.png">
            <a:extLst>
              <a:ext uri="{FF2B5EF4-FFF2-40B4-BE49-F238E27FC236}">
                <a16:creationId xmlns:a16="http://schemas.microsoft.com/office/drawing/2014/main" id="{36452C4B-55C4-4BAA-B968-D871035BAA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6">
            <a:extLst>
              <a:ext uri="{FF2B5EF4-FFF2-40B4-BE49-F238E27FC236}">
                <a16:creationId xmlns:a16="http://schemas.microsoft.com/office/drawing/2014/main" id="{BF16B417-1DB7-4F21-9EC6-05EEBD05D486}"/>
              </a:ext>
            </a:extLst>
          </p:cNvPr>
          <p:cNvSpPr>
            <a:spLocks noGrp="1"/>
          </p:cNvSpPr>
          <p:nvPr>
            <p:ph type="dt" sz="half" idx="15"/>
          </p:nvPr>
        </p:nvSpPr>
        <p:spPr/>
        <p:txBody>
          <a:bodyPr rtlCol="0"/>
          <a:lstStyle>
            <a:lvl1pPr fontAlgn="auto">
              <a:spcBef>
                <a:spcPts val="0"/>
              </a:spcBef>
              <a:spcAft>
                <a:spcPts val="0"/>
              </a:spcAft>
              <a:defRPr dirty="0">
                <a:solidFill>
                  <a:prstClr val="black"/>
                </a:solidFill>
                <a:latin typeface="+mn-lt"/>
              </a:defRPr>
            </a:lvl1pPr>
          </a:lstStyle>
          <a:p>
            <a:pPr>
              <a:defRPr/>
            </a:pPr>
            <a:fld id="{F775709C-6660-42A4-95E1-C23EBA1193B9}" type="datetimeFigureOut">
              <a:rPr lang="en-US"/>
              <a:pPr>
                <a:defRPr/>
              </a:pPr>
              <a:t>3/15/2021</a:t>
            </a:fld>
            <a:endParaRPr lang="en-US"/>
          </a:p>
        </p:txBody>
      </p:sp>
      <p:sp>
        <p:nvSpPr>
          <p:cNvPr id="9" name="Footer Placeholder 7">
            <a:extLst>
              <a:ext uri="{FF2B5EF4-FFF2-40B4-BE49-F238E27FC236}">
                <a16:creationId xmlns:a16="http://schemas.microsoft.com/office/drawing/2014/main" id="{D9A01643-9647-4D0C-84D2-A805B3508BB2}"/>
              </a:ext>
            </a:extLst>
          </p:cNvPr>
          <p:cNvSpPr>
            <a:spLocks noGrp="1"/>
          </p:cNvSpPr>
          <p:nvPr>
            <p:ph type="ftr" sz="quarter" idx="16"/>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10" name="Slide Number Placeholder 8">
            <a:extLst>
              <a:ext uri="{FF2B5EF4-FFF2-40B4-BE49-F238E27FC236}">
                <a16:creationId xmlns:a16="http://schemas.microsoft.com/office/drawing/2014/main" id="{FCADC13E-9D47-4C5C-8B2C-1CC8430E2B45}"/>
              </a:ext>
            </a:extLst>
          </p:cNvPr>
          <p:cNvSpPr>
            <a:spLocks noGrp="1"/>
          </p:cNvSpPr>
          <p:nvPr>
            <p:ph type="sldNum" sz="quarter" idx="17"/>
          </p:nvPr>
        </p:nvSpPr>
        <p:spPr/>
        <p:txBody>
          <a:bodyPr/>
          <a:lstStyle>
            <a:lvl1pPr>
              <a:defRPr/>
            </a:lvl1pPr>
          </a:lstStyle>
          <a:p>
            <a:fld id="{C213B12B-978E-4FDB-BE20-4FFC0EE32867}" type="slidenum">
              <a:rPr lang="en-US" altLang="sr-Latn-RS"/>
              <a:pPr/>
              <a:t>‹#›</a:t>
            </a:fld>
            <a:endParaRPr lang="en-US" altLang="sr-Latn-RS"/>
          </a:p>
        </p:txBody>
      </p:sp>
    </p:spTree>
    <p:extLst>
      <p:ext uri="{BB962C8B-B14F-4D97-AF65-F5344CB8AC3E}">
        <p14:creationId xmlns:p14="http://schemas.microsoft.com/office/powerpoint/2010/main" val="63431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3" name="Picture 7" descr="Droplets-HD-Content-R1d.png">
            <a:extLst>
              <a:ext uri="{FF2B5EF4-FFF2-40B4-BE49-F238E27FC236}">
                <a16:creationId xmlns:a16="http://schemas.microsoft.com/office/drawing/2014/main" id="{F32175E2-407A-46DD-BEDB-5A7B52B8DA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ru-RU"/>
              <a:t>Образец заголовка</a:t>
            </a:r>
            <a:endParaRPr lang="en-US" dirty="0"/>
          </a:p>
        </p:txBody>
      </p:sp>
      <p:sp>
        <p:nvSpPr>
          <p:cNvPr id="4" name="Date Placeholder 2">
            <a:extLst>
              <a:ext uri="{FF2B5EF4-FFF2-40B4-BE49-F238E27FC236}">
                <a16:creationId xmlns:a16="http://schemas.microsoft.com/office/drawing/2014/main" id="{84457A50-B8E7-401B-8228-2522E0F8C52C}"/>
              </a:ext>
            </a:extLst>
          </p:cNvPr>
          <p:cNvSpPr>
            <a:spLocks noGrp="1"/>
          </p:cNvSpPr>
          <p:nvPr>
            <p:ph type="dt" sz="half" idx="10"/>
          </p:nvPr>
        </p:nvSpPr>
        <p:spPr/>
        <p:txBody>
          <a:bodyPr rtlCol="0"/>
          <a:lstStyle>
            <a:lvl1pPr fontAlgn="auto">
              <a:spcBef>
                <a:spcPts val="0"/>
              </a:spcBef>
              <a:spcAft>
                <a:spcPts val="0"/>
              </a:spcAft>
              <a:defRPr dirty="0">
                <a:solidFill>
                  <a:prstClr val="black"/>
                </a:solidFill>
                <a:latin typeface="+mn-lt"/>
              </a:defRPr>
            </a:lvl1pPr>
          </a:lstStyle>
          <a:p>
            <a:pPr>
              <a:defRPr/>
            </a:pPr>
            <a:fld id="{200B2BE4-7F06-4DFE-B7EB-FB25034DFEA0}" type="datetimeFigureOut">
              <a:rPr lang="en-US"/>
              <a:pPr>
                <a:defRPr/>
              </a:pPr>
              <a:t>3/15/2021</a:t>
            </a:fld>
            <a:endParaRPr lang="en-US"/>
          </a:p>
        </p:txBody>
      </p:sp>
      <p:sp>
        <p:nvSpPr>
          <p:cNvPr id="5" name="Footer Placeholder 3">
            <a:extLst>
              <a:ext uri="{FF2B5EF4-FFF2-40B4-BE49-F238E27FC236}">
                <a16:creationId xmlns:a16="http://schemas.microsoft.com/office/drawing/2014/main" id="{82628026-C560-4A30-80A9-CDF82CF5F34F}"/>
              </a:ext>
            </a:extLst>
          </p:cNvPr>
          <p:cNvSpPr>
            <a:spLocks noGrp="1"/>
          </p:cNvSpPr>
          <p:nvPr>
            <p:ph type="ftr" sz="quarter" idx="11"/>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6" name="Slide Number Placeholder 4">
            <a:extLst>
              <a:ext uri="{FF2B5EF4-FFF2-40B4-BE49-F238E27FC236}">
                <a16:creationId xmlns:a16="http://schemas.microsoft.com/office/drawing/2014/main" id="{3949F7F3-2E2A-48FC-96CE-409099E9A06E}"/>
              </a:ext>
            </a:extLst>
          </p:cNvPr>
          <p:cNvSpPr>
            <a:spLocks noGrp="1"/>
          </p:cNvSpPr>
          <p:nvPr>
            <p:ph type="sldNum" sz="quarter" idx="12"/>
          </p:nvPr>
        </p:nvSpPr>
        <p:spPr/>
        <p:txBody>
          <a:bodyPr/>
          <a:lstStyle>
            <a:lvl1pPr>
              <a:defRPr/>
            </a:lvl1pPr>
          </a:lstStyle>
          <a:p>
            <a:fld id="{2710D849-AC9E-4D5F-A27A-E984D05EC864}" type="slidenum">
              <a:rPr lang="en-US" altLang="sr-Latn-RS"/>
              <a:pPr/>
              <a:t>‹#›</a:t>
            </a:fld>
            <a:endParaRPr lang="en-US" altLang="sr-Latn-RS"/>
          </a:p>
        </p:txBody>
      </p:sp>
    </p:spTree>
    <p:extLst>
      <p:ext uri="{BB962C8B-B14F-4D97-AF65-F5344CB8AC3E}">
        <p14:creationId xmlns:p14="http://schemas.microsoft.com/office/powerpoint/2010/main" val="208540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2" name="Picture 6" descr="Droplets-HD-Content-R1d.png">
            <a:extLst>
              <a:ext uri="{FF2B5EF4-FFF2-40B4-BE49-F238E27FC236}">
                <a16:creationId xmlns:a16="http://schemas.microsoft.com/office/drawing/2014/main" id="{5441613A-49BB-4518-BCB7-F42C078F11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2CE426E2-2AEB-4A46-871E-E2B97D18FB03}"/>
              </a:ext>
            </a:extLst>
          </p:cNvPr>
          <p:cNvSpPr>
            <a:spLocks noGrp="1"/>
          </p:cNvSpPr>
          <p:nvPr>
            <p:ph type="dt" sz="half" idx="10"/>
          </p:nvPr>
        </p:nvSpPr>
        <p:spPr/>
        <p:txBody>
          <a:bodyPr rtlCol="0"/>
          <a:lstStyle>
            <a:lvl1pPr fontAlgn="auto">
              <a:spcBef>
                <a:spcPts val="0"/>
              </a:spcBef>
              <a:spcAft>
                <a:spcPts val="0"/>
              </a:spcAft>
              <a:defRPr dirty="0">
                <a:solidFill>
                  <a:prstClr val="black"/>
                </a:solidFill>
                <a:latin typeface="+mn-lt"/>
              </a:defRPr>
            </a:lvl1pPr>
          </a:lstStyle>
          <a:p>
            <a:pPr>
              <a:defRPr/>
            </a:pPr>
            <a:fld id="{BD9821AA-AAE3-416B-A2A4-6D1B2E7B0E43}" type="datetimeFigureOut">
              <a:rPr lang="en-US"/>
              <a:pPr>
                <a:defRPr/>
              </a:pPr>
              <a:t>3/15/2021</a:t>
            </a:fld>
            <a:endParaRPr lang="en-US"/>
          </a:p>
        </p:txBody>
      </p:sp>
      <p:sp>
        <p:nvSpPr>
          <p:cNvPr id="4" name="Footer Placeholder 2">
            <a:extLst>
              <a:ext uri="{FF2B5EF4-FFF2-40B4-BE49-F238E27FC236}">
                <a16:creationId xmlns:a16="http://schemas.microsoft.com/office/drawing/2014/main" id="{DB85CE84-2AC7-4F4E-AE7B-1B27F8E36351}"/>
              </a:ext>
            </a:extLst>
          </p:cNvPr>
          <p:cNvSpPr>
            <a:spLocks noGrp="1"/>
          </p:cNvSpPr>
          <p:nvPr>
            <p:ph type="ftr" sz="quarter" idx="11"/>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5" name="Slide Number Placeholder 3">
            <a:extLst>
              <a:ext uri="{FF2B5EF4-FFF2-40B4-BE49-F238E27FC236}">
                <a16:creationId xmlns:a16="http://schemas.microsoft.com/office/drawing/2014/main" id="{CAE44255-E535-4C29-A5E2-45ED2BAF8029}"/>
              </a:ext>
            </a:extLst>
          </p:cNvPr>
          <p:cNvSpPr>
            <a:spLocks noGrp="1"/>
          </p:cNvSpPr>
          <p:nvPr>
            <p:ph type="sldNum" sz="quarter" idx="12"/>
          </p:nvPr>
        </p:nvSpPr>
        <p:spPr/>
        <p:txBody>
          <a:bodyPr/>
          <a:lstStyle>
            <a:lvl1pPr>
              <a:defRPr/>
            </a:lvl1pPr>
          </a:lstStyle>
          <a:p>
            <a:fld id="{29A89D13-E566-44BD-9D5F-0EBB251E57D2}" type="slidenum">
              <a:rPr lang="en-US" altLang="sr-Latn-RS"/>
              <a:pPr/>
              <a:t>‹#›</a:t>
            </a:fld>
            <a:endParaRPr lang="en-US" altLang="sr-Latn-RS"/>
          </a:p>
        </p:txBody>
      </p:sp>
    </p:spTree>
    <p:extLst>
      <p:ext uri="{BB962C8B-B14F-4D97-AF65-F5344CB8AC3E}">
        <p14:creationId xmlns:p14="http://schemas.microsoft.com/office/powerpoint/2010/main" val="132847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5" name="Picture 10" descr="Droplets-HD-Content-R1d.png">
            <a:extLst>
              <a:ext uri="{FF2B5EF4-FFF2-40B4-BE49-F238E27FC236}">
                <a16:creationId xmlns:a16="http://schemas.microsoft.com/office/drawing/2014/main" id="{581E71EA-A680-4D3E-96C8-B01455144E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Date Placeholder 4">
            <a:extLst>
              <a:ext uri="{FF2B5EF4-FFF2-40B4-BE49-F238E27FC236}">
                <a16:creationId xmlns:a16="http://schemas.microsoft.com/office/drawing/2014/main" id="{801EE673-36A0-4682-AE15-8A9D22024FC5}"/>
              </a:ext>
            </a:extLst>
          </p:cNvPr>
          <p:cNvSpPr>
            <a:spLocks noGrp="1"/>
          </p:cNvSpPr>
          <p:nvPr>
            <p:ph type="dt" sz="half" idx="14"/>
          </p:nvPr>
        </p:nvSpPr>
        <p:spPr/>
        <p:txBody>
          <a:bodyPr rtlCol="0"/>
          <a:lstStyle>
            <a:lvl1pPr fontAlgn="auto">
              <a:spcBef>
                <a:spcPts val="0"/>
              </a:spcBef>
              <a:spcAft>
                <a:spcPts val="0"/>
              </a:spcAft>
              <a:defRPr dirty="0">
                <a:solidFill>
                  <a:prstClr val="black"/>
                </a:solidFill>
                <a:latin typeface="+mn-lt"/>
              </a:defRPr>
            </a:lvl1pPr>
          </a:lstStyle>
          <a:p>
            <a:pPr>
              <a:defRPr/>
            </a:pPr>
            <a:fld id="{D3AFB3B7-06D1-434C-9BE5-C93F3690A6AF}" type="datetimeFigureOut">
              <a:rPr lang="en-US"/>
              <a:pPr>
                <a:defRPr/>
              </a:pPr>
              <a:t>3/15/2021</a:t>
            </a:fld>
            <a:endParaRPr lang="en-US"/>
          </a:p>
        </p:txBody>
      </p:sp>
      <p:sp>
        <p:nvSpPr>
          <p:cNvPr id="7" name="Footer Placeholder 5">
            <a:extLst>
              <a:ext uri="{FF2B5EF4-FFF2-40B4-BE49-F238E27FC236}">
                <a16:creationId xmlns:a16="http://schemas.microsoft.com/office/drawing/2014/main" id="{8A4D95E2-7392-4E7C-9975-CAD41CAA599C}"/>
              </a:ext>
            </a:extLst>
          </p:cNvPr>
          <p:cNvSpPr>
            <a:spLocks noGrp="1"/>
          </p:cNvSpPr>
          <p:nvPr>
            <p:ph type="ftr" sz="quarter" idx="15"/>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8" name="Slide Number Placeholder 6">
            <a:extLst>
              <a:ext uri="{FF2B5EF4-FFF2-40B4-BE49-F238E27FC236}">
                <a16:creationId xmlns:a16="http://schemas.microsoft.com/office/drawing/2014/main" id="{38A84C07-6B38-4878-B804-1F2DD9B0F59B}"/>
              </a:ext>
            </a:extLst>
          </p:cNvPr>
          <p:cNvSpPr>
            <a:spLocks noGrp="1"/>
          </p:cNvSpPr>
          <p:nvPr>
            <p:ph type="sldNum" sz="quarter" idx="16"/>
          </p:nvPr>
        </p:nvSpPr>
        <p:spPr/>
        <p:txBody>
          <a:bodyPr/>
          <a:lstStyle>
            <a:lvl1pPr>
              <a:defRPr/>
            </a:lvl1pPr>
          </a:lstStyle>
          <a:p>
            <a:fld id="{DB4526BA-B39F-4495-BF29-2A1E8B659B54}" type="slidenum">
              <a:rPr lang="en-US" altLang="sr-Latn-RS"/>
              <a:pPr/>
              <a:t>‹#›</a:t>
            </a:fld>
            <a:endParaRPr lang="en-US" altLang="sr-Latn-RS"/>
          </a:p>
        </p:txBody>
      </p:sp>
    </p:spTree>
    <p:extLst>
      <p:ext uri="{BB962C8B-B14F-4D97-AF65-F5344CB8AC3E}">
        <p14:creationId xmlns:p14="http://schemas.microsoft.com/office/powerpoint/2010/main" val="94421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5" name="Picture 9" descr="Droplets-HD-Content-R1d.png">
            <a:extLst>
              <a:ext uri="{FF2B5EF4-FFF2-40B4-BE49-F238E27FC236}">
                <a16:creationId xmlns:a16="http://schemas.microsoft.com/office/drawing/2014/main" id="{C2118C8B-6A39-4FC7-8182-EC663A8297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endParaRPr lang="en-US" noProof="0"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Date Placeholder 4">
            <a:extLst>
              <a:ext uri="{FF2B5EF4-FFF2-40B4-BE49-F238E27FC236}">
                <a16:creationId xmlns:a16="http://schemas.microsoft.com/office/drawing/2014/main" id="{ED366D91-59FC-4A37-8CFC-4C569C7BE332}"/>
              </a:ext>
            </a:extLst>
          </p:cNvPr>
          <p:cNvSpPr>
            <a:spLocks noGrp="1"/>
          </p:cNvSpPr>
          <p:nvPr>
            <p:ph type="dt" sz="half" idx="10"/>
          </p:nvPr>
        </p:nvSpPr>
        <p:spPr/>
        <p:txBody>
          <a:bodyPr rtlCol="0"/>
          <a:lstStyle>
            <a:lvl1pPr fontAlgn="auto">
              <a:spcBef>
                <a:spcPts val="0"/>
              </a:spcBef>
              <a:spcAft>
                <a:spcPts val="0"/>
              </a:spcAft>
              <a:defRPr dirty="0">
                <a:solidFill>
                  <a:prstClr val="black"/>
                </a:solidFill>
                <a:latin typeface="+mn-lt"/>
              </a:defRPr>
            </a:lvl1pPr>
          </a:lstStyle>
          <a:p>
            <a:pPr>
              <a:defRPr/>
            </a:pPr>
            <a:fld id="{EB170542-2BCA-4454-9FCC-F48ECA720955}" type="datetimeFigureOut">
              <a:rPr lang="en-US"/>
              <a:pPr>
                <a:defRPr/>
              </a:pPr>
              <a:t>3/15/2021</a:t>
            </a:fld>
            <a:endParaRPr lang="en-US"/>
          </a:p>
        </p:txBody>
      </p:sp>
      <p:sp>
        <p:nvSpPr>
          <p:cNvPr id="7" name="Footer Placeholder 5">
            <a:extLst>
              <a:ext uri="{FF2B5EF4-FFF2-40B4-BE49-F238E27FC236}">
                <a16:creationId xmlns:a16="http://schemas.microsoft.com/office/drawing/2014/main" id="{ACA7034E-10E0-4BE3-8504-281A0D8FFB13}"/>
              </a:ext>
            </a:extLst>
          </p:cNvPr>
          <p:cNvSpPr>
            <a:spLocks noGrp="1"/>
          </p:cNvSpPr>
          <p:nvPr>
            <p:ph type="ftr" sz="quarter" idx="11"/>
          </p:nvPr>
        </p:nvSpPr>
        <p:spPr/>
        <p:txBody>
          <a:bodyPr rtlCol="0"/>
          <a:lstStyle>
            <a:lvl1pPr fontAlgn="auto">
              <a:spcBef>
                <a:spcPts val="0"/>
              </a:spcBef>
              <a:spcAft>
                <a:spcPts val="0"/>
              </a:spcAft>
              <a:defRPr dirty="0">
                <a:solidFill>
                  <a:prstClr val="black"/>
                </a:solidFill>
                <a:latin typeface="+mn-lt"/>
              </a:defRPr>
            </a:lvl1pPr>
          </a:lstStyle>
          <a:p>
            <a:pPr>
              <a:defRPr/>
            </a:pPr>
            <a:endParaRPr lang="en-US"/>
          </a:p>
        </p:txBody>
      </p:sp>
      <p:sp>
        <p:nvSpPr>
          <p:cNvPr id="8" name="Slide Number Placeholder 6">
            <a:extLst>
              <a:ext uri="{FF2B5EF4-FFF2-40B4-BE49-F238E27FC236}">
                <a16:creationId xmlns:a16="http://schemas.microsoft.com/office/drawing/2014/main" id="{1275BD85-830C-4549-8D84-36BB4E103922}"/>
              </a:ext>
            </a:extLst>
          </p:cNvPr>
          <p:cNvSpPr>
            <a:spLocks noGrp="1"/>
          </p:cNvSpPr>
          <p:nvPr>
            <p:ph type="sldNum" sz="quarter" idx="12"/>
          </p:nvPr>
        </p:nvSpPr>
        <p:spPr/>
        <p:txBody>
          <a:bodyPr/>
          <a:lstStyle>
            <a:lvl1pPr>
              <a:defRPr/>
            </a:lvl1pPr>
          </a:lstStyle>
          <a:p>
            <a:fld id="{8FFA6C26-8FB4-4983-B1FE-703EFAE7CB03}" type="slidenum">
              <a:rPr lang="en-US" altLang="sr-Latn-RS"/>
              <a:pPr/>
              <a:t>‹#›</a:t>
            </a:fld>
            <a:endParaRPr lang="en-US" altLang="sr-Latn-RS"/>
          </a:p>
        </p:txBody>
      </p:sp>
    </p:spTree>
    <p:extLst>
      <p:ext uri="{BB962C8B-B14F-4D97-AF65-F5344CB8AC3E}">
        <p14:creationId xmlns:p14="http://schemas.microsoft.com/office/powerpoint/2010/main" val="300185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a:extLst>
              <a:ext uri="{FF2B5EF4-FFF2-40B4-BE49-F238E27FC236}">
                <a16:creationId xmlns:a16="http://schemas.microsoft.com/office/drawing/2014/main" id="{6694811F-5834-40B7-B12F-4215B5595A2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986B766A-8ADF-443D-A79D-74C60023333D}"/>
              </a:ext>
            </a:extLst>
          </p:cNvPr>
          <p:cNvSpPr>
            <a:spLocks noGrp="1"/>
          </p:cNvSpPr>
          <p:nvPr>
            <p:ph type="title"/>
          </p:nvPr>
        </p:nvSpPr>
        <p:spPr>
          <a:xfrm>
            <a:off x="914400" y="619125"/>
            <a:ext cx="10363200" cy="15954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50E6AC75-2EAC-4F27-954D-7A427DFEDCA5}"/>
              </a:ext>
            </a:extLst>
          </p:cNvPr>
          <p:cNvSpPr>
            <a:spLocks noGrp="1"/>
          </p:cNvSpPr>
          <p:nvPr>
            <p:ph type="body" idx="1"/>
          </p:nvPr>
        </p:nvSpPr>
        <p:spPr>
          <a:xfrm>
            <a:off x="914400" y="2366963"/>
            <a:ext cx="10363200" cy="34242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a:extLst>
              <a:ext uri="{FF2B5EF4-FFF2-40B4-BE49-F238E27FC236}">
                <a16:creationId xmlns:a16="http://schemas.microsoft.com/office/drawing/2014/main" id="{CA881E87-EF0F-46F9-AB70-055350EB16B2}"/>
              </a:ext>
            </a:extLst>
          </p:cNvPr>
          <p:cNvSpPr>
            <a:spLocks noGrp="1"/>
          </p:cNvSpPr>
          <p:nvPr>
            <p:ph type="dt" sz="half" idx="2"/>
          </p:nvPr>
        </p:nvSpPr>
        <p:spPr>
          <a:xfrm>
            <a:off x="7678738" y="5883275"/>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latin typeface="Tw Cen MT" panose="020B0602020104020603" pitchFamily="34" charset="0"/>
              </a:defRPr>
            </a:lvl1pPr>
          </a:lstStyle>
          <a:p>
            <a:fld id="{FBB55AFB-76B0-4BFF-BDCF-5C0D0985D367}" type="datetimeFigureOut">
              <a:rPr lang="en-US" altLang="sr-Latn-RS"/>
              <a:pPr/>
              <a:t>3/15/2021</a:t>
            </a:fld>
            <a:endParaRPr lang="en-US" altLang="sr-Latn-RS"/>
          </a:p>
        </p:txBody>
      </p:sp>
      <p:sp>
        <p:nvSpPr>
          <p:cNvPr id="5" name="Footer Placeholder 4">
            <a:extLst>
              <a:ext uri="{FF2B5EF4-FFF2-40B4-BE49-F238E27FC236}">
                <a16:creationId xmlns:a16="http://schemas.microsoft.com/office/drawing/2014/main" id="{CFC35AC4-4238-4BF4-93C7-4BB4E7286CA8}"/>
              </a:ext>
            </a:extLst>
          </p:cNvPr>
          <p:cNvSpPr>
            <a:spLocks noGrp="1"/>
          </p:cNvSpPr>
          <p:nvPr>
            <p:ph type="ftr" sz="quarter" idx="3"/>
          </p:nvPr>
        </p:nvSpPr>
        <p:spPr>
          <a:xfrm>
            <a:off x="914400" y="5883275"/>
            <a:ext cx="6672263" cy="365125"/>
          </a:xfrm>
          <a:prstGeom prst="rect">
            <a:avLst/>
          </a:prstGeom>
        </p:spPr>
        <p:txBody>
          <a:bodyPr vert="horz" wrap="square" lIns="91440" tIns="45720" rIns="91440" bIns="45720" numCol="1" anchor="ctr" anchorCtr="0" compatLnSpc="1">
            <a:prstTxWarp prst="textNoShape">
              <a:avLst/>
            </a:prstTxWarp>
          </a:bodyPr>
          <a:lstStyle>
            <a:lvl1pPr>
              <a:defRPr sz="1000">
                <a:solidFill>
                  <a:srgbClr val="000000"/>
                </a:solidFill>
                <a:latin typeface="Tw Cen MT" panose="020B0602020104020603" pitchFamily="34" charset="0"/>
              </a:defRPr>
            </a:lvl1pPr>
          </a:lstStyle>
          <a:p>
            <a:endParaRPr lang="en-US" altLang="sr-Latn-RS"/>
          </a:p>
        </p:txBody>
      </p:sp>
      <p:sp>
        <p:nvSpPr>
          <p:cNvPr id="6" name="Slide Number Placeholder 5">
            <a:extLst>
              <a:ext uri="{FF2B5EF4-FFF2-40B4-BE49-F238E27FC236}">
                <a16:creationId xmlns:a16="http://schemas.microsoft.com/office/drawing/2014/main" id="{F22CDDBB-4AA5-43F3-BA43-C0050E171781}"/>
              </a:ext>
            </a:extLst>
          </p:cNvPr>
          <p:cNvSpPr>
            <a:spLocks noGrp="1"/>
          </p:cNvSpPr>
          <p:nvPr>
            <p:ph type="sldNum" sz="quarter" idx="4"/>
          </p:nvPr>
        </p:nvSpPr>
        <p:spPr>
          <a:xfrm>
            <a:off x="10514013" y="5883275"/>
            <a:ext cx="763587"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latin typeface="Tw Cen MT" panose="020B0602020104020603" pitchFamily="34" charset="0"/>
              </a:defRPr>
            </a:lvl1pPr>
          </a:lstStyle>
          <a:p>
            <a:fld id="{159F29E3-8513-4E87-8008-338967E6FFFC}" type="slidenum">
              <a:rPr lang="en-US" altLang="sr-Latn-RS"/>
              <a:pPr/>
              <a:t>‹#›</a:t>
            </a:fld>
            <a:endParaRPr lang="en-US" altLang="sr-Latn-R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rtl="0" fontAlgn="base">
        <a:lnSpc>
          <a:spcPct val="90000"/>
        </a:lnSpc>
        <a:spcBef>
          <a:spcPct val="0"/>
        </a:spcBef>
        <a:spcAft>
          <a:spcPct val="0"/>
        </a:spcAft>
        <a:defRPr sz="3600" kern="1200" cap="all">
          <a:solidFill>
            <a:schemeClr val="tx1"/>
          </a:solidFill>
          <a:latin typeface="+mj-lt"/>
          <a:ea typeface="+mj-ea"/>
          <a:cs typeface="+mj-cs"/>
        </a:defRPr>
      </a:lvl1pPr>
      <a:lvl2pPr algn="ctr" rtl="0" fontAlgn="base">
        <a:lnSpc>
          <a:spcPct val="90000"/>
        </a:lnSpc>
        <a:spcBef>
          <a:spcPct val="0"/>
        </a:spcBef>
        <a:spcAft>
          <a:spcPct val="0"/>
        </a:spcAft>
        <a:defRPr sz="3600">
          <a:solidFill>
            <a:schemeClr val="tx1"/>
          </a:solidFill>
          <a:latin typeface="Tw Cen MT" panose="020B0602020104020603" pitchFamily="34" charset="0"/>
        </a:defRPr>
      </a:lvl2pPr>
      <a:lvl3pPr algn="ctr" rtl="0" fontAlgn="base">
        <a:lnSpc>
          <a:spcPct val="90000"/>
        </a:lnSpc>
        <a:spcBef>
          <a:spcPct val="0"/>
        </a:spcBef>
        <a:spcAft>
          <a:spcPct val="0"/>
        </a:spcAft>
        <a:defRPr sz="3600">
          <a:solidFill>
            <a:schemeClr val="tx1"/>
          </a:solidFill>
          <a:latin typeface="Tw Cen MT" panose="020B0602020104020603" pitchFamily="34" charset="0"/>
        </a:defRPr>
      </a:lvl3pPr>
      <a:lvl4pPr algn="ctr" rtl="0" fontAlgn="base">
        <a:lnSpc>
          <a:spcPct val="90000"/>
        </a:lnSpc>
        <a:spcBef>
          <a:spcPct val="0"/>
        </a:spcBef>
        <a:spcAft>
          <a:spcPct val="0"/>
        </a:spcAft>
        <a:defRPr sz="3600">
          <a:solidFill>
            <a:schemeClr val="tx1"/>
          </a:solidFill>
          <a:latin typeface="Tw Cen MT" panose="020B0602020104020603" pitchFamily="34" charset="0"/>
        </a:defRPr>
      </a:lvl4pPr>
      <a:lvl5pPr algn="ctr" rtl="0" fontAlgn="base">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fontAlgn="base">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fontAlgn="base">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fontAlgn="base">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6246A75-A450-42BE-9D1A-82A84DF22AD3}"/>
              </a:ext>
            </a:extLst>
          </p:cNvPr>
          <p:cNvSpPr/>
          <p:nvPr/>
        </p:nvSpPr>
        <p:spPr>
          <a:xfrm>
            <a:off x="1236663" y="173038"/>
            <a:ext cx="9542462" cy="1530350"/>
          </a:xfrm>
          <a:prstGeom prst="rect">
            <a:avLst/>
          </a:prstGeom>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ctr">
              <a:lnSpc>
                <a:spcPct val="107000"/>
              </a:lnSpc>
            </a:pPr>
            <a:r>
              <a:rPr lang="ru-RU" altLang="sr-Latn-RS" sz="1100" b="1">
                <a:solidFill>
                  <a:srgbClr val="002060"/>
                </a:solidFill>
                <a:latin typeface="Times New Roman" panose="02020603050405020304" pitchFamily="18" charset="0"/>
                <a:cs typeface="Times New Roman" panose="02020603050405020304" pitchFamily="18" charset="0"/>
              </a:rPr>
              <a:t>ФЕДЕРАЛЬНОЕ ГОСУДАРСТВЕННОЕ БЮДЖЕТНОЕ ОБРАЗОВАТЕЛЬНОЕ УЧРЕЖДЕНИЕ ВЫСШЕГО ОБРАЗОВАНИЯ</a:t>
            </a:r>
            <a:endParaRPr lang="ru-RU" altLang="sr-Latn-RS" sz="1100" b="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pPr>
            <a:r>
              <a:rPr lang="ru-RU" altLang="sr-Latn-RS" sz="11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«МОСКОВСКИЙ ГОСУДАРСТВЕННЫЙ ТЕХНИЧЕСКИЙ УНИВЕРСИТЕТ им. Н.Э. БАУМАНА</a:t>
            </a:r>
            <a:endParaRPr lang="ru-RU" altLang="sr-Latn-RS" sz="1100" b="1">
              <a:solidFill>
                <a:srgbClr val="002060"/>
              </a:solidFill>
              <a:latin typeface="Times New Roman" panose="02020603050405020304" pitchFamily="18" charset="0"/>
            </a:endParaRPr>
          </a:p>
          <a:p>
            <a:pPr algn="ctr">
              <a:lnSpc>
                <a:spcPct val="107000"/>
              </a:lnSpc>
            </a:pPr>
            <a:r>
              <a:rPr lang="ru-RU" altLang="sr-Latn-RS" sz="1100" b="1">
                <a:solidFill>
                  <a:srgbClr val="002060"/>
                </a:solidFill>
                <a:latin typeface="Times New Roman" panose="02020603050405020304" pitchFamily="18" charset="0"/>
                <a:cs typeface="Times New Roman" panose="02020603050405020304" pitchFamily="18" charset="0"/>
              </a:rPr>
              <a:t>(НАЦИОНАЛЬНЫЙ ИССЛЕДОВАТЕЛЬСКИЙ УНИВЕРСИТЕТ)»</a:t>
            </a:r>
            <a:endParaRPr lang="ru-RU" altLang="sr-Latn-RS" sz="1100" b="1">
              <a:solidFill>
                <a:srgbClr val="002060"/>
              </a:solidFill>
              <a:latin typeface="Times New Roman" panose="02020603050405020304" pitchFamily="18" charset="0"/>
            </a:endParaRPr>
          </a:p>
          <a:p>
            <a:pPr algn="ctr">
              <a:lnSpc>
                <a:spcPct val="107000"/>
              </a:lnSpc>
              <a:spcBef>
                <a:spcPts val="300"/>
              </a:spcBef>
            </a:pPr>
            <a:r>
              <a:rPr lang="ru-RU" altLang="sr-Latn-RS" sz="1100" b="1">
                <a:solidFill>
                  <a:srgbClr val="002060"/>
                </a:solidFill>
                <a:latin typeface="Times New Roman" panose="02020603050405020304" pitchFamily="18" charset="0"/>
                <a:cs typeface="Times New Roman" panose="02020603050405020304" pitchFamily="18" charset="0"/>
              </a:rPr>
              <a:t>МЫТИЩИНСКИЙ ФИЛИАЛ</a:t>
            </a:r>
            <a:endParaRPr lang="ru-RU" altLang="sr-Latn-RS" sz="1100" b="1">
              <a:solidFill>
                <a:srgbClr val="002060"/>
              </a:solidFill>
              <a:latin typeface="Times New Roman" panose="02020603050405020304" pitchFamily="18" charset="0"/>
            </a:endParaRPr>
          </a:p>
          <a:p>
            <a:pPr algn="ctr">
              <a:lnSpc>
                <a:spcPct val="107000"/>
              </a:lnSpc>
              <a:spcBef>
                <a:spcPts val="300"/>
              </a:spcBef>
            </a:pPr>
            <a:r>
              <a:rPr lang="ru-RU" altLang="sr-Latn-RS" sz="1100" b="1">
                <a:solidFill>
                  <a:srgbClr val="002060"/>
                </a:solidFill>
                <a:latin typeface="Times New Roman" panose="02020603050405020304" pitchFamily="18" charset="0"/>
                <a:cs typeface="Times New Roman" panose="02020603050405020304" pitchFamily="18" charset="0"/>
              </a:rPr>
              <a:t>КАФЕДРА ИНФОРМАЦИОННО-ИЗМЕРИТЕЛЬНЫЕ СИСТЕМЫ</a:t>
            </a:r>
            <a:endParaRPr lang="ru-RU" altLang="sr-Latn-RS" sz="1100" b="1">
              <a:solidFill>
                <a:srgbClr val="002060"/>
              </a:solidFill>
              <a:latin typeface="Times New Roman" panose="02020603050405020304" pitchFamily="18" charset="0"/>
            </a:endParaRPr>
          </a:p>
          <a:p>
            <a:pPr algn="ctr">
              <a:lnSpc>
                <a:spcPct val="107000"/>
              </a:lnSpc>
              <a:spcBef>
                <a:spcPts val="300"/>
              </a:spcBef>
            </a:pPr>
            <a:r>
              <a:rPr lang="ru-RU" altLang="sr-Latn-RS" sz="1100" b="1">
                <a:solidFill>
                  <a:srgbClr val="002060"/>
                </a:solidFill>
                <a:latin typeface="Times New Roman" panose="02020603050405020304" pitchFamily="18" charset="0"/>
                <a:cs typeface="Times New Roman" panose="02020603050405020304" pitchFamily="18" charset="0"/>
              </a:rPr>
              <a:t>И</a:t>
            </a:r>
            <a:endParaRPr lang="ru-RU" altLang="sr-Latn-RS" sz="1100" b="1">
              <a:solidFill>
                <a:srgbClr val="002060"/>
              </a:solidFill>
              <a:latin typeface="Times New Roman" panose="02020603050405020304" pitchFamily="18" charset="0"/>
            </a:endParaRPr>
          </a:p>
          <a:p>
            <a:pPr algn="ctr">
              <a:lnSpc>
                <a:spcPct val="107000"/>
              </a:lnSpc>
              <a:spcBef>
                <a:spcPts val="300"/>
              </a:spcBef>
            </a:pPr>
            <a:r>
              <a:rPr lang="ru-RU" altLang="sr-Latn-RS" sz="1100" b="1">
                <a:solidFill>
                  <a:srgbClr val="002060"/>
                </a:solidFill>
                <a:latin typeface="Times New Roman" panose="02020603050405020304" pitchFamily="18" charset="0"/>
                <a:cs typeface="Times New Roman" panose="02020603050405020304" pitchFamily="18" charset="0"/>
              </a:rPr>
              <a:t> ТЕХНОЛОГИИ ПРИБОРОСТРОЕНИЯ</a:t>
            </a:r>
            <a:endParaRPr lang="ru-RU" altLang="sr-Latn-RS" sz="3200" b="1">
              <a:solidFill>
                <a:srgbClr val="002060"/>
              </a:solidFill>
              <a:latin typeface="Calibri" panose="020F0502020204030204" pitchFamily="34" charset="0"/>
            </a:endParaRPr>
          </a:p>
        </p:txBody>
      </p:sp>
      <p:sp>
        <p:nvSpPr>
          <p:cNvPr id="19458" name="Прямоугольник 2">
            <a:extLst>
              <a:ext uri="{FF2B5EF4-FFF2-40B4-BE49-F238E27FC236}">
                <a16:creationId xmlns:a16="http://schemas.microsoft.com/office/drawing/2014/main" id="{434CD07C-ACB9-427E-9698-1B15D63450E2}"/>
              </a:ext>
            </a:extLst>
          </p:cNvPr>
          <p:cNvSpPr>
            <a:spLocks noChangeArrowheads="1"/>
          </p:cNvSpPr>
          <p:nvPr/>
        </p:nvSpPr>
        <p:spPr bwMode="auto">
          <a:xfrm>
            <a:off x="584200" y="1774825"/>
            <a:ext cx="10315575"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Tw Cen MT" panose="020B0602020104020603" pitchFamily="34" charset="0"/>
              </a:defRPr>
            </a:lvl1pPr>
            <a:lvl2pPr marL="742950" indent="-285750" defTabSz="457200">
              <a:defRPr>
                <a:solidFill>
                  <a:schemeClr val="tx1"/>
                </a:solidFill>
                <a:latin typeface="Tw Cen MT" panose="020B0602020104020603" pitchFamily="34" charset="0"/>
              </a:defRPr>
            </a:lvl2pPr>
            <a:lvl3pPr marL="1143000" indent="-228600" defTabSz="457200">
              <a:defRPr>
                <a:solidFill>
                  <a:schemeClr val="tx1"/>
                </a:solidFill>
                <a:latin typeface="Tw Cen MT" panose="020B0602020104020603" pitchFamily="34" charset="0"/>
              </a:defRPr>
            </a:lvl3pPr>
            <a:lvl4pPr marL="1600200" indent="-228600" defTabSz="457200">
              <a:defRPr>
                <a:solidFill>
                  <a:schemeClr val="tx1"/>
                </a:solidFill>
                <a:latin typeface="Tw Cen MT" panose="020B0602020104020603" pitchFamily="34" charset="0"/>
              </a:defRPr>
            </a:lvl4pPr>
            <a:lvl5pPr marL="2057400" indent="-228600" defTabSz="4572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algn="ctr">
              <a:lnSpc>
                <a:spcPct val="107000"/>
              </a:lnSpc>
              <a:spcAft>
                <a:spcPts val="800"/>
              </a:spcAft>
            </a:pPr>
            <a:r>
              <a:rPr lang="ru-RU" altLang="sr-Latn-RS" sz="3200" b="1">
                <a:solidFill>
                  <a:srgbClr val="002060"/>
                </a:solidFill>
                <a:latin typeface="Times New Roman" panose="02020603050405020304" pitchFamily="18" charset="0"/>
                <a:cs typeface="Times New Roman" panose="02020603050405020304" pitchFamily="18" charset="0"/>
              </a:rPr>
              <a:t>ОСНОВЫ ИЗМЕРИТЕЛЬНОЙ ТЕХНИКИ</a:t>
            </a:r>
          </a:p>
          <a:p>
            <a:pPr algn="ctr">
              <a:lnSpc>
                <a:spcPct val="150000"/>
              </a:lnSpc>
            </a:pPr>
            <a:r>
              <a:rPr lang="ru-RU" altLang="sr-Latn-RS" sz="2400" b="1">
                <a:solidFill>
                  <a:srgbClr val="FF0000"/>
                </a:solidFill>
                <a:latin typeface="Times New Roman" panose="02020603050405020304" pitchFamily="18" charset="0"/>
                <a:cs typeface="Times New Roman" panose="02020603050405020304" pitchFamily="18" charset="0"/>
              </a:rPr>
              <a:t>Лабораторная работа №2. </a:t>
            </a:r>
          </a:p>
          <a:p>
            <a:pPr algn="ctr">
              <a:lnSpc>
                <a:spcPct val="150000"/>
              </a:lnSpc>
            </a:pPr>
            <a:r>
              <a:rPr lang="ru-RU" altLang="sr-Latn-RS" sz="2400" b="1">
                <a:solidFill>
                  <a:srgbClr val="FF0000"/>
                </a:solidFill>
                <a:latin typeface="Times New Roman" panose="02020603050405020304" pitchFamily="18" charset="0"/>
                <a:cs typeface="Times New Roman" panose="02020603050405020304" pitchFamily="18" charset="0"/>
              </a:rPr>
              <a:t>СТАНДАРТНАЯ ОБРАБОТКА РЕЗУЛЬТАТОВ ПРЯМЫХ МНОГОКРАТНЫХ ИЗМЕРЕНИЙ</a:t>
            </a:r>
          </a:p>
          <a:p>
            <a:pPr algn="ctr">
              <a:lnSpc>
                <a:spcPct val="107000"/>
              </a:lnSpc>
              <a:spcAft>
                <a:spcPts val="800"/>
              </a:spcAft>
            </a:pPr>
            <a:endParaRPr lang="ru-RU" altLang="sr-Latn-RS" b="1">
              <a:solidFill>
                <a:srgbClr val="002060"/>
              </a:solidFill>
              <a:latin typeface="Times New Roman" panose="02020603050405020304" pitchFamily="18" charset="0"/>
              <a:cs typeface="Times New Roman" panose="02020603050405020304" pitchFamily="18" charset="0"/>
            </a:endParaRPr>
          </a:p>
          <a:p>
            <a:pPr algn="ctr">
              <a:lnSpc>
                <a:spcPct val="107000"/>
              </a:lnSpc>
              <a:spcAft>
                <a:spcPts val="800"/>
              </a:spcAft>
            </a:pPr>
            <a:r>
              <a:rPr lang="ru-RU" altLang="sr-Latn-RS" b="1">
                <a:solidFill>
                  <a:srgbClr val="002060"/>
                </a:solidFill>
                <a:latin typeface="Times New Roman" panose="02020603050405020304" pitchFamily="18" charset="0"/>
                <a:cs typeface="Times New Roman" panose="02020603050405020304" pitchFamily="18" charset="0"/>
              </a:rPr>
              <a:t>Старший преподаватель </a:t>
            </a:r>
          </a:p>
          <a:p>
            <a:pPr algn="ctr">
              <a:lnSpc>
                <a:spcPct val="107000"/>
              </a:lnSpc>
              <a:spcAft>
                <a:spcPts val="800"/>
              </a:spcAft>
            </a:pPr>
            <a:r>
              <a:rPr lang="ru-RU" altLang="sr-Latn-RS" b="1">
                <a:solidFill>
                  <a:srgbClr val="002060"/>
                </a:solidFill>
                <a:latin typeface="Times New Roman" panose="02020603050405020304" pitchFamily="18" charset="0"/>
                <a:cs typeface="Times New Roman" panose="02020603050405020304" pitchFamily="18" charset="0"/>
              </a:rPr>
              <a:t>Чернобровина Ольга Константиновна</a:t>
            </a:r>
          </a:p>
          <a:p>
            <a:pPr algn="ctr">
              <a:lnSpc>
                <a:spcPct val="107000"/>
              </a:lnSpc>
              <a:spcAft>
                <a:spcPts val="800"/>
              </a:spcAft>
            </a:pPr>
            <a:endParaRPr lang="ru-RU" altLang="sr-Latn-RS" b="1">
              <a:solidFill>
                <a:srgbClr val="FF0000"/>
              </a:solidFill>
              <a:latin typeface="Times New Roman" panose="02020603050405020304" pitchFamily="18" charset="0"/>
              <a:cs typeface="Times New Roman" panose="02020603050405020304" pitchFamily="18" charset="0"/>
            </a:endParaRPr>
          </a:p>
          <a:p>
            <a:pPr algn="ctr">
              <a:lnSpc>
                <a:spcPct val="107000"/>
              </a:lnSpc>
              <a:spcAft>
                <a:spcPts val="800"/>
              </a:spcAft>
            </a:pPr>
            <a:r>
              <a:rPr lang="ru-RU" altLang="sr-Latn-RS" b="1">
                <a:solidFill>
                  <a:srgbClr val="002060"/>
                </a:solidFill>
                <a:latin typeface="Times New Roman" panose="02020603050405020304" pitchFamily="18" charset="0"/>
                <a:cs typeface="Times New Roman" panose="02020603050405020304" pitchFamily="18" charset="0"/>
              </a:rPr>
              <a:t>2021</a:t>
            </a:r>
          </a:p>
          <a:p>
            <a:pPr algn="ctr">
              <a:lnSpc>
                <a:spcPct val="107000"/>
              </a:lnSpc>
              <a:spcAft>
                <a:spcPts val="800"/>
              </a:spcAft>
            </a:pPr>
            <a:r>
              <a:rPr lang="ru-RU" altLang="sr-Latn-RS" b="1">
                <a:solidFill>
                  <a:srgbClr val="002060"/>
                </a:solidFill>
                <a:latin typeface="Times New Roman" panose="02020603050405020304" pitchFamily="18" charset="0"/>
                <a:cs typeface="Times New Roman" panose="02020603050405020304" pitchFamily="18" charset="0"/>
              </a:rPr>
              <a:t>Мытищи</a:t>
            </a:r>
          </a:p>
          <a:p>
            <a:pPr algn="ctr">
              <a:lnSpc>
                <a:spcPct val="107000"/>
              </a:lnSpc>
              <a:spcAft>
                <a:spcPts val="800"/>
              </a:spcAft>
            </a:pPr>
            <a:endParaRPr lang="ru-RU" altLang="sr-Latn-RS"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Рисунок 1">
            <a:extLst>
              <a:ext uri="{FF2B5EF4-FFF2-40B4-BE49-F238E27FC236}">
                <a16:creationId xmlns:a16="http://schemas.microsoft.com/office/drawing/2014/main" id="{44AE9E07-CE91-4411-B94B-CBBEDCA5E6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6588" y="276225"/>
            <a:ext cx="8680450" cy="628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Рисунок 1">
            <a:extLst>
              <a:ext uri="{FF2B5EF4-FFF2-40B4-BE49-F238E27FC236}">
                <a16:creationId xmlns:a16="http://schemas.microsoft.com/office/drawing/2014/main" id="{D5641425-C3F4-4A7D-BBF1-C46BEF593B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0938" y="142875"/>
            <a:ext cx="7508875" cy="671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0F5F4A-2F8B-4727-B701-6B18C2609BD6}"/>
              </a:ext>
            </a:extLst>
          </p:cNvPr>
          <p:cNvSpPr>
            <a:spLocks noChangeArrowheads="1"/>
          </p:cNvSpPr>
          <p:nvPr/>
        </p:nvSpPr>
        <p:spPr bwMode="auto">
          <a:xfrm>
            <a:off x="274638" y="468313"/>
            <a:ext cx="11715750" cy="5816600"/>
          </a:xfrm>
          <a:prstGeom prst="rect">
            <a:avLst/>
          </a:prstGeom>
          <a:solidFill>
            <a:srgbClr val="FFFFFF"/>
          </a:solidFill>
          <a:ln>
            <a:noFill/>
          </a:ln>
          <a:effectLst/>
        </p:spPr>
        <p:txBody>
          <a:bodyPr anchor="ctr">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ru-RU" altLang="ru-RU" sz="2400" dirty="0">
                <a:solidFill>
                  <a:srgbClr val="424242"/>
                </a:solidFill>
                <a:latin typeface="Verdana" panose="020B0604030504040204" pitchFamily="34" charset="0"/>
              </a:rPr>
              <a:t>    </a:t>
            </a:r>
            <a:r>
              <a:rPr lang="ru-RU" altLang="ru-RU" sz="2000" dirty="0">
                <a:solidFill>
                  <a:srgbClr val="424242"/>
                </a:solidFill>
                <a:latin typeface="Verdana" panose="020B0604030504040204" pitchFamily="34" charset="0"/>
              </a:rPr>
              <a:t>При статистической обработке группы результатов наблюдений и при отсутствии грубых ошибок измерения следует выполнить следующие операции:</a:t>
            </a:r>
          </a:p>
          <a:p>
            <a:pPr algn="just">
              <a:defRPr/>
            </a:pPr>
            <a:endParaRPr lang="ru-RU" altLang="ru-RU" sz="2000" dirty="0">
              <a:solidFill>
                <a:srgbClr val="424242"/>
              </a:solidFill>
              <a:latin typeface="Verdana" panose="020B0604030504040204" pitchFamily="34" charset="0"/>
            </a:endParaRPr>
          </a:p>
          <a:p>
            <a:pPr marL="457200" indent="-457200" algn="just">
              <a:buFontTx/>
              <a:buAutoNum type="arabicPeriod"/>
              <a:defRPr/>
            </a:pPr>
            <a:r>
              <a:rPr lang="ru-RU" altLang="ru-RU" sz="2200" b="1" i="1" dirty="0">
                <a:solidFill>
                  <a:srgbClr val="002060"/>
                </a:solidFill>
                <a:latin typeface="Verdana" panose="020B0604030504040204" pitchFamily="34" charset="0"/>
              </a:rPr>
              <a:t>Исключить известные систематические погрешности из результатов наблюдений;</a:t>
            </a:r>
            <a:endParaRPr lang="ru-RU" altLang="ru-RU" sz="2200" b="1" i="1" dirty="0">
              <a:solidFill>
                <a:srgbClr val="002060"/>
              </a:solidFill>
            </a:endParaRPr>
          </a:p>
          <a:p>
            <a:pPr algn="just">
              <a:defRPr/>
            </a:pPr>
            <a:r>
              <a:rPr lang="ru-RU" altLang="ru-RU" sz="2200" b="1" i="1" dirty="0">
                <a:solidFill>
                  <a:srgbClr val="C00000"/>
                </a:solidFill>
                <a:latin typeface="Verdana" panose="020B0604030504040204" pitchFamily="34" charset="0"/>
              </a:rPr>
              <a:t>2. Вычислить среднее арифметическое исправленных результатов наблюдений, принимаемое за результат измерения;</a:t>
            </a:r>
            <a:endParaRPr lang="ru-RU" altLang="ru-RU" sz="2200" b="1" i="1" dirty="0">
              <a:solidFill>
                <a:srgbClr val="C00000"/>
              </a:solidFill>
            </a:endParaRPr>
          </a:p>
          <a:p>
            <a:pPr algn="just">
              <a:defRPr/>
            </a:pPr>
            <a:r>
              <a:rPr lang="ru-RU" altLang="ru-RU" sz="2200" b="1" i="1" dirty="0">
                <a:solidFill>
                  <a:srgbClr val="424242"/>
                </a:solidFill>
                <a:latin typeface="Verdana" panose="020B0604030504040204" pitchFamily="34" charset="0"/>
              </a:rPr>
              <a:t>3. Вычислить оценку СКО результата наблюдения и измерения;</a:t>
            </a:r>
            <a:endParaRPr lang="ru-RU" altLang="ru-RU" sz="2200" b="1" i="1" dirty="0"/>
          </a:p>
          <a:p>
            <a:pPr algn="just">
              <a:defRPr/>
            </a:pPr>
            <a:r>
              <a:rPr lang="ru-RU" altLang="ru-RU" sz="2200" b="1" i="1" dirty="0">
                <a:solidFill>
                  <a:srgbClr val="00B050"/>
                </a:solidFill>
                <a:latin typeface="Verdana" panose="020B0604030504040204" pitchFamily="34" charset="0"/>
              </a:rPr>
              <a:t>4. Проверить гипотезу о том, что результаты наблюдений принадлежат нормальному распределению;</a:t>
            </a:r>
            <a:endParaRPr lang="ru-RU" altLang="ru-RU" sz="2200" b="1" i="1" dirty="0">
              <a:solidFill>
                <a:srgbClr val="00B050"/>
              </a:solidFill>
            </a:endParaRPr>
          </a:p>
          <a:p>
            <a:pPr algn="just">
              <a:defRPr/>
            </a:pPr>
            <a:r>
              <a:rPr lang="ru-RU" altLang="ru-RU" sz="2200" b="1" i="1" dirty="0">
                <a:solidFill>
                  <a:srgbClr val="002060"/>
                </a:solidFill>
                <a:latin typeface="Verdana" panose="020B0604030504040204" pitchFamily="34" charset="0"/>
              </a:rPr>
              <a:t>5. Вычислить доверительные границы случайной погрешности (случайной составляющей погрешности) результата измерения;</a:t>
            </a:r>
            <a:endParaRPr lang="ru-RU" altLang="ru-RU" sz="2200" b="1" i="1" dirty="0">
              <a:solidFill>
                <a:srgbClr val="002060"/>
              </a:solidFill>
            </a:endParaRPr>
          </a:p>
          <a:p>
            <a:pPr algn="just">
              <a:defRPr/>
            </a:pPr>
            <a:r>
              <a:rPr lang="ru-RU" altLang="ru-RU" sz="2200" b="1" i="1" dirty="0">
                <a:solidFill>
                  <a:srgbClr val="C00000"/>
                </a:solidFill>
                <a:latin typeface="Verdana" panose="020B0604030504040204" pitchFamily="34" charset="0"/>
              </a:rPr>
              <a:t>6. Вычислить доверительные границы не исключенной систематической погрешности (НСП), а также не исключенных остатков систематической погрешности и результата измерения;</a:t>
            </a:r>
            <a:endParaRPr lang="ru-RU" altLang="ru-RU" sz="2200" b="1" i="1" dirty="0">
              <a:solidFill>
                <a:srgbClr val="C00000"/>
              </a:solidFill>
            </a:endParaRPr>
          </a:p>
          <a:p>
            <a:pPr algn="just">
              <a:defRPr/>
            </a:pPr>
            <a:r>
              <a:rPr lang="ru-RU" altLang="ru-RU" sz="2200" b="1" i="1" dirty="0">
                <a:solidFill>
                  <a:srgbClr val="424242"/>
                </a:solidFill>
                <a:latin typeface="Verdana" panose="020B0604030504040204" pitchFamily="34" charset="0"/>
              </a:rPr>
              <a:t>7. Вычислить доверительные границы погрешности результата измерения.</a:t>
            </a:r>
            <a:endParaRPr lang="ru-RU" altLang="ru-RU" sz="2200"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8D0F2F6-98EE-44F7-9FF6-6FB75F3B8DEF}"/>
              </a:ext>
            </a:extLst>
          </p:cNvPr>
          <p:cNvSpPr/>
          <p:nvPr/>
        </p:nvSpPr>
        <p:spPr>
          <a:xfrm>
            <a:off x="244475" y="0"/>
            <a:ext cx="11680825" cy="6740525"/>
          </a:xfrm>
          <a:prstGeom prst="rect">
            <a:avLst/>
          </a:prstGeom>
        </p:spPr>
        <p:txBody>
          <a:bodyPr>
            <a:spAutoFit/>
          </a:bodyPr>
          <a:lstStyle/>
          <a:p>
            <a:pPr eaLnBrk="0" hangingPunct="0">
              <a:defRPr/>
            </a:pPr>
            <a:r>
              <a:rPr lang="ru-RU" altLang="ru-RU" sz="2400" dirty="0">
                <a:solidFill>
                  <a:srgbClr val="424242"/>
                </a:solidFill>
                <a:latin typeface="Verdana" panose="020B0604030504040204" pitchFamily="34" charset="0"/>
              </a:rPr>
              <a:t>               Следует принять следующие предпосылки:</a:t>
            </a:r>
          </a:p>
          <a:p>
            <a:pPr eaLnBrk="0" hangingPunct="0">
              <a:defRPr/>
            </a:pPr>
            <a:endParaRPr lang="ru-RU" altLang="ru-RU" sz="2400" dirty="0">
              <a:solidFill>
                <a:prstClr val="black"/>
              </a:solidFill>
              <a:latin typeface="+mn-lt"/>
            </a:endParaRPr>
          </a:p>
          <a:p>
            <a:pPr marL="457200" indent="-457200" algn="just" eaLnBrk="0" hangingPunct="0">
              <a:buFontTx/>
              <a:buAutoNum type="arabicPeriod"/>
              <a:defRPr/>
            </a:pPr>
            <a:r>
              <a:rPr lang="ru-RU" altLang="ru-RU" sz="2400" i="1" dirty="0">
                <a:solidFill>
                  <a:srgbClr val="002060"/>
                </a:solidFill>
                <a:latin typeface="Verdana" panose="020B0604030504040204" pitchFamily="34" charset="0"/>
              </a:rPr>
              <a:t>Проверку гипотезы о том, что результаты наблюдений принадлежат нормальному распределению, следует проводить с уровнем значимости от 10 до 2%. Конкретные значения уровней значимости должны быть указаны в конкретной методике выполнения измерений. </a:t>
            </a:r>
          </a:p>
          <a:p>
            <a:pPr algn="just" eaLnBrk="0" hangingPunct="0">
              <a:defRPr/>
            </a:pPr>
            <a:endParaRPr lang="ru-RU" altLang="ru-RU" sz="2400" dirty="0">
              <a:solidFill>
                <a:prstClr val="black"/>
              </a:solidFill>
              <a:latin typeface="+mn-lt"/>
            </a:endParaRPr>
          </a:p>
          <a:p>
            <a:pPr algn="just" eaLnBrk="0" hangingPunct="0">
              <a:defRPr/>
            </a:pPr>
            <a:r>
              <a:rPr lang="ru-RU" altLang="ru-RU" sz="2400" i="1" dirty="0">
                <a:solidFill>
                  <a:srgbClr val="C00000"/>
                </a:solidFill>
                <a:latin typeface="Verdana" panose="020B0604030504040204" pitchFamily="34" charset="0"/>
              </a:rPr>
              <a:t>2. Для определения доверительных границ погрешности результата измерения доверительную вероятность P принимают равной 0,95.</a:t>
            </a:r>
          </a:p>
          <a:p>
            <a:pPr algn="just" eaLnBrk="0" hangingPunct="0">
              <a:defRPr/>
            </a:pPr>
            <a:endParaRPr lang="ru-RU" altLang="ru-RU" sz="2400" i="1" dirty="0">
              <a:solidFill>
                <a:srgbClr val="C00000"/>
              </a:solidFill>
              <a:latin typeface="+mn-lt"/>
            </a:endParaRPr>
          </a:p>
          <a:p>
            <a:pPr algn="just" eaLnBrk="0" hangingPunct="0">
              <a:defRPr/>
            </a:pPr>
            <a:r>
              <a:rPr lang="ru-RU" altLang="ru-RU" sz="2400" i="1" dirty="0">
                <a:latin typeface="Verdana" panose="020B0604030504040204" pitchFamily="34" charset="0"/>
              </a:rPr>
              <a:t>3. В тех случаях, когда измерение нельзя повторить, помимо границ, соответствующих доверительной вероятности P = 0,95, допускается указывать границы для доверительной вероятности P = 0,99.</a:t>
            </a:r>
          </a:p>
          <a:p>
            <a:pPr algn="just" eaLnBrk="0" hangingPunct="0">
              <a:defRPr/>
            </a:pPr>
            <a:endParaRPr lang="ru-RU" altLang="ru-RU" sz="2400" dirty="0">
              <a:solidFill>
                <a:prstClr val="black"/>
              </a:solidFill>
              <a:latin typeface="+mn-lt"/>
            </a:endParaRPr>
          </a:p>
          <a:p>
            <a:pPr algn="just" eaLnBrk="0" hangingPunct="0">
              <a:defRPr/>
            </a:pPr>
            <a:r>
              <a:rPr lang="ru-RU" altLang="ru-RU" sz="2400" i="1" dirty="0">
                <a:solidFill>
                  <a:srgbClr val="C00000"/>
                </a:solidFill>
                <a:latin typeface="Verdana" panose="020B0604030504040204" pitchFamily="34" charset="0"/>
              </a:rPr>
              <a:t>4. Для вычисления среднего арифметического ряда наблюдений; оценки СКО наблюдений; вычисление оценки СКО результата измерения необходимо использовать типовые формулы.</a:t>
            </a:r>
            <a:endParaRPr lang="ru-RU" altLang="ru-RU" sz="2400" i="1" dirty="0">
              <a:solidFill>
                <a:srgbClr val="C00000"/>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Прямоугольник 1">
            <a:extLst>
              <a:ext uri="{FF2B5EF4-FFF2-40B4-BE49-F238E27FC236}">
                <a16:creationId xmlns:a16="http://schemas.microsoft.com/office/drawing/2014/main" id="{35C24932-6C2C-49CF-82D5-2007545CF8A0}"/>
              </a:ext>
            </a:extLst>
          </p:cNvPr>
          <p:cNvSpPr>
            <a:spLocks noChangeArrowheads="1"/>
          </p:cNvSpPr>
          <p:nvPr/>
        </p:nvSpPr>
        <p:spPr bwMode="auto">
          <a:xfrm>
            <a:off x="257175" y="396875"/>
            <a:ext cx="1159192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ctr"/>
            <a:r>
              <a:rPr lang="ru-RU" altLang="sr-Latn-RS" sz="2000" b="1">
                <a:solidFill>
                  <a:srgbClr val="424242"/>
                </a:solidFill>
                <a:latin typeface="Verdana" panose="020B0604030504040204" pitchFamily="34" charset="0"/>
              </a:rPr>
              <a:t>Порядок выполнения работы</a:t>
            </a:r>
          </a:p>
          <a:p>
            <a:pPr algn="ctr"/>
            <a:endParaRPr lang="ru-RU" altLang="sr-Latn-RS" sz="2000">
              <a:solidFill>
                <a:srgbClr val="424242"/>
              </a:solidFill>
              <a:latin typeface="Verdana" panose="020B0604030504040204" pitchFamily="34" charset="0"/>
            </a:endParaRPr>
          </a:p>
          <a:p>
            <a:pPr algn="just"/>
            <a:r>
              <a:rPr lang="ru-RU" altLang="sr-Latn-RS" sz="2000" i="1">
                <a:solidFill>
                  <a:srgbClr val="424242"/>
                </a:solidFill>
                <a:latin typeface="Verdana" panose="020B0604030504040204" pitchFamily="34" charset="0"/>
              </a:rPr>
              <a:t>При использовании пакета LabView из таблицы заданий выписываем сопротивления и класс точности блока питания и вольтметров, вид накладываемой помехи блока питания. Запускаем программу «Metrology1». Выставляем эти значения на приборах.</a:t>
            </a:r>
          </a:p>
          <a:p>
            <a:pPr algn="just"/>
            <a:r>
              <a:rPr lang="ru-RU" altLang="sr-Latn-RS" sz="2000" i="1">
                <a:solidFill>
                  <a:srgbClr val="424242"/>
                </a:solidFill>
                <a:latin typeface="Verdana" panose="020B0604030504040204" pitchFamily="34" charset="0"/>
              </a:rPr>
              <a:t>1. Установите количество измерений и запустите процесс измерения.</a:t>
            </a:r>
          </a:p>
          <a:p>
            <a:pPr algn="just"/>
            <a:r>
              <a:rPr lang="ru-RU" altLang="sr-Latn-RS" sz="2000" i="1">
                <a:solidFill>
                  <a:srgbClr val="424242"/>
                </a:solidFill>
                <a:latin typeface="Verdana" panose="020B0604030504040204" pitchFamily="34" charset="0"/>
              </a:rPr>
              <a:t>2. Проведите измерение и обработку полученных результатов.</a:t>
            </a:r>
          </a:p>
          <a:p>
            <a:pPr algn="just"/>
            <a:r>
              <a:rPr lang="ru-RU" altLang="sr-Latn-RS" sz="2000" i="1">
                <a:solidFill>
                  <a:srgbClr val="424242"/>
                </a:solidFill>
                <a:latin typeface="Verdana" panose="020B0604030504040204" pitchFamily="34" charset="0"/>
              </a:rPr>
              <a:t>3. Сохраните данные измерения и обработанные данные в файл.</a:t>
            </a:r>
          </a:p>
          <a:p>
            <a:pPr algn="ctr"/>
            <a:endParaRPr lang="ru-RU" altLang="sr-Latn-RS" sz="2000" b="1">
              <a:solidFill>
                <a:srgbClr val="424242"/>
              </a:solidFill>
              <a:latin typeface="Verdana" panose="020B0604030504040204" pitchFamily="34" charset="0"/>
            </a:endParaRPr>
          </a:p>
          <a:p>
            <a:pPr algn="ctr"/>
            <a:r>
              <a:rPr lang="ru-RU" altLang="sr-Latn-RS" sz="2000" b="1">
                <a:solidFill>
                  <a:srgbClr val="424242"/>
                </a:solidFill>
                <a:latin typeface="Verdana" panose="020B0604030504040204" pitchFamily="34" charset="0"/>
              </a:rPr>
              <a:t>Содержание отчета</a:t>
            </a:r>
            <a:endParaRPr lang="ru-RU" altLang="sr-Latn-RS" sz="2000">
              <a:solidFill>
                <a:srgbClr val="424242"/>
              </a:solidFill>
              <a:latin typeface="Verdana" panose="020B0604030504040204" pitchFamily="34" charset="0"/>
            </a:endParaRPr>
          </a:p>
          <a:p>
            <a:r>
              <a:rPr lang="ru-RU" altLang="sr-Latn-RS" sz="2000" i="1">
                <a:solidFill>
                  <a:srgbClr val="424242"/>
                </a:solidFill>
                <a:latin typeface="Verdana" panose="020B0604030504040204" pitchFamily="34" charset="0"/>
              </a:rPr>
              <a:t>1. Цель работы.</a:t>
            </a:r>
          </a:p>
          <a:p>
            <a:r>
              <a:rPr lang="ru-RU" altLang="sr-Latn-RS" sz="2000" i="1">
                <a:solidFill>
                  <a:srgbClr val="424242"/>
                </a:solidFill>
                <a:latin typeface="Verdana" panose="020B0604030504040204" pitchFamily="34" charset="0"/>
              </a:rPr>
              <a:t>2. Схема испытательной установки.</a:t>
            </a:r>
          </a:p>
          <a:p>
            <a:r>
              <a:rPr lang="ru-RU" altLang="sr-Latn-RS" sz="2000" i="1">
                <a:solidFill>
                  <a:srgbClr val="424242"/>
                </a:solidFill>
                <a:latin typeface="Verdana" panose="020B0604030504040204" pitchFamily="34" charset="0"/>
              </a:rPr>
              <a:t>3. Рабочие формулы</a:t>
            </a:r>
          </a:p>
          <a:p>
            <a:r>
              <a:rPr lang="ru-RU" altLang="sr-Latn-RS" sz="2000" i="1">
                <a:solidFill>
                  <a:srgbClr val="424242"/>
                </a:solidFill>
                <a:latin typeface="Verdana" panose="020B0604030504040204" pitchFamily="34" charset="0"/>
              </a:rPr>
              <a:t>4. Составить таблицы, в которые необходимо включить расчеты (исключениесистематических погрешностей; проверка гипотезы о нормальности распределении ряда наблюдений; расчет и значение доверительных границ случайной погрешности; границы НСП; отношение НСП к оценке СКО ряда наблюдений; сравнение границ доверительного построенных разными методами).</a:t>
            </a:r>
          </a:p>
          <a:p>
            <a:r>
              <a:rPr lang="ru-RU" altLang="sr-Latn-RS" sz="2000" i="1">
                <a:solidFill>
                  <a:srgbClr val="424242"/>
                </a:solidFill>
                <a:latin typeface="Verdana" panose="020B0604030504040204" pitchFamily="34" charset="0"/>
              </a:rPr>
              <a:t>5. Результат измерений.</a:t>
            </a:r>
          </a:p>
          <a:p>
            <a:r>
              <a:rPr lang="ru-RU" altLang="sr-Latn-RS" sz="2000" i="1">
                <a:solidFill>
                  <a:srgbClr val="424242"/>
                </a:solidFill>
                <a:latin typeface="Verdana" panose="020B0604030504040204" pitchFamily="34" charset="0"/>
              </a:rPr>
              <a:t>6. Выводы по работе (о правомерности использования однократных измерений).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Прямоугольник 1">
            <a:extLst>
              <a:ext uri="{FF2B5EF4-FFF2-40B4-BE49-F238E27FC236}">
                <a16:creationId xmlns:a16="http://schemas.microsoft.com/office/drawing/2014/main" id="{F6C6AAA0-3920-4907-B6CB-6B9FF56328F0}"/>
              </a:ext>
            </a:extLst>
          </p:cNvPr>
          <p:cNvSpPr>
            <a:spLocks noChangeArrowheads="1"/>
          </p:cNvSpPr>
          <p:nvPr/>
        </p:nvSpPr>
        <p:spPr bwMode="auto">
          <a:xfrm>
            <a:off x="515938" y="782638"/>
            <a:ext cx="112680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sr-Latn-RS" sz="2400">
                <a:solidFill>
                  <a:srgbClr val="000000"/>
                </a:solidFill>
                <a:latin typeface="Times New Roman" panose="02020603050405020304" pitchFamily="18" charset="0"/>
                <a:cs typeface="Times New Roman" panose="02020603050405020304" pitchFamily="18" charset="0"/>
              </a:rPr>
              <a:t>     В измерительной практике для повышения качества измерений часто обращаются к измерениям с многократными наблюдениями, т. е. к повторению одним и тем же оператором однократных наблюдении в одинаковых условиях, с использованием одного и того же средства измерений. </a:t>
            </a:r>
          </a:p>
          <a:p>
            <a:pPr algn="just">
              <a:lnSpc>
                <a:spcPct val="150000"/>
              </a:lnSpc>
            </a:pPr>
            <a:r>
              <a:rPr lang="ru-RU" altLang="sr-Latn-RS" sz="2400">
                <a:solidFill>
                  <a:srgbClr val="000000"/>
                </a:solidFill>
                <a:latin typeface="Times New Roman" panose="02020603050405020304" pitchFamily="18" charset="0"/>
                <a:cs typeface="Times New Roman" panose="02020603050405020304" pitchFamily="18" charset="0"/>
              </a:rPr>
              <a:t>    В результате соответствующей обработки полученных данных удается уменьшить влияние случай­ной составляющей погрешности на результат измерений. </a:t>
            </a:r>
          </a:p>
          <a:p>
            <a:pPr algn="just">
              <a:lnSpc>
                <a:spcPct val="150000"/>
              </a:lnSpc>
            </a:pPr>
            <a:r>
              <a:rPr lang="ru-RU" altLang="sr-Latn-RS" sz="2400">
                <a:solidFill>
                  <a:srgbClr val="000000"/>
                </a:solidFill>
                <a:latin typeface="Times New Roman" panose="02020603050405020304" pitchFamily="18" charset="0"/>
                <a:cs typeface="Times New Roman" panose="02020603050405020304" pitchFamily="18" charset="0"/>
              </a:rPr>
              <a:t>    При этом могут быть использованы различные процедуры обработки.</a:t>
            </a:r>
            <a:endParaRPr lang="ru-RU" altLang="sr-Latn-RS" sz="2400"/>
          </a:p>
        </p:txBody>
      </p:sp>
      <p:pic>
        <p:nvPicPr>
          <p:cNvPr id="33794" name="Рисунок 2">
            <a:extLst>
              <a:ext uri="{FF2B5EF4-FFF2-40B4-BE49-F238E27FC236}">
                <a16:creationId xmlns:a16="http://schemas.microsoft.com/office/drawing/2014/main" id="{E2C45062-8C23-49A2-ADAE-8F0E65B3F0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5663" y="5343525"/>
            <a:ext cx="6110287"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308E95E-2CBD-4935-AABD-2669BBF3FE85}"/>
              </a:ext>
            </a:extLst>
          </p:cNvPr>
          <p:cNvSpPr/>
          <p:nvPr/>
        </p:nvSpPr>
        <p:spPr>
          <a:xfrm>
            <a:off x="347663" y="498475"/>
            <a:ext cx="11488737" cy="4524375"/>
          </a:xfrm>
          <a:prstGeom prst="rect">
            <a:avLst/>
          </a:prstGeom>
        </p:spPr>
        <p:txBody>
          <a:bodyPr>
            <a:spAutoFit/>
          </a:bodyPr>
          <a:lstStyle>
            <a:lvl1pPr indent="449263">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sr-Latn-RS" sz="2400" b="1">
                <a:solidFill>
                  <a:srgbClr val="000000"/>
                </a:solidFill>
                <a:latin typeface="Times New Roman" panose="02020603050405020304" pitchFamily="18" charset="0"/>
                <a:cs typeface="Times New Roman" panose="02020603050405020304" pitchFamily="18" charset="0"/>
              </a:rPr>
              <a:t>Методика</a:t>
            </a:r>
            <a:r>
              <a:rPr lang="ru-RU" altLang="sr-Latn-RS" sz="2400" b="1">
                <a:latin typeface="Times New Roman" panose="02020603050405020304" pitchFamily="18" charset="0"/>
                <a:cs typeface="Times New Roman" panose="02020603050405020304" pitchFamily="18" charset="0"/>
              </a:rPr>
              <a:t> обработки ряда наблюдений </a:t>
            </a:r>
            <a:endParaRPr lang="ru-RU" altLang="sr-Latn-RS" sz="2400">
              <a:latin typeface="Times New Roman" panose="02020603050405020304" pitchFamily="18" charset="0"/>
              <a:cs typeface="Times New Roman" panose="02020603050405020304" pitchFamily="18" charset="0"/>
            </a:endParaRPr>
          </a:p>
          <a:p>
            <a:pPr algn="just">
              <a:lnSpc>
                <a:spcPct val="150000"/>
              </a:lnSpc>
            </a:pPr>
            <a:r>
              <a:rPr lang="ru-RU" altLang="sr-Latn-RS" sz="2400">
                <a:solidFill>
                  <a:srgbClr val="000000"/>
                </a:solidFill>
                <a:latin typeface="Times New Roman" panose="02020603050405020304" pitchFamily="18" charset="0"/>
                <a:cs typeface="Times New Roman" panose="02020603050405020304" pitchFamily="18" charset="0"/>
              </a:rPr>
              <a:t>Обработку ряда наблюдений следует выполнять в следующей последовательности:</a:t>
            </a:r>
            <a:endParaRPr lang="ru-RU" altLang="sr-Latn-RS" sz="2400">
              <a:latin typeface="Times New Roman" panose="02020603050405020304" pitchFamily="18" charset="0"/>
              <a:cs typeface="Times New Roman" panose="02020603050405020304" pitchFamily="18" charset="0"/>
            </a:endParaRPr>
          </a:p>
          <a:p>
            <a:pPr algn="just">
              <a:lnSpc>
                <a:spcPct val="150000"/>
              </a:lnSpc>
              <a:buClr>
                <a:srgbClr val="000000"/>
              </a:buClr>
              <a:buFont typeface="Tw Cen MT" panose="020B0602020104020603" pitchFamily="34" charset="0"/>
              <a:buAutoNum type="arabicPeriod"/>
            </a:pPr>
            <a:r>
              <a:rPr lang="ru-RU" altLang="sr-Latn-RS" sz="2400" u="sng">
                <a:solidFill>
                  <a:srgbClr val="000000"/>
                </a:solidFill>
                <a:latin typeface="Times New Roman" panose="02020603050405020304" pitchFamily="18" charset="0"/>
                <a:cs typeface="Times New Roman" panose="02020603050405020304" pitchFamily="18" charset="0"/>
              </a:rPr>
              <a:t>Исключение известных систематических погрешностей из результатов наблюдений.</a:t>
            </a:r>
            <a:endParaRPr lang="ru-RU" altLang="sr-Latn-RS" sz="2400">
              <a:latin typeface="Times New Roman" panose="02020603050405020304" pitchFamily="18" charset="0"/>
              <a:cs typeface="Times New Roman" panose="02020603050405020304" pitchFamily="18" charset="0"/>
            </a:endParaRPr>
          </a:p>
          <a:p>
            <a:pPr algn="just">
              <a:lnSpc>
                <a:spcPct val="150000"/>
              </a:lnSpc>
            </a:pPr>
            <a:r>
              <a:rPr lang="ru-RU" altLang="sr-Latn-RS" sz="2400">
                <a:solidFill>
                  <a:srgbClr val="000000"/>
                </a:solidFill>
                <a:latin typeface="Times New Roman" panose="02020603050405020304" pitchFamily="18" charset="0"/>
                <a:cs typeface="Times New Roman" panose="02020603050405020304" pitchFamily="18" charset="0"/>
              </a:rPr>
              <a:t>Исключение систематических погрешностей из результатов наблюдений проводится либо расчётным путём, либо по результатам поверки. После исключения систематических погрешностей все дальнейшие вычисления проводятся для исправленного ряда наблюдений.</a:t>
            </a:r>
            <a:endParaRPr lang="ru-RU" altLang="sr-Latn-R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Прямоугольник 1">
            <a:extLst>
              <a:ext uri="{FF2B5EF4-FFF2-40B4-BE49-F238E27FC236}">
                <a16:creationId xmlns:a16="http://schemas.microsoft.com/office/drawing/2014/main" id="{C80FC63A-6434-44BC-BF80-427B8F9AAE3D}"/>
              </a:ext>
            </a:extLst>
          </p:cNvPr>
          <p:cNvSpPr>
            <a:spLocks noChangeArrowheads="1"/>
          </p:cNvSpPr>
          <p:nvPr/>
        </p:nvSpPr>
        <p:spPr bwMode="auto">
          <a:xfrm>
            <a:off x="231775" y="184150"/>
            <a:ext cx="11514138"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ctr"/>
            <a:r>
              <a:rPr lang="ru-RU" altLang="sr-Latn-RS" sz="2400" i="1">
                <a:solidFill>
                  <a:srgbClr val="C00000"/>
                </a:solidFill>
                <a:latin typeface="Times New Roman" panose="02020603050405020304" pitchFamily="18" charset="0"/>
                <a:ea typeface="Nirmala UI Semilight" panose="020B0402040204020203" pitchFamily="34" charset="0"/>
                <a:cs typeface="Times New Roman" panose="02020603050405020304" pitchFamily="18" charset="0"/>
              </a:rPr>
              <a:t>Устранение источников погрешностей до начала измерения. </a:t>
            </a:r>
          </a:p>
          <a:p>
            <a:pPr algn="just">
              <a:lnSpc>
                <a:spcPct val="150000"/>
              </a:lnSpc>
            </a:pPr>
            <a:r>
              <a:rPr lang="ru-RU" altLang="sr-Latn-RS" sz="2400">
                <a:solidFill>
                  <a:srgbClr val="646464"/>
                </a:solidFill>
                <a:latin typeface="Times New Roman" panose="02020603050405020304" pitchFamily="18" charset="0"/>
                <a:ea typeface="Nirmala UI Semilight" panose="020B0402040204020203" pitchFamily="34" charset="0"/>
                <a:cs typeface="Times New Roman" panose="02020603050405020304" pitchFamily="18" charset="0"/>
              </a:rPr>
              <a:t>Наиболее рациональный способ, так как он освобождает от необходимости устранять погрешности в процессе измерения или вычислять результат с учетом поправок. </a:t>
            </a:r>
          </a:p>
          <a:p>
            <a:pPr algn="just">
              <a:lnSpc>
                <a:spcPct val="150000"/>
              </a:lnSpc>
            </a:pPr>
            <a:r>
              <a:rPr lang="ru-RU" altLang="sr-Latn-RS" sz="2400" i="1">
                <a:solidFill>
                  <a:srgbClr val="C00000"/>
                </a:solidFill>
                <a:latin typeface="Times New Roman" panose="02020603050405020304" pitchFamily="18" charset="0"/>
                <a:ea typeface="Nirmala UI Semilight" panose="020B0402040204020203" pitchFamily="34" charset="0"/>
                <a:cs typeface="Times New Roman" panose="02020603050405020304" pitchFamily="18" charset="0"/>
              </a:rPr>
              <a:t>1. Устранение температурной погрешности. </a:t>
            </a:r>
            <a:r>
              <a:rPr lang="ru-RU" altLang="sr-Latn-RS" sz="2400">
                <a:solidFill>
                  <a:srgbClr val="646464"/>
                </a:solidFill>
                <a:latin typeface="Times New Roman" panose="02020603050405020304" pitchFamily="18" charset="0"/>
                <a:ea typeface="Nirmala UI Semilight" panose="020B0402040204020203" pitchFamily="34" charset="0"/>
                <a:cs typeface="Times New Roman" panose="02020603050405020304" pitchFamily="18" charset="0"/>
              </a:rPr>
              <a:t>Необходимо обеспечить требуемую температуру окружающей среды с допускаемыми колебаниями. Колебание температуры в заданных пределах может быть обеспечено на уровне цеха (термоконстантные цеха), лаборатории, средств измерений в целом или их отдельных частей. При измерении с помощью электронных измерительных устройств их рекомендуется прогревать.</a:t>
            </a:r>
          </a:p>
          <a:p>
            <a:pPr algn="just">
              <a:lnSpc>
                <a:spcPct val="150000"/>
              </a:lnSpc>
            </a:pPr>
            <a:endParaRPr lang="ru-RU" altLang="sr-Latn-RS" sz="2400">
              <a:solidFill>
                <a:srgbClr val="646464"/>
              </a:solidFill>
              <a:latin typeface="Times New Roman" panose="02020603050405020304" pitchFamily="18" charset="0"/>
              <a:ea typeface="Nirmala UI Semilight" panose="020B0402040204020203"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Прямоугольник 1">
            <a:extLst>
              <a:ext uri="{FF2B5EF4-FFF2-40B4-BE49-F238E27FC236}">
                <a16:creationId xmlns:a16="http://schemas.microsoft.com/office/drawing/2014/main" id="{EFBEA36B-5D68-445C-9F1F-BCB9F6969CE6}"/>
              </a:ext>
            </a:extLst>
          </p:cNvPr>
          <p:cNvSpPr>
            <a:spLocks noChangeArrowheads="1"/>
          </p:cNvSpPr>
          <p:nvPr/>
        </p:nvSpPr>
        <p:spPr bwMode="auto">
          <a:xfrm>
            <a:off x="604838" y="1868488"/>
            <a:ext cx="1114107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sr-Latn-RS" sz="2400" i="1">
                <a:solidFill>
                  <a:srgbClr val="C00000"/>
                </a:solidFill>
                <a:latin typeface="Times New Roman" panose="02020603050405020304" pitchFamily="18" charset="0"/>
                <a:ea typeface="Nirmala UI Semilight" panose="020B0402040204020203" pitchFamily="34" charset="0"/>
                <a:cs typeface="Times New Roman" panose="02020603050405020304" pitchFamily="18" charset="0"/>
              </a:rPr>
              <a:t>2. Устранение влияния внешних магнитных и электрических полей </a:t>
            </a:r>
            <a:r>
              <a:rPr lang="ru-RU" altLang="sr-Latn-RS" sz="2400">
                <a:solidFill>
                  <a:srgbClr val="646464"/>
                </a:solidFill>
                <a:latin typeface="Times New Roman" panose="02020603050405020304" pitchFamily="18" charset="0"/>
                <a:ea typeface="Nirmala UI Semilight" panose="020B0402040204020203" pitchFamily="34" charset="0"/>
                <a:cs typeface="Times New Roman" panose="02020603050405020304" pitchFamily="18" charset="0"/>
              </a:rPr>
              <a:t>на точность измерений используются различные магнитные экраны, экранирующие материалы – плёнки, краски, штукатурка, ткани, сетки, обои, чехлы и т.п.</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Прямоугольник 1">
            <a:extLst>
              <a:ext uri="{FF2B5EF4-FFF2-40B4-BE49-F238E27FC236}">
                <a16:creationId xmlns:a16="http://schemas.microsoft.com/office/drawing/2014/main" id="{3487F0D4-5A0B-4DEE-BD94-59A7936B34EA}"/>
              </a:ext>
            </a:extLst>
          </p:cNvPr>
          <p:cNvSpPr>
            <a:spLocks noChangeArrowheads="1"/>
          </p:cNvSpPr>
          <p:nvPr/>
        </p:nvSpPr>
        <p:spPr bwMode="auto">
          <a:xfrm>
            <a:off x="244475" y="444500"/>
            <a:ext cx="11295063"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sr-Latn-RS" sz="2400" i="1">
                <a:solidFill>
                  <a:srgbClr val="C00000"/>
                </a:solidFill>
                <a:latin typeface="Times New Roman" panose="02020603050405020304" pitchFamily="18" charset="0"/>
                <a:ea typeface="Nirmala UI Semilight" panose="020B0402040204020203" pitchFamily="34" charset="0"/>
                <a:cs typeface="Times New Roman" panose="02020603050405020304" pitchFamily="18" charset="0"/>
              </a:rPr>
              <a:t>3. Влияние вредных вибраций </a:t>
            </a:r>
            <a:r>
              <a:rPr lang="ru-RU" altLang="sr-Latn-RS" sz="2400">
                <a:solidFill>
                  <a:srgbClr val="646464"/>
                </a:solidFill>
                <a:latin typeface="Times New Roman" panose="02020603050405020304" pitchFamily="18" charset="0"/>
                <a:ea typeface="Nirmala UI Semilight" panose="020B0402040204020203" pitchFamily="34" charset="0"/>
                <a:cs typeface="Times New Roman" panose="02020603050405020304" pitchFamily="18" charset="0"/>
              </a:rPr>
              <a:t>на точность измерений может быть устранено за счет использования различного рода амортизаторов, оборудования для виброизоляции и вибропоглощения</a:t>
            </a:r>
          </a:p>
        </p:txBody>
      </p:sp>
      <p:pic>
        <p:nvPicPr>
          <p:cNvPr id="37890" name="Рисунок 2">
            <a:extLst>
              <a:ext uri="{FF2B5EF4-FFF2-40B4-BE49-F238E27FC236}">
                <a16:creationId xmlns:a16="http://schemas.microsoft.com/office/drawing/2014/main" id="{1D3CF8C6-4296-404D-A1E1-B401C046F3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72413" y="3024188"/>
            <a:ext cx="4105275" cy="371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Прямоугольник 3">
            <a:extLst>
              <a:ext uri="{FF2B5EF4-FFF2-40B4-BE49-F238E27FC236}">
                <a16:creationId xmlns:a16="http://schemas.microsoft.com/office/drawing/2014/main" id="{39E0CB80-022C-409E-BA53-B00B22AC99FB}"/>
              </a:ext>
            </a:extLst>
          </p:cNvPr>
          <p:cNvSpPr>
            <a:spLocks noChangeArrowheads="1"/>
          </p:cNvSpPr>
          <p:nvPr/>
        </p:nvSpPr>
        <p:spPr bwMode="auto">
          <a:xfrm>
            <a:off x="1481138" y="3957638"/>
            <a:ext cx="60960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r>
              <a:rPr lang="ru-RU" altLang="sr-Latn-RS">
                <a:solidFill>
                  <a:srgbClr val="4E4E4E"/>
                </a:solidFill>
                <a:latin typeface="ClearSans"/>
              </a:rPr>
              <a:t>Прецизионный стол исследовательского класса из нержавеющей стали для чистых помещений с максимальным уровнем демпфирования.</a:t>
            </a:r>
            <a:endParaRPr lang="ru-RU" altLang="sr-Latn-R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Прямоугольник 1">
            <a:extLst>
              <a:ext uri="{FF2B5EF4-FFF2-40B4-BE49-F238E27FC236}">
                <a16:creationId xmlns:a16="http://schemas.microsoft.com/office/drawing/2014/main" id="{EC280718-5F71-4EA1-BECB-F4595429CE3B}"/>
              </a:ext>
            </a:extLst>
          </p:cNvPr>
          <p:cNvSpPr>
            <a:spLocks noChangeArrowheads="1"/>
          </p:cNvSpPr>
          <p:nvPr/>
        </p:nvSpPr>
        <p:spPr bwMode="auto">
          <a:xfrm>
            <a:off x="296863" y="555625"/>
            <a:ext cx="112553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sr-Latn-RS" sz="2400">
                <a:solidFill>
                  <a:srgbClr val="424242"/>
                </a:solidFill>
                <a:latin typeface="Times New Roman" panose="02020603050405020304" pitchFamily="18" charset="0"/>
                <a:cs typeface="Times New Roman" panose="02020603050405020304" pitchFamily="18" charset="0"/>
              </a:rPr>
              <a:t>       </a:t>
            </a:r>
          </a:p>
          <a:p>
            <a:pPr algn="just">
              <a:lnSpc>
                <a:spcPct val="150000"/>
              </a:lnSpc>
            </a:pPr>
            <a:r>
              <a:rPr lang="ru-RU" altLang="sr-Latn-RS" sz="2400">
                <a:solidFill>
                  <a:srgbClr val="424242"/>
                </a:solidFill>
                <a:latin typeface="Times New Roman" panose="02020603050405020304" pitchFamily="18" charset="0"/>
                <a:cs typeface="Times New Roman" panose="02020603050405020304" pitchFamily="18" charset="0"/>
              </a:rPr>
              <a:t>    Считается, что однократные измерения допустимы </a:t>
            </a:r>
            <a:r>
              <a:rPr lang="ru-RU" altLang="sr-Latn-RS" sz="2400" b="1" i="1">
                <a:solidFill>
                  <a:srgbClr val="FF0000"/>
                </a:solidFill>
                <a:latin typeface="Times New Roman" panose="02020603050405020304" pitchFamily="18" charset="0"/>
                <a:cs typeface="Times New Roman" panose="02020603050405020304" pitchFamily="18" charset="0"/>
              </a:rPr>
              <a:t>только в порядке исключения</a:t>
            </a:r>
            <a:r>
              <a:rPr lang="ru-RU" altLang="sr-Latn-RS" sz="2400">
                <a:solidFill>
                  <a:srgbClr val="424242"/>
                </a:solidFill>
                <a:latin typeface="Times New Roman" panose="02020603050405020304" pitchFamily="18" charset="0"/>
                <a:cs typeface="Times New Roman" panose="02020603050405020304" pitchFamily="18" charset="0"/>
              </a:rPr>
              <a:t>, так как они по существу </a:t>
            </a:r>
            <a:r>
              <a:rPr lang="ru-RU" altLang="sr-Latn-RS" sz="2400" b="1" i="1">
                <a:solidFill>
                  <a:srgbClr val="FF0000"/>
                </a:solidFill>
                <a:latin typeface="Times New Roman" panose="02020603050405020304" pitchFamily="18" charset="0"/>
                <a:cs typeface="Times New Roman" panose="02020603050405020304" pitchFamily="18" charset="0"/>
              </a:rPr>
              <a:t>не позволяют судить о достоверности </a:t>
            </a:r>
            <a:r>
              <a:rPr lang="ru-RU" altLang="sr-Latn-RS" sz="2400">
                <a:solidFill>
                  <a:srgbClr val="424242"/>
                </a:solidFill>
                <a:latin typeface="Times New Roman" panose="02020603050405020304" pitchFamily="18" charset="0"/>
                <a:cs typeface="Times New Roman" panose="02020603050405020304" pitchFamily="18" charset="0"/>
              </a:rPr>
              <a:t>измерительной информации. </a:t>
            </a:r>
          </a:p>
          <a:p>
            <a:pPr algn="just">
              <a:lnSpc>
                <a:spcPct val="150000"/>
              </a:lnSpc>
            </a:pPr>
            <a:r>
              <a:rPr lang="ru-RU" altLang="sr-Latn-RS" sz="2400">
                <a:solidFill>
                  <a:srgbClr val="424242"/>
                </a:solidFill>
                <a:latin typeface="Times New Roman" panose="02020603050405020304" pitchFamily="18" charset="0"/>
                <a:cs typeface="Times New Roman" panose="02020603050405020304" pitchFamily="18" charset="0"/>
              </a:rPr>
              <a:t>    Известно, что при </a:t>
            </a:r>
            <a:r>
              <a:rPr lang="ru-RU" altLang="sr-Latn-RS" sz="2400" b="1" i="1">
                <a:solidFill>
                  <a:srgbClr val="FF0000"/>
                </a:solidFill>
                <a:latin typeface="Times New Roman" panose="02020603050405020304" pitchFamily="18" charset="0"/>
                <a:cs typeface="Times New Roman" panose="02020603050405020304" pitchFamily="18" charset="0"/>
              </a:rPr>
              <a:t>7-8</a:t>
            </a:r>
            <a:r>
              <a:rPr lang="ru-RU" altLang="sr-Latn-RS" sz="2400">
                <a:solidFill>
                  <a:srgbClr val="424242"/>
                </a:solidFill>
                <a:latin typeface="Times New Roman" panose="02020603050405020304" pitchFamily="18" charset="0"/>
                <a:cs typeface="Times New Roman" panose="02020603050405020304" pitchFamily="18" charset="0"/>
              </a:rPr>
              <a:t> измерениях оценки их результатов приобретают некоторую устойчивость.        </a:t>
            </a:r>
          </a:p>
          <a:p>
            <a:pPr algn="just">
              <a:lnSpc>
                <a:spcPct val="150000"/>
              </a:lnSpc>
            </a:pPr>
            <a:r>
              <a:rPr lang="ru-RU" altLang="sr-Latn-RS" sz="2400" b="1" i="1">
                <a:solidFill>
                  <a:srgbClr val="424242"/>
                </a:solidFill>
                <a:latin typeface="Times New Roman" panose="02020603050405020304" pitchFamily="18" charset="0"/>
                <a:cs typeface="Times New Roman" panose="02020603050405020304" pitchFamily="18" charset="0"/>
              </a:rPr>
              <a:t>    </a:t>
            </a:r>
            <a:r>
              <a:rPr lang="ru-RU" altLang="sr-Latn-RS" sz="2400" b="1" i="1">
                <a:solidFill>
                  <a:srgbClr val="FF0000"/>
                </a:solidFill>
                <a:latin typeface="Times New Roman" panose="02020603050405020304" pitchFamily="18" charset="0"/>
                <a:cs typeface="Times New Roman" panose="02020603050405020304" pitchFamily="18" charset="0"/>
              </a:rPr>
              <a:t>Если необходимо получение достоверных результатов измерений</a:t>
            </a:r>
            <a:r>
              <a:rPr lang="ru-RU" altLang="sr-Latn-RS" sz="2400">
                <a:solidFill>
                  <a:srgbClr val="424242"/>
                </a:solidFill>
                <a:latin typeface="Times New Roman" panose="02020603050405020304" pitchFamily="18" charset="0"/>
                <a:cs typeface="Times New Roman" panose="02020603050405020304" pitchFamily="18" charset="0"/>
              </a:rPr>
              <a:t>, то их число должно быть </a:t>
            </a:r>
            <a:r>
              <a:rPr lang="ru-RU" altLang="sr-Latn-RS" sz="2400" b="1" i="1">
                <a:solidFill>
                  <a:srgbClr val="FF0000"/>
                </a:solidFill>
                <a:latin typeface="Times New Roman" panose="02020603050405020304" pitchFamily="18" charset="0"/>
                <a:cs typeface="Times New Roman" panose="02020603050405020304" pitchFamily="18" charset="0"/>
              </a:rPr>
              <a:t>25-30</a:t>
            </a:r>
            <a:r>
              <a:rPr lang="ru-RU" altLang="sr-Latn-RS" sz="2400">
                <a:solidFill>
                  <a:srgbClr val="424242"/>
                </a:solidFill>
                <a:latin typeface="Times New Roman" panose="02020603050405020304" pitchFamily="18" charset="0"/>
                <a:cs typeface="Times New Roman" panose="02020603050405020304" pitchFamily="18" charset="0"/>
              </a:rPr>
              <a:t>. </a:t>
            </a:r>
          </a:p>
          <a:p>
            <a:pPr algn="just">
              <a:lnSpc>
                <a:spcPct val="150000"/>
              </a:lnSpc>
            </a:pPr>
            <a:r>
              <a:rPr lang="ru-RU" altLang="sr-Latn-RS" sz="2400">
                <a:solidFill>
                  <a:srgbClr val="424242"/>
                </a:solidFill>
                <a:latin typeface="Times New Roman" panose="02020603050405020304" pitchFamily="18" charset="0"/>
                <a:cs typeface="Times New Roman" panose="02020603050405020304" pitchFamily="18" charset="0"/>
              </a:rPr>
              <a:t>      </a:t>
            </a:r>
            <a:endParaRPr lang="ru-RU" altLang="sr-Latn-RS" sz="2400" b="1">
              <a:solidFill>
                <a:srgbClr val="42424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Рисунок 1">
            <a:extLst>
              <a:ext uri="{FF2B5EF4-FFF2-40B4-BE49-F238E27FC236}">
                <a16:creationId xmlns:a16="http://schemas.microsoft.com/office/drawing/2014/main" id="{3A01A140-C1DF-45AE-AE77-4B0A27075E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2775" y="1916113"/>
            <a:ext cx="7426325"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Прямоугольник 4">
            <a:extLst>
              <a:ext uri="{FF2B5EF4-FFF2-40B4-BE49-F238E27FC236}">
                <a16:creationId xmlns:a16="http://schemas.microsoft.com/office/drawing/2014/main" id="{145DEEF2-025C-466C-B9CF-F8522DB0FB25}"/>
              </a:ext>
            </a:extLst>
          </p:cNvPr>
          <p:cNvSpPr>
            <a:spLocks noChangeArrowheads="1"/>
          </p:cNvSpPr>
          <p:nvPr/>
        </p:nvSpPr>
        <p:spPr bwMode="auto">
          <a:xfrm>
            <a:off x="604838" y="201613"/>
            <a:ext cx="11025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sr-Latn-RS" sz="2400" i="1">
                <a:solidFill>
                  <a:srgbClr val="C00000"/>
                </a:solidFill>
                <a:latin typeface="Times New Roman" panose="02020603050405020304" pitchFamily="18" charset="0"/>
                <a:ea typeface="Nirmala UI Semilight" panose="020B0402040204020203" pitchFamily="34" charset="0"/>
                <a:cs typeface="Times New Roman" panose="02020603050405020304" pitchFamily="18" charset="0"/>
              </a:rPr>
              <a:t>4. Влияние влажности и давления </a:t>
            </a:r>
            <a:r>
              <a:rPr lang="ru-RU" altLang="sr-Latn-RS" sz="2400">
                <a:solidFill>
                  <a:srgbClr val="646464"/>
                </a:solidFill>
                <a:latin typeface="Times New Roman" panose="02020603050405020304" pitchFamily="18" charset="0"/>
                <a:ea typeface="Nirmala UI Semilight" panose="020B0402040204020203" pitchFamily="34" charset="0"/>
                <a:cs typeface="Times New Roman" panose="02020603050405020304" pitchFamily="18" charset="0"/>
              </a:rPr>
              <a:t>на точность измерений может быть исключено, если для измерений использовать, например, специальные камеры.</a:t>
            </a:r>
            <a:endParaRPr lang="ru-RU" altLang="sr-Latn-RS">
              <a:solidFill>
                <a:srgbClr val="000000"/>
              </a:solidFill>
              <a:ea typeface="Nirmala UI Semilight" panose="020B0402040204020203"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498C333-E3DA-44D5-B65B-3A968C68BECA}"/>
              </a:ext>
            </a:extLst>
          </p:cNvPr>
          <p:cNvSpPr/>
          <p:nvPr/>
        </p:nvSpPr>
        <p:spPr>
          <a:xfrm>
            <a:off x="309563" y="276225"/>
            <a:ext cx="11345862" cy="2862263"/>
          </a:xfrm>
          <a:prstGeom prst="rect">
            <a:avLst/>
          </a:prstGeom>
        </p:spPr>
        <p:txBody>
          <a:bodyPr>
            <a:spAutoFit/>
          </a:bodyPr>
          <a:lstStyle>
            <a:lvl1pPr marL="342900" indent="-342900">
              <a:tabLst>
                <a:tab pos="457200" algn="l"/>
              </a:tabLst>
              <a:defRPr>
                <a:solidFill>
                  <a:schemeClr val="tx1"/>
                </a:solidFill>
                <a:latin typeface="Tw Cen MT" panose="020B0602020104020603" pitchFamily="34" charset="0"/>
              </a:defRPr>
            </a:lvl1pPr>
            <a:lvl2pPr marL="742950" indent="-285750">
              <a:tabLst>
                <a:tab pos="457200" algn="l"/>
              </a:tabLst>
              <a:defRPr>
                <a:solidFill>
                  <a:schemeClr val="tx1"/>
                </a:solidFill>
                <a:latin typeface="Tw Cen MT" panose="020B0602020104020603" pitchFamily="34" charset="0"/>
              </a:defRPr>
            </a:lvl2pPr>
            <a:lvl3pPr marL="1143000" indent="-228600">
              <a:tabLst>
                <a:tab pos="457200" algn="l"/>
              </a:tabLst>
              <a:defRPr>
                <a:solidFill>
                  <a:schemeClr val="tx1"/>
                </a:solidFill>
                <a:latin typeface="Tw Cen MT" panose="020B0602020104020603" pitchFamily="34" charset="0"/>
              </a:defRPr>
            </a:lvl3pPr>
            <a:lvl4pPr marL="1600200" indent="-228600">
              <a:tabLst>
                <a:tab pos="457200" algn="l"/>
              </a:tabLst>
              <a:defRPr>
                <a:solidFill>
                  <a:schemeClr val="tx1"/>
                </a:solidFill>
                <a:latin typeface="Tw Cen MT" panose="020B0602020104020603" pitchFamily="34" charset="0"/>
              </a:defRPr>
            </a:lvl4pPr>
            <a:lvl5pPr marL="2057400" indent="-228600">
              <a:tabLst>
                <a:tab pos="457200" algn="l"/>
              </a:tabLst>
              <a:defRPr>
                <a:solidFill>
                  <a:schemeClr val="tx1"/>
                </a:solidFill>
                <a:latin typeface="Tw Cen MT" panose="020B0602020104020603" pitchFamily="34" charset="0"/>
              </a:defRPr>
            </a:lvl5pPr>
            <a:lvl6pPr marL="2514600" indent="-228600" fontAlgn="base">
              <a:spcBef>
                <a:spcPct val="0"/>
              </a:spcBef>
              <a:spcAft>
                <a:spcPct val="0"/>
              </a:spcAft>
              <a:tabLst>
                <a:tab pos="457200" algn="l"/>
              </a:tabLst>
              <a:defRPr>
                <a:solidFill>
                  <a:schemeClr val="tx1"/>
                </a:solidFill>
                <a:latin typeface="Tw Cen MT" panose="020B0602020104020603" pitchFamily="34" charset="0"/>
              </a:defRPr>
            </a:lvl6pPr>
            <a:lvl7pPr marL="2971800" indent="-228600" fontAlgn="base">
              <a:spcBef>
                <a:spcPct val="0"/>
              </a:spcBef>
              <a:spcAft>
                <a:spcPct val="0"/>
              </a:spcAft>
              <a:tabLst>
                <a:tab pos="457200" algn="l"/>
              </a:tabLst>
              <a:defRPr>
                <a:solidFill>
                  <a:schemeClr val="tx1"/>
                </a:solidFill>
                <a:latin typeface="Tw Cen MT" panose="020B0602020104020603" pitchFamily="34" charset="0"/>
              </a:defRPr>
            </a:lvl7pPr>
            <a:lvl8pPr marL="3429000" indent="-228600" fontAlgn="base">
              <a:spcBef>
                <a:spcPct val="0"/>
              </a:spcBef>
              <a:spcAft>
                <a:spcPct val="0"/>
              </a:spcAft>
              <a:tabLst>
                <a:tab pos="457200" algn="l"/>
              </a:tabLst>
              <a:defRPr>
                <a:solidFill>
                  <a:schemeClr val="tx1"/>
                </a:solidFill>
                <a:latin typeface="Tw Cen MT" panose="020B0602020104020603" pitchFamily="34" charset="0"/>
              </a:defRPr>
            </a:lvl8pPr>
            <a:lvl9pPr marL="3886200" indent="-228600" fontAlgn="base">
              <a:spcBef>
                <a:spcPct val="0"/>
              </a:spcBef>
              <a:spcAft>
                <a:spcPct val="0"/>
              </a:spcAft>
              <a:tabLst>
                <a:tab pos="457200" algn="l"/>
              </a:tabLst>
              <a:defRPr>
                <a:solidFill>
                  <a:schemeClr val="tx1"/>
                </a:solidFill>
                <a:latin typeface="Tw Cen MT" panose="020B0602020104020603" pitchFamily="34" charset="0"/>
              </a:defRPr>
            </a:lvl9pPr>
          </a:lstStyle>
          <a:p>
            <a:pPr algn="just">
              <a:lnSpc>
                <a:spcPct val="150000"/>
              </a:lnSpc>
              <a:buClr>
                <a:srgbClr val="000000"/>
              </a:buClr>
              <a:buFont typeface="Tw Cen MT" panose="020B0602020104020603" pitchFamily="34" charset="0"/>
              <a:buAutoNum type="arabicPeriod"/>
            </a:pPr>
            <a:r>
              <a:rPr lang="ru-RU" altLang="sr-Latn-RS" sz="2400" u="sng">
                <a:solidFill>
                  <a:srgbClr val="000000"/>
                </a:solidFill>
                <a:latin typeface="Times New Roman" panose="02020603050405020304" pitchFamily="18" charset="0"/>
                <a:cs typeface="Times New Roman" panose="02020603050405020304" pitchFamily="18" charset="0"/>
              </a:rPr>
              <a:t>Вычисление среднего арифметического исправленных результатов наблюдений, принимаемого за результат измерения.</a:t>
            </a:r>
            <a:endParaRPr lang="ru-RU" altLang="sr-Latn-RS" sz="2400">
              <a:latin typeface="Times New Roman" panose="02020603050405020304" pitchFamily="18" charset="0"/>
              <a:cs typeface="Times New Roman" panose="02020603050405020304" pitchFamily="18" charset="0"/>
            </a:endParaRPr>
          </a:p>
          <a:p>
            <a:pPr algn="just">
              <a:lnSpc>
                <a:spcPct val="150000"/>
              </a:lnSpc>
            </a:pPr>
            <a:endParaRPr lang="ru-RU" altLang="sr-Latn-RS" sz="240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ru-RU" altLang="sr-Latn-RS" sz="2400">
                <a:solidFill>
                  <a:srgbClr val="000000"/>
                </a:solidFill>
                <a:latin typeface="Times New Roman" panose="02020603050405020304" pitchFamily="18" charset="0"/>
                <a:cs typeface="Times New Roman" panose="02020603050405020304" pitchFamily="18" charset="0"/>
              </a:rPr>
              <a:t>Оценка измеряемой величины, среднее арифметическое ряда наблюдений (результатов наблюдений) рассчитывают по формуле:</a:t>
            </a:r>
            <a:endParaRPr lang="ru-RU" altLang="sr-Latn-RS" sz="2400">
              <a:latin typeface="Times New Roman" panose="02020603050405020304" pitchFamily="18" charset="0"/>
              <a:cs typeface="Times New Roman" panose="02020603050405020304" pitchFamily="18" charset="0"/>
            </a:endParaRPr>
          </a:p>
        </p:txBody>
      </p:sp>
      <p:pic>
        <p:nvPicPr>
          <p:cNvPr id="39938" name="Рисунок 2">
            <a:extLst>
              <a:ext uri="{FF2B5EF4-FFF2-40B4-BE49-F238E27FC236}">
                <a16:creationId xmlns:a16="http://schemas.microsoft.com/office/drawing/2014/main" id="{F9E590A6-7EA6-49AC-8504-CA6F6D47BC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7388" y="3740150"/>
            <a:ext cx="245427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a:extLst>
              <a:ext uri="{FF2B5EF4-FFF2-40B4-BE49-F238E27FC236}">
                <a16:creationId xmlns:a16="http://schemas.microsoft.com/office/drawing/2014/main" id="{32E6EE91-91A7-4BC3-AD3D-273BF96EF1FF}"/>
              </a:ext>
            </a:extLst>
          </p:cNvPr>
          <p:cNvSpPr>
            <a:spLocks noChangeArrowheads="1"/>
          </p:cNvSpPr>
          <p:nvPr/>
        </p:nvSpPr>
        <p:spPr bwMode="auto">
          <a:xfrm>
            <a:off x="6583363" y="43100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eaLnBrk="0" hangingPunct="0"/>
            <a:endParaRPr lang="ru-RU" altLang="ru-RU">
              <a:latin typeface="Arial" panose="020B0604020202020204" pitchFamily="34" charset="0"/>
            </a:endParaRPr>
          </a:p>
        </p:txBody>
      </p:sp>
      <p:sp>
        <p:nvSpPr>
          <p:cNvPr id="39940" name="Rectangle 5">
            <a:extLst>
              <a:ext uri="{FF2B5EF4-FFF2-40B4-BE49-F238E27FC236}">
                <a16:creationId xmlns:a16="http://schemas.microsoft.com/office/drawing/2014/main" id="{5C0E540F-2573-4AA0-A7E1-8A6A5D19D1CB}"/>
              </a:ext>
            </a:extLst>
          </p:cNvPr>
          <p:cNvSpPr>
            <a:spLocks noChangeArrowheads="1"/>
          </p:cNvSpPr>
          <p:nvPr/>
        </p:nvSpPr>
        <p:spPr bwMode="auto">
          <a:xfrm>
            <a:off x="6583363" y="5129213"/>
            <a:ext cx="184150" cy="368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288925" algn="l"/>
              </a:tabLst>
              <a:defRPr>
                <a:solidFill>
                  <a:schemeClr val="tx1"/>
                </a:solidFill>
                <a:latin typeface="Tw Cen MT" panose="020B0602020104020603" pitchFamily="34" charset="0"/>
              </a:defRPr>
            </a:lvl1pPr>
            <a:lvl2pPr marL="742950" indent="-285750">
              <a:tabLst>
                <a:tab pos="288925" algn="l"/>
              </a:tabLst>
              <a:defRPr>
                <a:solidFill>
                  <a:schemeClr val="tx1"/>
                </a:solidFill>
                <a:latin typeface="Tw Cen MT" panose="020B0602020104020603" pitchFamily="34" charset="0"/>
              </a:defRPr>
            </a:lvl2pPr>
            <a:lvl3pPr marL="1143000" indent="-228600">
              <a:tabLst>
                <a:tab pos="288925" algn="l"/>
              </a:tabLst>
              <a:defRPr>
                <a:solidFill>
                  <a:schemeClr val="tx1"/>
                </a:solidFill>
                <a:latin typeface="Tw Cen MT" panose="020B0602020104020603" pitchFamily="34" charset="0"/>
              </a:defRPr>
            </a:lvl3pPr>
            <a:lvl4pPr marL="1600200" indent="-228600">
              <a:tabLst>
                <a:tab pos="288925" algn="l"/>
              </a:tabLst>
              <a:defRPr>
                <a:solidFill>
                  <a:schemeClr val="tx1"/>
                </a:solidFill>
                <a:latin typeface="Tw Cen MT" panose="020B0602020104020603" pitchFamily="34" charset="0"/>
              </a:defRPr>
            </a:lvl4pPr>
            <a:lvl5pPr marL="2057400" indent="-228600">
              <a:tabLst>
                <a:tab pos="288925" algn="l"/>
              </a:tabLst>
              <a:defRPr>
                <a:solidFill>
                  <a:schemeClr val="tx1"/>
                </a:solidFill>
                <a:latin typeface="Tw Cen MT" panose="020B0602020104020603" pitchFamily="34" charset="0"/>
              </a:defRPr>
            </a:lvl5pPr>
            <a:lvl6pPr marL="2514600" indent="-228600" fontAlgn="base">
              <a:spcBef>
                <a:spcPct val="0"/>
              </a:spcBef>
              <a:spcAft>
                <a:spcPct val="0"/>
              </a:spcAft>
              <a:tabLst>
                <a:tab pos="288925" algn="l"/>
              </a:tabLst>
              <a:defRPr>
                <a:solidFill>
                  <a:schemeClr val="tx1"/>
                </a:solidFill>
                <a:latin typeface="Tw Cen MT" panose="020B0602020104020603" pitchFamily="34" charset="0"/>
              </a:defRPr>
            </a:lvl6pPr>
            <a:lvl7pPr marL="2971800" indent="-228600" fontAlgn="base">
              <a:spcBef>
                <a:spcPct val="0"/>
              </a:spcBef>
              <a:spcAft>
                <a:spcPct val="0"/>
              </a:spcAft>
              <a:tabLst>
                <a:tab pos="288925" algn="l"/>
              </a:tabLst>
              <a:defRPr>
                <a:solidFill>
                  <a:schemeClr val="tx1"/>
                </a:solidFill>
                <a:latin typeface="Tw Cen MT" panose="020B0602020104020603" pitchFamily="34" charset="0"/>
              </a:defRPr>
            </a:lvl7pPr>
            <a:lvl8pPr marL="3429000" indent="-228600" fontAlgn="base">
              <a:spcBef>
                <a:spcPct val="0"/>
              </a:spcBef>
              <a:spcAft>
                <a:spcPct val="0"/>
              </a:spcAft>
              <a:tabLst>
                <a:tab pos="288925" algn="l"/>
              </a:tabLst>
              <a:defRPr>
                <a:solidFill>
                  <a:schemeClr val="tx1"/>
                </a:solidFill>
                <a:latin typeface="Tw Cen MT" panose="020B0602020104020603" pitchFamily="34" charset="0"/>
              </a:defRPr>
            </a:lvl8pPr>
            <a:lvl9pPr marL="3886200" indent="-228600" fontAlgn="base">
              <a:spcBef>
                <a:spcPct val="0"/>
              </a:spcBef>
              <a:spcAft>
                <a:spcPct val="0"/>
              </a:spcAft>
              <a:tabLst>
                <a:tab pos="288925" algn="l"/>
              </a:tabLst>
              <a:defRPr>
                <a:solidFill>
                  <a:schemeClr val="tx1"/>
                </a:solidFill>
                <a:latin typeface="Tw Cen MT" panose="020B0602020104020603" pitchFamily="34" charset="0"/>
              </a:defRPr>
            </a:lvl9pPr>
          </a:lstStyle>
          <a:p>
            <a:pPr algn="just" eaLnBrk="0" hangingPunct="0"/>
            <a:endParaRPr lang="ru-RU" altLang="ru-RU">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7877667A-5D30-4C90-B145-62C81A5ABB0E}"/>
              </a:ext>
            </a:extLst>
          </p:cNvPr>
          <p:cNvSpPr/>
          <p:nvPr/>
        </p:nvSpPr>
        <p:spPr>
          <a:xfrm>
            <a:off x="282575" y="538163"/>
            <a:ext cx="11695113" cy="1135062"/>
          </a:xfrm>
          <a:prstGeom prst="rect">
            <a:avLst/>
          </a:prstGeom>
        </p:spPr>
        <p:txBody>
          <a:bodyPr>
            <a:spAutoFit/>
          </a:bodyPr>
          <a:lstStyle>
            <a:lvl1pPr>
              <a:tabLst>
                <a:tab pos="288925" algn="l"/>
              </a:tabLst>
              <a:defRPr>
                <a:solidFill>
                  <a:schemeClr val="tx1"/>
                </a:solidFill>
                <a:latin typeface="Tw Cen MT" panose="020B0602020104020603" pitchFamily="34" charset="0"/>
              </a:defRPr>
            </a:lvl1pPr>
            <a:lvl2pPr marL="742950" indent="-285750">
              <a:tabLst>
                <a:tab pos="288925" algn="l"/>
              </a:tabLst>
              <a:defRPr>
                <a:solidFill>
                  <a:schemeClr val="tx1"/>
                </a:solidFill>
                <a:latin typeface="Tw Cen MT" panose="020B0602020104020603" pitchFamily="34" charset="0"/>
              </a:defRPr>
            </a:lvl2pPr>
            <a:lvl3pPr marL="1143000" indent="-228600">
              <a:tabLst>
                <a:tab pos="288925" algn="l"/>
              </a:tabLst>
              <a:defRPr>
                <a:solidFill>
                  <a:schemeClr val="tx1"/>
                </a:solidFill>
                <a:latin typeface="Tw Cen MT" panose="020B0602020104020603" pitchFamily="34" charset="0"/>
              </a:defRPr>
            </a:lvl3pPr>
            <a:lvl4pPr marL="1600200" indent="-228600">
              <a:tabLst>
                <a:tab pos="288925" algn="l"/>
              </a:tabLst>
              <a:defRPr>
                <a:solidFill>
                  <a:schemeClr val="tx1"/>
                </a:solidFill>
                <a:latin typeface="Tw Cen MT" panose="020B0602020104020603" pitchFamily="34" charset="0"/>
              </a:defRPr>
            </a:lvl4pPr>
            <a:lvl5pPr marL="2057400" indent="-228600">
              <a:tabLst>
                <a:tab pos="288925" algn="l"/>
              </a:tabLst>
              <a:defRPr>
                <a:solidFill>
                  <a:schemeClr val="tx1"/>
                </a:solidFill>
                <a:latin typeface="Tw Cen MT" panose="020B0602020104020603" pitchFamily="34" charset="0"/>
              </a:defRPr>
            </a:lvl5pPr>
            <a:lvl6pPr marL="2514600" indent="-228600" fontAlgn="base">
              <a:spcBef>
                <a:spcPct val="0"/>
              </a:spcBef>
              <a:spcAft>
                <a:spcPct val="0"/>
              </a:spcAft>
              <a:tabLst>
                <a:tab pos="288925" algn="l"/>
              </a:tabLst>
              <a:defRPr>
                <a:solidFill>
                  <a:schemeClr val="tx1"/>
                </a:solidFill>
                <a:latin typeface="Tw Cen MT" panose="020B0602020104020603" pitchFamily="34" charset="0"/>
              </a:defRPr>
            </a:lvl6pPr>
            <a:lvl7pPr marL="2971800" indent="-228600" fontAlgn="base">
              <a:spcBef>
                <a:spcPct val="0"/>
              </a:spcBef>
              <a:spcAft>
                <a:spcPct val="0"/>
              </a:spcAft>
              <a:tabLst>
                <a:tab pos="288925" algn="l"/>
              </a:tabLst>
              <a:defRPr>
                <a:solidFill>
                  <a:schemeClr val="tx1"/>
                </a:solidFill>
                <a:latin typeface="Tw Cen MT" panose="020B0602020104020603" pitchFamily="34" charset="0"/>
              </a:defRPr>
            </a:lvl7pPr>
            <a:lvl8pPr marL="3429000" indent="-228600" fontAlgn="base">
              <a:spcBef>
                <a:spcPct val="0"/>
              </a:spcBef>
              <a:spcAft>
                <a:spcPct val="0"/>
              </a:spcAft>
              <a:tabLst>
                <a:tab pos="288925" algn="l"/>
              </a:tabLst>
              <a:defRPr>
                <a:solidFill>
                  <a:schemeClr val="tx1"/>
                </a:solidFill>
                <a:latin typeface="Tw Cen MT" panose="020B0602020104020603" pitchFamily="34" charset="0"/>
              </a:defRPr>
            </a:lvl8pPr>
            <a:lvl9pPr marL="3886200" indent="-228600" fontAlgn="base">
              <a:spcBef>
                <a:spcPct val="0"/>
              </a:spcBef>
              <a:spcAft>
                <a:spcPct val="0"/>
              </a:spcAft>
              <a:tabLst>
                <a:tab pos="288925" algn="l"/>
              </a:tabLst>
              <a:defRPr>
                <a:solidFill>
                  <a:schemeClr val="tx1"/>
                </a:solidFill>
                <a:latin typeface="Tw Cen MT" panose="020B0602020104020603" pitchFamily="34" charset="0"/>
              </a:defRPr>
            </a:lvl9pPr>
          </a:lstStyle>
          <a:p>
            <a:pPr algn="just">
              <a:lnSpc>
                <a:spcPct val="150000"/>
              </a:lnSpc>
              <a:buClr>
                <a:srgbClr val="000000"/>
              </a:buClr>
            </a:pPr>
            <a:r>
              <a:rPr lang="ru-RU" altLang="sr-Latn-RS" sz="2400" u="sng">
                <a:solidFill>
                  <a:srgbClr val="000000"/>
                </a:solidFill>
                <a:latin typeface="Times New Roman" panose="02020603050405020304" pitchFamily="18" charset="0"/>
                <a:cs typeface="Times New Roman" panose="02020603050405020304" pitchFamily="18" charset="0"/>
              </a:rPr>
              <a:t>2. Вычисление оценки среднего квадратического отклонения результатов наблюдения.</a:t>
            </a:r>
            <a:endParaRPr lang="ru-RU" altLang="sr-Latn-RS" sz="2400">
              <a:latin typeface="Times New Roman" panose="02020603050405020304" pitchFamily="18" charset="0"/>
              <a:cs typeface="Times New Roman" panose="02020603050405020304" pitchFamily="18" charset="0"/>
            </a:endParaRPr>
          </a:p>
          <a:p>
            <a:pPr algn="just">
              <a:lnSpc>
                <a:spcPct val="150000"/>
              </a:lnSpc>
            </a:pPr>
            <a:r>
              <a:rPr lang="ru-RU" altLang="sr-Latn-RS" sz="2400">
                <a:solidFill>
                  <a:srgbClr val="000000"/>
                </a:solidFill>
                <a:latin typeface="Times New Roman" panose="02020603050405020304" pitchFamily="18" charset="0"/>
                <a:cs typeface="Times New Roman" panose="02020603050405020304" pitchFamily="18" charset="0"/>
              </a:rPr>
              <a:t>Среднее квадратическое отклонение ряда наблюдений рассчитывают по формуле:</a:t>
            </a:r>
            <a:endParaRPr lang="ru-RU" altLang="sr-Latn-RS" sz="2400">
              <a:latin typeface="Times New Roman" panose="02020603050405020304" pitchFamily="18" charset="0"/>
              <a:cs typeface="Times New Roman" panose="02020603050405020304" pitchFamily="18" charset="0"/>
            </a:endParaRPr>
          </a:p>
        </p:txBody>
      </p:sp>
      <p:sp>
        <p:nvSpPr>
          <p:cNvPr id="3085" name="Rectangle 5">
            <a:extLst>
              <a:ext uri="{FF2B5EF4-FFF2-40B4-BE49-F238E27FC236}">
                <a16:creationId xmlns:a16="http://schemas.microsoft.com/office/drawing/2014/main" id="{1809C8C6-7D87-4EAD-907F-5DD1ED7C290F}"/>
              </a:ext>
            </a:extLst>
          </p:cNvPr>
          <p:cNvSpPr>
            <a:spLocks noChangeArrowheads="1"/>
          </p:cNvSpPr>
          <p:nvPr/>
        </p:nvSpPr>
        <p:spPr bwMode="auto">
          <a:xfrm>
            <a:off x="4083050" y="2305050"/>
            <a:ext cx="12192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endParaRPr lang="sr-Latn-RS" altLang="sr-Latn-RS"/>
          </a:p>
        </p:txBody>
      </p:sp>
      <p:graphicFrame>
        <p:nvGraphicFramePr>
          <p:cNvPr id="3083" name="Object 11">
            <a:extLst>
              <a:ext uri="{FF2B5EF4-FFF2-40B4-BE49-F238E27FC236}">
                <a16:creationId xmlns:a16="http://schemas.microsoft.com/office/drawing/2014/main" id="{EF526C9C-3977-424B-B985-A6EEAE0CAC20}"/>
              </a:ext>
            </a:extLst>
          </p:cNvPr>
          <p:cNvGraphicFramePr>
            <a:graphicFrameLocks noChangeAspect="1"/>
          </p:cNvGraphicFramePr>
          <p:nvPr/>
        </p:nvGraphicFramePr>
        <p:xfrm>
          <a:off x="3708400" y="1982788"/>
          <a:ext cx="4095750" cy="1314450"/>
        </p:xfrm>
        <a:graphic>
          <a:graphicData uri="http://schemas.openxmlformats.org/presentationml/2006/ole">
            <mc:AlternateContent xmlns:mc="http://schemas.openxmlformats.org/markup-compatibility/2006">
              <mc:Choice xmlns:v="urn:schemas-microsoft-com:vml" Requires="v">
                <p:oleObj spid="_x0000_s3088" r:id="rId3" imgW="1511300" imgH="482600" progId="Equation.3">
                  <p:embed/>
                </p:oleObj>
              </mc:Choice>
              <mc:Fallback>
                <p:oleObj r:id="rId3" imgW="1511300" imgH="482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982788"/>
                        <a:ext cx="40957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6" name="Прямоугольник 7">
            <a:extLst>
              <a:ext uri="{FF2B5EF4-FFF2-40B4-BE49-F238E27FC236}">
                <a16:creationId xmlns:a16="http://schemas.microsoft.com/office/drawing/2014/main" id="{D1A30603-E5EF-4F98-A04F-B25CB5494D58}"/>
              </a:ext>
            </a:extLst>
          </p:cNvPr>
          <p:cNvSpPr>
            <a:spLocks noChangeArrowheads="1"/>
          </p:cNvSpPr>
          <p:nvPr/>
        </p:nvSpPr>
        <p:spPr bwMode="auto">
          <a:xfrm>
            <a:off x="638175" y="4222750"/>
            <a:ext cx="109855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263">
              <a:tabLst>
                <a:tab pos="252413" algn="l"/>
              </a:tabLst>
              <a:defRPr>
                <a:solidFill>
                  <a:schemeClr val="tx1"/>
                </a:solidFill>
                <a:latin typeface="Tw Cen MT" panose="020B0602020104020603" pitchFamily="34" charset="0"/>
              </a:defRPr>
            </a:lvl1pPr>
            <a:lvl2pPr marL="742950" indent="-285750">
              <a:tabLst>
                <a:tab pos="252413" algn="l"/>
              </a:tabLst>
              <a:defRPr>
                <a:solidFill>
                  <a:schemeClr val="tx1"/>
                </a:solidFill>
                <a:latin typeface="Tw Cen MT" panose="020B0602020104020603" pitchFamily="34" charset="0"/>
              </a:defRPr>
            </a:lvl2pPr>
            <a:lvl3pPr marL="1143000" indent="-228600">
              <a:tabLst>
                <a:tab pos="252413" algn="l"/>
              </a:tabLst>
              <a:defRPr>
                <a:solidFill>
                  <a:schemeClr val="tx1"/>
                </a:solidFill>
                <a:latin typeface="Tw Cen MT" panose="020B0602020104020603" pitchFamily="34" charset="0"/>
              </a:defRPr>
            </a:lvl3pPr>
            <a:lvl4pPr marL="1600200" indent="-228600">
              <a:tabLst>
                <a:tab pos="252413" algn="l"/>
              </a:tabLst>
              <a:defRPr>
                <a:solidFill>
                  <a:schemeClr val="tx1"/>
                </a:solidFill>
                <a:latin typeface="Tw Cen MT" panose="020B0602020104020603" pitchFamily="34" charset="0"/>
              </a:defRPr>
            </a:lvl4pPr>
            <a:lvl5pPr marL="2057400" indent="-228600">
              <a:tabLst>
                <a:tab pos="252413" algn="l"/>
              </a:tabLst>
              <a:defRPr>
                <a:solidFill>
                  <a:schemeClr val="tx1"/>
                </a:solidFill>
                <a:latin typeface="Tw Cen MT" panose="020B0602020104020603" pitchFamily="34" charset="0"/>
              </a:defRPr>
            </a:lvl5pPr>
            <a:lvl6pPr marL="2514600" indent="-228600" fontAlgn="base">
              <a:spcBef>
                <a:spcPct val="0"/>
              </a:spcBef>
              <a:spcAft>
                <a:spcPct val="0"/>
              </a:spcAft>
              <a:tabLst>
                <a:tab pos="252413" algn="l"/>
              </a:tabLst>
              <a:defRPr>
                <a:solidFill>
                  <a:schemeClr val="tx1"/>
                </a:solidFill>
                <a:latin typeface="Tw Cen MT" panose="020B0602020104020603" pitchFamily="34" charset="0"/>
              </a:defRPr>
            </a:lvl6pPr>
            <a:lvl7pPr marL="2971800" indent="-228600" fontAlgn="base">
              <a:spcBef>
                <a:spcPct val="0"/>
              </a:spcBef>
              <a:spcAft>
                <a:spcPct val="0"/>
              </a:spcAft>
              <a:tabLst>
                <a:tab pos="252413" algn="l"/>
              </a:tabLst>
              <a:defRPr>
                <a:solidFill>
                  <a:schemeClr val="tx1"/>
                </a:solidFill>
                <a:latin typeface="Tw Cen MT" panose="020B0602020104020603" pitchFamily="34" charset="0"/>
              </a:defRPr>
            </a:lvl7pPr>
            <a:lvl8pPr marL="3429000" indent="-228600" fontAlgn="base">
              <a:spcBef>
                <a:spcPct val="0"/>
              </a:spcBef>
              <a:spcAft>
                <a:spcPct val="0"/>
              </a:spcAft>
              <a:tabLst>
                <a:tab pos="252413" algn="l"/>
              </a:tabLst>
              <a:defRPr>
                <a:solidFill>
                  <a:schemeClr val="tx1"/>
                </a:solidFill>
                <a:latin typeface="Tw Cen MT" panose="020B0602020104020603" pitchFamily="34" charset="0"/>
              </a:defRPr>
            </a:lvl8pPr>
            <a:lvl9pPr marL="3886200" indent="-228600" fontAlgn="base">
              <a:spcBef>
                <a:spcPct val="0"/>
              </a:spcBef>
              <a:spcAft>
                <a:spcPct val="0"/>
              </a:spcAft>
              <a:tabLst>
                <a:tab pos="252413" algn="l"/>
              </a:tabLst>
              <a:defRPr>
                <a:solidFill>
                  <a:schemeClr val="tx1"/>
                </a:solidFill>
                <a:latin typeface="Tw Cen MT" panose="020B0602020104020603" pitchFamily="34" charset="0"/>
              </a:defRPr>
            </a:lvl9pPr>
          </a:lstStyle>
          <a:p>
            <a:pPr algn="just">
              <a:lnSpc>
                <a:spcPct val="150000"/>
              </a:lnSpc>
            </a:pPr>
            <a:r>
              <a:rPr lang="ru-RU" altLang="sr-Latn-RS" sz="2400">
                <a:solidFill>
                  <a:srgbClr val="002060"/>
                </a:solidFill>
                <a:latin typeface="Times New Roman" panose="02020603050405020304" pitchFamily="18" charset="0"/>
                <a:cs typeface="Times New Roman" panose="02020603050405020304" pitchFamily="18" charset="0"/>
              </a:rPr>
              <a:t>Среднее квадратическое отклонение является основной характеристикой размера случайных погрешностей результатов наблюдений.</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ABCF305-950D-4943-B233-04805567C995}"/>
              </a:ext>
            </a:extLst>
          </p:cNvPr>
          <p:cNvSpPr/>
          <p:nvPr/>
        </p:nvSpPr>
        <p:spPr>
          <a:xfrm>
            <a:off x="282575" y="573088"/>
            <a:ext cx="11566525" cy="1754187"/>
          </a:xfrm>
          <a:prstGeom prst="rect">
            <a:avLst/>
          </a:prstGeom>
        </p:spPr>
        <p:txBody>
          <a:bodyPr>
            <a:spAutoFit/>
          </a:bodyPr>
          <a:lstStyle>
            <a:lvl1pPr>
              <a:tabLst>
                <a:tab pos="288925" algn="l"/>
                <a:tab pos="457200" algn="l"/>
                <a:tab pos="809625" algn="l"/>
              </a:tabLst>
              <a:defRPr>
                <a:solidFill>
                  <a:schemeClr val="tx1"/>
                </a:solidFill>
                <a:latin typeface="Tw Cen MT" panose="020B0602020104020603" pitchFamily="34" charset="0"/>
              </a:defRPr>
            </a:lvl1pPr>
            <a:lvl2pPr marL="742950" indent="-285750">
              <a:tabLst>
                <a:tab pos="288925" algn="l"/>
                <a:tab pos="457200" algn="l"/>
                <a:tab pos="809625" algn="l"/>
              </a:tabLst>
              <a:defRPr>
                <a:solidFill>
                  <a:schemeClr val="tx1"/>
                </a:solidFill>
                <a:latin typeface="Tw Cen MT" panose="020B0602020104020603" pitchFamily="34" charset="0"/>
              </a:defRPr>
            </a:lvl2pPr>
            <a:lvl3pPr marL="1143000" indent="-228600">
              <a:tabLst>
                <a:tab pos="288925" algn="l"/>
                <a:tab pos="457200" algn="l"/>
                <a:tab pos="809625" algn="l"/>
              </a:tabLst>
              <a:defRPr>
                <a:solidFill>
                  <a:schemeClr val="tx1"/>
                </a:solidFill>
                <a:latin typeface="Tw Cen MT" panose="020B0602020104020603" pitchFamily="34" charset="0"/>
              </a:defRPr>
            </a:lvl3pPr>
            <a:lvl4pPr marL="1600200" indent="-228600">
              <a:tabLst>
                <a:tab pos="288925" algn="l"/>
                <a:tab pos="457200" algn="l"/>
                <a:tab pos="809625" algn="l"/>
              </a:tabLst>
              <a:defRPr>
                <a:solidFill>
                  <a:schemeClr val="tx1"/>
                </a:solidFill>
                <a:latin typeface="Tw Cen MT" panose="020B0602020104020603" pitchFamily="34" charset="0"/>
              </a:defRPr>
            </a:lvl4pPr>
            <a:lvl5pPr marL="2057400" indent="-228600">
              <a:tabLst>
                <a:tab pos="288925" algn="l"/>
                <a:tab pos="457200" algn="l"/>
                <a:tab pos="809625" algn="l"/>
              </a:tabLst>
              <a:defRPr>
                <a:solidFill>
                  <a:schemeClr val="tx1"/>
                </a:solidFill>
                <a:latin typeface="Tw Cen MT" panose="020B0602020104020603" pitchFamily="34" charset="0"/>
              </a:defRPr>
            </a:lvl5pPr>
            <a:lvl6pPr marL="2514600" indent="-228600" fontAlgn="base">
              <a:spcBef>
                <a:spcPct val="0"/>
              </a:spcBef>
              <a:spcAft>
                <a:spcPct val="0"/>
              </a:spcAft>
              <a:tabLst>
                <a:tab pos="288925" algn="l"/>
                <a:tab pos="457200" algn="l"/>
                <a:tab pos="809625" algn="l"/>
              </a:tabLst>
              <a:defRPr>
                <a:solidFill>
                  <a:schemeClr val="tx1"/>
                </a:solidFill>
                <a:latin typeface="Tw Cen MT" panose="020B0602020104020603" pitchFamily="34" charset="0"/>
              </a:defRPr>
            </a:lvl6pPr>
            <a:lvl7pPr marL="2971800" indent="-228600" fontAlgn="base">
              <a:spcBef>
                <a:spcPct val="0"/>
              </a:spcBef>
              <a:spcAft>
                <a:spcPct val="0"/>
              </a:spcAft>
              <a:tabLst>
                <a:tab pos="288925" algn="l"/>
                <a:tab pos="457200" algn="l"/>
                <a:tab pos="809625" algn="l"/>
              </a:tabLst>
              <a:defRPr>
                <a:solidFill>
                  <a:schemeClr val="tx1"/>
                </a:solidFill>
                <a:latin typeface="Tw Cen MT" panose="020B0602020104020603" pitchFamily="34" charset="0"/>
              </a:defRPr>
            </a:lvl7pPr>
            <a:lvl8pPr marL="3429000" indent="-228600" fontAlgn="base">
              <a:spcBef>
                <a:spcPct val="0"/>
              </a:spcBef>
              <a:spcAft>
                <a:spcPct val="0"/>
              </a:spcAft>
              <a:tabLst>
                <a:tab pos="288925" algn="l"/>
                <a:tab pos="457200" algn="l"/>
                <a:tab pos="809625" algn="l"/>
              </a:tabLst>
              <a:defRPr>
                <a:solidFill>
                  <a:schemeClr val="tx1"/>
                </a:solidFill>
                <a:latin typeface="Tw Cen MT" panose="020B0602020104020603" pitchFamily="34" charset="0"/>
              </a:defRPr>
            </a:lvl8pPr>
            <a:lvl9pPr marL="3886200" indent="-228600" fontAlgn="base">
              <a:spcBef>
                <a:spcPct val="0"/>
              </a:spcBef>
              <a:spcAft>
                <a:spcPct val="0"/>
              </a:spcAft>
              <a:tabLst>
                <a:tab pos="288925" algn="l"/>
                <a:tab pos="457200" algn="l"/>
                <a:tab pos="809625" algn="l"/>
              </a:tabLst>
              <a:defRPr>
                <a:solidFill>
                  <a:schemeClr val="tx1"/>
                </a:solidFill>
                <a:latin typeface="Tw Cen MT" panose="020B0602020104020603" pitchFamily="34" charset="0"/>
              </a:defRPr>
            </a:lvl9pPr>
          </a:lstStyle>
          <a:p>
            <a:pPr algn="just">
              <a:lnSpc>
                <a:spcPct val="150000"/>
              </a:lnSpc>
              <a:buClr>
                <a:srgbClr val="000000"/>
              </a:buClr>
            </a:pPr>
            <a:r>
              <a:rPr lang="ru-RU" altLang="sr-Latn-RS" sz="2400" u="sng">
                <a:solidFill>
                  <a:srgbClr val="000000"/>
                </a:solidFill>
                <a:latin typeface="Times New Roman" panose="02020603050405020304" pitchFamily="18" charset="0"/>
                <a:cs typeface="Times New Roman" panose="02020603050405020304" pitchFamily="18" charset="0"/>
              </a:rPr>
              <a:t>3. Вычисление оценки среднего квадратического отклонения результата измерения.</a:t>
            </a:r>
            <a:endParaRPr lang="ru-RU" altLang="sr-Latn-RS" sz="2400">
              <a:latin typeface="Times New Roman" panose="02020603050405020304" pitchFamily="18" charset="0"/>
              <a:cs typeface="Times New Roman" panose="02020603050405020304" pitchFamily="18" charset="0"/>
            </a:endParaRPr>
          </a:p>
          <a:p>
            <a:pPr algn="just">
              <a:lnSpc>
                <a:spcPct val="150000"/>
              </a:lnSpc>
            </a:pPr>
            <a:r>
              <a:rPr lang="ru-RU" altLang="sr-Latn-RS" sz="2400">
                <a:latin typeface="Times New Roman" panose="02020603050405020304" pitchFamily="18" charset="0"/>
                <a:cs typeface="Times New Roman" panose="02020603050405020304" pitchFamily="18" charset="0"/>
              </a:rPr>
              <a:t> Для расчёта среднего квадратического отклонения результата измерения используется формула:</a:t>
            </a:r>
          </a:p>
        </p:txBody>
      </p:sp>
      <p:pic>
        <p:nvPicPr>
          <p:cNvPr id="43010" name="Рисунок 2">
            <a:extLst>
              <a:ext uri="{FF2B5EF4-FFF2-40B4-BE49-F238E27FC236}">
                <a16:creationId xmlns:a16="http://schemas.microsoft.com/office/drawing/2014/main" id="{DBD8B43D-D85D-4BA3-A6E3-F274E0EEF1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7275" y="2327275"/>
            <a:ext cx="4367213"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Прямоугольник 3">
            <a:extLst>
              <a:ext uri="{FF2B5EF4-FFF2-40B4-BE49-F238E27FC236}">
                <a16:creationId xmlns:a16="http://schemas.microsoft.com/office/drawing/2014/main" id="{3C20A878-24C3-4EAE-A68C-3376924C2647}"/>
              </a:ext>
            </a:extLst>
          </p:cNvPr>
          <p:cNvSpPr>
            <a:spLocks noChangeArrowheads="1"/>
          </p:cNvSpPr>
          <p:nvPr/>
        </p:nvSpPr>
        <p:spPr bwMode="auto">
          <a:xfrm>
            <a:off x="282575" y="4186238"/>
            <a:ext cx="1123156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449263">
              <a:tabLst>
                <a:tab pos="252413" algn="l"/>
              </a:tabLst>
              <a:defRPr>
                <a:solidFill>
                  <a:schemeClr val="tx1"/>
                </a:solidFill>
                <a:latin typeface="Tw Cen MT" panose="020B0602020104020603" pitchFamily="34" charset="0"/>
              </a:defRPr>
            </a:lvl1pPr>
            <a:lvl2pPr marL="742950" indent="-285750">
              <a:tabLst>
                <a:tab pos="252413" algn="l"/>
              </a:tabLst>
              <a:defRPr>
                <a:solidFill>
                  <a:schemeClr val="tx1"/>
                </a:solidFill>
                <a:latin typeface="Tw Cen MT" panose="020B0602020104020603" pitchFamily="34" charset="0"/>
              </a:defRPr>
            </a:lvl2pPr>
            <a:lvl3pPr marL="1143000" indent="-228600">
              <a:tabLst>
                <a:tab pos="252413" algn="l"/>
              </a:tabLst>
              <a:defRPr>
                <a:solidFill>
                  <a:schemeClr val="tx1"/>
                </a:solidFill>
                <a:latin typeface="Tw Cen MT" panose="020B0602020104020603" pitchFamily="34" charset="0"/>
              </a:defRPr>
            </a:lvl3pPr>
            <a:lvl4pPr marL="1600200" indent="-228600">
              <a:tabLst>
                <a:tab pos="252413" algn="l"/>
              </a:tabLst>
              <a:defRPr>
                <a:solidFill>
                  <a:schemeClr val="tx1"/>
                </a:solidFill>
                <a:latin typeface="Tw Cen MT" panose="020B0602020104020603" pitchFamily="34" charset="0"/>
              </a:defRPr>
            </a:lvl4pPr>
            <a:lvl5pPr marL="2057400" indent="-228600">
              <a:tabLst>
                <a:tab pos="252413" algn="l"/>
              </a:tabLst>
              <a:defRPr>
                <a:solidFill>
                  <a:schemeClr val="tx1"/>
                </a:solidFill>
                <a:latin typeface="Tw Cen MT" panose="020B0602020104020603" pitchFamily="34" charset="0"/>
              </a:defRPr>
            </a:lvl5pPr>
            <a:lvl6pPr marL="2514600" indent="-228600" fontAlgn="base">
              <a:spcBef>
                <a:spcPct val="0"/>
              </a:spcBef>
              <a:spcAft>
                <a:spcPct val="0"/>
              </a:spcAft>
              <a:tabLst>
                <a:tab pos="252413" algn="l"/>
              </a:tabLst>
              <a:defRPr>
                <a:solidFill>
                  <a:schemeClr val="tx1"/>
                </a:solidFill>
                <a:latin typeface="Tw Cen MT" panose="020B0602020104020603" pitchFamily="34" charset="0"/>
              </a:defRPr>
            </a:lvl6pPr>
            <a:lvl7pPr marL="2971800" indent="-228600" fontAlgn="base">
              <a:spcBef>
                <a:spcPct val="0"/>
              </a:spcBef>
              <a:spcAft>
                <a:spcPct val="0"/>
              </a:spcAft>
              <a:tabLst>
                <a:tab pos="252413" algn="l"/>
              </a:tabLst>
              <a:defRPr>
                <a:solidFill>
                  <a:schemeClr val="tx1"/>
                </a:solidFill>
                <a:latin typeface="Tw Cen MT" panose="020B0602020104020603" pitchFamily="34" charset="0"/>
              </a:defRPr>
            </a:lvl7pPr>
            <a:lvl8pPr marL="3429000" indent="-228600" fontAlgn="base">
              <a:spcBef>
                <a:spcPct val="0"/>
              </a:spcBef>
              <a:spcAft>
                <a:spcPct val="0"/>
              </a:spcAft>
              <a:tabLst>
                <a:tab pos="252413" algn="l"/>
              </a:tabLst>
              <a:defRPr>
                <a:solidFill>
                  <a:schemeClr val="tx1"/>
                </a:solidFill>
                <a:latin typeface="Tw Cen MT" panose="020B0602020104020603" pitchFamily="34" charset="0"/>
              </a:defRPr>
            </a:lvl8pPr>
            <a:lvl9pPr marL="3886200" indent="-228600" fontAlgn="base">
              <a:spcBef>
                <a:spcPct val="0"/>
              </a:spcBef>
              <a:spcAft>
                <a:spcPct val="0"/>
              </a:spcAft>
              <a:tabLst>
                <a:tab pos="252413" algn="l"/>
              </a:tabLst>
              <a:defRPr>
                <a:solidFill>
                  <a:schemeClr val="tx1"/>
                </a:solidFill>
                <a:latin typeface="Tw Cen MT" panose="020B0602020104020603" pitchFamily="34" charset="0"/>
              </a:defRPr>
            </a:lvl9pPr>
          </a:lstStyle>
          <a:p>
            <a:pPr algn="just">
              <a:lnSpc>
                <a:spcPct val="150000"/>
              </a:lnSpc>
            </a:pPr>
            <a:r>
              <a:rPr lang="ru-RU" altLang="sr-Latn-RS" sz="2400" b="1" i="1">
                <a:solidFill>
                  <a:srgbClr val="002060"/>
                </a:solidFill>
                <a:latin typeface="Times New Roman" panose="02020603050405020304" pitchFamily="18" charset="0"/>
                <a:cs typeface="Times New Roman" panose="02020603050405020304" pitchFamily="18" charset="0"/>
              </a:rPr>
              <a:t>Среднее квадратическое отклонение является основной характеристикой размера случайных погрешностей результата измерений.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7BB461F-FF3C-4CD4-A3AB-975EB9018482}"/>
              </a:ext>
            </a:extLst>
          </p:cNvPr>
          <p:cNvSpPr/>
          <p:nvPr/>
        </p:nvSpPr>
        <p:spPr>
          <a:xfrm>
            <a:off x="450850" y="407988"/>
            <a:ext cx="11166475" cy="4154487"/>
          </a:xfrm>
          <a:prstGeom prst="rect">
            <a:avLst/>
          </a:prstGeom>
        </p:spPr>
        <p:txBody>
          <a:bodyPr>
            <a:spAutoFit/>
          </a:bodyPr>
          <a:lstStyle>
            <a:lvl1pPr>
              <a:tabLst>
                <a:tab pos="457200" algn="l"/>
              </a:tabLst>
              <a:defRPr>
                <a:solidFill>
                  <a:schemeClr val="tx1"/>
                </a:solidFill>
                <a:latin typeface="Tw Cen MT" panose="020B0602020104020603" pitchFamily="34" charset="0"/>
              </a:defRPr>
            </a:lvl1pPr>
            <a:lvl2pPr marL="742950" indent="-285750">
              <a:tabLst>
                <a:tab pos="457200" algn="l"/>
              </a:tabLst>
              <a:defRPr>
                <a:solidFill>
                  <a:schemeClr val="tx1"/>
                </a:solidFill>
                <a:latin typeface="Tw Cen MT" panose="020B0602020104020603" pitchFamily="34" charset="0"/>
              </a:defRPr>
            </a:lvl2pPr>
            <a:lvl3pPr marL="1143000" indent="-228600">
              <a:tabLst>
                <a:tab pos="457200" algn="l"/>
              </a:tabLst>
              <a:defRPr>
                <a:solidFill>
                  <a:schemeClr val="tx1"/>
                </a:solidFill>
                <a:latin typeface="Tw Cen MT" panose="020B0602020104020603" pitchFamily="34" charset="0"/>
              </a:defRPr>
            </a:lvl3pPr>
            <a:lvl4pPr marL="1600200" indent="-228600">
              <a:tabLst>
                <a:tab pos="457200" algn="l"/>
              </a:tabLst>
              <a:defRPr>
                <a:solidFill>
                  <a:schemeClr val="tx1"/>
                </a:solidFill>
                <a:latin typeface="Tw Cen MT" panose="020B0602020104020603" pitchFamily="34" charset="0"/>
              </a:defRPr>
            </a:lvl4pPr>
            <a:lvl5pPr marL="2057400" indent="-228600">
              <a:tabLst>
                <a:tab pos="457200" algn="l"/>
              </a:tabLst>
              <a:defRPr>
                <a:solidFill>
                  <a:schemeClr val="tx1"/>
                </a:solidFill>
                <a:latin typeface="Tw Cen MT" panose="020B0602020104020603" pitchFamily="34" charset="0"/>
              </a:defRPr>
            </a:lvl5pPr>
            <a:lvl6pPr marL="2514600" indent="-228600" fontAlgn="base">
              <a:spcBef>
                <a:spcPct val="0"/>
              </a:spcBef>
              <a:spcAft>
                <a:spcPct val="0"/>
              </a:spcAft>
              <a:tabLst>
                <a:tab pos="457200" algn="l"/>
              </a:tabLst>
              <a:defRPr>
                <a:solidFill>
                  <a:schemeClr val="tx1"/>
                </a:solidFill>
                <a:latin typeface="Tw Cen MT" panose="020B0602020104020603" pitchFamily="34" charset="0"/>
              </a:defRPr>
            </a:lvl6pPr>
            <a:lvl7pPr marL="2971800" indent="-228600" fontAlgn="base">
              <a:spcBef>
                <a:spcPct val="0"/>
              </a:spcBef>
              <a:spcAft>
                <a:spcPct val="0"/>
              </a:spcAft>
              <a:tabLst>
                <a:tab pos="457200" algn="l"/>
              </a:tabLst>
              <a:defRPr>
                <a:solidFill>
                  <a:schemeClr val="tx1"/>
                </a:solidFill>
                <a:latin typeface="Tw Cen MT" panose="020B0602020104020603" pitchFamily="34" charset="0"/>
              </a:defRPr>
            </a:lvl7pPr>
            <a:lvl8pPr marL="3429000" indent="-228600" fontAlgn="base">
              <a:spcBef>
                <a:spcPct val="0"/>
              </a:spcBef>
              <a:spcAft>
                <a:spcPct val="0"/>
              </a:spcAft>
              <a:tabLst>
                <a:tab pos="457200" algn="l"/>
              </a:tabLst>
              <a:defRPr>
                <a:solidFill>
                  <a:schemeClr val="tx1"/>
                </a:solidFill>
                <a:latin typeface="Tw Cen MT" panose="020B0602020104020603" pitchFamily="34" charset="0"/>
              </a:defRPr>
            </a:lvl8pPr>
            <a:lvl9pPr marL="3886200" indent="-228600" fontAlgn="base">
              <a:spcBef>
                <a:spcPct val="0"/>
              </a:spcBef>
              <a:spcAft>
                <a:spcPct val="0"/>
              </a:spcAft>
              <a:tabLst>
                <a:tab pos="457200" algn="l"/>
              </a:tabLst>
              <a:defRPr>
                <a:solidFill>
                  <a:schemeClr val="tx1"/>
                </a:solidFill>
                <a:latin typeface="Tw Cen MT" panose="020B0602020104020603" pitchFamily="34" charset="0"/>
              </a:defRPr>
            </a:lvl9pPr>
          </a:lstStyle>
          <a:p>
            <a:pPr algn="just">
              <a:lnSpc>
                <a:spcPct val="150000"/>
              </a:lnSpc>
              <a:buClr>
                <a:srgbClr val="000000"/>
              </a:buClr>
            </a:pPr>
            <a:r>
              <a:rPr lang="ru-RU" altLang="sr-Latn-RS" sz="2400" u="sng">
                <a:solidFill>
                  <a:srgbClr val="000000"/>
                </a:solidFill>
                <a:latin typeface="Times New Roman" panose="02020603050405020304" pitchFamily="18" charset="0"/>
                <a:cs typeface="Times New Roman" panose="02020603050405020304" pitchFamily="18" charset="0"/>
              </a:rPr>
              <a:t>4. Проверка гипотезы о принадлежности результатов наблюдений нормальному распределению.</a:t>
            </a:r>
            <a:endParaRPr lang="ru-RU" altLang="sr-Latn-RS" sz="2400">
              <a:latin typeface="Times New Roman" panose="02020603050405020304" pitchFamily="18" charset="0"/>
              <a:cs typeface="Times New Roman" panose="02020603050405020304" pitchFamily="18" charset="0"/>
            </a:endParaRPr>
          </a:p>
          <a:p>
            <a:pPr algn="just">
              <a:lnSpc>
                <a:spcPct val="200000"/>
              </a:lnSpc>
            </a:pPr>
            <a:r>
              <a:rPr lang="ru-RU" altLang="sr-Latn-RS" sz="2400">
                <a:latin typeface="Times New Roman" panose="02020603050405020304" pitchFamily="18" charset="0"/>
                <a:cs typeface="Times New Roman" panose="02020603050405020304" pitchFamily="18" charset="0"/>
              </a:rPr>
              <a:t>Чтобы установить, принадлежат (или не принадлежат) результаты наблюдений тому или иному распределению, необходимо сравнить экспериментальную фун­кцию распределения с предполагаемой теоретической. Сравнение осуществляет­ся с помощью критериев согласия.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ED9339F-6323-4AE6-B77B-819BAEB77D78}"/>
              </a:ext>
            </a:extLst>
          </p:cNvPr>
          <p:cNvSpPr/>
          <p:nvPr/>
        </p:nvSpPr>
        <p:spPr>
          <a:xfrm>
            <a:off x="501650" y="458788"/>
            <a:ext cx="11320463" cy="5632450"/>
          </a:xfrm>
          <a:prstGeom prst="rect">
            <a:avLst/>
          </a:prstGeom>
        </p:spPr>
        <p:txBody>
          <a:bodyPr>
            <a:spAutoFit/>
          </a:bodyPr>
          <a:lstStyle/>
          <a:p>
            <a:pPr algn="just" fontAlgn="auto">
              <a:lnSpc>
                <a:spcPct val="150000"/>
              </a:lnSpc>
              <a:spcBef>
                <a:spcPts val="0"/>
              </a:spcBef>
              <a:spcAft>
                <a:spcPts val="0"/>
              </a:spcAft>
              <a:defRPr/>
            </a:pPr>
            <a:r>
              <a:rPr lang="ru-RU" sz="2400" b="1" i="1" dirty="0">
                <a:solidFill>
                  <a:srgbClr val="002060"/>
                </a:solidFill>
                <a:latin typeface="Times New Roman" panose="02020603050405020304" pitchFamily="18" charset="0"/>
                <a:cs typeface="Times New Roman" panose="02020603050405020304" pitchFamily="18" charset="0"/>
              </a:rPr>
              <a:t>Критерии согласия —</a:t>
            </a:r>
            <a:r>
              <a:rPr lang="ru-RU" sz="2400" b="1" dirty="0">
                <a:solidFill>
                  <a:srgbClr val="002060"/>
                </a:solidFill>
                <a:latin typeface="Times New Roman" panose="02020603050405020304" pitchFamily="18" charset="0"/>
                <a:cs typeface="Times New Roman" panose="02020603050405020304" pitchFamily="18" charset="0"/>
              </a:rPr>
              <a:t> это критерии проверки гипотез о соответствии эмпирического распределения теоретическому распределению вероятностей, подразделяются на два класса: </a:t>
            </a:r>
          </a:p>
          <a:p>
            <a:pPr marL="342900" indent="-342900" algn="just" fontAlgn="auto">
              <a:lnSpc>
                <a:spcPct val="150000"/>
              </a:lnSpc>
              <a:spcBef>
                <a:spcPts val="0"/>
              </a:spcBef>
              <a:spcAft>
                <a:spcPts val="0"/>
              </a:spcAft>
              <a:buFont typeface="Wingdings" panose="05000000000000000000" pitchFamily="2" charset="2"/>
              <a:buChar char="Ø"/>
              <a:defRPr/>
            </a:pPr>
            <a:r>
              <a:rPr lang="ru-RU" sz="2400" b="1" i="1" dirty="0">
                <a:solidFill>
                  <a:srgbClr val="FF0000"/>
                </a:solidFill>
                <a:latin typeface="Times New Roman" panose="02020603050405020304" pitchFamily="18" charset="0"/>
                <a:cs typeface="Times New Roman" panose="02020603050405020304" pitchFamily="18" charset="0"/>
              </a:rPr>
              <a:t>общие,</a:t>
            </a:r>
          </a:p>
          <a:p>
            <a:pPr marL="342900" indent="-342900" algn="just" fontAlgn="auto">
              <a:lnSpc>
                <a:spcPct val="150000"/>
              </a:lnSpc>
              <a:spcBef>
                <a:spcPts val="0"/>
              </a:spcBef>
              <a:spcAft>
                <a:spcPts val="0"/>
              </a:spcAft>
              <a:buFont typeface="Wingdings" panose="05000000000000000000" pitchFamily="2" charset="2"/>
              <a:buChar char="Ø"/>
              <a:defRPr/>
            </a:pPr>
            <a:r>
              <a:rPr lang="ru-RU" sz="2400" b="1" i="1" dirty="0">
                <a:solidFill>
                  <a:srgbClr val="FF0000"/>
                </a:solidFill>
                <a:latin typeface="Times New Roman" panose="02020603050405020304" pitchFamily="18" charset="0"/>
                <a:cs typeface="Times New Roman" panose="02020603050405020304" pitchFamily="18" charset="0"/>
              </a:rPr>
              <a:t>специальные. </a:t>
            </a:r>
          </a:p>
          <a:p>
            <a:pPr algn="just" fontAlgn="auto">
              <a:lnSpc>
                <a:spcPct val="150000"/>
              </a:lnSpc>
              <a:spcBef>
                <a:spcPts val="0"/>
              </a:spcBef>
              <a:spcAft>
                <a:spcPts val="0"/>
              </a:spcAft>
              <a:defRPr/>
            </a:pPr>
            <a:r>
              <a:rPr lang="ru-RU" sz="2400" b="1" i="1" u="sng" dirty="0">
                <a:solidFill>
                  <a:srgbClr val="002060"/>
                </a:solidFill>
                <a:latin typeface="Times New Roman" panose="02020603050405020304" pitchFamily="18" charset="0"/>
                <a:cs typeface="Times New Roman" panose="02020603050405020304" pitchFamily="18" charset="0"/>
              </a:rPr>
              <a:t>Общие критерии</a:t>
            </a:r>
            <a:r>
              <a:rPr lang="ru-RU" sz="2400" b="1" dirty="0">
                <a:solidFill>
                  <a:srgbClr val="002060"/>
                </a:solidFill>
                <a:latin typeface="Times New Roman" panose="02020603050405020304" pitchFamily="18" charset="0"/>
                <a:cs typeface="Times New Roman" panose="02020603050405020304" pitchFamily="18" charset="0"/>
              </a:rPr>
              <a:t> </a:t>
            </a:r>
            <a:r>
              <a:rPr lang="ru-RU" sz="2400" dirty="0">
                <a:solidFill>
                  <a:srgbClr val="002060"/>
                </a:solidFill>
                <a:latin typeface="Times New Roman" panose="02020603050405020304" pitchFamily="18" charset="0"/>
                <a:cs typeface="Times New Roman" panose="02020603050405020304" pitchFamily="18" charset="0"/>
              </a:rPr>
              <a:t>согласия применимы к самой общей формулировке гипотезы, а именно к гипотезе о согласии наблюдаемых результатов с любым априорно предполагаемым распределением вероятностей. </a:t>
            </a:r>
          </a:p>
          <a:p>
            <a:pPr algn="just" fontAlgn="auto">
              <a:lnSpc>
                <a:spcPct val="150000"/>
              </a:lnSpc>
              <a:spcBef>
                <a:spcPts val="0"/>
              </a:spcBef>
              <a:spcAft>
                <a:spcPts val="0"/>
              </a:spcAft>
              <a:defRPr/>
            </a:pPr>
            <a:r>
              <a:rPr lang="ru-RU" sz="2400" b="1" i="1" u="sng" dirty="0">
                <a:solidFill>
                  <a:srgbClr val="002060"/>
                </a:solidFill>
                <a:latin typeface="Times New Roman" panose="02020603050405020304" pitchFamily="18" charset="0"/>
                <a:cs typeface="Times New Roman" panose="02020603050405020304" pitchFamily="18" charset="0"/>
              </a:rPr>
              <a:t>Специальные критерии</a:t>
            </a:r>
            <a:r>
              <a:rPr lang="ru-RU" sz="2400" b="1" i="1" dirty="0">
                <a:solidFill>
                  <a:srgbClr val="002060"/>
                </a:solidFill>
                <a:latin typeface="Times New Roman" panose="02020603050405020304" pitchFamily="18" charset="0"/>
                <a:cs typeface="Times New Roman" panose="02020603050405020304" pitchFamily="18" charset="0"/>
              </a:rPr>
              <a:t> </a:t>
            </a:r>
            <a:r>
              <a:rPr lang="ru-RU" sz="2400" dirty="0">
                <a:solidFill>
                  <a:srgbClr val="002060"/>
                </a:solidFill>
                <a:latin typeface="Times New Roman" panose="02020603050405020304" pitchFamily="18" charset="0"/>
                <a:cs typeface="Times New Roman" panose="02020603050405020304" pitchFamily="18" charset="0"/>
              </a:rPr>
              <a:t>согласия предполагают специальные нулевые гипотезы, формулирующие согласие с определенной формой распределения вероятностей.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Прямоугольник 1">
            <a:extLst>
              <a:ext uri="{FF2B5EF4-FFF2-40B4-BE49-F238E27FC236}">
                <a16:creationId xmlns:a16="http://schemas.microsoft.com/office/drawing/2014/main" id="{C9E891C5-9FD2-48FE-A1AE-96D57ED6A077}"/>
              </a:ext>
            </a:extLst>
          </p:cNvPr>
          <p:cNvSpPr>
            <a:spLocks noChangeArrowheads="1"/>
          </p:cNvSpPr>
          <p:nvPr/>
        </p:nvSpPr>
        <p:spPr bwMode="auto">
          <a:xfrm>
            <a:off x="322263" y="244475"/>
            <a:ext cx="11383962"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sr-Latn-RS" sz="2400">
                <a:latin typeface="Times New Roman" panose="02020603050405020304" pitchFamily="18" charset="0"/>
                <a:cs typeface="Times New Roman" panose="02020603050405020304" pitchFamily="18" charset="0"/>
              </a:rPr>
              <a:t>В случае проверки принадлежности результатов наблюдений к нормальному распределению предпочтительным, при числе результатов </a:t>
            </a:r>
            <a:r>
              <a:rPr lang="en-US" altLang="sr-Latn-RS" sz="2400" i="1">
                <a:latin typeface="Times New Roman" panose="02020603050405020304" pitchFamily="18" charset="0"/>
                <a:cs typeface="Times New Roman" panose="02020603050405020304" pitchFamily="18" charset="0"/>
              </a:rPr>
              <a:t>n</a:t>
            </a:r>
            <a:r>
              <a:rPr lang="ru-RU" altLang="sr-Latn-RS" sz="2400">
                <a:latin typeface="Times New Roman" panose="02020603050405020304" pitchFamily="18" charset="0"/>
                <a:cs typeface="Times New Roman" panose="02020603050405020304" pitchFamily="18" charset="0"/>
              </a:rPr>
              <a:t> &gt; 50, является один из критериев: Пирсона или </a:t>
            </a:r>
            <a:r>
              <a:rPr lang="ru-RU" altLang="sr-Latn-RS" sz="2800">
                <a:latin typeface="Times New Roman" panose="02020603050405020304" pitchFamily="18" charset="0"/>
                <a:cs typeface="Times New Roman" panose="02020603050405020304" pitchFamily="18" charset="0"/>
              </a:rPr>
              <a:t>Мизеса-Смирнова.</a:t>
            </a:r>
          </a:p>
          <a:p>
            <a:pPr algn="just">
              <a:lnSpc>
                <a:spcPct val="150000"/>
              </a:lnSpc>
              <a:buClr>
                <a:srgbClr val="000000"/>
              </a:buClr>
            </a:pPr>
            <a:r>
              <a:rPr lang="ru-RU" altLang="sr-Latn-RS" sz="2400" u="sng">
                <a:solidFill>
                  <a:srgbClr val="000000"/>
                </a:solidFill>
                <a:latin typeface="Times New Roman" panose="02020603050405020304" pitchFamily="18" charset="0"/>
                <a:cs typeface="Times New Roman" panose="02020603050405020304" pitchFamily="18" charset="0"/>
              </a:rPr>
              <a:t>5. Вычисление доверительных границ случайной погрешности результата измерения</a:t>
            </a:r>
            <a:endParaRPr lang="ru-RU" altLang="sr-Latn-RS" sz="2000">
              <a:latin typeface="Times New Roman" panose="02020603050405020304" pitchFamily="18" charset="0"/>
              <a:cs typeface="Times New Roman" panose="02020603050405020304" pitchFamily="18" charset="0"/>
            </a:endParaRPr>
          </a:p>
          <a:p>
            <a:pPr algn="just">
              <a:lnSpc>
                <a:spcPct val="150000"/>
              </a:lnSpc>
            </a:pPr>
            <a:r>
              <a:rPr lang="ru-RU" altLang="sr-Latn-RS" sz="2400">
                <a:latin typeface="Times New Roman" panose="02020603050405020304" pitchFamily="18" charset="0"/>
                <a:cs typeface="Times New Roman" panose="02020603050405020304" pitchFamily="18" charset="0"/>
              </a:rPr>
              <a:t>Доверительные границы ∆ (без учета знака) случайной погрешности результата измерения находят по формуле:</a:t>
            </a:r>
            <a:endParaRPr lang="ru-RU" altLang="sr-Latn-RS" sz="2000">
              <a:latin typeface="Times New Roman" panose="02020603050405020304" pitchFamily="18" charset="0"/>
              <a:cs typeface="Times New Roman" panose="02020603050405020304" pitchFamily="18" charset="0"/>
            </a:endParaRPr>
          </a:p>
          <a:p>
            <a:endParaRPr lang="ru-RU" altLang="sr-Latn-RS" sz="2400"/>
          </a:p>
        </p:txBody>
      </p:sp>
      <p:pic>
        <p:nvPicPr>
          <p:cNvPr id="46082" name="Рисунок 2">
            <a:extLst>
              <a:ext uri="{FF2B5EF4-FFF2-40B4-BE49-F238E27FC236}">
                <a16:creationId xmlns:a16="http://schemas.microsoft.com/office/drawing/2014/main" id="{8EA139E7-50D1-432A-84CB-A1994D7DE2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7838" y="3257550"/>
            <a:ext cx="27146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Прямоугольник 3">
            <a:extLst>
              <a:ext uri="{FF2B5EF4-FFF2-40B4-BE49-F238E27FC236}">
                <a16:creationId xmlns:a16="http://schemas.microsoft.com/office/drawing/2014/main" id="{3141BC26-A275-48A3-BCB5-909D1A526D95}"/>
              </a:ext>
            </a:extLst>
          </p:cNvPr>
          <p:cNvSpPr>
            <a:spLocks noChangeArrowheads="1"/>
          </p:cNvSpPr>
          <p:nvPr/>
        </p:nvSpPr>
        <p:spPr bwMode="auto">
          <a:xfrm>
            <a:off x="360363" y="4265613"/>
            <a:ext cx="11307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52413" algn="l"/>
              </a:tabLst>
              <a:defRPr>
                <a:solidFill>
                  <a:schemeClr val="tx1"/>
                </a:solidFill>
                <a:latin typeface="Tw Cen MT" panose="020B0602020104020603" pitchFamily="34" charset="0"/>
              </a:defRPr>
            </a:lvl1pPr>
            <a:lvl2pPr marL="742950" indent="-285750">
              <a:tabLst>
                <a:tab pos="252413" algn="l"/>
              </a:tabLst>
              <a:defRPr>
                <a:solidFill>
                  <a:schemeClr val="tx1"/>
                </a:solidFill>
                <a:latin typeface="Tw Cen MT" panose="020B0602020104020603" pitchFamily="34" charset="0"/>
              </a:defRPr>
            </a:lvl2pPr>
            <a:lvl3pPr marL="1143000" indent="-228600">
              <a:tabLst>
                <a:tab pos="252413" algn="l"/>
              </a:tabLst>
              <a:defRPr>
                <a:solidFill>
                  <a:schemeClr val="tx1"/>
                </a:solidFill>
                <a:latin typeface="Tw Cen MT" panose="020B0602020104020603" pitchFamily="34" charset="0"/>
              </a:defRPr>
            </a:lvl3pPr>
            <a:lvl4pPr marL="1600200" indent="-228600">
              <a:tabLst>
                <a:tab pos="252413" algn="l"/>
              </a:tabLst>
              <a:defRPr>
                <a:solidFill>
                  <a:schemeClr val="tx1"/>
                </a:solidFill>
                <a:latin typeface="Tw Cen MT" panose="020B0602020104020603" pitchFamily="34" charset="0"/>
              </a:defRPr>
            </a:lvl4pPr>
            <a:lvl5pPr marL="2057400" indent="-228600">
              <a:tabLst>
                <a:tab pos="252413" algn="l"/>
              </a:tabLst>
              <a:defRPr>
                <a:solidFill>
                  <a:schemeClr val="tx1"/>
                </a:solidFill>
                <a:latin typeface="Tw Cen MT" panose="020B0602020104020603" pitchFamily="34" charset="0"/>
              </a:defRPr>
            </a:lvl5pPr>
            <a:lvl6pPr marL="2514600" indent="-228600" fontAlgn="base">
              <a:spcBef>
                <a:spcPct val="0"/>
              </a:spcBef>
              <a:spcAft>
                <a:spcPct val="0"/>
              </a:spcAft>
              <a:tabLst>
                <a:tab pos="252413" algn="l"/>
              </a:tabLst>
              <a:defRPr>
                <a:solidFill>
                  <a:schemeClr val="tx1"/>
                </a:solidFill>
                <a:latin typeface="Tw Cen MT" panose="020B0602020104020603" pitchFamily="34" charset="0"/>
              </a:defRPr>
            </a:lvl6pPr>
            <a:lvl7pPr marL="2971800" indent="-228600" fontAlgn="base">
              <a:spcBef>
                <a:spcPct val="0"/>
              </a:spcBef>
              <a:spcAft>
                <a:spcPct val="0"/>
              </a:spcAft>
              <a:tabLst>
                <a:tab pos="252413" algn="l"/>
              </a:tabLst>
              <a:defRPr>
                <a:solidFill>
                  <a:schemeClr val="tx1"/>
                </a:solidFill>
                <a:latin typeface="Tw Cen MT" panose="020B0602020104020603" pitchFamily="34" charset="0"/>
              </a:defRPr>
            </a:lvl7pPr>
            <a:lvl8pPr marL="3429000" indent="-228600" fontAlgn="base">
              <a:spcBef>
                <a:spcPct val="0"/>
              </a:spcBef>
              <a:spcAft>
                <a:spcPct val="0"/>
              </a:spcAft>
              <a:tabLst>
                <a:tab pos="252413" algn="l"/>
              </a:tabLst>
              <a:defRPr>
                <a:solidFill>
                  <a:schemeClr val="tx1"/>
                </a:solidFill>
                <a:latin typeface="Tw Cen MT" panose="020B0602020104020603" pitchFamily="34" charset="0"/>
              </a:defRPr>
            </a:lvl8pPr>
            <a:lvl9pPr marL="3886200" indent="-228600" fontAlgn="base">
              <a:spcBef>
                <a:spcPct val="0"/>
              </a:spcBef>
              <a:spcAft>
                <a:spcPct val="0"/>
              </a:spcAft>
              <a:tabLst>
                <a:tab pos="252413" algn="l"/>
              </a:tabLst>
              <a:defRPr>
                <a:solidFill>
                  <a:schemeClr val="tx1"/>
                </a:solidFill>
                <a:latin typeface="Tw Cen MT" panose="020B0602020104020603" pitchFamily="34" charset="0"/>
              </a:defRPr>
            </a:lvl9pPr>
          </a:lstStyle>
          <a:p>
            <a:pPr algn="just">
              <a:lnSpc>
                <a:spcPct val="150000"/>
              </a:lnSpc>
            </a:pPr>
            <a:r>
              <a:rPr lang="ru-RU" altLang="sr-Latn-RS" sz="2400">
                <a:latin typeface="Times New Roman" panose="02020603050405020304" pitchFamily="18" charset="0"/>
                <a:cs typeface="Times New Roman" panose="02020603050405020304" pitchFamily="18" charset="0"/>
              </a:rPr>
              <a:t>где </a:t>
            </a:r>
            <a:r>
              <a:rPr lang="en-US" altLang="sr-Latn-RS" sz="2400" i="1">
                <a:latin typeface="Times New Roman" panose="02020603050405020304" pitchFamily="18" charset="0"/>
                <a:cs typeface="Times New Roman" panose="02020603050405020304" pitchFamily="18" charset="0"/>
              </a:rPr>
              <a:t>t</a:t>
            </a:r>
            <a:r>
              <a:rPr lang="ru-RU" altLang="sr-Latn-RS" sz="2400">
                <a:latin typeface="Times New Roman" panose="02020603050405020304" pitchFamily="18" charset="0"/>
                <a:cs typeface="Times New Roman" panose="02020603050405020304" pitchFamily="18" charset="0"/>
              </a:rPr>
              <a:t> - квантиль распределения Стьюдента, который зависит от доверительной вероятности </a:t>
            </a:r>
            <a:r>
              <a:rPr lang="en-US" altLang="sr-Latn-RS" sz="2400" b="1" i="1">
                <a:latin typeface="Times New Roman" panose="02020603050405020304" pitchFamily="18" charset="0"/>
                <a:cs typeface="Times New Roman" panose="02020603050405020304" pitchFamily="18" charset="0"/>
              </a:rPr>
              <a:t>P</a:t>
            </a:r>
            <a:r>
              <a:rPr lang="ru-RU" altLang="sr-Latn-RS" sz="2400" b="1" i="1" baseline="-25000">
                <a:latin typeface="Times New Roman" panose="02020603050405020304" pitchFamily="18" charset="0"/>
                <a:cs typeface="Times New Roman" panose="02020603050405020304" pitchFamily="18" charset="0"/>
              </a:rPr>
              <a:t>Д</a:t>
            </a:r>
            <a:r>
              <a:rPr lang="ru-RU" altLang="sr-Latn-RS" sz="2400" b="1" i="1">
                <a:latin typeface="Times New Roman" panose="02020603050405020304" pitchFamily="18" charset="0"/>
                <a:cs typeface="Times New Roman" panose="02020603050405020304" pitchFamily="18" charset="0"/>
              </a:rPr>
              <a:t> </a:t>
            </a:r>
            <a:r>
              <a:rPr lang="ru-RU" altLang="sr-Latn-RS" sz="2400">
                <a:latin typeface="Times New Roman" panose="02020603050405020304" pitchFamily="18" charset="0"/>
                <a:cs typeface="Times New Roman" panose="02020603050405020304" pitchFamily="18" charset="0"/>
              </a:rPr>
              <a:t>и числа наблюдений </a:t>
            </a:r>
            <a:r>
              <a:rPr lang="en-US" altLang="sr-Latn-RS" sz="2400" b="1" i="1">
                <a:latin typeface="Times New Roman" panose="02020603050405020304" pitchFamily="18" charset="0"/>
                <a:cs typeface="Times New Roman" panose="02020603050405020304" pitchFamily="18" charset="0"/>
              </a:rPr>
              <a:t>n</a:t>
            </a:r>
            <a:r>
              <a:rPr lang="ru-RU" altLang="sr-Latn-RS" sz="2400">
                <a:latin typeface="Times New Roman" panose="02020603050405020304" pitchFamily="18" charset="0"/>
                <a:cs typeface="Times New Roman" panose="02020603050405020304" pitchFamily="18"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Рисунок 1">
            <a:extLst>
              <a:ext uri="{FF2B5EF4-FFF2-40B4-BE49-F238E27FC236}">
                <a16:creationId xmlns:a16="http://schemas.microsoft.com/office/drawing/2014/main" id="{DF9B3AB1-D53D-4916-B868-603724EF82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 y="811213"/>
            <a:ext cx="12157075"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44A3427-C8EF-454C-B6DA-42285B04FE1C}"/>
              </a:ext>
            </a:extLst>
          </p:cNvPr>
          <p:cNvSpPr/>
          <p:nvPr/>
        </p:nvSpPr>
        <p:spPr>
          <a:xfrm>
            <a:off x="219075" y="104775"/>
            <a:ext cx="11796713" cy="3784600"/>
          </a:xfrm>
          <a:prstGeom prst="rect">
            <a:avLst/>
          </a:prstGeom>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ctr">
              <a:buClr>
                <a:srgbClr val="000000"/>
              </a:buClr>
            </a:pPr>
            <a:r>
              <a:rPr lang="ru-RU" altLang="sr-Latn-RS" sz="2400" u="sng">
                <a:solidFill>
                  <a:srgbClr val="000000"/>
                </a:solidFill>
                <a:latin typeface="Times New Roman" panose="02020603050405020304" pitchFamily="18" charset="0"/>
                <a:cs typeface="Times New Roman" panose="02020603050405020304" pitchFamily="18" charset="0"/>
              </a:rPr>
              <a:t>5. Вычисление границ неисключенной систематической погрешности результата измерения</a:t>
            </a:r>
            <a:endParaRPr lang="ru-RU" altLang="sr-Latn-RS" sz="2400">
              <a:latin typeface="Times New Roman" panose="02020603050405020304" pitchFamily="18" charset="0"/>
              <a:cs typeface="Times New Roman" panose="02020603050405020304" pitchFamily="18" charset="0"/>
            </a:endParaRPr>
          </a:p>
          <a:p>
            <a:pPr algn="just"/>
            <a:r>
              <a:rPr lang="ru-RU" altLang="sr-Latn-RS" sz="2400">
                <a:latin typeface="Times New Roman" panose="02020603050405020304" pitchFamily="18" charset="0"/>
                <a:cs typeface="Times New Roman" panose="02020603050405020304" pitchFamily="18" charset="0"/>
              </a:rPr>
              <a:t>Неисключённая систематическая погрешность результата измерения образуется из составляющих, которыми могут быть неисключенные систематические по­грешности метода, средств измерения и т. п. За границы составляющих неисклю­ченной систематической погрешности принимают, например, пределы основных и дополнительных погрешностей средств измерений. При суммировании состав­ляющие неисключенной систематической погрешности рассматриваются как случайные величины с равномерными законами распределения. Границы неис­ключенной систематической погрешности </a:t>
            </a:r>
            <a:r>
              <a:rPr lang="en-US" altLang="sr-Latn-RS" sz="2400" i="1">
                <a:latin typeface="Times New Roman" panose="02020603050405020304" pitchFamily="18" charset="0"/>
                <a:cs typeface="Times New Roman" panose="02020603050405020304" pitchFamily="18" charset="0"/>
              </a:rPr>
              <a:t>q</a:t>
            </a:r>
            <a:r>
              <a:rPr lang="ru-RU" altLang="sr-Latn-RS" sz="2400">
                <a:latin typeface="Times New Roman" panose="02020603050405020304" pitchFamily="18" charset="0"/>
                <a:cs typeface="Times New Roman" panose="02020603050405020304" pitchFamily="18" charset="0"/>
              </a:rPr>
              <a:t> результата измерения рассчитывают по формуле:</a:t>
            </a:r>
          </a:p>
        </p:txBody>
      </p:sp>
      <p:pic>
        <p:nvPicPr>
          <p:cNvPr id="48130" name="Рисунок 2">
            <a:extLst>
              <a:ext uri="{FF2B5EF4-FFF2-40B4-BE49-F238E27FC236}">
                <a16:creationId xmlns:a16="http://schemas.microsoft.com/office/drawing/2014/main" id="{AFD70AD2-C06B-4D39-B887-7BCFF5A1E8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6888" y="4341813"/>
            <a:ext cx="2428875"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Прямоугольник 6">
            <a:extLst>
              <a:ext uri="{FF2B5EF4-FFF2-40B4-BE49-F238E27FC236}">
                <a16:creationId xmlns:a16="http://schemas.microsoft.com/office/drawing/2014/main" id="{8C3CE09D-4183-435A-98FA-BF7B7717D3E9}"/>
              </a:ext>
            </a:extLst>
          </p:cNvPr>
          <p:cNvSpPr>
            <a:spLocks noChangeArrowheads="1"/>
          </p:cNvSpPr>
          <p:nvPr/>
        </p:nvSpPr>
        <p:spPr bwMode="auto">
          <a:xfrm>
            <a:off x="0" y="5632450"/>
            <a:ext cx="11849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52413" algn="l"/>
              </a:tabLst>
              <a:defRPr>
                <a:solidFill>
                  <a:schemeClr val="tx1"/>
                </a:solidFill>
                <a:latin typeface="Tw Cen MT" panose="020B0602020104020603" pitchFamily="34" charset="0"/>
              </a:defRPr>
            </a:lvl1pPr>
            <a:lvl2pPr marL="742950" indent="-285750">
              <a:tabLst>
                <a:tab pos="252413" algn="l"/>
              </a:tabLst>
              <a:defRPr>
                <a:solidFill>
                  <a:schemeClr val="tx1"/>
                </a:solidFill>
                <a:latin typeface="Tw Cen MT" panose="020B0602020104020603" pitchFamily="34" charset="0"/>
              </a:defRPr>
            </a:lvl2pPr>
            <a:lvl3pPr marL="1143000" indent="-228600">
              <a:tabLst>
                <a:tab pos="252413" algn="l"/>
              </a:tabLst>
              <a:defRPr>
                <a:solidFill>
                  <a:schemeClr val="tx1"/>
                </a:solidFill>
                <a:latin typeface="Tw Cen MT" panose="020B0602020104020603" pitchFamily="34" charset="0"/>
              </a:defRPr>
            </a:lvl3pPr>
            <a:lvl4pPr marL="1600200" indent="-228600">
              <a:tabLst>
                <a:tab pos="252413" algn="l"/>
              </a:tabLst>
              <a:defRPr>
                <a:solidFill>
                  <a:schemeClr val="tx1"/>
                </a:solidFill>
                <a:latin typeface="Tw Cen MT" panose="020B0602020104020603" pitchFamily="34" charset="0"/>
              </a:defRPr>
            </a:lvl4pPr>
            <a:lvl5pPr marL="2057400" indent="-228600">
              <a:tabLst>
                <a:tab pos="252413" algn="l"/>
              </a:tabLst>
              <a:defRPr>
                <a:solidFill>
                  <a:schemeClr val="tx1"/>
                </a:solidFill>
                <a:latin typeface="Tw Cen MT" panose="020B0602020104020603" pitchFamily="34" charset="0"/>
              </a:defRPr>
            </a:lvl5pPr>
            <a:lvl6pPr marL="2514600" indent="-228600" fontAlgn="base">
              <a:spcBef>
                <a:spcPct val="0"/>
              </a:spcBef>
              <a:spcAft>
                <a:spcPct val="0"/>
              </a:spcAft>
              <a:tabLst>
                <a:tab pos="252413" algn="l"/>
              </a:tabLst>
              <a:defRPr>
                <a:solidFill>
                  <a:schemeClr val="tx1"/>
                </a:solidFill>
                <a:latin typeface="Tw Cen MT" panose="020B0602020104020603" pitchFamily="34" charset="0"/>
              </a:defRPr>
            </a:lvl6pPr>
            <a:lvl7pPr marL="2971800" indent="-228600" fontAlgn="base">
              <a:spcBef>
                <a:spcPct val="0"/>
              </a:spcBef>
              <a:spcAft>
                <a:spcPct val="0"/>
              </a:spcAft>
              <a:tabLst>
                <a:tab pos="252413" algn="l"/>
              </a:tabLst>
              <a:defRPr>
                <a:solidFill>
                  <a:schemeClr val="tx1"/>
                </a:solidFill>
                <a:latin typeface="Tw Cen MT" panose="020B0602020104020603" pitchFamily="34" charset="0"/>
              </a:defRPr>
            </a:lvl7pPr>
            <a:lvl8pPr marL="3429000" indent="-228600" fontAlgn="base">
              <a:spcBef>
                <a:spcPct val="0"/>
              </a:spcBef>
              <a:spcAft>
                <a:spcPct val="0"/>
              </a:spcAft>
              <a:tabLst>
                <a:tab pos="252413" algn="l"/>
              </a:tabLst>
              <a:defRPr>
                <a:solidFill>
                  <a:schemeClr val="tx1"/>
                </a:solidFill>
                <a:latin typeface="Tw Cen MT" panose="020B0602020104020603" pitchFamily="34" charset="0"/>
              </a:defRPr>
            </a:lvl8pPr>
            <a:lvl9pPr marL="3886200" indent="-228600" fontAlgn="base">
              <a:spcBef>
                <a:spcPct val="0"/>
              </a:spcBef>
              <a:spcAft>
                <a:spcPct val="0"/>
              </a:spcAft>
              <a:tabLst>
                <a:tab pos="252413" algn="l"/>
              </a:tabLst>
              <a:defRPr>
                <a:solidFill>
                  <a:schemeClr val="tx1"/>
                </a:solidFill>
                <a:latin typeface="Tw Cen MT" panose="020B0602020104020603" pitchFamily="34" charset="0"/>
              </a:defRPr>
            </a:lvl9pPr>
          </a:lstStyle>
          <a:p>
            <a:pPr algn="just"/>
            <a:r>
              <a:rPr lang="ru-RU" altLang="sr-Latn-RS" sz="2400">
                <a:latin typeface="Times New Roman" panose="02020603050405020304" pitchFamily="18" charset="0"/>
                <a:cs typeface="Times New Roman" panose="02020603050405020304" pitchFamily="18" charset="0"/>
              </a:rPr>
              <a:t>где          - граница </a:t>
            </a:r>
            <a:r>
              <a:rPr lang="en-US" altLang="sr-Latn-RS" sz="2400" i="1">
                <a:latin typeface="Times New Roman" panose="02020603050405020304" pitchFamily="18" charset="0"/>
                <a:cs typeface="Times New Roman" panose="02020603050405020304" pitchFamily="18" charset="0"/>
              </a:rPr>
              <a:t>i</a:t>
            </a:r>
            <a:r>
              <a:rPr lang="ru-RU" altLang="sr-Latn-RS" sz="2400">
                <a:latin typeface="Times New Roman" panose="02020603050405020304" pitchFamily="18" charset="0"/>
                <a:cs typeface="Times New Roman" panose="02020603050405020304" pitchFamily="18" charset="0"/>
              </a:rPr>
              <a:t>-й неисключенной систематической погрешности;</a:t>
            </a:r>
          </a:p>
          <a:p>
            <a:pPr algn="just"/>
            <a:r>
              <a:rPr lang="en-US" altLang="sr-Latn-RS" sz="2400" i="1">
                <a:latin typeface="Times New Roman" panose="02020603050405020304" pitchFamily="18" charset="0"/>
                <a:cs typeface="Times New Roman" panose="02020603050405020304" pitchFamily="18" charset="0"/>
              </a:rPr>
              <a:t>k</a:t>
            </a:r>
            <a:r>
              <a:rPr lang="ru-RU" altLang="sr-Latn-RS" sz="2400">
                <a:latin typeface="Times New Roman" panose="02020603050405020304" pitchFamily="18" charset="0"/>
                <a:cs typeface="Times New Roman" panose="02020603050405020304" pitchFamily="18" charset="0"/>
              </a:rPr>
              <a:t> - коэффициент, определяемый принятой доверительной вероятностью (при</a:t>
            </a:r>
            <a:r>
              <a:rPr lang="en-US" altLang="sr-Latn-RS" sz="2400">
                <a:latin typeface="Times New Roman" panose="02020603050405020304" pitchFamily="18" charset="0"/>
                <a:cs typeface="Times New Roman" panose="02020603050405020304" pitchFamily="18" charset="0"/>
              </a:rPr>
              <a:t> P</a:t>
            </a:r>
            <a:r>
              <a:rPr lang="ru-RU" altLang="sr-Latn-RS" sz="2400" baseline="-25000">
                <a:latin typeface="Times New Roman" panose="02020603050405020304" pitchFamily="18" charset="0"/>
                <a:cs typeface="Times New Roman" panose="02020603050405020304" pitchFamily="18" charset="0"/>
              </a:rPr>
              <a:t>Д</a:t>
            </a:r>
            <a:r>
              <a:rPr lang="ru-RU" altLang="sr-Latn-RS" sz="2400">
                <a:latin typeface="Times New Roman" panose="02020603050405020304" pitchFamily="18" charset="0"/>
                <a:cs typeface="Times New Roman" panose="02020603050405020304" pitchFamily="18" charset="0"/>
              </a:rPr>
              <a:t> = 0,95 полагают </a:t>
            </a:r>
            <a:r>
              <a:rPr lang="en-US" altLang="sr-Latn-RS" sz="2400" i="1">
                <a:latin typeface="Times New Roman" panose="02020603050405020304" pitchFamily="18" charset="0"/>
                <a:cs typeface="Times New Roman" panose="02020603050405020304" pitchFamily="18" charset="0"/>
              </a:rPr>
              <a:t>k</a:t>
            </a:r>
            <a:r>
              <a:rPr lang="ru-RU" altLang="sr-Latn-RS" sz="2400">
                <a:latin typeface="Times New Roman" panose="02020603050405020304" pitchFamily="18" charset="0"/>
                <a:cs typeface="Times New Roman" panose="02020603050405020304" pitchFamily="18" charset="0"/>
              </a:rPr>
              <a:t> = 1,1).</a:t>
            </a:r>
          </a:p>
        </p:txBody>
      </p:sp>
      <p:pic>
        <p:nvPicPr>
          <p:cNvPr id="48132" name="Рисунок 7">
            <a:extLst>
              <a:ext uri="{FF2B5EF4-FFF2-40B4-BE49-F238E27FC236}">
                <a16:creationId xmlns:a16="http://schemas.microsoft.com/office/drawing/2014/main" id="{B37B6DC6-86AA-4151-A2D3-26B7959157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5963" y="5475288"/>
            <a:ext cx="430212"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05323F5-DB5B-4C32-9CD0-CB3F20D92B35}"/>
              </a:ext>
            </a:extLst>
          </p:cNvPr>
          <p:cNvSpPr/>
          <p:nvPr/>
        </p:nvSpPr>
        <p:spPr>
          <a:xfrm>
            <a:off x="206375" y="0"/>
            <a:ext cx="11552238" cy="1754188"/>
          </a:xfrm>
          <a:prstGeom prst="rect">
            <a:avLst/>
          </a:prstGeom>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buClr>
                <a:srgbClr val="000000"/>
              </a:buClr>
            </a:pPr>
            <a:r>
              <a:rPr lang="ru-RU" altLang="sr-Latn-RS" sz="2400" u="sng">
                <a:solidFill>
                  <a:srgbClr val="000000"/>
                </a:solidFill>
                <a:latin typeface="Times New Roman" panose="02020603050405020304" pitchFamily="18" charset="0"/>
                <a:cs typeface="Times New Roman" panose="02020603050405020304" pitchFamily="18" charset="0"/>
              </a:rPr>
              <a:t>6. Вычисление доверительных границ погрешности результата измерения</a:t>
            </a:r>
            <a:endParaRPr lang="ru-RU" altLang="sr-Latn-RS" sz="2400">
              <a:latin typeface="Times New Roman" panose="02020603050405020304" pitchFamily="18" charset="0"/>
              <a:cs typeface="Times New Roman" panose="02020603050405020304" pitchFamily="18" charset="0"/>
            </a:endParaRPr>
          </a:p>
          <a:p>
            <a:pPr algn="just">
              <a:lnSpc>
                <a:spcPct val="150000"/>
              </a:lnSpc>
            </a:pPr>
            <a:r>
              <a:rPr lang="ru-RU" altLang="sr-Latn-RS" sz="2400">
                <a:latin typeface="Times New Roman" panose="02020603050405020304" pitchFamily="18" charset="0"/>
                <a:cs typeface="Times New Roman" panose="02020603050405020304" pitchFamily="18" charset="0"/>
              </a:rPr>
              <a:t>Доверительная граница погрешности результата измерения устанавливается в зависимости от соотношения</a:t>
            </a:r>
          </a:p>
        </p:txBody>
      </p:sp>
      <p:pic>
        <p:nvPicPr>
          <p:cNvPr id="49154" name="Рисунок 2">
            <a:extLst>
              <a:ext uri="{FF2B5EF4-FFF2-40B4-BE49-F238E27FC236}">
                <a16:creationId xmlns:a16="http://schemas.microsoft.com/office/drawing/2014/main" id="{882E2115-30B8-4A08-B506-E95500E7BF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33938" y="1592263"/>
            <a:ext cx="7556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Прямоугольник 3">
            <a:extLst>
              <a:ext uri="{FF2B5EF4-FFF2-40B4-BE49-F238E27FC236}">
                <a16:creationId xmlns:a16="http://schemas.microsoft.com/office/drawing/2014/main" id="{7AAA2FC8-40CC-4081-8ADD-FD07EA679DB2}"/>
              </a:ext>
            </a:extLst>
          </p:cNvPr>
          <p:cNvSpPr>
            <a:spLocks noChangeArrowheads="1"/>
          </p:cNvSpPr>
          <p:nvPr/>
        </p:nvSpPr>
        <p:spPr bwMode="auto">
          <a:xfrm>
            <a:off x="282575" y="2554288"/>
            <a:ext cx="113982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263">
              <a:tabLst>
                <a:tab pos="252413" algn="l"/>
              </a:tabLst>
              <a:defRPr>
                <a:solidFill>
                  <a:schemeClr val="tx1"/>
                </a:solidFill>
                <a:latin typeface="Tw Cen MT" panose="020B0602020104020603" pitchFamily="34" charset="0"/>
              </a:defRPr>
            </a:lvl1pPr>
            <a:lvl2pPr marL="742950" indent="-285750">
              <a:tabLst>
                <a:tab pos="252413" algn="l"/>
              </a:tabLst>
              <a:defRPr>
                <a:solidFill>
                  <a:schemeClr val="tx1"/>
                </a:solidFill>
                <a:latin typeface="Tw Cen MT" panose="020B0602020104020603" pitchFamily="34" charset="0"/>
              </a:defRPr>
            </a:lvl2pPr>
            <a:lvl3pPr marL="1143000" indent="-228600">
              <a:tabLst>
                <a:tab pos="252413" algn="l"/>
              </a:tabLst>
              <a:defRPr>
                <a:solidFill>
                  <a:schemeClr val="tx1"/>
                </a:solidFill>
                <a:latin typeface="Tw Cen MT" panose="020B0602020104020603" pitchFamily="34" charset="0"/>
              </a:defRPr>
            </a:lvl3pPr>
            <a:lvl4pPr marL="1600200" indent="-228600">
              <a:tabLst>
                <a:tab pos="252413" algn="l"/>
              </a:tabLst>
              <a:defRPr>
                <a:solidFill>
                  <a:schemeClr val="tx1"/>
                </a:solidFill>
                <a:latin typeface="Tw Cen MT" panose="020B0602020104020603" pitchFamily="34" charset="0"/>
              </a:defRPr>
            </a:lvl4pPr>
            <a:lvl5pPr marL="2057400" indent="-228600">
              <a:tabLst>
                <a:tab pos="252413" algn="l"/>
              </a:tabLst>
              <a:defRPr>
                <a:solidFill>
                  <a:schemeClr val="tx1"/>
                </a:solidFill>
                <a:latin typeface="Tw Cen MT" panose="020B0602020104020603" pitchFamily="34" charset="0"/>
              </a:defRPr>
            </a:lvl5pPr>
            <a:lvl6pPr marL="2514600" indent="-228600" fontAlgn="base">
              <a:spcBef>
                <a:spcPct val="0"/>
              </a:spcBef>
              <a:spcAft>
                <a:spcPct val="0"/>
              </a:spcAft>
              <a:tabLst>
                <a:tab pos="252413" algn="l"/>
              </a:tabLst>
              <a:defRPr>
                <a:solidFill>
                  <a:schemeClr val="tx1"/>
                </a:solidFill>
                <a:latin typeface="Tw Cen MT" panose="020B0602020104020603" pitchFamily="34" charset="0"/>
              </a:defRPr>
            </a:lvl6pPr>
            <a:lvl7pPr marL="2971800" indent="-228600" fontAlgn="base">
              <a:spcBef>
                <a:spcPct val="0"/>
              </a:spcBef>
              <a:spcAft>
                <a:spcPct val="0"/>
              </a:spcAft>
              <a:tabLst>
                <a:tab pos="252413" algn="l"/>
              </a:tabLst>
              <a:defRPr>
                <a:solidFill>
                  <a:schemeClr val="tx1"/>
                </a:solidFill>
                <a:latin typeface="Tw Cen MT" panose="020B0602020104020603" pitchFamily="34" charset="0"/>
              </a:defRPr>
            </a:lvl7pPr>
            <a:lvl8pPr marL="3429000" indent="-228600" fontAlgn="base">
              <a:spcBef>
                <a:spcPct val="0"/>
              </a:spcBef>
              <a:spcAft>
                <a:spcPct val="0"/>
              </a:spcAft>
              <a:tabLst>
                <a:tab pos="252413" algn="l"/>
              </a:tabLst>
              <a:defRPr>
                <a:solidFill>
                  <a:schemeClr val="tx1"/>
                </a:solidFill>
                <a:latin typeface="Tw Cen MT" panose="020B0602020104020603" pitchFamily="34" charset="0"/>
              </a:defRPr>
            </a:lvl8pPr>
            <a:lvl9pPr marL="3886200" indent="-228600" fontAlgn="base">
              <a:spcBef>
                <a:spcPct val="0"/>
              </a:spcBef>
              <a:spcAft>
                <a:spcPct val="0"/>
              </a:spcAft>
              <a:tabLst>
                <a:tab pos="252413" algn="l"/>
              </a:tabLst>
              <a:defRPr>
                <a:solidFill>
                  <a:schemeClr val="tx1"/>
                </a:solidFill>
                <a:latin typeface="Tw Cen MT" panose="020B0602020104020603" pitchFamily="34" charset="0"/>
              </a:defRPr>
            </a:lvl9pPr>
          </a:lstStyle>
          <a:p>
            <a:pPr algn="just">
              <a:lnSpc>
                <a:spcPct val="150000"/>
              </a:lnSpc>
            </a:pPr>
            <a:r>
              <a:rPr lang="ru-RU" altLang="sr-Latn-RS" sz="2400">
                <a:latin typeface="Times New Roman" panose="02020603050405020304" pitchFamily="18" charset="0"/>
                <a:cs typeface="Times New Roman" panose="02020603050405020304" pitchFamily="18" charset="0"/>
              </a:rPr>
              <a:t>В случае </a:t>
            </a:r>
            <a:r>
              <a:rPr lang="en-US" altLang="sr-Latn-RS" sz="2400">
                <a:latin typeface="Times New Roman" panose="02020603050405020304" pitchFamily="18" charset="0"/>
                <a:cs typeface="Times New Roman" panose="02020603050405020304" pitchFamily="18" charset="0"/>
              </a:rPr>
              <a:t>&lt;</a:t>
            </a:r>
            <a:r>
              <a:rPr lang="ru-RU" altLang="sr-Latn-RS" sz="2400">
                <a:latin typeface="Times New Roman" panose="02020603050405020304" pitchFamily="18" charset="0"/>
                <a:cs typeface="Times New Roman" panose="02020603050405020304" pitchFamily="18" charset="0"/>
              </a:rPr>
              <a:t>0,8, то неисключенными систематическими погрешностями пренебрегают и принимают, что доверительная граница погрешности результата измерения </a:t>
            </a:r>
            <a:r>
              <a:rPr lang="ru-RU" altLang="sr-Latn-RS" sz="2400" i="1">
                <a:latin typeface="Times New Roman" panose="02020603050405020304" pitchFamily="18" charset="0"/>
                <a:cs typeface="Times New Roman" panose="02020603050405020304" pitchFamily="18" charset="0"/>
              </a:rPr>
              <a:t>Δ = ε</a:t>
            </a:r>
            <a:r>
              <a:rPr lang="ru-RU" altLang="sr-Latn-RS" sz="2400">
                <a:latin typeface="Times New Roman" panose="02020603050405020304" pitchFamily="18" charset="0"/>
                <a:cs typeface="Times New Roman" panose="02020603050405020304" pitchFamily="18" charset="0"/>
              </a:rPr>
              <a:t>, </a:t>
            </a:r>
            <a:endParaRPr lang="en-US" altLang="sr-Latn-RS" sz="2400">
              <a:latin typeface="Times New Roman" panose="02020603050405020304" pitchFamily="18" charset="0"/>
              <a:cs typeface="Times New Roman" panose="02020603050405020304" pitchFamily="18" charset="0"/>
            </a:endParaRPr>
          </a:p>
          <a:p>
            <a:pPr algn="just"/>
            <a:r>
              <a:rPr lang="ru-RU" altLang="sr-Latn-RS" sz="2400">
                <a:latin typeface="Times New Roman" panose="02020603050405020304" pitchFamily="18" charset="0"/>
                <a:cs typeface="Times New Roman" panose="02020603050405020304" pitchFamily="18" charset="0"/>
              </a:rPr>
              <a:t>в случае </a:t>
            </a:r>
            <a:r>
              <a:rPr lang="en-US" altLang="sr-Latn-RS" sz="2400">
                <a:latin typeface="Times New Roman" panose="02020603050405020304" pitchFamily="18" charset="0"/>
                <a:cs typeface="Times New Roman" panose="02020603050405020304" pitchFamily="18" charset="0"/>
              </a:rPr>
              <a:t>&gt;0,8&lt;8 </a:t>
            </a:r>
            <a:r>
              <a:rPr lang="ru-RU" altLang="sr-Latn-RS" sz="2400">
                <a:latin typeface="Times New Roman" panose="02020603050405020304" pitchFamily="18" charset="0"/>
                <a:cs typeface="Times New Roman" panose="02020603050405020304" pitchFamily="18" charset="0"/>
              </a:rPr>
              <a:t>то доверительные границы погрешности результата измерения вычисляются по формуле:</a:t>
            </a:r>
            <a:endParaRPr lang="ru-RU" altLang="sr-Latn-RS" sz="2000">
              <a:latin typeface="Times New Roman" panose="02020603050405020304" pitchFamily="18" charset="0"/>
              <a:cs typeface="Times New Roman" panose="02020603050405020304" pitchFamily="18" charset="0"/>
            </a:endParaRPr>
          </a:p>
          <a:p>
            <a:pPr algn="just">
              <a:lnSpc>
                <a:spcPct val="150000"/>
              </a:lnSpc>
            </a:pPr>
            <a:endParaRPr lang="ru-RU" altLang="sr-Latn-RS" sz="2400">
              <a:latin typeface="Times New Roman" panose="02020603050405020304" pitchFamily="18" charset="0"/>
              <a:cs typeface="Times New Roman" panose="02020603050405020304" pitchFamily="18" charset="0"/>
            </a:endParaRPr>
          </a:p>
        </p:txBody>
      </p:sp>
      <p:pic>
        <p:nvPicPr>
          <p:cNvPr id="49156" name="Рисунок 4">
            <a:extLst>
              <a:ext uri="{FF2B5EF4-FFF2-40B4-BE49-F238E27FC236}">
                <a16:creationId xmlns:a16="http://schemas.microsoft.com/office/drawing/2014/main" id="{E04B9C82-7C5D-40F1-9687-2A285647D4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84688" y="4868863"/>
            <a:ext cx="19145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Прямоугольник 5">
            <a:extLst>
              <a:ext uri="{FF2B5EF4-FFF2-40B4-BE49-F238E27FC236}">
                <a16:creationId xmlns:a16="http://schemas.microsoft.com/office/drawing/2014/main" id="{5A0A2374-C9BA-4663-869A-E5B93A39BFFA}"/>
              </a:ext>
            </a:extLst>
          </p:cNvPr>
          <p:cNvSpPr>
            <a:spLocks noChangeArrowheads="1"/>
          </p:cNvSpPr>
          <p:nvPr/>
        </p:nvSpPr>
        <p:spPr bwMode="auto">
          <a:xfrm>
            <a:off x="450850" y="5619750"/>
            <a:ext cx="1157763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r>
              <a:rPr lang="ru-RU" altLang="sr-Latn-RS" sz="2400">
                <a:latin typeface="Times New Roman" panose="02020603050405020304" pitchFamily="18" charset="0"/>
                <a:cs typeface="Times New Roman" panose="02020603050405020304" pitchFamily="18" charset="0"/>
              </a:rPr>
              <a:t>где </a:t>
            </a:r>
            <a:r>
              <a:rPr lang="ru-RU" altLang="sr-Latn-RS" sz="2800" i="1">
                <a:latin typeface="Times New Roman" panose="02020603050405020304" pitchFamily="18" charset="0"/>
                <a:cs typeface="Times New Roman" panose="02020603050405020304" pitchFamily="18" charset="0"/>
              </a:rPr>
              <a:t>К</a:t>
            </a:r>
            <a:r>
              <a:rPr lang="ru-RU" altLang="sr-Latn-RS" sz="2400">
                <a:latin typeface="Times New Roman" panose="02020603050405020304" pitchFamily="18" charset="0"/>
                <a:cs typeface="Times New Roman" panose="02020603050405020304" pitchFamily="18" charset="0"/>
              </a:rPr>
              <a:t> - коэффициент, зависящий от соотношения случайной погрешности и неисключенной систематической погрешности;</a:t>
            </a:r>
            <a:endParaRPr lang="ru-RU" altLang="sr-Latn-RS" sz="2000">
              <a:latin typeface="Times New Roman" panose="02020603050405020304" pitchFamily="18" charset="0"/>
              <a:cs typeface="Times New Roman" panose="02020603050405020304" pitchFamily="18" charset="0"/>
            </a:endParaRPr>
          </a:p>
          <a:p>
            <a:pPr algn="just"/>
            <a:r>
              <a:rPr lang="en-US" altLang="sr-Latn-RS" sz="2400">
                <a:latin typeface="Times New Roman" panose="02020603050405020304" pitchFamily="18" charset="0"/>
                <a:cs typeface="Times New Roman" panose="02020603050405020304" pitchFamily="18" charset="0"/>
              </a:rPr>
              <a:t> S</a:t>
            </a:r>
            <a:r>
              <a:rPr lang="el-GR" altLang="sr-Latn-RS" sz="1600">
                <a:latin typeface="Times New Roman" panose="02020603050405020304" pitchFamily="18" charset="0"/>
                <a:cs typeface="Times New Roman" panose="02020603050405020304" pitchFamily="18" charset="0"/>
              </a:rPr>
              <a:t>Σ</a:t>
            </a:r>
            <a:r>
              <a:rPr lang="ru-RU" altLang="sr-Latn-RS" sz="2400">
                <a:latin typeface="Times New Roman" panose="02020603050405020304" pitchFamily="18" charset="0"/>
                <a:cs typeface="Times New Roman" panose="02020603050405020304" pitchFamily="18" charset="0"/>
              </a:rPr>
              <a:t>- оценка суммарного среднего квадратического отклонения результата измерения.</a:t>
            </a:r>
            <a:endParaRPr lang="ru-RU" altLang="sr-Latn-R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Прямоугольник 1">
            <a:extLst>
              <a:ext uri="{FF2B5EF4-FFF2-40B4-BE49-F238E27FC236}">
                <a16:creationId xmlns:a16="http://schemas.microsoft.com/office/drawing/2014/main" id="{91BD0527-2DB5-43FD-BB45-84250C9ADFAA}"/>
              </a:ext>
            </a:extLst>
          </p:cNvPr>
          <p:cNvSpPr>
            <a:spLocks noChangeArrowheads="1"/>
          </p:cNvSpPr>
          <p:nvPr/>
        </p:nvSpPr>
        <p:spPr bwMode="auto">
          <a:xfrm>
            <a:off x="322263" y="360363"/>
            <a:ext cx="11282362"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endParaRPr lang="ru-RU" altLang="sr-Latn-RS" sz="2400">
              <a:solidFill>
                <a:srgbClr val="424242"/>
              </a:solidFill>
              <a:latin typeface="Times New Roman" panose="02020603050405020304" pitchFamily="18" charset="0"/>
              <a:cs typeface="Times New Roman" panose="02020603050405020304" pitchFamily="18" charset="0"/>
            </a:endParaRPr>
          </a:p>
          <a:p>
            <a:pPr algn="just">
              <a:lnSpc>
                <a:spcPct val="150000"/>
              </a:lnSpc>
            </a:pPr>
            <a:r>
              <a:rPr lang="ru-RU" altLang="sr-Latn-RS" sz="2400" b="1" i="1">
                <a:solidFill>
                  <a:srgbClr val="FF0000"/>
                </a:solidFill>
                <a:latin typeface="Times New Roman" panose="02020603050405020304" pitchFamily="18" charset="0"/>
                <a:cs typeface="Times New Roman" panose="02020603050405020304" pitchFamily="18" charset="0"/>
              </a:rPr>
              <a:t>    При выборке малого объема точечная оценка может значительно отличаться от оцениваемого параметра, что приводит к грубым ошибкам. </a:t>
            </a:r>
          </a:p>
          <a:p>
            <a:pPr algn="just">
              <a:lnSpc>
                <a:spcPct val="150000"/>
              </a:lnSpc>
            </a:pPr>
            <a:r>
              <a:rPr lang="ru-RU" altLang="sr-Latn-RS" sz="2400" b="1" i="1">
                <a:solidFill>
                  <a:srgbClr val="002060"/>
                </a:solidFill>
                <a:latin typeface="Times New Roman" panose="02020603050405020304" pitchFamily="18" charset="0"/>
                <a:cs typeface="Times New Roman" panose="02020603050405020304" pitchFamily="18" charset="0"/>
              </a:rPr>
              <a:t>    Если объект измерений до этого не исследовался и, кроме предварительных, обычно расчетных значений величин, о нем мало что известно. В этом случае число измерений должно быть увеличено до 50 … 100, а при необходимости нахождения законов распределения оцениваемых величин число измерений целесообразно увеличить на порядок.</a:t>
            </a:r>
          </a:p>
          <a:p>
            <a:pPr algn="just">
              <a:lnSpc>
                <a:spcPct val="150000"/>
              </a:lnSpc>
            </a:pPr>
            <a:r>
              <a:rPr lang="ru-RU" altLang="sr-Latn-RS" sz="2400" b="1">
                <a:solidFill>
                  <a:srgbClr val="424242"/>
                </a:solidFill>
                <a:latin typeface="Times New Roman" panose="02020603050405020304" pitchFamily="18" charset="0"/>
                <a:cs typeface="Times New Roman" panose="02020603050405020304" pitchFamily="18" charset="0"/>
              </a:rPr>
              <a:t>     Тогда после соответ­ствующей обработки полученных данных удается уменьшить влияние случай­ной составляющей погрешности на результат измерений.</a:t>
            </a:r>
            <a:endParaRPr lang="ru-RU" altLang="sr-Latn-RS" sz="2400">
              <a:solidFill>
                <a:srgbClr val="42424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Прямоугольник 1">
            <a:extLst>
              <a:ext uri="{FF2B5EF4-FFF2-40B4-BE49-F238E27FC236}">
                <a16:creationId xmlns:a16="http://schemas.microsoft.com/office/drawing/2014/main" id="{BF6A08D5-FC33-4198-8F49-11FEA5142AE1}"/>
              </a:ext>
            </a:extLst>
          </p:cNvPr>
          <p:cNvSpPr>
            <a:spLocks noChangeArrowheads="1"/>
          </p:cNvSpPr>
          <p:nvPr/>
        </p:nvSpPr>
        <p:spPr bwMode="auto">
          <a:xfrm>
            <a:off x="373063" y="649288"/>
            <a:ext cx="1111567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r>
              <a:rPr lang="ru-RU" altLang="sr-Latn-RS" sz="2400">
                <a:solidFill>
                  <a:srgbClr val="000000"/>
                </a:solidFill>
                <a:latin typeface="Times New Roman" panose="02020603050405020304" pitchFamily="18" charset="0"/>
                <a:cs typeface="Times New Roman" panose="02020603050405020304" pitchFamily="18" charset="0"/>
              </a:rPr>
              <a:t>Коэффициент </a:t>
            </a:r>
            <a:r>
              <a:rPr lang="ru-RU" altLang="sr-Latn-RS" sz="2800" i="1">
                <a:solidFill>
                  <a:srgbClr val="000000"/>
                </a:solidFill>
                <a:latin typeface="Times New Roman" panose="02020603050405020304" pitchFamily="18" charset="0"/>
                <a:cs typeface="Times New Roman" panose="02020603050405020304" pitchFamily="18" charset="0"/>
              </a:rPr>
              <a:t>К</a:t>
            </a:r>
            <a:r>
              <a:rPr lang="ru-RU" altLang="sr-Latn-RS" sz="2400">
                <a:solidFill>
                  <a:srgbClr val="000000"/>
                </a:solidFill>
                <a:latin typeface="Times New Roman" panose="02020603050405020304" pitchFamily="18" charset="0"/>
                <a:cs typeface="Times New Roman" panose="02020603050405020304" pitchFamily="18" charset="0"/>
              </a:rPr>
              <a:t> рассчитывается по формуле:</a:t>
            </a:r>
            <a:endParaRPr lang="en-US" altLang="sr-Latn-RS" sz="2400">
              <a:solidFill>
                <a:srgbClr val="000000"/>
              </a:solidFill>
              <a:latin typeface="Times New Roman" panose="02020603050405020304" pitchFamily="18" charset="0"/>
              <a:cs typeface="Times New Roman" panose="02020603050405020304" pitchFamily="18" charset="0"/>
            </a:endParaRPr>
          </a:p>
          <a:p>
            <a:pPr algn="just"/>
            <a:endParaRPr lang="en-US" altLang="sr-Latn-RS" sz="2400">
              <a:solidFill>
                <a:srgbClr val="000000"/>
              </a:solidFill>
              <a:latin typeface="Times New Roman" panose="02020603050405020304" pitchFamily="18" charset="0"/>
              <a:cs typeface="Times New Roman" panose="02020603050405020304" pitchFamily="18" charset="0"/>
            </a:endParaRPr>
          </a:p>
          <a:p>
            <a:pPr algn="just"/>
            <a:endParaRPr lang="ru-RU" altLang="sr-Latn-RS" sz="200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sr-Latn-RS" sz="240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sr-Latn-RS" sz="2400">
              <a:solidFill>
                <a:srgbClr val="000000"/>
              </a:solidFill>
              <a:latin typeface="Times New Roman" panose="02020603050405020304" pitchFamily="18" charset="0"/>
              <a:cs typeface="Times New Roman" panose="02020603050405020304" pitchFamily="18" charset="0"/>
            </a:endParaRPr>
          </a:p>
          <a:p>
            <a:pPr>
              <a:lnSpc>
                <a:spcPct val="150000"/>
              </a:lnSpc>
            </a:pPr>
            <a:r>
              <a:rPr lang="ru-RU" altLang="sr-Latn-RS" sz="2400">
                <a:solidFill>
                  <a:srgbClr val="000000"/>
                </a:solidFill>
                <a:latin typeface="Times New Roman" panose="02020603050405020304" pitchFamily="18" charset="0"/>
                <a:cs typeface="Times New Roman" panose="02020603050405020304" pitchFamily="18" charset="0"/>
              </a:rPr>
              <a:t>Оценка </a:t>
            </a:r>
            <a:r>
              <a:rPr lang="en-US" altLang="sr-Latn-RS" sz="2400">
                <a:solidFill>
                  <a:srgbClr val="000000"/>
                </a:solidFill>
                <a:latin typeface="Times New Roman" panose="02020603050405020304" pitchFamily="18" charset="0"/>
                <a:cs typeface="Times New Roman" panose="02020603050405020304" pitchFamily="18" charset="0"/>
              </a:rPr>
              <a:t>S</a:t>
            </a:r>
            <a:r>
              <a:rPr lang="el-GR" altLang="sr-Latn-RS" sz="1600">
                <a:solidFill>
                  <a:srgbClr val="000000"/>
                </a:solidFill>
                <a:latin typeface="Times New Roman" panose="02020603050405020304" pitchFamily="18" charset="0"/>
                <a:cs typeface="Times New Roman" panose="02020603050405020304" pitchFamily="18" charset="0"/>
              </a:rPr>
              <a:t>Σ</a:t>
            </a:r>
            <a:r>
              <a:rPr lang="en-US" altLang="sr-Latn-RS" sz="1600">
                <a:solidFill>
                  <a:srgbClr val="000000"/>
                </a:solidFill>
                <a:latin typeface="Times New Roman" panose="02020603050405020304" pitchFamily="18" charset="0"/>
                <a:cs typeface="Times New Roman" panose="02020603050405020304" pitchFamily="18" charset="0"/>
              </a:rPr>
              <a:t> </a:t>
            </a:r>
            <a:r>
              <a:rPr lang="ru-RU" altLang="sr-Latn-RS" sz="2400">
                <a:solidFill>
                  <a:srgbClr val="000000"/>
                </a:solidFill>
                <a:latin typeface="Times New Roman" panose="02020603050405020304" pitchFamily="18" charset="0"/>
                <a:cs typeface="Times New Roman" panose="02020603050405020304" pitchFamily="18" charset="0"/>
              </a:rPr>
              <a:t>осуществляется по формуле </a:t>
            </a:r>
          </a:p>
          <a:p>
            <a:pPr>
              <a:lnSpc>
                <a:spcPct val="150000"/>
              </a:lnSpc>
            </a:pPr>
            <a:endParaRPr lang="ru-RU" altLang="sr-Latn-RS" sz="240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sr-Latn-RS" sz="1600">
              <a:solidFill>
                <a:srgbClr val="000000"/>
              </a:solidFill>
              <a:latin typeface="Times New Roman" panose="02020603050405020304" pitchFamily="18" charset="0"/>
              <a:cs typeface="Times New Roman" panose="02020603050405020304" pitchFamily="18" charset="0"/>
            </a:endParaRPr>
          </a:p>
          <a:p>
            <a:pPr>
              <a:lnSpc>
                <a:spcPct val="150000"/>
              </a:lnSpc>
            </a:pPr>
            <a:r>
              <a:rPr lang="ru-RU" altLang="sr-Latn-RS" sz="2400">
                <a:solidFill>
                  <a:srgbClr val="000000"/>
                </a:solidFill>
                <a:latin typeface="Times New Roman" panose="02020603050405020304" pitchFamily="18" charset="0"/>
                <a:cs typeface="Times New Roman" panose="02020603050405020304" pitchFamily="18" charset="0"/>
              </a:rPr>
              <a:t>в случае </a:t>
            </a:r>
            <a:r>
              <a:rPr lang="en-US" altLang="sr-Latn-RS" sz="2400">
                <a:solidFill>
                  <a:srgbClr val="000000"/>
                </a:solidFill>
                <a:latin typeface="Times New Roman" panose="02020603050405020304" pitchFamily="18" charset="0"/>
                <a:cs typeface="Times New Roman" panose="02020603050405020304" pitchFamily="18" charset="0"/>
              </a:rPr>
              <a:t>&gt;8 </a:t>
            </a:r>
            <a:r>
              <a:rPr lang="ru-RU" altLang="sr-Latn-RS" sz="2400">
                <a:solidFill>
                  <a:srgbClr val="000000"/>
                </a:solidFill>
                <a:latin typeface="Times New Roman" panose="02020603050405020304" pitchFamily="18" charset="0"/>
                <a:cs typeface="Times New Roman" panose="02020603050405020304" pitchFamily="18" charset="0"/>
              </a:rPr>
              <a:t>случайной погрешностью пренебрегают и принимают, что доверительная граница погрешности результата измерения   </a:t>
            </a:r>
            <a:r>
              <a:rPr lang="ru-RU" altLang="sr-Latn-RS" sz="2400" i="1">
                <a:solidFill>
                  <a:srgbClr val="000000"/>
                </a:solidFill>
                <a:latin typeface="Times New Roman" panose="02020603050405020304" pitchFamily="18" charset="0"/>
                <a:cs typeface="Times New Roman" panose="02020603050405020304" pitchFamily="18" charset="0"/>
              </a:rPr>
              <a:t>Δ = θ.</a:t>
            </a:r>
            <a:endParaRPr lang="ru-RU" altLang="sr-Latn-RS" sz="2400">
              <a:solidFill>
                <a:srgbClr val="000000"/>
              </a:solidFill>
            </a:endParaRPr>
          </a:p>
        </p:txBody>
      </p:sp>
      <p:pic>
        <p:nvPicPr>
          <p:cNvPr id="50178" name="Рисунок 2">
            <a:extLst>
              <a:ext uri="{FF2B5EF4-FFF2-40B4-BE49-F238E27FC236}">
                <a16:creationId xmlns:a16="http://schemas.microsoft.com/office/drawing/2014/main" id="{9640BB04-4120-42CB-A38D-1C47B5BB86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3350" y="1274763"/>
            <a:ext cx="17541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Рисунок 3">
            <a:extLst>
              <a:ext uri="{FF2B5EF4-FFF2-40B4-BE49-F238E27FC236}">
                <a16:creationId xmlns:a16="http://schemas.microsoft.com/office/drawing/2014/main" id="{558E6FA7-F45E-463B-8EB2-8F93DD5978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3067050"/>
            <a:ext cx="314642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FA4CD4DB-2666-40A9-A6D2-47DF668DADDC}"/>
              </a:ext>
            </a:extLst>
          </p:cNvPr>
          <p:cNvSpPr/>
          <p:nvPr/>
        </p:nvSpPr>
        <p:spPr>
          <a:xfrm>
            <a:off x="836613" y="381000"/>
            <a:ext cx="10831512" cy="1200150"/>
          </a:xfrm>
          <a:prstGeom prst="rect">
            <a:avLst/>
          </a:prstGeom>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buClr>
                <a:srgbClr val="000000"/>
              </a:buClr>
            </a:pPr>
            <a:r>
              <a:rPr lang="ru-RU" altLang="sr-Latn-RS" sz="2400" u="sng">
                <a:solidFill>
                  <a:srgbClr val="000000"/>
                </a:solidFill>
                <a:latin typeface="Times New Roman" panose="02020603050405020304" pitchFamily="18" charset="0"/>
                <a:cs typeface="Times New Roman" panose="02020603050405020304" pitchFamily="18" charset="0"/>
              </a:rPr>
              <a:t>7. Представление результата измерений</a:t>
            </a:r>
            <a:endParaRPr lang="ru-RU" altLang="sr-Latn-RS" sz="2400">
              <a:latin typeface="Times New Roman" panose="02020603050405020304" pitchFamily="18" charset="0"/>
              <a:cs typeface="Times New Roman" panose="02020603050405020304" pitchFamily="18" charset="0"/>
            </a:endParaRPr>
          </a:p>
          <a:p>
            <a:pPr algn="just">
              <a:lnSpc>
                <a:spcPct val="150000"/>
              </a:lnSpc>
            </a:pPr>
            <a:r>
              <a:rPr lang="ru-RU" altLang="sr-Latn-RS" sz="2400">
                <a:latin typeface="Times New Roman" panose="02020603050405020304" pitchFamily="18" charset="0"/>
                <a:cs typeface="Times New Roman" panose="02020603050405020304" pitchFamily="18" charset="0"/>
              </a:rPr>
              <a:t>Результат измерения записывается в виде</a:t>
            </a:r>
          </a:p>
        </p:txBody>
      </p:sp>
      <p:pic>
        <p:nvPicPr>
          <p:cNvPr id="51202" name="Рисунок 5">
            <a:extLst>
              <a:ext uri="{FF2B5EF4-FFF2-40B4-BE49-F238E27FC236}">
                <a16:creationId xmlns:a16="http://schemas.microsoft.com/office/drawing/2014/main" id="{5C1150CD-287B-4D74-9519-84C6227301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2175" y="1808163"/>
            <a:ext cx="19018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5">
            <a:extLst>
              <a:ext uri="{FF2B5EF4-FFF2-40B4-BE49-F238E27FC236}">
                <a16:creationId xmlns:a16="http://schemas.microsoft.com/office/drawing/2014/main" id="{8813BDEF-68C9-4972-B8E0-410F4DE954F6}"/>
              </a:ext>
            </a:extLst>
          </p:cNvPr>
          <p:cNvSpPr>
            <a:spLocks noChangeArrowheads="1"/>
          </p:cNvSpPr>
          <p:nvPr/>
        </p:nvSpPr>
        <p:spPr bwMode="auto">
          <a:xfrm>
            <a:off x="554038" y="2817813"/>
            <a:ext cx="11114087"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eaLnBrk="0" hangingPunct="0"/>
            <a:r>
              <a:rPr lang="ru-RU" altLang="ru-RU" sz="2400">
                <a:latin typeface="Arial" panose="020B0604020202020204" pitchFamily="34" charset="0"/>
                <a:cs typeface="Times New Roman" panose="02020603050405020304" pitchFamily="18" charset="0"/>
              </a:rPr>
              <a:t>при доверительной вероятности </a:t>
            </a:r>
            <a:r>
              <a:rPr lang="en-US" altLang="ru-RU" sz="2400" i="1">
                <a:latin typeface="Arial" panose="020B0604020202020204" pitchFamily="34" charset="0"/>
                <a:cs typeface="Times New Roman" panose="02020603050405020304" pitchFamily="18" charset="0"/>
              </a:rPr>
              <a:t>P</a:t>
            </a:r>
            <a:r>
              <a:rPr lang="ru-RU" altLang="ru-RU" sz="2400" i="1" baseline="-30000">
                <a:latin typeface="Arial" panose="020B0604020202020204" pitchFamily="34" charset="0"/>
                <a:cs typeface="Times New Roman" panose="02020603050405020304" pitchFamily="18" charset="0"/>
              </a:rPr>
              <a:t>Д</a:t>
            </a:r>
            <a:r>
              <a:rPr lang="ru-RU" altLang="ru-RU" sz="2400">
                <a:latin typeface="Arial" panose="020B0604020202020204" pitchFamily="34" charset="0"/>
                <a:cs typeface="Times New Roman" panose="02020603050405020304" pitchFamily="18" charset="0"/>
              </a:rPr>
              <a:t> , где        – результат измерения</a:t>
            </a:r>
            <a:endParaRPr lang="ru-RU" altLang="ru-RU" sz="2400">
              <a:latin typeface="Arial" panose="020B0604020202020204" pitchFamily="34" charset="0"/>
            </a:endParaRPr>
          </a:p>
        </p:txBody>
      </p:sp>
      <p:pic>
        <p:nvPicPr>
          <p:cNvPr id="51204" name="Рисунок 9">
            <a:extLst>
              <a:ext uri="{FF2B5EF4-FFF2-40B4-BE49-F238E27FC236}">
                <a16:creationId xmlns:a16="http://schemas.microsoft.com/office/drawing/2014/main" id="{CDC8CB53-D18C-402B-BB9F-FDFCC2060E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0" y="2919413"/>
            <a:ext cx="41433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Прямоугольник 10">
            <a:extLst>
              <a:ext uri="{FF2B5EF4-FFF2-40B4-BE49-F238E27FC236}">
                <a16:creationId xmlns:a16="http://schemas.microsoft.com/office/drawing/2014/main" id="{0E1BB1F4-B5D2-408D-A4DA-AA6D7A10B229}"/>
              </a:ext>
            </a:extLst>
          </p:cNvPr>
          <p:cNvSpPr>
            <a:spLocks noChangeArrowheads="1"/>
          </p:cNvSpPr>
          <p:nvPr/>
        </p:nvSpPr>
        <p:spPr bwMode="auto">
          <a:xfrm>
            <a:off x="360363" y="3940175"/>
            <a:ext cx="113077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9263">
              <a:tabLst>
                <a:tab pos="252413" algn="l"/>
              </a:tabLst>
              <a:defRPr>
                <a:solidFill>
                  <a:schemeClr val="tx1"/>
                </a:solidFill>
                <a:latin typeface="Tw Cen MT" panose="020B0602020104020603" pitchFamily="34" charset="0"/>
              </a:defRPr>
            </a:lvl1pPr>
            <a:lvl2pPr marL="742950" indent="-285750">
              <a:tabLst>
                <a:tab pos="252413" algn="l"/>
              </a:tabLst>
              <a:defRPr>
                <a:solidFill>
                  <a:schemeClr val="tx1"/>
                </a:solidFill>
                <a:latin typeface="Tw Cen MT" panose="020B0602020104020603" pitchFamily="34" charset="0"/>
              </a:defRPr>
            </a:lvl2pPr>
            <a:lvl3pPr marL="1143000" indent="-228600">
              <a:tabLst>
                <a:tab pos="252413" algn="l"/>
              </a:tabLst>
              <a:defRPr>
                <a:solidFill>
                  <a:schemeClr val="tx1"/>
                </a:solidFill>
                <a:latin typeface="Tw Cen MT" panose="020B0602020104020603" pitchFamily="34" charset="0"/>
              </a:defRPr>
            </a:lvl3pPr>
            <a:lvl4pPr marL="1600200" indent="-228600">
              <a:tabLst>
                <a:tab pos="252413" algn="l"/>
              </a:tabLst>
              <a:defRPr>
                <a:solidFill>
                  <a:schemeClr val="tx1"/>
                </a:solidFill>
                <a:latin typeface="Tw Cen MT" panose="020B0602020104020603" pitchFamily="34" charset="0"/>
              </a:defRPr>
            </a:lvl4pPr>
            <a:lvl5pPr marL="2057400" indent="-228600">
              <a:tabLst>
                <a:tab pos="252413" algn="l"/>
              </a:tabLst>
              <a:defRPr>
                <a:solidFill>
                  <a:schemeClr val="tx1"/>
                </a:solidFill>
                <a:latin typeface="Tw Cen MT" panose="020B0602020104020603" pitchFamily="34" charset="0"/>
              </a:defRPr>
            </a:lvl5pPr>
            <a:lvl6pPr marL="2514600" indent="-228600" fontAlgn="base">
              <a:spcBef>
                <a:spcPct val="0"/>
              </a:spcBef>
              <a:spcAft>
                <a:spcPct val="0"/>
              </a:spcAft>
              <a:tabLst>
                <a:tab pos="252413" algn="l"/>
              </a:tabLst>
              <a:defRPr>
                <a:solidFill>
                  <a:schemeClr val="tx1"/>
                </a:solidFill>
                <a:latin typeface="Tw Cen MT" panose="020B0602020104020603" pitchFamily="34" charset="0"/>
              </a:defRPr>
            </a:lvl6pPr>
            <a:lvl7pPr marL="2971800" indent="-228600" fontAlgn="base">
              <a:spcBef>
                <a:spcPct val="0"/>
              </a:spcBef>
              <a:spcAft>
                <a:spcPct val="0"/>
              </a:spcAft>
              <a:tabLst>
                <a:tab pos="252413" algn="l"/>
              </a:tabLst>
              <a:defRPr>
                <a:solidFill>
                  <a:schemeClr val="tx1"/>
                </a:solidFill>
                <a:latin typeface="Tw Cen MT" panose="020B0602020104020603" pitchFamily="34" charset="0"/>
              </a:defRPr>
            </a:lvl7pPr>
            <a:lvl8pPr marL="3429000" indent="-228600" fontAlgn="base">
              <a:spcBef>
                <a:spcPct val="0"/>
              </a:spcBef>
              <a:spcAft>
                <a:spcPct val="0"/>
              </a:spcAft>
              <a:tabLst>
                <a:tab pos="252413" algn="l"/>
              </a:tabLst>
              <a:defRPr>
                <a:solidFill>
                  <a:schemeClr val="tx1"/>
                </a:solidFill>
                <a:latin typeface="Tw Cen MT" panose="020B0602020104020603" pitchFamily="34" charset="0"/>
              </a:defRPr>
            </a:lvl8pPr>
            <a:lvl9pPr marL="3886200" indent="-228600" fontAlgn="base">
              <a:spcBef>
                <a:spcPct val="0"/>
              </a:spcBef>
              <a:spcAft>
                <a:spcPct val="0"/>
              </a:spcAft>
              <a:tabLst>
                <a:tab pos="252413" algn="l"/>
              </a:tabLst>
              <a:defRPr>
                <a:solidFill>
                  <a:schemeClr val="tx1"/>
                </a:solidFill>
                <a:latin typeface="Tw Cen MT" panose="020B0602020104020603" pitchFamily="34" charset="0"/>
              </a:defRPr>
            </a:lvl9pPr>
          </a:lstStyle>
          <a:p>
            <a:pPr algn="just">
              <a:lnSpc>
                <a:spcPct val="150000"/>
              </a:lnSpc>
            </a:pPr>
            <a:r>
              <a:rPr lang="ru-RU" altLang="sr-Latn-RS" sz="2400">
                <a:latin typeface="Times New Roman" panose="02020603050405020304" pitchFamily="18" charset="0"/>
                <a:cs typeface="Times New Roman" panose="02020603050405020304" pitchFamily="18" charset="0"/>
              </a:rPr>
              <a:t>Числовое значение результата измерения должно оканчиваться цифрой того же разряда, что и значение погрешности Δ. При этом число значащих цифр при указании Δ не должно превышать двух.</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Прямоугольник 4">
            <a:extLst>
              <a:ext uri="{FF2B5EF4-FFF2-40B4-BE49-F238E27FC236}">
                <a16:creationId xmlns:a16="http://schemas.microsoft.com/office/drawing/2014/main" id="{4E223C7A-3FB0-4221-BF27-4093E94C6E40}"/>
              </a:ext>
            </a:extLst>
          </p:cNvPr>
          <p:cNvSpPr>
            <a:spLocks noChangeArrowheads="1"/>
          </p:cNvSpPr>
          <p:nvPr/>
        </p:nvSpPr>
        <p:spPr bwMode="auto">
          <a:xfrm>
            <a:off x="398463" y="1204913"/>
            <a:ext cx="113474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15000"/>
              </a:lnSpc>
              <a:spcAft>
                <a:spcPts val="1000"/>
              </a:spcAft>
            </a:pPr>
            <a:r>
              <a:rPr lang="ru-RU" altLang="sr-Latn-RS" sz="2400" b="1" i="1">
                <a:latin typeface="Times New Roman" panose="02020603050405020304" pitchFamily="18" charset="0"/>
                <a:cs typeface="Times New Roman" panose="02020603050405020304" pitchFamily="18" charset="0"/>
              </a:rPr>
              <a:t>Задание №1. </a:t>
            </a:r>
            <a:r>
              <a:rPr lang="ru-RU" altLang="sr-Latn-RS" sz="2400" i="1">
                <a:latin typeface="Times New Roman" panose="02020603050405020304" pitchFamily="18" charset="0"/>
                <a:cs typeface="Times New Roman" panose="02020603050405020304" pitchFamily="18" charset="0"/>
              </a:rPr>
              <a:t>Обработать результаты многократных прямых измерений тока, если они проведены одним и тем же прибором за достаточно малый промежуток времени. </a:t>
            </a:r>
          </a:p>
          <a:p>
            <a:pPr algn="ctr">
              <a:lnSpc>
                <a:spcPct val="115000"/>
              </a:lnSpc>
            </a:pPr>
            <a:r>
              <a:rPr lang="ru-RU" altLang="sr-Latn-RS" sz="2400" b="1">
                <a:latin typeface="Times New Roman" panose="02020603050405020304" pitchFamily="18" charset="0"/>
                <a:cs typeface="Times New Roman" panose="02020603050405020304" pitchFamily="18" charset="0"/>
              </a:rPr>
              <a:t>Данные измерений</a:t>
            </a:r>
            <a:endParaRPr lang="ru-RU" altLang="sr-Latn-RS" sz="2400">
              <a:latin typeface="Times New Roman" panose="02020603050405020304" pitchFamily="18" charset="0"/>
              <a:cs typeface="Times New Roman" panose="02020603050405020304" pitchFamily="18" charset="0"/>
            </a:endParaRPr>
          </a:p>
          <a:p>
            <a:pPr algn="just">
              <a:lnSpc>
                <a:spcPct val="115000"/>
              </a:lnSpc>
            </a:pPr>
            <a:r>
              <a:rPr lang="ru-RU" altLang="sr-Latn-RS" sz="2400">
                <a:latin typeface="Times New Roman" panose="02020603050405020304" pitchFamily="18" charset="0"/>
                <a:cs typeface="Times New Roman" panose="02020603050405020304" pitchFamily="18" charset="0"/>
              </a:rPr>
              <a:t>При измерении получены следующие результаты (в мА):</a:t>
            </a:r>
          </a:p>
          <a:p>
            <a:pPr algn="just">
              <a:lnSpc>
                <a:spcPct val="115000"/>
              </a:lnSpc>
            </a:pPr>
            <a:r>
              <a:rPr lang="ru-RU" altLang="sr-Latn-RS" sz="2400">
                <a:latin typeface="Times New Roman" panose="02020603050405020304" pitchFamily="18" charset="0"/>
                <a:cs typeface="Times New Roman" panose="02020603050405020304" pitchFamily="18" charset="0"/>
              </a:rPr>
              <a:t>20,01;   20,04;   20,07;   20,05;   20,02;  20,08;   20,06;   20,09;   20,03;   20,10.</a:t>
            </a:r>
          </a:p>
          <a:p>
            <a:r>
              <a:rPr lang="ru-RU" altLang="sr-Latn-RS" sz="2400">
                <a:latin typeface="Times New Roman" panose="02020603050405020304" pitchFamily="18" charset="0"/>
                <a:cs typeface="Times New Roman" panose="02020603050405020304" pitchFamily="18" charset="0"/>
              </a:rPr>
              <a:t>	</a:t>
            </a:r>
          </a:p>
          <a:p>
            <a:pPr algn="just"/>
            <a:r>
              <a:rPr lang="ru-RU" altLang="sr-Latn-RS" sz="2400">
                <a:latin typeface="Times New Roman" panose="02020603050405020304" pitchFamily="18" charset="0"/>
                <a:cs typeface="Times New Roman" panose="02020603050405020304" pitchFamily="18" charset="0"/>
              </a:rPr>
              <a:t>Считать, что полученная совокупность результатов свободна от систематических погрешностей и подчиняется нормальному закону распределения. </a:t>
            </a:r>
          </a:p>
          <a:p>
            <a:pPr algn="just"/>
            <a:r>
              <a:rPr lang="ru-RU" altLang="sr-Latn-RS" sz="2400">
                <a:latin typeface="Times New Roman" panose="02020603050405020304" pitchFamily="18" charset="0"/>
                <a:cs typeface="Times New Roman" panose="02020603050405020304" pitchFamily="18" charset="0"/>
              </a:rPr>
              <a:t>Доверительная вероятность для нахождения табличного коэффициента </a:t>
            </a:r>
            <a:r>
              <a:rPr lang="ru-RU" altLang="sr-Latn-RS" sz="2400">
                <a:solidFill>
                  <a:srgbClr val="000000"/>
                </a:solidFill>
                <a:latin typeface="Times New Roman" panose="02020603050405020304" pitchFamily="18" charset="0"/>
                <a:cs typeface="Times New Roman" panose="02020603050405020304" pitchFamily="18" charset="0"/>
              </a:rPr>
              <a:t>Стьюдента 0,95.</a:t>
            </a:r>
            <a:endParaRPr lang="ru-RU" altLang="sr-Latn-R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Рисунок 1">
            <a:extLst>
              <a:ext uri="{FF2B5EF4-FFF2-40B4-BE49-F238E27FC236}">
                <a16:creationId xmlns:a16="http://schemas.microsoft.com/office/drawing/2014/main" id="{65690B35-8A49-44B5-B172-B991E5AC83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4288" y="0"/>
            <a:ext cx="8367712"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0" name="Рисунок 2">
            <a:extLst>
              <a:ext uri="{FF2B5EF4-FFF2-40B4-BE49-F238E27FC236}">
                <a16:creationId xmlns:a16="http://schemas.microsoft.com/office/drawing/2014/main" id="{6C6FB7BB-4D03-4E2C-9812-F0AC4F9276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76475"/>
            <a:ext cx="72771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Рисунок 1">
            <a:extLst>
              <a:ext uri="{FF2B5EF4-FFF2-40B4-BE49-F238E27FC236}">
                <a16:creationId xmlns:a16="http://schemas.microsoft.com/office/drawing/2014/main" id="{7F4B6984-CB04-4354-948D-14F4E18629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027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4" name="Рисунок 2">
            <a:extLst>
              <a:ext uri="{FF2B5EF4-FFF2-40B4-BE49-F238E27FC236}">
                <a16:creationId xmlns:a16="http://schemas.microsoft.com/office/drawing/2014/main" id="{D483B881-ACE0-4B0C-BCBA-7BD754E9AA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3275" y="2214563"/>
            <a:ext cx="7578725"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Прямоугольник 3">
            <a:extLst>
              <a:ext uri="{FF2B5EF4-FFF2-40B4-BE49-F238E27FC236}">
                <a16:creationId xmlns:a16="http://schemas.microsoft.com/office/drawing/2014/main" id="{099F2DA8-12FE-43F5-9239-A44040E91E17}"/>
              </a:ext>
            </a:extLst>
          </p:cNvPr>
          <p:cNvSpPr>
            <a:spLocks noChangeArrowheads="1"/>
          </p:cNvSpPr>
          <p:nvPr/>
        </p:nvSpPr>
        <p:spPr bwMode="auto">
          <a:xfrm>
            <a:off x="0" y="3336925"/>
            <a:ext cx="609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r>
              <a:rPr lang="ru-RU" altLang="sr-Latn-RS" sz="2400">
                <a:latin typeface="inherit"/>
              </a:rPr>
              <a:t>stdev(x) — среднеквадратическое</a:t>
            </a:r>
          </a:p>
          <a:p>
            <a:r>
              <a:rPr lang="ru-RU" altLang="sr-Latn-RS" sz="2400">
                <a:latin typeface="inherit"/>
              </a:rPr>
              <a:t>(или стандартное) отклонение </a:t>
            </a:r>
          </a:p>
          <a:p>
            <a:r>
              <a:rPr lang="ru-RU" altLang="sr-Latn-RS" sz="2400">
                <a:latin typeface="inherit"/>
              </a:rPr>
              <a:t>(standard deviation)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Рисунок 1">
            <a:extLst>
              <a:ext uri="{FF2B5EF4-FFF2-40B4-BE49-F238E27FC236}">
                <a16:creationId xmlns:a16="http://schemas.microsoft.com/office/drawing/2014/main" id="{D2F94FCE-2A3D-4BA7-B522-6093566AC9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391775"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8" name="Рисунок 3">
            <a:extLst>
              <a:ext uri="{FF2B5EF4-FFF2-40B4-BE49-F238E27FC236}">
                <a16:creationId xmlns:a16="http://schemas.microsoft.com/office/drawing/2014/main" id="{6B557F51-2F8C-471F-93D9-DD7865D92B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1362075"/>
            <a:ext cx="5972175"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Рисунок 1">
            <a:extLst>
              <a:ext uri="{FF2B5EF4-FFF2-40B4-BE49-F238E27FC236}">
                <a16:creationId xmlns:a16="http://schemas.microsoft.com/office/drawing/2014/main" id="{93D32E89-4A5B-468D-B79F-ADF1810409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51572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2" name="Рисунок 4">
            <a:extLst>
              <a:ext uri="{FF2B5EF4-FFF2-40B4-BE49-F238E27FC236}">
                <a16:creationId xmlns:a16="http://schemas.microsoft.com/office/drawing/2014/main" id="{A2216E3D-13ED-44C2-B5B7-3E5790EDC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754313"/>
            <a:ext cx="115157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Рисунок 2">
            <a:extLst>
              <a:ext uri="{FF2B5EF4-FFF2-40B4-BE49-F238E27FC236}">
                <a16:creationId xmlns:a16="http://schemas.microsoft.com/office/drawing/2014/main" id="{1C6E7DB7-1570-492A-A082-F8415D0CD3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100"/>
            <a:ext cx="63912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6" name="Рисунок 3">
            <a:extLst>
              <a:ext uri="{FF2B5EF4-FFF2-40B4-BE49-F238E27FC236}">
                <a16:creationId xmlns:a16="http://schemas.microsoft.com/office/drawing/2014/main" id="{40BE47D3-EC1B-4AF4-84C3-C0FCB69B68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957263"/>
            <a:ext cx="58578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Рисунок 1">
            <a:extLst>
              <a:ext uri="{FF2B5EF4-FFF2-40B4-BE49-F238E27FC236}">
                <a16:creationId xmlns:a16="http://schemas.microsoft.com/office/drawing/2014/main" id="{47D7E27E-0F99-406B-A46E-8E2F6D99F8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0"/>
            <a:ext cx="8543926"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0" name="Рисунок 2">
            <a:extLst>
              <a:ext uri="{FF2B5EF4-FFF2-40B4-BE49-F238E27FC236}">
                <a16:creationId xmlns:a16="http://schemas.microsoft.com/office/drawing/2014/main" id="{4EB938E1-E2EA-4921-93A7-BABA84090B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9300" y="2297113"/>
            <a:ext cx="763270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Рисунок 3">
            <a:extLst>
              <a:ext uri="{FF2B5EF4-FFF2-40B4-BE49-F238E27FC236}">
                <a16:creationId xmlns:a16="http://schemas.microsoft.com/office/drawing/2014/main" id="{9691C309-2311-4285-9C4C-81CB3FC7FC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733925"/>
            <a:ext cx="53816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845384F-763F-4D25-80A4-1A0EE20DF3CC}"/>
              </a:ext>
            </a:extLst>
          </p:cNvPr>
          <p:cNvSpPr>
            <a:spLocks noChangeArrowheads="1"/>
          </p:cNvSpPr>
          <p:nvPr>
            <p:ph type="title" idx="4294967295"/>
          </p:nvPr>
        </p:nvSpPr>
        <p:spPr bwMode="auto">
          <a:xfrm>
            <a:off x="331788" y="261938"/>
            <a:ext cx="11066462"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marL="609600" indent="-609600"/>
            <a:br>
              <a:rPr lang="ru-RU" altLang="sr-Latn-RS" sz="2000" b="1" i="1" cap="none">
                <a:latin typeface="Arial" panose="020B0604020202020204" pitchFamily="34" charset="0"/>
              </a:rPr>
            </a:br>
            <a:br>
              <a:rPr lang="ru-RU" altLang="sr-Latn-RS" sz="2000" b="1" i="1" cap="none">
                <a:latin typeface="Arial" panose="020B0604020202020204" pitchFamily="34" charset="0"/>
              </a:rPr>
            </a:br>
            <a:r>
              <a:rPr lang="ru-RU" altLang="sr-Latn-RS" sz="2000" b="1" i="1" cap="none">
                <a:latin typeface="Arial" panose="020B0604020202020204" pitchFamily="34" charset="0"/>
              </a:rPr>
              <a:t>Задание №2. </a:t>
            </a:r>
            <a:br>
              <a:rPr lang="ru-RU" altLang="sr-Latn-RS" sz="2000" b="1" i="1" cap="none">
                <a:latin typeface="Arial" panose="020B0604020202020204" pitchFamily="34" charset="0"/>
              </a:rPr>
            </a:br>
            <a:br>
              <a:rPr lang="ru-RU" altLang="sr-Latn-RS" sz="2000" b="1" i="1" cap="none">
                <a:latin typeface="Arial" panose="020B0604020202020204" pitchFamily="34" charset="0"/>
              </a:rPr>
            </a:br>
            <a:endParaRPr lang="ru-RU" altLang="sr-Latn-RS" sz="3200" cap="none"/>
          </a:p>
        </p:txBody>
      </p:sp>
      <p:sp>
        <p:nvSpPr>
          <p:cNvPr id="82947" name="Rectangle 3">
            <a:extLst>
              <a:ext uri="{FF2B5EF4-FFF2-40B4-BE49-F238E27FC236}">
                <a16:creationId xmlns:a16="http://schemas.microsoft.com/office/drawing/2014/main" id="{506C5AE2-21A5-4382-8BE3-7A3BC48F7C53}"/>
              </a:ext>
            </a:extLst>
          </p:cNvPr>
          <p:cNvSpPr>
            <a:spLocks noChangeArrowheads="1"/>
          </p:cNvSpPr>
          <p:nvPr>
            <p:ph type="body" idx="4294967295"/>
          </p:nvPr>
        </p:nvSpPr>
        <p:spPr bwMode="auto">
          <a:xfrm>
            <a:off x="371475" y="1238250"/>
            <a:ext cx="11557000" cy="4564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panose="020B0604020202020204" pitchFamily="34" charset="0"/>
              <a:buNone/>
            </a:pPr>
            <a:r>
              <a:rPr lang="ru-RU" altLang="sr-Latn-RS" sz="2400" i="1" cap="none">
                <a:latin typeface="Times New Roman" panose="02020603050405020304" pitchFamily="18" charset="0"/>
              </a:rPr>
              <a:t>   Результаты наблюдений представлены таблицей excel, состоящей из двух столбцов: первый – дата и время наблюдения, второй – показания измерительного прибора. Записано 1118 показаний измерительного прибора, каждое из которых занимает по времени менее половины секунды. Измерения проводились в течение 44 дней. </a:t>
            </a:r>
          </a:p>
          <a:p>
            <a:pPr>
              <a:buFont typeface="Arial" panose="020B0604020202020204" pitchFamily="34" charset="0"/>
              <a:buNone/>
            </a:pPr>
            <a:r>
              <a:rPr lang="ru-RU" altLang="sr-Latn-RS" sz="2400" i="1" cap="none">
                <a:latin typeface="Times New Roman" panose="02020603050405020304" pitchFamily="18" charset="0"/>
              </a:rPr>
              <a:t>   Требуется:</a:t>
            </a:r>
            <a:r>
              <a:rPr lang="ru-RU" altLang="sr-Latn-RS" sz="2400" cap="none">
                <a:latin typeface="Times New Roman" panose="02020603050405020304" pitchFamily="18" charset="0"/>
              </a:rPr>
              <a:t> </a:t>
            </a:r>
            <a:r>
              <a:rPr lang="ru-RU" altLang="sr-Latn-RS" sz="2400" i="1" cap="none">
                <a:latin typeface="Times New Roman" panose="02020603050405020304" pitchFamily="18" charset="0"/>
              </a:rPr>
              <a:t>обработать результаты многократных прямых показаний измерительного прибор, при условии, что они проведены одним и тем же прибором за достаточно малый промежуток времени. </a:t>
            </a:r>
            <a:br>
              <a:rPr lang="ru-RU" altLang="sr-Latn-RS" sz="2400" i="1" cap="none">
                <a:latin typeface="Times New Roman" panose="02020603050405020304" pitchFamily="18" charset="0"/>
              </a:rPr>
            </a:br>
            <a:r>
              <a:rPr lang="ru-RU" altLang="sr-Latn-RS" sz="2400" i="1" cap="none">
                <a:latin typeface="Times New Roman" panose="02020603050405020304" pitchFamily="18" charset="0"/>
              </a:rPr>
              <a:t>Построить гистограмму наблюдений для проверки соответствия распределения результатов наблюдений нормальному закону.</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Прямоугольник 1">
            <a:extLst>
              <a:ext uri="{FF2B5EF4-FFF2-40B4-BE49-F238E27FC236}">
                <a16:creationId xmlns:a16="http://schemas.microsoft.com/office/drawing/2014/main" id="{169260FE-8321-419A-9A14-81834F9FBE6D}"/>
              </a:ext>
            </a:extLst>
          </p:cNvPr>
          <p:cNvSpPr>
            <a:spLocks noChangeArrowheads="1"/>
          </p:cNvSpPr>
          <p:nvPr/>
        </p:nvSpPr>
        <p:spPr bwMode="auto">
          <a:xfrm>
            <a:off x="141288" y="288925"/>
            <a:ext cx="114236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sr-Latn-RS" sz="2400">
                <a:solidFill>
                  <a:srgbClr val="424242"/>
                </a:solidFill>
                <a:latin typeface="Times New Roman" panose="02020603050405020304" pitchFamily="18" charset="0"/>
                <a:cs typeface="Times New Roman" panose="02020603050405020304" pitchFamily="18" charset="0"/>
              </a:rPr>
              <a:t>      Поэтому, лучше пользоваться интервальными оценками, то есть указывать интервал, в котором с заданной вероятностью попадает истинное значение оцениваемого параметра. Чем меньше длина этого интервала, тем точнее оценка параметра. </a:t>
            </a:r>
          </a:p>
          <a:p>
            <a:pPr algn="just">
              <a:lnSpc>
                <a:spcPct val="150000"/>
              </a:lnSpc>
            </a:pPr>
            <a:r>
              <a:rPr lang="ru-RU" altLang="sr-Latn-RS" sz="2400">
                <a:solidFill>
                  <a:srgbClr val="424242"/>
                </a:solidFill>
                <a:latin typeface="Times New Roman" panose="02020603050405020304" pitchFamily="18" charset="0"/>
                <a:cs typeface="Times New Roman" panose="02020603050405020304" pitchFamily="18" charset="0"/>
              </a:rPr>
              <a:t>     Одной из стандартных методик выполнения прямых измерений с многократными, независимыми наблюдениями и основные положения по обработке результатов наблюдений и оцениванию погрешностей результатов измерений соответствуют рекомендациям действующего </a:t>
            </a:r>
            <a:r>
              <a:rPr lang="ru-RU" altLang="sr-Latn-RS" sz="2400" b="1">
                <a:solidFill>
                  <a:srgbClr val="FF0000"/>
                </a:solidFill>
                <a:latin typeface="Times New Roman" panose="02020603050405020304" pitchFamily="18" charset="0"/>
                <a:cs typeface="Times New Roman" panose="02020603050405020304" pitchFamily="18" charset="0"/>
              </a:rPr>
              <a:t>ГОСТ 8.736-2011. «Измерения прямые многократные наблюдениями. Методы обработки результатов наблюдений. Основные положения»</a:t>
            </a:r>
            <a:endParaRPr lang="ru-RU" altLang="sr-Latn-RS" sz="24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Прямоугольник 1">
            <a:extLst>
              <a:ext uri="{FF2B5EF4-FFF2-40B4-BE49-F238E27FC236}">
                <a16:creationId xmlns:a16="http://schemas.microsoft.com/office/drawing/2014/main" id="{545818D7-3267-43A2-8314-BD951F4E1BC6}"/>
              </a:ext>
            </a:extLst>
          </p:cNvPr>
          <p:cNvSpPr>
            <a:spLocks noChangeArrowheads="1"/>
          </p:cNvSpPr>
          <p:nvPr/>
        </p:nvSpPr>
        <p:spPr bwMode="auto">
          <a:xfrm>
            <a:off x="952500" y="331788"/>
            <a:ext cx="10302875"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ru-RU" sz="2400" b="1">
                <a:solidFill>
                  <a:srgbClr val="000000"/>
                </a:solidFill>
                <a:latin typeface="Times New Roman" panose="02020603050405020304" pitchFamily="18" charset="0"/>
                <a:cs typeface="Times New Roman" panose="02020603050405020304" pitchFamily="18" charset="0"/>
              </a:rPr>
              <a:t>dnorm(x,m,s) -</a:t>
            </a:r>
            <a:r>
              <a:rPr lang="ru-RU" altLang="ru-RU" sz="2400">
                <a:solidFill>
                  <a:srgbClr val="000000"/>
                </a:solidFill>
                <a:latin typeface="Times New Roman" panose="02020603050405020304" pitchFamily="18" charset="0"/>
                <a:cs typeface="Times New Roman" panose="02020603050405020304" pitchFamily="18" charset="0"/>
              </a:rPr>
              <a:t> плотность вероятности для нормального распределения,</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где  </a:t>
            </a:r>
            <a:r>
              <a:rPr lang="en-US" altLang="ru-RU" sz="2400">
                <a:solidFill>
                  <a:srgbClr val="000000"/>
                </a:solidFill>
                <a:latin typeface="Times New Roman" panose="02020603050405020304" pitchFamily="18" charset="0"/>
                <a:cs typeface="Times New Roman" panose="02020603050405020304" pitchFamily="18" charset="0"/>
              </a:rPr>
              <a:t>x</a:t>
            </a:r>
            <a:r>
              <a:rPr lang="ru-RU" altLang="ru-RU" sz="2400">
                <a:solidFill>
                  <a:srgbClr val="000000"/>
                </a:solidFill>
                <a:latin typeface="Times New Roman" panose="02020603050405020304" pitchFamily="18" charset="0"/>
                <a:cs typeface="Times New Roman" panose="02020603050405020304" pitchFamily="18" charset="0"/>
              </a:rPr>
              <a:t> - случайная величина,  </a:t>
            </a:r>
            <a:r>
              <a:rPr lang="en-US" altLang="ru-RU" sz="2400">
                <a:solidFill>
                  <a:srgbClr val="000000"/>
                </a:solidFill>
                <a:latin typeface="Times New Roman" panose="02020603050405020304" pitchFamily="18" charset="0"/>
                <a:cs typeface="Times New Roman" panose="02020603050405020304" pitchFamily="18" charset="0"/>
              </a:rPr>
              <a:t>m </a:t>
            </a:r>
            <a:r>
              <a:rPr lang="ru-RU" altLang="ru-RU" sz="2400">
                <a:solidFill>
                  <a:srgbClr val="000000"/>
                </a:solidFill>
                <a:latin typeface="Times New Roman" panose="02020603050405020304" pitchFamily="18" charset="0"/>
                <a:cs typeface="Times New Roman" panose="02020603050405020304" pitchFamily="18" charset="0"/>
              </a:rPr>
              <a:t>- ее математическое ожидание,</a:t>
            </a:r>
            <a:endParaRPr lang="en-US" altLang="ru-RU" sz="240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σ- среднеквадратическое отклонение;</a:t>
            </a:r>
          </a:p>
          <a:p>
            <a:pPr algn="just">
              <a:lnSpc>
                <a:spcPct val="150000"/>
              </a:lnSpc>
            </a:pPr>
            <a:r>
              <a:rPr lang="en-US" altLang="ru-RU" sz="2400" b="1">
                <a:solidFill>
                  <a:srgbClr val="000000"/>
                </a:solidFill>
                <a:latin typeface="Times New Roman" panose="02020603050405020304" pitchFamily="18" charset="0"/>
                <a:cs typeface="Times New Roman" panose="02020603050405020304" pitchFamily="18" charset="0"/>
              </a:rPr>
              <a:t>dunif</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x</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a</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b</a:t>
            </a:r>
            <a:r>
              <a:rPr lang="ru-RU" altLang="ru-RU" sz="2400" b="1">
                <a:solidFill>
                  <a:srgbClr val="000000"/>
                </a:solidFill>
                <a:latin typeface="Times New Roman" panose="02020603050405020304" pitchFamily="18" charset="0"/>
                <a:cs typeface="Times New Roman" panose="02020603050405020304" pitchFamily="18" charset="0"/>
              </a:rPr>
              <a:t>) -  </a:t>
            </a:r>
            <a:r>
              <a:rPr lang="ru-RU" altLang="ru-RU" sz="2400">
                <a:solidFill>
                  <a:srgbClr val="000000"/>
                </a:solidFill>
                <a:latin typeface="Times New Roman" panose="02020603050405020304" pitchFamily="18" charset="0"/>
                <a:cs typeface="Times New Roman" panose="02020603050405020304" pitchFamily="18" charset="0"/>
              </a:rPr>
              <a:t>равномерная плотность вероятности</a:t>
            </a:r>
            <a:r>
              <a:rPr lang="ru-RU" altLang="ru-RU" sz="2400" b="1">
                <a:solidFill>
                  <a:srgbClr val="000000"/>
                </a:solidFill>
                <a:latin typeface="Times New Roman" panose="02020603050405020304" pitchFamily="18" charset="0"/>
                <a:cs typeface="Times New Roman" panose="02020603050405020304" pitchFamily="18" charset="0"/>
              </a:rPr>
              <a:t>,</a:t>
            </a:r>
          </a:p>
          <a:p>
            <a:pPr algn="just">
              <a:lnSpc>
                <a:spcPct val="150000"/>
              </a:lnSpc>
            </a:pPr>
            <a:r>
              <a:rPr lang="ru-RU" altLang="ru-RU" sz="2400" b="1">
                <a:solidFill>
                  <a:srgbClr val="000000"/>
                </a:solidFill>
                <a:latin typeface="Times New Roman" panose="02020603050405020304" pitchFamily="18" charset="0"/>
                <a:cs typeface="Times New Roman" panose="02020603050405020304" pitchFamily="18" charset="0"/>
              </a:rPr>
              <a:t> </a:t>
            </a:r>
            <a:r>
              <a:rPr lang="ru-RU" altLang="ru-RU" sz="2400">
                <a:solidFill>
                  <a:srgbClr val="000000"/>
                </a:solidFill>
                <a:latin typeface="Times New Roman" panose="02020603050405020304" pitchFamily="18" charset="0"/>
                <a:cs typeface="Times New Roman" panose="02020603050405020304" pitchFamily="18" charset="0"/>
              </a:rPr>
              <a:t>где </a:t>
            </a:r>
            <a:r>
              <a:rPr lang="en-US" altLang="ru-RU" sz="2400" b="1">
                <a:solidFill>
                  <a:srgbClr val="000000"/>
                </a:solidFill>
                <a:latin typeface="Times New Roman" panose="02020603050405020304" pitchFamily="18" charset="0"/>
                <a:cs typeface="Times New Roman" panose="02020603050405020304" pitchFamily="18" charset="0"/>
              </a:rPr>
              <a:t>a</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b</a:t>
            </a:r>
            <a:r>
              <a:rPr lang="ru-RU" altLang="ru-RU" sz="2400" b="1">
                <a:solidFill>
                  <a:srgbClr val="000000"/>
                </a:solidFill>
                <a:latin typeface="Times New Roman" panose="02020603050405020304" pitchFamily="18" charset="0"/>
                <a:cs typeface="Times New Roman" panose="02020603050405020304" pitchFamily="18" charset="0"/>
              </a:rPr>
              <a:t> </a:t>
            </a:r>
            <a:r>
              <a:rPr lang="ru-RU" altLang="ru-RU" sz="2400">
                <a:solidFill>
                  <a:srgbClr val="000000"/>
                </a:solidFill>
                <a:latin typeface="Times New Roman" panose="02020603050405020304" pitchFamily="18" charset="0"/>
                <a:cs typeface="Times New Roman" panose="02020603050405020304" pitchFamily="18" charset="0"/>
              </a:rPr>
              <a:t>- границы интервала распределения;</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 </a:t>
            </a:r>
            <a:r>
              <a:rPr lang="en-US" altLang="ru-RU" sz="2400" b="1">
                <a:solidFill>
                  <a:srgbClr val="000000"/>
                </a:solidFill>
                <a:latin typeface="Times New Roman" panose="02020603050405020304" pitchFamily="18" charset="0"/>
                <a:cs typeface="Times New Roman" panose="02020603050405020304" pitchFamily="18" charset="0"/>
              </a:rPr>
              <a:t>dt</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x</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d</a:t>
            </a:r>
            <a:r>
              <a:rPr lang="ru-RU" altLang="ru-RU" sz="2400" b="1">
                <a:solidFill>
                  <a:srgbClr val="000000"/>
                </a:solidFill>
                <a:latin typeface="Times New Roman" panose="02020603050405020304" pitchFamily="18" charset="0"/>
                <a:cs typeface="Times New Roman" panose="02020603050405020304" pitchFamily="18" charset="0"/>
              </a:rPr>
              <a:t>) - </a:t>
            </a:r>
            <a:r>
              <a:rPr lang="ru-RU" altLang="ru-RU" sz="2400">
                <a:solidFill>
                  <a:srgbClr val="000000"/>
                </a:solidFill>
                <a:latin typeface="Times New Roman" panose="02020603050405020304" pitchFamily="18" charset="0"/>
                <a:cs typeface="Times New Roman" panose="02020603050405020304" pitchFamily="18" charset="0"/>
              </a:rPr>
              <a:t>плотность вероятности для распределения Стьюдента,</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 где </a:t>
            </a:r>
            <a:r>
              <a:rPr lang="en-US" altLang="ru-RU" sz="2400">
                <a:solidFill>
                  <a:srgbClr val="000000"/>
                </a:solidFill>
                <a:latin typeface="Times New Roman" panose="02020603050405020304" pitchFamily="18" charset="0"/>
                <a:cs typeface="Times New Roman" panose="02020603050405020304" pitchFamily="18" charset="0"/>
              </a:rPr>
              <a:t>d</a:t>
            </a:r>
            <a:r>
              <a:rPr lang="ru-RU" altLang="ru-RU" sz="2400">
                <a:solidFill>
                  <a:srgbClr val="000000"/>
                </a:solidFill>
                <a:latin typeface="Times New Roman" panose="02020603050405020304" pitchFamily="18" charset="0"/>
                <a:cs typeface="Times New Roman" panose="02020603050405020304" pitchFamily="18" charset="0"/>
              </a:rPr>
              <a:t>- число степеней свободы;</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 </a:t>
            </a:r>
            <a:r>
              <a:rPr lang="en-US" altLang="ru-RU" sz="2400" b="1">
                <a:solidFill>
                  <a:srgbClr val="000000"/>
                </a:solidFill>
                <a:latin typeface="Times New Roman" panose="02020603050405020304" pitchFamily="18" charset="0"/>
                <a:cs typeface="Times New Roman" panose="02020603050405020304" pitchFamily="18" charset="0"/>
              </a:rPr>
              <a:t>dchisq</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x</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d</a:t>
            </a:r>
            <a:r>
              <a:rPr lang="ru-RU" altLang="ru-RU" sz="2400" b="1">
                <a:solidFill>
                  <a:srgbClr val="000000"/>
                </a:solidFill>
                <a:latin typeface="Times New Roman" panose="02020603050405020304" pitchFamily="18" charset="0"/>
                <a:cs typeface="Times New Roman" panose="02020603050405020304" pitchFamily="18" charset="0"/>
              </a:rPr>
              <a:t>) – </a:t>
            </a:r>
            <a:r>
              <a:rPr lang="ru-RU" altLang="ru-RU" sz="2400">
                <a:solidFill>
                  <a:srgbClr val="000000"/>
                </a:solidFill>
                <a:latin typeface="Times New Roman" panose="02020603050405020304" pitchFamily="18" charset="0"/>
                <a:cs typeface="Times New Roman" panose="02020603050405020304" pitchFamily="18" charset="0"/>
              </a:rPr>
              <a:t>плотность распределения</a:t>
            </a:r>
            <a:r>
              <a:rPr lang="ru-RU" altLang="ru-RU" sz="2400" b="1">
                <a:solidFill>
                  <a:srgbClr val="000000"/>
                </a:solidFill>
                <a:latin typeface="Times New Roman" panose="02020603050405020304" pitchFamily="18" charset="0"/>
                <a:cs typeface="Times New Roman" panose="02020603050405020304" pitchFamily="18" charset="0"/>
              </a:rPr>
              <a:t>  χ- </a:t>
            </a:r>
            <a:r>
              <a:rPr lang="ru-RU" altLang="ru-RU" sz="2400">
                <a:solidFill>
                  <a:srgbClr val="000000"/>
                </a:solidFill>
                <a:latin typeface="Times New Roman" panose="02020603050405020304" pitchFamily="18" charset="0"/>
                <a:cs typeface="Times New Roman" panose="02020603050405020304" pitchFamily="18" charset="0"/>
              </a:rPr>
              <a:t>квадрат, </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где х – случайная величина, </a:t>
            </a:r>
            <a:r>
              <a:rPr lang="en-US" altLang="ru-RU" sz="2400">
                <a:solidFill>
                  <a:srgbClr val="000000"/>
                </a:solidFill>
                <a:latin typeface="Times New Roman" panose="02020603050405020304" pitchFamily="18" charset="0"/>
                <a:cs typeface="Times New Roman" panose="02020603050405020304" pitchFamily="18" charset="0"/>
              </a:rPr>
              <a:t>d</a:t>
            </a:r>
            <a:r>
              <a:rPr lang="ru-RU" altLang="ru-RU" sz="2400">
                <a:solidFill>
                  <a:srgbClr val="000000"/>
                </a:solidFill>
                <a:latin typeface="Times New Roman" panose="02020603050405020304" pitchFamily="18" charset="0"/>
                <a:cs typeface="Times New Roman" panose="02020603050405020304" pitchFamily="18" charset="0"/>
              </a:rPr>
              <a:t>- число степеней свободы;</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 </a:t>
            </a:r>
            <a:r>
              <a:rPr lang="en-US" altLang="ru-RU" sz="2400" b="1">
                <a:solidFill>
                  <a:srgbClr val="000000"/>
                </a:solidFill>
                <a:latin typeface="Times New Roman" panose="02020603050405020304" pitchFamily="18" charset="0"/>
                <a:cs typeface="Times New Roman" panose="02020603050405020304" pitchFamily="18" charset="0"/>
              </a:rPr>
              <a:t>dF</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x</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d</a:t>
            </a:r>
            <a:r>
              <a:rPr lang="ru-RU" altLang="ru-RU" sz="2400" b="1">
                <a:solidFill>
                  <a:srgbClr val="000000"/>
                </a:solidFill>
                <a:latin typeface="Times New Roman" panose="02020603050405020304" pitchFamily="18" charset="0"/>
                <a:cs typeface="Times New Roman" panose="02020603050405020304" pitchFamily="18" charset="0"/>
              </a:rPr>
              <a:t>1,</a:t>
            </a:r>
            <a:r>
              <a:rPr lang="en-US" altLang="ru-RU" sz="2400" b="1">
                <a:solidFill>
                  <a:srgbClr val="000000"/>
                </a:solidFill>
                <a:latin typeface="Times New Roman" panose="02020603050405020304" pitchFamily="18" charset="0"/>
                <a:cs typeface="Times New Roman" panose="02020603050405020304" pitchFamily="18" charset="0"/>
              </a:rPr>
              <a:t>d</a:t>
            </a:r>
            <a:r>
              <a:rPr lang="ru-RU" altLang="ru-RU" sz="2400" b="1">
                <a:solidFill>
                  <a:srgbClr val="000000"/>
                </a:solidFill>
                <a:latin typeface="Times New Roman" panose="02020603050405020304" pitchFamily="18" charset="0"/>
                <a:cs typeface="Times New Roman" panose="02020603050405020304" pitchFamily="18" charset="0"/>
              </a:rPr>
              <a:t>2</a:t>
            </a:r>
            <a:r>
              <a:rPr lang="ru-RU" altLang="ru-RU" sz="2400">
                <a:solidFill>
                  <a:srgbClr val="000000"/>
                </a:solidFill>
                <a:latin typeface="Times New Roman" panose="02020603050405020304" pitchFamily="18" charset="0"/>
                <a:cs typeface="Times New Roman" panose="02020603050405020304" pitchFamily="18" charset="0"/>
              </a:rPr>
              <a:t>) – плотность вероятности Фишера, </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где  </a:t>
            </a:r>
            <a:r>
              <a:rPr lang="en-US" altLang="ru-RU" sz="2400">
                <a:solidFill>
                  <a:srgbClr val="000000"/>
                </a:solidFill>
                <a:latin typeface="Times New Roman" panose="02020603050405020304" pitchFamily="18" charset="0"/>
                <a:cs typeface="Times New Roman" panose="02020603050405020304" pitchFamily="18" charset="0"/>
              </a:rPr>
              <a:t>x</a:t>
            </a:r>
            <a:r>
              <a:rPr lang="ru-RU" altLang="ru-RU" sz="2400">
                <a:solidFill>
                  <a:srgbClr val="000000"/>
                </a:solidFill>
                <a:latin typeface="Times New Roman" panose="02020603050405020304" pitchFamily="18" charset="0"/>
                <a:cs typeface="Times New Roman" panose="02020603050405020304" pitchFamily="18" charset="0"/>
              </a:rPr>
              <a:t>, </a:t>
            </a:r>
            <a:r>
              <a:rPr lang="en-US" altLang="ru-RU" sz="2400">
                <a:solidFill>
                  <a:srgbClr val="000000"/>
                </a:solidFill>
                <a:latin typeface="Times New Roman" panose="02020603050405020304" pitchFamily="18" charset="0"/>
                <a:cs typeface="Times New Roman" panose="02020603050405020304" pitchFamily="18" charset="0"/>
              </a:rPr>
              <a:t>d</a:t>
            </a:r>
            <a:r>
              <a:rPr lang="ru-RU" altLang="ru-RU" sz="2400">
                <a:solidFill>
                  <a:srgbClr val="000000"/>
                </a:solidFill>
                <a:latin typeface="Times New Roman" panose="02020603050405020304" pitchFamily="18" charset="0"/>
                <a:cs typeface="Times New Roman" panose="02020603050405020304" pitchFamily="18" charset="0"/>
              </a:rPr>
              <a:t>1, </a:t>
            </a:r>
            <a:r>
              <a:rPr lang="en-US" altLang="ru-RU" sz="2400">
                <a:solidFill>
                  <a:srgbClr val="000000"/>
                </a:solidFill>
                <a:latin typeface="Times New Roman" panose="02020603050405020304" pitchFamily="18" charset="0"/>
                <a:cs typeface="Times New Roman" panose="02020603050405020304" pitchFamily="18" charset="0"/>
              </a:rPr>
              <a:t>d</a:t>
            </a:r>
            <a:r>
              <a:rPr lang="ru-RU" altLang="ru-RU" sz="2400">
                <a:solidFill>
                  <a:srgbClr val="000000"/>
                </a:solidFill>
                <a:latin typeface="Times New Roman" panose="02020603050405020304" pitchFamily="18" charset="0"/>
                <a:cs typeface="Times New Roman" panose="02020603050405020304" pitchFamily="18" charset="0"/>
              </a:rPr>
              <a:t>2 – случайная величина и две степени свободы, соответственно.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Прямоугольник 1">
            <a:extLst>
              <a:ext uri="{FF2B5EF4-FFF2-40B4-BE49-F238E27FC236}">
                <a16:creationId xmlns:a16="http://schemas.microsoft.com/office/drawing/2014/main" id="{C0C0E605-1F4E-4E8F-A1A5-14E80E99388F}"/>
              </a:ext>
            </a:extLst>
          </p:cNvPr>
          <p:cNvSpPr>
            <a:spLocks noChangeArrowheads="1"/>
          </p:cNvSpPr>
          <p:nvPr/>
        </p:nvSpPr>
        <p:spPr bwMode="auto">
          <a:xfrm>
            <a:off x="357188" y="331788"/>
            <a:ext cx="11560175" cy="611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lnSpc>
                <a:spcPct val="150000"/>
              </a:lnSpc>
            </a:pPr>
            <a:r>
              <a:rPr lang="ru-RU" altLang="ru-RU" sz="2400" b="1">
                <a:solidFill>
                  <a:srgbClr val="000000"/>
                </a:solidFill>
                <a:latin typeface="Times New Roman" panose="02020603050405020304" pitchFamily="18" charset="0"/>
                <a:cs typeface="Times New Roman" panose="02020603050405020304" pitchFamily="18" charset="0"/>
              </a:rPr>
              <a:t>dnorm(x,m,s) -</a:t>
            </a:r>
            <a:r>
              <a:rPr lang="ru-RU" altLang="ru-RU" sz="2400">
                <a:solidFill>
                  <a:srgbClr val="000000"/>
                </a:solidFill>
                <a:latin typeface="Times New Roman" panose="02020603050405020304" pitchFamily="18" charset="0"/>
                <a:cs typeface="Times New Roman" panose="02020603050405020304" pitchFamily="18" charset="0"/>
              </a:rPr>
              <a:t> плотность вероятности для нормального распределения,</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где  </a:t>
            </a:r>
            <a:r>
              <a:rPr lang="en-US" altLang="ru-RU" sz="2400">
                <a:solidFill>
                  <a:srgbClr val="000000"/>
                </a:solidFill>
                <a:latin typeface="Times New Roman" panose="02020603050405020304" pitchFamily="18" charset="0"/>
                <a:cs typeface="Times New Roman" panose="02020603050405020304" pitchFamily="18" charset="0"/>
              </a:rPr>
              <a:t>x</a:t>
            </a:r>
            <a:r>
              <a:rPr lang="ru-RU" altLang="ru-RU" sz="2400">
                <a:solidFill>
                  <a:srgbClr val="000000"/>
                </a:solidFill>
                <a:latin typeface="Times New Roman" panose="02020603050405020304" pitchFamily="18" charset="0"/>
                <a:cs typeface="Times New Roman" panose="02020603050405020304" pitchFamily="18" charset="0"/>
              </a:rPr>
              <a:t> - случайная величина,  </a:t>
            </a:r>
            <a:r>
              <a:rPr lang="en-US" altLang="ru-RU" sz="2400">
                <a:solidFill>
                  <a:srgbClr val="000000"/>
                </a:solidFill>
                <a:latin typeface="Times New Roman" panose="02020603050405020304" pitchFamily="18" charset="0"/>
                <a:cs typeface="Times New Roman" panose="02020603050405020304" pitchFamily="18" charset="0"/>
              </a:rPr>
              <a:t>m </a:t>
            </a:r>
            <a:r>
              <a:rPr lang="ru-RU" altLang="ru-RU" sz="2400">
                <a:solidFill>
                  <a:srgbClr val="000000"/>
                </a:solidFill>
                <a:latin typeface="Times New Roman" panose="02020603050405020304" pitchFamily="18" charset="0"/>
                <a:cs typeface="Times New Roman" panose="02020603050405020304" pitchFamily="18" charset="0"/>
              </a:rPr>
              <a:t>- ее математическое ожидание,</a:t>
            </a:r>
            <a:endParaRPr lang="en-US" altLang="ru-RU" sz="240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σ- среднеквадратическое отклонение;</a:t>
            </a:r>
          </a:p>
          <a:p>
            <a:pPr algn="just">
              <a:lnSpc>
                <a:spcPct val="150000"/>
              </a:lnSpc>
            </a:pPr>
            <a:r>
              <a:rPr lang="en-US" altLang="ru-RU" sz="2400" b="1">
                <a:solidFill>
                  <a:srgbClr val="000000"/>
                </a:solidFill>
                <a:latin typeface="Times New Roman" panose="02020603050405020304" pitchFamily="18" charset="0"/>
                <a:cs typeface="Times New Roman" panose="02020603050405020304" pitchFamily="18" charset="0"/>
              </a:rPr>
              <a:t>dunif</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x</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a</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b</a:t>
            </a:r>
            <a:r>
              <a:rPr lang="ru-RU" altLang="ru-RU" sz="2400" b="1">
                <a:solidFill>
                  <a:srgbClr val="000000"/>
                </a:solidFill>
                <a:latin typeface="Times New Roman" panose="02020603050405020304" pitchFamily="18" charset="0"/>
                <a:cs typeface="Times New Roman" panose="02020603050405020304" pitchFamily="18" charset="0"/>
              </a:rPr>
              <a:t>) -  </a:t>
            </a:r>
            <a:r>
              <a:rPr lang="ru-RU" altLang="ru-RU" sz="2400">
                <a:solidFill>
                  <a:srgbClr val="000000"/>
                </a:solidFill>
                <a:latin typeface="Times New Roman" panose="02020603050405020304" pitchFamily="18" charset="0"/>
                <a:cs typeface="Times New Roman" panose="02020603050405020304" pitchFamily="18" charset="0"/>
              </a:rPr>
              <a:t>равномерная плотность вероятности</a:t>
            </a:r>
            <a:r>
              <a:rPr lang="ru-RU" altLang="ru-RU" sz="2400" b="1">
                <a:solidFill>
                  <a:srgbClr val="000000"/>
                </a:solidFill>
                <a:latin typeface="Times New Roman" panose="02020603050405020304" pitchFamily="18" charset="0"/>
                <a:cs typeface="Times New Roman" panose="02020603050405020304" pitchFamily="18" charset="0"/>
              </a:rPr>
              <a:t>,</a:t>
            </a:r>
          </a:p>
          <a:p>
            <a:pPr algn="just">
              <a:lnSpc>
                <a:spcPct val="150000"/>
              </a:lnSpc>
            </a:pPr>
            <a:r>
              <a:rPr lang="ru-RU" altLang="ru-RU" sz="2400" b="1">
                <a:solidFill>
                  <a:srgbClr val="000000"/>
                </a:solidFill>
                <a:latin typeface="Times New Roman" panose="02020603050405020304" pitchFamily="18" charset="0"/>
                <a:cs typeface="Times New Roman" panose="02020603050405020304" pitchFamily="18" charset="0"/>
              </a:rPr>
              <a:t> </a:t>
            </a:r>
            <a:r>
              <a:rPr lang="ru-RU" altLang="ru-RU" sz="2400">
                <a:solidFill>
                  <a:srgbClr val="000000"/>
                </a:solidFill>
                <a:latin typeface="Times New Roman" panose="02020603050405020304" pitchFamily="18" charset="0"/>
                <a:cs typeface="Times New Roman" panose="02020603050405020304" pitchFamily="18" charset="0"/>
              </a:rPr>
              <a:t>где </a:t>
            </a:r>
            <a:r>
              <a:rPr lang="en-US" altLang="ru-RU" sz="2400" b="1">
                <a:solidFill>
                  <a:srgbClr val="000000"/>
                </a:solidFill>
                <a:latin typeface="Times New Roman" panose="02020603050405020304" pitchFamily="18" charset="0"/>
                <a:cs typeface="Times New Roman" panose="02020603050405020304" pitchFamily="18" charset="0"/>
              </a:rPr>
              <a:t>a</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b</a:t>
            </a:r>
            <a:r>
              <a:rPr lang="ru-RU" altLang="ru-RU" sz="2400" b="1">
                <a:solidFill>
                  <a:srgbClr val="000000"/>
                </a:solidFill>
                <a:latin typeface="Times New Roman" panose="02020603050405020304" pitchFamily="18" charset="0"/>
                <a:cs typeface="Times New Roman" panose="02020603050405020304" pitchFamily="18" charset="0"/>
              </a:rPr>
              <a:t> </a:t>
            </a:r>
            <a:r>
              <a:rPr lang="ru-RU" altLang="ru-RU" sz="2400">
                <a:solidFill>
                  <a:srgbClr val="000000"/>
                </a:solidFill>
                <a:latin typeface="Times New Roman" panose="02020603050405020304" pitchFamily="18" charset="0"/>
                <a:cs typeface="Times New Roman" panose="02020603050405020304" pitchFamily="18" charset="0"/>
              </a:rPr>
              <a:t>- границы интервала распределения;</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 </a:t>
            </a:r>
            <a:r>
              <a:rPr lang="en-US" altLang="ru-RU" sz="2400" b="1">
                <a:solidFill>
                  <a:srgbClr val="000000"/>
                </a:solidFill>
                <a:latin typeface="Times New Roman" panose="02020603050405020304" pitchFamily="18" charset="0"/>
                <a:cs typeface="Times New Roman" panose="02020603050405020304" pitchFamily="18" charset="0"/>
              </a:rPr>
              <a:t>dt</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x</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d</a:t>
            </a:r>
            <a:r>
              <a:rPr lang="ru-RU" altLang="ru-RU" sz="2400" b="1">
                <a:solidFill>
                  <a:srgbClr val="000000"/>
                </a:solidFill>
                <a:latin typeface="Times New Roman" panose="02020603050405020304" pitchFamily="18" charset="0"/>
                <a:cs typeface="Times New Roman" panose="02020603050405020304" pitchFamily="18" charset="0"/>
              </a:rPr>
              <a:t>) - </a:t>
            </a:r>
            <a:r>
              <a:rPr lang="ru-RU" altLang="ru-RU" sz="2400">
                <a:solidFill>
                  <a:srgbClr val="000000"/>
                </a:solidFill>
                <a:latin typeface="Times New Roman" panose="02020603050405020304" pitchFamily="18" charset="0"/>
                <a:cs typeface="Times New Roman" panose="02020603050405020304" pitchFamily="18" charset="0"/>
              </a:rPr>
              <a:t>плотность вероятности для распределения Стьюдента,</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 где </a:t>
            </a:r>
            <a:r>
              <a:rPr lang="en-US" altLang="ru-RU" sz="2400">
                <a:solidFill>
                  <a:srgbClr val="000000"/>
                </a:solidFill>
                <a:latin typeface="Times New Roman" panose="02020603050405020304" pitchFamily="18" charset="0"/>
                <a:cs typeface="Times New Roman" panose="02020603050405020304" pitchFamily="18" charset="0"/>
              </a:rPr>
              <a:t>d</a:t>
            </a:r>
            <a:r>
              <a:rPr lang="ru-RU" altLang="ru-RU" sz="2400">
                <a:solidFill>
                  <a:srgbClr val="000000"/>
                </a:solidFill>
                <a:latin typeface="Times New Roman" panose="02020603050405020304" pitchFamily="18" charset="0"/>
                <a:cs typeface="Times New Roman" panose="02020603050405020304" pitchFamily="18" charset="0"/>
              </a:rPr>
              <a:t>- число степеней свободы;</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 </a:t>
            </a:r>
            <a:r>
              <a:rPr lang="en-US" altLang="ru-RU" sz="2400" b="1">
                <a:solidFill>
                  <a:srgbClr val="000000"/>
                </a:solidFill>
                <a:latin typeface="Times New Roman" panose="02020603050405020304" pitchFamily="18" charset="0"/>
                <a:cs typeface="Times New Roman" panose="02020603050405020304" pitchFamily="18" charset="0"/>
              </a:rPr>
              <a:t>dchisq</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x</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d</a:t>
            </a:r>
            <a:r>
              <a:rPr lang="ru-RU" altLang="ru-RU" sz="2400" b="1">
                <a:solidFill>
                  <a:srgbClr val="000000"/>
                </a:solidFill>
                <a:latin typeface="Times New Roman" panose="02020603050405020304" pitchFamily="18" charset="0"/>
                <a:cs typeface="Times New Roman" panose="02020603050405020304" pitchFamily="18" charset="0"/>
              </a:rPr>
              <a:t>) – </a:t>
            </a:r>
            <a:r>
              <a:rPr lang="ru-RU" altLang="ru-RU" sz="2400">
                <a:solidFill>
                  <a:srgbClr val="000000"/>
                </a:solidFill>
                <a:latin typeface="Times New Roman" panose="02020603050405020304" pitchFamily="18" charset="0"/>
                <a:cs typeface="Times New Roman" panose="02020603050405020304" pitchFamily="18" charset="0"/>
              </a:rPr>
              <a:t>плотность распределения</a:t>
            </a:r>
            <a:r>
              <a:rPr lang="ru-RU" altLang="ru-RU" sz="2400" b="1">
                <a:solidFill>
                  <a:srgbClr val="000000"/>
                </a:solidFill>
                <a:latin typeface="Times New Roman" panose="02020603050405020304" pitchFamily="18" charset="0"/>
                <a:cs typeface="Times New Roman" panose="02020603050405020304" pitchFamily="18" charset="0"/>
              </a:rPr>
              <a:t>  χ- </a:t>
            </a:r>
            <a:r>
              <a:rPr lang="ru-RU" altLang="ru-RU" sz="2400">
                <a:solidFill>
                  <a:srgbClr val="000000"/>
                </a:solidFill>
                <a:latin typeface="Times New Roman" panose="02020603050405020304" pitchFamily="18" charset="0"/>
                <a:cs typeface="Times New Roman" panose="02020603050405020304" pitchFamily="18" charset="0"/>
              </a:rPr>
              <a:t>квадрат, </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где х – случайная величина, </a:t>
            </a:r>
            <a:r>
              <a:rPr lang="en-US" altLang="ru-RU" sz="2400">
                <a:solidFill>
                  <a:srgbClr val="000000"/>
                </a:solidFill>
                <a:latin typeface="Times New Roman" panose="02020603050405020304" pitchFamily="18" charset="0"/>
                <a:cs typeface="Times New Roman" panose="02020603050405020304" pitchFamily="18" charset="0"/>
              </a:rPr>
              <a:t>d</a:t>
            </a:r>
            <a:r>
              <a:rPr lang="ru-RU" altLang="ru-RU" sz="2400">
                <a:solidFill>
                  <a:srgbClr val="000000"/>
                </a:solidFill>
                <a:latin typeface="Times New Roman" panose="02020603050405020304" pitchFamily="18" charset="0"/>
                <a:cs typeface="Times New Roman" panose="02020603050405020304" pitchFamily="18" charset="0"/>
              </a:rPr>
              <a:t>- число степеней свободы;</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 </a:t>
            </a:r>
            <a:r>
              <a:rPr lang="en-US" altLang="ru-RU" sz="2400" b="1">
                <a:solidFill>
                  <a:srgbClr val="000000"/>
                </a:solidFill>
                <a:latin typeface="Times New Roman" panose="02020603050405020304" pitchFamily="18" charset="0"/>
                <a:cs typeface="Times New Roman" panose="02020603050405020304" pitchFamily="18" charset="0"/>
              </a:rPr>
              <a:t>dF</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x</a:t>
            </a:r>
            <a:r>
              <a:rPr lang="ru-RU" altLang="ru-RU" sz="2400" b="1">
                <a:solidFill>
                  <a:srgbClr val="000000"/>
                </a:solidFill>
                <a:latin typeface="Times New Roman" panose="02020603050405020304" pitchFamily="18" charset="0"/>
                <a:cs typeface="Times New Roman" panose="02020603050405020304" pitchFamily="18" charset="0"/>
              </a:rPr>
              <a:t>,</a:t>
            </a:r>
            <a:r>
              <a:rPr lang="en-US" altLang="ru-RU" sz="2400" b="1">
                <a:solidFill>
                  <a:srgbClr val="000000"/>
                </a:solidFill>
                <a:latin typeface="Times New Roman" panose="02020603050405020304" pitchFamily="18" charset="0"/>
                <a:cs typeface="Times New Roman" panose="02020603050405020304" pitchFamily="18" charset="0"/>
              </a:rPr>
              <a:t>d</a:t>
            </a:r>
            <a:r>
              <a:rPr lang="ru-RU" altLang="ru-RU" sz="2400" b="1">
                <a:solidFill>
                  <a:srgbClr val="000000"/>
                </a:solidFill>
                <a:latin typeface="Times New Roman" panose="02020603050405020304" pitchFamily="18" charset="0"/>
                <a:cs typeface="Times New Roman" panose="02020603050405020304" pitchFamily="18" charset="0"/>
              </a:rPr>
              <a:t>1,</a:t>
            </a:r>
            <a:r>
              <a:rPr lang="en-US" altLang="ru-RU" sz="2400" b="1">
                <a:solidFill>
                  <a:srgbClr val="000000"/>
                </a:solidFill>
                <a:latin typeface="Times New Roman" panose="02020603050405020304" pitchFamily="18" charset="0"/>
                <a:cs typeface="Times New Roman" panose="02020603050405020304" pitchFamily="18" charset="0"/>
              </a:rPr>
              <a:t>d</a:t>
            </a:r>
            <a:r>
              <a:rPr lang="ru-RU" altLang="ru-RU" sz="2400" b="1">
                <a:solidFill>
                  <a:srgbClr val="000000"/>
                </a:solidFill>
                <a:latin typeface="Times New Roman" panose="02020603050405020304" pitchFamily="18" charset="0"/>
                <a:cs typeface="Times New Roman" panose="02020603050405020304" pitchFamily="18" charset="0"/>
              </a:rPr>
              <a:t>2</a:t>
            </a:r>
            <a:r>
              <a:rPr lang="ru-RU" altLang="ru-RU" sz="2400">
                <a:solidFill>
                  <a:srgbClr val="000000"/>
                </a:solidFill>
                <a:latin typeface="Times New Roman" panose="02020603050405020304" pitchFamily="18" charset="0"/>
                <a:cs typeface="Times New Roman" panose="02020603050405020304" pitchFamily="18" charset="0"/>
              </a:rPr>
              <a:t>) – плотность вероятности Фишера, </a:t>
            </a:r>
          </a:p>
          <a:p>
            <a:pPr algn="just">
              <a:lnSpc>
                <a:spcPct val="150000"/>
              </a:lnSpc>
            </a:pPr>
            <a:r>
              <a:rPr lang="ru-RU" altLang="ru-RU" sz="2400">
                <a:solidFill>
                  <a:srgbClr val="000000"/>
                </a:solidFill>
                <a:latin typeface="Times New Roman" panose="02020603050405020304" pitchFamily="18" charset="0"/>
                <a:cs typeface="Times New Roman" panose="02020603050405020304" pitchFamily="18" charset="0"/>
              </a:rPr>
              <a:t>где  </a:t>
            </a:r>
            <a:r>
              <a:rPr lang="en-US" altLang="ru-RU" sz="2400">
                <a:solidFill>
                  <a:srgbClr val="000000"/>
                </a:solidFill>
                <a:latin typeface="Times New Roman" panose="02020603050405020304" pitchFamily="18" charset="0"/>
                <a:cs typeface="Times New Roman" panose="02020603050405020304" pitchFamily="18" charset="0"/>
              </a:rPr>
              <a:t>x</a:t>
            </a:r>
            <a:r>
              <a:rPr lang="ru-RU" altLang="ru-RU" sz="2400">
                <a:solidFill>
                  <a:srgbClr val="000000"/>
                </a:solidFill>
                <a:latin typeface="Times New Roman" panose="02020603050405020304" pitchFamily="18" charset="0"/>
                <a:cs typeface="Times New Roman" panose="02020603050405020304" pitchFamily="18" charset="0"/>
              </a:rPr>
              <a:t>, </a:t>
            </a:r>
            <a:r>
              <a:rPr lang="en-US" altLang="ru-RU" sz="2400">
                <a:solidFill>
                  <a:srgbClr val="000000"/>
                </a:solidFill>
                <a:latin typeface="Times New Roman" panose="02020603050405020304" pitchFamily="18" charset="0"/>
                <a:cs typeface="Times New Roman" panose="02020603050405020304" pitchFamily="18" charset="0"/>
              </a:rPr>
              <a:t>d</a:t>
            </a:r>
            <a:r>
              <a:rPr lang="ru-RU" altLang="ru-RU" sz="2400">
                <a:solidFill>
                  <a:srgbClr val="000000"/>
                </a:solidFill>
                <a:latin typeface="Times New Roman" panose="02020603050405020304" pitchFamily="18" charset="0"/>
                <a:cs typeface="Times New Roman" panose="02020603050405020304" pitchFamily="18" charset="0"/>
              </a:rPr>
              <a:t>1, </a:t>
            </a:r>
            <a:r>
              <a:rPr lang="en-US" altLang="ru-RU" sz="2400">
                <a:solidFill>
                  <a:srgbClr val="000000"/>
                </a:solidFill>
                <a:latin typeface="Times New Roman" panose="02020603050405020304" pitchFamily="18" charset="0"/>
                <a:cs typeface="Times New Roman" panose="02020603050405020304" pitchFamily="18" charset="0"/>
              </a:rPr>
              <a:t>d</a:t>
            </a:r>
            <a:r>
              <a:rPr lang="ru-RU" altLang="ru-RU" sz="2400">
                <a:solidFill>
                  <a:srgbClr val="000000"/>
                </a:solidFill>
                <a:latin typeface="Times New Roman" panose="02020603050405020304" pitchFamily="18" charset="0"/>
                <a:cs typeface="Times New Roman" panose="02020603050405020304" pitchFamily="18" charset="0"/>
              </a:rPr>
              <a:t>2 – случайная величина и две степени свободы, соответственно.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BD638D9-446B-4246-A6DC-EEAF65BFB47C}"/>
              </a:ext>
            </a:extLst>
          </p:cNvPr>
          <p:cNvSpPr>
            <a:spLocks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endParaRPr lang="sr-Latn-RS" altLang="sr-Latn-RS" cap="none"/>
          </a:p>
        </p:txBody>
      </p:sp>
      <p:pic>
        <p:nvPicPr>
          <p:cNvPr id="83972" name="Picture 5">
            <a:extLst>
              <a:ext uri="{FF2B5EF4-FFF2-40B4-BE49-F238E27FC236}">
                <a16:creationId xmlns:a16="http://schemas.microsoft.com/office/drawing/2014/main" id="{A73D778F-3FFE-4305-BD1F-6D007679E6F1}"/>
              </a:ext>
            </a:extLst>
          </p:cNvPr>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bwMode="auto">
          <a:xfrm>
            <a:off x="639763" y="668338"/>
            <a:ext cx="9374187" cy="5859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4AC8CB00-7C12-49A1-8077-E1B94B508513}"/>
              </a:ext>
            </a:extLst>
          </p:cNvPr>
          <p:cNvSpPr>
            <a:spLocks noChangeArrowheads="1"/>
          </p:cNvSpPr>
          <p:nvPr>
            <p:ph type="title" idx="4294967295"/>
          </p:nvPr>
        </p:nvSpPr>
        <p:spPr bwMode="auto">
          <a:xfrm>
            <a:off x="914400" y="619125"/>
            <a:ext cx="10363200" cy="296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endParaRPr lang="sr-Latn-RS" altLang="sr-Latn-RS" sz="3200" cap="none"/>
          </a:p>
        </p:txBody>
      </p:sp>
      <p:sp>
        <p:nvSpPr>
          <p:cNvPr id="88067" name="Rectangle 3">
            <a:extLst>
              <a:ext uri="{FF2B5EF4-FFF2-40B4-BE49-F238E27FC236}">
                <a16:creationId xmlns:a16="http://schemas.microsoft.com/office/drawing/2014/main" id="{39BF1054-FF3D-4CB6-BE9C-292C01544EA1}"/>
              </a:ext>
            </a:extLst>
          </p:cNvPr>
          <p:cNvSpPr>
            <a:spLocks noChangeArrowheads="1"/>
          </p:cNvSpPr>
          <p:nvPr>
            <p:ph type="body" idx="4294967295"/>
          </p:nvPr>
        </p:nvSpPr>
        <p:spPr bwMode="auto">
          <a:xfrm>
            <a:off x="265113" y="741363"/>
            <a:ext cx="11926887" cy="6116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81000" indent="-381000">
              <a:lnSpc>
                <a:spcPct val="100000"/>
              </a:lnSpc>
              <a:buFont typeface="Arial" panose="020B0604020202020204" pitchFamily="34" charset="0"/>
              <a:buNone/>
            </a:pPr>
            <a:r>
              <a:rPr lang="ru-RU" altLang="sr-Latn-RS" sz="2400" cap="none">
                <a:latin typeface="Arial" panose="020B0604020202020204" pitchFamily="34" charset="0"/>
              </a:rPr>
              <a:t>Построение графиков гистограммы и нормального закона распределения выполняется по следующему алгоритму. </a:t>
            </a:r>
          </a:p>
          <a:p>
            <a:pPr marL="381000" indent="-381000">
              <a:lnSpc>
                <a:spcPct val="100000"/>
              </a:lnSpc>
              <a:buFont typeface="Arial" panose="020B0604020202020204" pitchFamily="34" charset="0"/>
              <a:buNone/>
            </a:pPr>
            <a:r>
              <a:rPr lang="ru-RU" altLang="sr-Latn-RS" sz="2400" cap="none">
                <a:latin typeface="Arial" panose="020B0604020202020204" pitchFamily="34" charset="0"/>
              </a:rPr>
              <a:t>1. Данные ряда разбиваются на </a:t>
            </a:r>
            <a:r>
              <a:rPr lang="en-US" altLang="sr-Latn-RS" sz="2400" i="1" cap="none">
                <a:latin typeface="Arial" panose="020B0604020202020204" pitchFamily="34" charset="0"/>
              </a:rPr>
              <a:t>n</a:t>
            </a:r>
            <a:r>
              <a:rPr lang="ru-RU" altLang="sr-Latn-RS" sz="2400" cap="none">
                <a:latin typeface="Arial" panose="020B0604020202020204" pitchFamily="34" charset="0"/>
              </a:rPr>
              <a:t> интервалов, для каждого из которых с помощью встроенной функции </a:t>
            </a:r>
            <a:r>
              <a:rPr lang="ru-RU" altLang="sr-Latn-RS" sz="2400" i="1" cap="none">
                <a:latin typeface="Arial" panose="020B0604020202020204" pitchFamily="34" charset="0"/>
              </a:rPr>
              <a:t>mean(x)</a:t>
            </a:r>
            <a:r>
              <a:rPr lang="ru-RU" altLang="sr-Latn-RS" sz="2400" cap="none">
                <a:latin typeface="Arial" panose="020B0604020202020204" pitchFamily="34" charset="0"/>
              </a:rPr>
              <a:t> вычислено среднее значение результата наблюдений. </a:t>
            </a:r>
          </a:p>
          <a:p>
            <a:pPr marL="381000" indent="-381000">
              <a:lnSpc>
                <a:spcPct val="100000"/>
              </a:lnSpc>
              <a:buFont typeface="Arial" panose="020B0604020202020204" pitchFamily="34" charset="0"/>
              <a:buNone/>
            </a:pPr>
            <a:r>
              <a:rPr lang="ru-RU" altLang="sr-Latn-RS" sz="2400" cap="none">
                <a:latin typeface="Arial" panose="020B0604020202020204" pitchFamily="34" charset="0"/>
              </a:rPr>
              <a:t>2. Выполняется выравнивание статистических рядов, т.е. сортировка их по возрастанию аргумента с помощью встроенной функции</a:t>
            </a:r>
            <a:r>
              <a:rPr lang="ru-RU" altLang="sr-Latn-RS" sz="2400" b="1" cap="none">
                <a:latin typeface="Arial" panose="020B0604020202020204" pitchFamily="34" charset="0"/>
              </a:rPr>
              <a:t> </a:t>
            </a:r>
            <a:r>
              <a:rPr lang="ru-RU" altLang="sr-Latn-RS" sz="2400" i="1" cap="none">
                <a:latin typeface="Arial" panose="020B0604020202020204" pitchFamily="34" charset="0"/>
              </a:rPr>
              <a:t>sort</a:t>
            </a:r>
            <a:r>
              <a:rPr lang="ru-RU" altLang="sr-Latn-RS" sz="2400" cap="none">
                <a:latin typeface="Arial" panose="020B0604020202020204" pitchFamily="34" charset="0"/>
              </a:rPr>
              <a:t>. </a:t>
            </a:r>
          </a:p>
          <a:p>
            <a:pPr marL="381000" indent="-381000">
              <a:lnSpc>
                <a:spcPct val="100000"/>
              </a:lnSpc>
              <a:buFont typeface="Arial" panose="020B0604020202020204" pitchFamily="34" charset="0"/>
              <a:buNone/>
            </a:pPr>
            <a:r>
              <a:rPr lang="ru-RU" altLang="sr-Latn-RS" sz="2400" cap="none">
                <a:latin typeface="Arial" panose="020B0604020202020204" pitchFamily="34" charset="0"/>
              </a:rPr>
              <a:t>3. Формируются векторы интервалов </a:t>
            </a:r>
            <a:r>
              <a:rPr lang="ru-RU" altLang="sr-Latn-RS" sz="2400" i="1" cap="none">
                <a:latin typeface="Arial" panose="020B0604020202020204" pitchFamily="34" charset="0"/>
              </a:rPr>
              <a:t>v</a:t>
            </a:r>
            <a:r>
              <a:rPr lang="ru-RU" altLang="sr-Latn-RS" sz="2400" cap="none">
                <a:latin typeface="Arial" panose="020B0604020202020204" pitchFamily="34" charset="0"/>
              </a:rPr>
              <a:t> и числа </a:t>
            </a:r>
            <a:r>
              <a:rPr lang="ru-RU" altLang="sr-Latn-RS" sz="2400" i="1" cap="none">
                <a:latin typeface="Arial" panose="020B0604020202020204" pitchFamily="34" charset="0"/>
              </a:rPr>
              <a:t>m</a:t>
            </a:r>
            <a:r>
              <a:rPr lang="ru-RU" altLang="sr-Latn-RS" sz="2400" cap="none">
                <a:latin typeface="Arial" panose="020B0604020202020204" pitchFamily="34" charset="0"/>
              </a:rPr>
              <a:t> наблюдений. </a:t>
            </a:r>
          </a:p>
          <a:p>
            <a:pPr marL="381000" indent="-381000">
              <a:lnSpc>
                <a:spcPct val="100000"/>
              </a:lnSpc>
              <a:buFont typeface="Arial" panose="020B0604020202020204" pitchFamily="34" charset="0"/>
              <a:buNone/>
            </a:pPr>
            <a:r>
              <a:rPr lang="ru-RU" altLang="sr-Latn-RS" sz="2400" cap="none">
                <a:latin typeface="Arial" panose="020B0604020202020204" pitchFamily="34" charset="0"/>
              </a:rPr>
              <a:t>3. С помощью функции </a:t>
            </a:r>
            <a:r>
              <a:rPr lang="ru-RU" altLang="sr-Latn-RS" sz="2400" i="1" cap="none">
                <a:latin typeface="Arial" panose="020B0604020202020204" pitchFamily="34" charset="0"/>
              </a:rPr>
              <a:t>histogram</a:t>
            </a:r>
            <a:r>
              <a:rPr lang="ru-RU" altLang="sr-Latn-RS" sz="2400" cap="none">
                <a:latin typeface="Arial" panose="020B0604020202020204" pitchFamily="34" charset="0"/>
              </a:rPr>
              <a:t> определяются центры каждого интервала. </a:t>
            </a:r>
          </a:p>
          <a:p>
            <a:pPr marL="381000" indent="-381000">
              <a:lnSpc>
                <a:spcPct val="100000"/>
              </a:lnSpc>
              <a:buFont typeface="Arial" panose="020B0604020202020204" pitchFamily="34" charset="0"/>
              <a:buNone/>
            </a:pPr>
            <a:r>
              <a:rPr lang="ru-RU" altLang="sr-Latn-RS" sz="2400" cap="none">
                <a:latin typeface="Arial" panose="020B0604020202020204" pitchFamily="34" charset="0"/>
              </a:rPr>
              <a:t>4. Строится гистограмма – на панели форматирования (</a:t>
            </a:r>
            <a:r>
              <a:rPr lang="ru-RU" altLang="sr-Latn-RS" sz="2400" i="1" cap="none">
                <a:latin typeface="Arial" panose="020B0604020202020204" pitchFamily="34" charset="0"/>
              </a:rPr>
              <a:t>Formating Currently Selected X-Y Plot)</a:t>
            </a:r>
            <a:r>
              <a:rPr lang="ru-RU" altLang="sr-Latn-RS" sz="2400" cap="none">
                <a:latin typeface="Arial" panose="020B0604020202020204" pitchFamily="34" charset="0"/>
              </a:rPr>
              <a:t> вызвано окно </a:t>
            </a:r>
            <a:r>
              <a:rPr lang="ru-RU" altLang="sr-Latn-RS" sz="2400" i="1" cap="none">
                <a:latin typeface="Arial" panose="020B0604020202020204" pitchFamily="34" charset="0"/>
              </a:rPr>
              <a:t>Traces</a:t>
            </a:r>
            <a:r>
              <a:rPr lang="ru-RU" altLang="sr-Latn-RS" sz="2400" cap="none">
                <a:latin typeface="Arial" panose="020B0604020202020204" pitchFamily="34" charset="0"/>
              </a:rPr>
              <a:t> и в столбце тип выбрана строка </a:t>
            </a:r>
            <a:r>
              <a:rPr lang="ru-RU" altLang="sr-Latn-RS" sz="2400" i="1" cap="none">
                <a:latin typeface="Arial" panose="020B0604020202020204" pitchFamily="34" charset="0"/>
              </a:rPr>
              <a:t>Solid Bar</a:t>
            </a:r>
            <a:r>
              <a:rPr lang="ru-RU" altLang="sr-Latn-RS" sz="2400" cap="none">
                <a:latin typeface="Arial" panose="020B0604020202020204"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Прямоугольник 2">
            <a:extLst>
              <a:ext uri="{FF2B5EF4-FFF2-40B4-BE49-F238E27FC236}">
                <a16:creationId xmlns:a16="http://schemas.microsoft.com/office/drawing/2014/main" id="{68121F1C-2D8B-447C-ACBF-A642F8F17EF5}"/>
              </a:ext>
            </a:extLst>
          </p:cNvPr>
          <p:cNvSpPr>
            <a:spLocks noChangeArrowheads="1"/>
          </p:cNvSpPr>
          <p:nvPr/>
        </p:nvSpPr>
        <p:spPr bwMode="auto">
          <a:xfrm>
            <a:off x="450850" y="0"/>
            <a:ext cx="114236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06413">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gn="just"/>
            <a:r>
              <a:rPr lang="ru-RU" altLang="sr-Latn-RS">
                <a:latin typeface="Times New Roman" panose="02020603050405020304" pitchFamily="18" charset="0"/>
                <a:cs typeface="Times New Roman" panose="02020603050405020304" pitchFamily="18" charset="0"/>
              </a:rPr>
              <a:t>В процессе выполнения работы измеряется постоянное напряжение, значение которого лежит в диапазоне от 2 до 30 мВ. Однако выполнять серию из нескольких десятков наблюдений с помощью компенсатора крайне неудобно. Поэтому в работе используется цифровой измеритель постоянного напряжения, а для уменьшения трудоемкости измерений выбран такой режим его работы, когда по стандартному интерфейсу осуществляется автоматический режим его работы, когда по стандартному интерфейсу осуществляется автоматическая передача результатов наблюдений от модели цифрового мультиметра к модели цифрового устройства обработки измерительной информации.</a:t>
            </a:r>
          </a:p>
        </p:txBody>
      </p:sp>
      <p:pic>
        <p:nvPicPr>
          <p:cNvPr id="59394" name="Рисунок 3">
            <a:extLst>
              <a:ext uri="{FF2B5EF4-FFF2-40B4-BE49-F238E27FC236}">
                <a16:creationId xmlns:a16="http://schemas.microsoft.com/office/drawing/2014/main" id="{11F0CE26-064D-4DC9-981A-DD11F461B7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0813" y="1858963"/>
            <a:ext cx="7913687" cy="499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Рисунок 3">
            <a:extLst>
              <a:ext uri="{FF2B5EF4-FFF2-40B4-BE49-F238E27FC236}">
                <a16:creationId xmlns:a16="http://schemas.microsoft.com/office/drawing/2014/main" id="{BCA15830-8BCD-4217-AA4C-07301BE8F7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513" y="206375"/>
            <a:ext cx="12244387" cy="665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Рисунок 1">
            <a:extLst>
              <a:ext uri="{FF2B5EF4-FFF2-40B4-BE49-F238E27FC236}">
                <a16:creationId xmlns:a16="http://schemas.microsoft.com/office/drawing/2014/main" id="{E62CAF3C-7124-4D22-9F5F-30F4D00D5A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8388" y="254000"/>
            <a:ext cx="63722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2" name="Рисунок 3">
            <a:extLst>
              <a:ext uri="{FF2B5EF4-FFF2-40B4-BE49-F238E27FC236}">
                <a16:creationId xmlns:a16="http://schemas.microsoft.com/office/drawing/2014/main" id="{7AF4EA24-DBCC-4418-BA68-DF0AF859F8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6525" y="2803525"/>
            <a:ext cx="697547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D2F3EF8-453A-4FA6-A5C5-C0C229E713C5}"/>
              </a:ext>
            </a:extLst>
          </p:cNvPr>
          <p:cNvSpPr/>
          <p:nvPr/>
        </p:nvSpPr>
        <p:spPr>
          <a:xfrm>
            <a:off x="604838" y="-103188"/>
            <a:ext cx="11360150" cy="6986588"/>
          </a:xfrm>
          <a:prstGeom prst="rect">
            <a:avLst/>
          </a:prstGeom>
        </p:spPr>
        <p:txBody>
          <a:bodyPr>
            <a:spAutoFit/>
          </a:bodyPr>
          <a:lstStyle>
            <a:lvl1pPr indent="449263">
              <a:tabLst>
                <a:tab pos="252413" algn="l"/>
              </a:tabLst>
              <a:defRPr>
                <a:solidFill>
                  <a:schemeClr val="tx1"/>
                </a:solidFill>
                <a:latin typeface="Tw Cen MT" panose="020B0602020104020603" pitchFamily="34" charset="0"/>
              </a:defRPr>
            </a:lvl1pPr>
            <a:lvl2pPr marL="742950" indent="-285750">
              <a:tabLst>
                <a:tab pos="252413" algn="l"/>
              </a:tabLst>
              <a:defRPr>
                <a:solidFill>
                  <a:schemeClr val="tx1"/>
                </a:solidFill>
                <a:latin typeface="Tw Cen MT" panose="020B0602020104020603" pitchFamily="34" charset="0"/>
              </a:defRPr>
            </a:lvl2pPr>
            <a:lvl3pPr marL="1143000" indent="-228600">
              <a:tabLst>
                <a:tab pos="252413" algn="l"/>
              </a:tabLst>
              <a:defRPr>
                <a:solidFill>
                  <a:schemeClr val="tx1"/>
                </a:solidFill>
                <a:latin typeface="Tw Cen MT" panose="020B0602020104020603" pitchFamily="34" charset="0"/>
              </a:defRPr>
            </a:lvl3pPr>
            <a:lvl4pPr marL="1600200" indent="-228600">
              <a:tabLst>
                <a:tab pos="252413" algn="l"/>
              </a:tabLst>
              <a:defRPr>
                <a:solidFill>
                  <a:schemeClr val="tx1"/>
                </a:solidFill>
                <a:latin typeface="Tw Cen MT" panose="020B0602020104020603" pitchFamily="34" charset="0"/>
              </a:defRPr>
            </a:lvl4pPr>
            <a:lvl5pPr marL="2057400" indent="-228600">
              <a:tabLst>
                <a:tab pos="252413" algn="l"/>
              </a:tabLst>
              <a:defRPr>
                <a:solidFill>
                  <a:schemeClr val="tx1"/>
                </a:solidFill>
                <a:latin typeface="Tw Cen MT" panose="020B0602020104020603" pitchFamily="34" charset="0"/>
              </a:defRPr>
            </a:lvl5pPr>
            <a:lvl6pPr marL="2514600" indent="-228600" fontAlgn="base">
              <a:spcBef>
                <a:spcPct val="0"/>
              </a:spcBef>
              <a:spcAft>
                <a:spcPct val="0"/>
              </a:spcAft>
              <a:tabLst>
                <a:tab pos="252413" algn="l"/>
              </a:tabLst>
              <a:defRPr>
                <a:solidFill>
                  <a:schemeClr val="tx1"/>
                </a:solidFill>
                <a:latin typeface="Tw Cen MT" panose="020B0602020104020603" pitchFamily="34" charset="0"/>
              </a:defRPr>
            </a:lvl6pPr>
            <a:lvl7pPr marL="2971800" indent="-228600" fontAlgn="base">
              <a:spcBef>
                <a:spcPct val="0"/>
              </a:spcBef>
              <a:spcAft>
                <a:spcPct val="0"/>
              </a:spcAft>
              <a:tabLst>
                <a:tab pos="252413" algn="l"/>
              </a:tabLst>
              <a:defRPr>
                <a:solidFill>
                  <a:schemeClr val="tx1"/>
                </a:solidFill>
                <a:latin typeface="Tw Cen MT" panose="020B0602020104020603" pitchFamily="34" charset="0"/>
              </a:defRPr>
            </a:lvl7pPr>
            <a:lvl8pPr marL="3429000" indent="-228600" fontAlgn="base">
              <a:spcBef>
                <a:spcPct val="0"/>
              </a:spcBef>
              <a:spcAft>
                <a:spcPct val="0"/>
              </a:spcAft>
              <a:tabLst>
                <a:tab pos="252413" algn="l"/>
              </a:tabLst>
              <a:defRPr>
                <a:solidFill>
                  <a:schemeClr val="tx1"/>
                </a:solidFill>
                <a:latin typeface="Tw Cen MT" panose="020B0602020104020603" pitchFamily="34" charset="0"/>
              </a:defRPr>
            </a:lvl8pPr>
            <a:lvl9pPr marL="3886200" indent="-228600" fontAlgn="base">
              <a:spcBef>
                <a:spcPct val="0"/>
              </a:spcBef>
              <a:spcAft>
                <a:spcPct val="0"/>
              </a:spcAft>
              <a:tabLst>
                <a:tab pos="252413" algn="l"/>
              </a:tabLst>
              <a:defRPr>
                <a:solidFill>
                  <a:schemeClr val="tx1"/>
                </a:solidFill>
                <a:latin typeface="Tw Cen MT" panose="020B0602020104020603" pitchFamily="34" charset="0"/>
              </a:defRPr>
            </a:lvl9pPr>
          </a:lstStyle>
          <a:p>
            <a:pPr algn="just"/>
            <a:r>
              <a:rPr lang="ru-RU" altLang="sr-Latn-RS" sz="1400" b="1">
                <a:latin typeface="Times New Roman" panose="02020603050405020304" pitchFamily="18" charset="0"/>
                <a:cs typeface="Times New Roman" panose="02020603050405020304" pitchFamily="18" charset="0"/>
              </a:rPr>
              <a:t> </a:t>
            </a:r>
            <a:endParaRPr lang="ru-RU" altLang="sr-Latn-RS" sz="2400">
              <a:latin typeface="Times New Roman" panose="02020603050405020304" pitchFamily="18" charset="0"/>
              <a:cs typeface="Times New Roman" panose="02020603050405020304" pitchFamily="18" charset="0"/>
            </a:endParaRPr>
          </a:p>
          <a:p>
            <a:pPr algn="just"/>
            <a:r>
              <a:rPr lang="ru-RU" altLang="sr-Latn-RS" sz="2400" b="1">
                <a:latin typeface="Times New Roman" panose="02020603050405020304" pitchFamily="18" charset="0"/>
                <a:cs typeface="Times New Roman" panose="02020603050405020304" pitchFamily="18" charset="0"/>
              </a:rPr>
              <a:t> </a:t>
            </a:r>
            <a:r>
              <a:rPr lang="ru-RU" altLang="sr-Latn-RS" sz="2400">
                <a:latin typeface="Times New Roman" panose="02020603050405020304" pitchFamily="18" charset="0"/>
                <a:cs typeface="Times New Roman" panose="02020603050405020304" pitchFamily="18" charset="0"/>
              </a:rPr>
              <a:t>Отчет должен содержать:</a:t>
            </a:r>
          </a:p>
          <a:p>
            <a:pPr algn="just">
              <a:lnSpc>
                <a:spcPct val="150000"/>
              </a:lnSpc>
              <a:buFont typeface="Tw Cen MT" panose="020B0602020104020603" pitchFamily="34" charset="0"/>
              <a:buAutoNum type="arabicPeriod"/>
            </a:pPr>
            <a:r>
              <a:rPr lang="ru-RU" altLang="sr-Latn-RS" sz="2400">
                <a:latin typeface="Times New Roman" panose="02020603050405020304" pitchFamily="18" charset="0"/>
                <a:cs typeface="Times New Roman" panose="02020603050405020304" pitchFamily="18" charset="0"/>
              </a:rPr>
              <a:t>сведения о цели и порядке выполнения работы;</a:t>
            </a:r>
          </a:p>
          <a:p>
            <a:pPr algn="just">
              <a:lnSpc>
                <a:spcPct val="150000"/>
              </a:lnSpc>
              <a:buFont typeface="Tw Cen MT" panose="020B0602020104020603" pitchFamily="34" charset="0"/>
              <a:buAutoNum type="arabicPeriod"/>
            </a:pPr>
            <a:r>
              <a:rPr lang="ru-RU" altLang="sr-Latn-RS" sz="2400">
                <a:latin typeface="Times New Roman" panose="02020603050405020304" pitchFamily="18" charset="0"/>
                <a:cs typeface="Times New Roman" panose="02020603050405020304" pitchFamily="18" charset="0"/>
              </a:rPr>
              <a:t>сведения об использованных методах измерений;</a:t>
            </a:r>
          </a:p>
          <a:p>
            <a:pPr algn="just">
              <a:lnSpc>
                <a:spcPct val="150000"/>
              </a:lnSpc>
              <a:buFont typeface="Tw Cen MT" panose="020B0602020104020603" pitchFamily="34" charset="0"/>
              <a:buAutoNum type="arabicPeriod"/>
            </a:pPr>
            <a:r>
              <a:rPr lang="ru-RU" altLang="sr-Latn-RS" sz="2400">
                <a:latin typeface="Times New Roman" panose="02020603050405020304" pitchFamily="18" charset="0"/>
                <a:cs typeface="Times New Roman" panose="02020603050405020304" pitchFamily="18" charset="0"/>
              </a:rPr>
              <a:t>сведения о характеристиках использованных средств измерений; необходимые электрические схемы;</a:t>
            </a:r>
          </a:p>
          <a:p>
            <a:pPr algn="just">
              <a:lnSpc>
                <a:spcPct val="150000"/>
              </a:lnSpc>
              <a:buFont typeface="Tw Cen MT" panose="020B0602020104020603" pitchFamily="34" charset="0"/>
              <a:buAutoNum type="arabicPeriod"/>
            </a:pPr>
            <a:r>
              <a:rPr lang="ru-RU" altLang="sr-Latn-RS" sz="2400">
                <a:latin typeface="Times New Roman" panose="02020603050405020304" pitchFamily="18" charset="0"/>
                <a:cs typeface="Times New Roman" panose="02020603050405020304" pitchFamily="18" charset="0"/>
              </a:rPr>
              <a:t>данные, на основании которых выбирались средства измерений для выпол­нения каждого из пунктов задания;</a:t>
            </a:r>
          </a:p>
          <a:p>
            <a:pPr algn="just">
              <a:lnSpc>
                <a:spcPct val="150000"/>
              </a:lnSpc>
              <a:buFont typeface="Tw Cen MT" panose="020B0602020104020603" pitchFamily="34" charset="0"/>
              <a:buAutoNum type="arabicPeriod"/>
            </a:pPr>
            <a:r>
              <a:rPr lang="ru-RU" altLang="sr-Latn-RS" sz="2400">
                <a:latin typeface="Times New Roman" panose="02020603050405020304" pitchFamily="18" charset="0"/>
                <a:cs typeface="Times New Roman" panose="02020603050405020304" pitchFamily="18" charset="0"/>
              </a:rPr>
              <a:t>экспериментальные данные;</a:t>
            </a:r>
          </a:p>
          <a:p>
            <a:pPr algn="just">
              <a:lnSpc>
                <a:spcPct val="150000"/>
              </a:lnSpc>
              <a:buFont typeface="Tw Cen MT" panose="020B0602020104020603" pitchFamily="34" charset="0"/>
              <a:buAutoNum type="arabicPeriod"/>
            </a:pPr>
            <a:r>
              <a:rPr lang="ru-RU" altLang="sr-Latn-RS" sz="2400">
                <a:latin typeface="Times New Roman" panose="02020603050405020304" pitchFamily="18" charset="0"/>
                <a:cs typeface="Times New Roman" panose="02020603050405020304" pitchFamily="18" charset="0"/>
              </a:rPr>
              <a:t>полностью заполненные таблицы отчета</a:t>
            </a:r>
            <a:r>
              <a:rPr lang="en-US" altLang="sr-Latn-RS" sz="2400">
                <a:latin typeface="Times New Roman" panose="02020603050405020304" pitchFamily="18" charset="0"/>
                <a:cs typeface="Times New Roman" panose="02020603050405020304" pitchFamily="18" charset="0"/>
              </a:rPr>
              <a:t> </a:t>
            </a:r>
            <a:r>
              <a:rPr lang="ru-RU" altLang="sr-Latn-RS" sz="2400">
                <a:latin typeface="Times New Roman" panose="02020603050405020304" pitchFamily="18" charset="0"/>
                <a:cs typeface="Times New Roman" panose="02020603050405020304" pitchFamily="18" charset="0"/>
              </a:rPr>
              <a:t>и примеры расчетов, выполнявшихся при заполнении таблиц;</a:t>
            </a:r>
          </a:p>
          <a:p>
            <a:pPr algn="just">
              <a:lnSpc>
                <a:spcPct val="150000"/>
              </a:lnSpc>
              <a:buFont typeface="Tw Cen MT" panose="020B0602020104020603" pitchFamily="34" charset="0"/>
              <a:buAutoNum type="arabicPeriod"/>
            </a:pPr>
            <a:r>
              <a:rPr lang="ru-RU" altLang="sr-Latn-RS" sz="2400">
                <a:latin typeface="Times New Roman" panose="02020603050405020304" pitchFamily="18" charset="0"/>
                <a:cs typeface="Times New Roman" panose="02020603050405020304" pitchFamily="18" charset="0"/>
              </a:rPr>
              <a:t>анализ полученных данных и вывод об особенностях и качестве проведен­ных измерений и результатах проделанной работы.</a:t>
            </a:r>
          </a:p>
          <a:p>
            <a:pPr algn="just"/>
            <a:r>
              <a:rPr lang="ru-RU" altLang="sr-Latn-RS" sz="1400" i="1">
                <a:solidFill>
                  <a:srgbClr val="000000"/>
                </a:solidFill>
                <a:latin typeface="Times New Roman" panose="02020603050405020304" pitchFamily="18" charset="0"/>
                <a:cs typeface="Times New Roman" panose="02020603050405020304" pitchFamily="18" charset="0"/>
              </a:rPr>
              <a:t> </a:t>
            </a:r>
            <a:endParaRPr lang="ru-RU" altLang="sr-Latn-R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a:extLst>
              <a:ext uri="{FF2B5EF4-FFF2-40B4-BE49-F238E27FC236}">
                <a16:creationId xmlns:a16="http://schemas.microsoft.com/office/drawing/2014/main" id="{114EBFFE-7F6D-4163-929A-BA2E89632BFF}"/>
              </a:ext>
            </a:extLst>
          </p:cNvPr>
          <p:cNvGraphicFramePr>
            <a:graphicFrameLocks noGrp="1"/>
          </p:cNvGraphicFramePr>
          <p:nvPr/>
        </p:nvGraphicFramePr>
        <p:xfrm>
          <a:off x="385763" y="720725"/>
          <a:ext cx="11320462" cy="5591175"/>
        </p:xfrm>
        <a:graphic>
          <a:graphicData uri="http://schemas.openxmlformats.org/drawingml/2006/table">
            <a:tbl>
              <a:tblPr>
                <a:tableStyleId>{5C22544A-7EE6-4342-B048-85BDC9FD1C3A}</a:tableStyleId>
              </a:tblPr>
              <a:tblGrid>
                <a:gridCol w="6967429">
                  <a:extLst>
                    <a:ext uri="{9D8B030D-6E8A-4147-A177-3AD203B41FA5}">
                      <a16:colId xmlns:a16="http://schemas.microsoft.com/office/drawing/2014/main" val="20000"/>
                    </a:ext>
                  </a:extLst>
                </a:gridCol>
                <a:gridCol w="1988375">
                  <a:extLst>
                    <a:ext uri="{9D8B030D-6E8A-4147-A177-3AD203B41FA5}">
                      <a16:colId xmlns:a16="http://schemas.microsoft.com/office/drawing/2014/main" val="20001"/>
                    </a:ext>
                  </a:extLst>
                </a:gridCol>
                <a:gridCol w="2364658">
                  <a:extLst>
                    <a:ext uri="{9D8B030D-6E8A-4147-A177-3AD203B41FA5}">
                      <a16:colId xmlns:a16="http://schemas.microsoft.com/office/drawing/2014/main" val="20002"/>
                    </a:ext>
                  </a:extLst>
                </a:gridCol>
              </a:tblGrid>
              <a:tr h="266893">
                <a:tc>
                  <a:txBody>
                    <a:bodyPr/>
                    <a:lstStyle/>
                    <a:p>
                      <a:pPr indent="506730" algn="just">
                        <a:spcAft>
                          <a:spcPts val="0"/>
                        </a:spcAft>
                      </a:pPr>
                      <a:r>
                        <a:rPr lang="ru-RU" sz="1600" dirty="0">
                          <a:effectLst/>
                        </a:rPr>
                        <a:t>Наименование </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400" dirty="0">
                          <a:effectLst/>
                        </a:rPr>
                        <a:t>Значение</a:t>
                      </a:r>
                      <a:endParaRPr lang="ru-RU" sz="14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400" dirty="0">
                          <a:effectLst/>
                        </a:rPr>
                        <a:t>Примечание</a:t>
                      </a:r>
                      <a:endParaRPr lang="ru-RU" sz="1400" dirty="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00"/>
                  </a:ext>
                </a:extLst>
              </a:tr>
              <a:tr h="271105">
                <a:tc>
                  <a:txBody>
                    <a:bodyPr/>
                    <a:lstStyle/>
                    <a:p>
                      <a:pPr indent="36195" algn="just">
                        <a:spcAft>
                          <a:spcPts val="0"/>
                        </a:spcAft>
                      </a:pPr>
                      <a:r>
                        <a:rPr lang="ru-RU" sz="1600" dirty="0">
                          <a:effectLst/>
                        </a:rPr>
                        <a:t>Число многократных наблюдений</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01"/>
                  </a:ext>
                </a:extLst>
              </a:tr>
              <a:tr h="271105">
                <a:tc>
                  <a:txBody>
                    <a:bodyPr/>
                    <a:lstStyle/>
                    <a:p>
                      <a:pPr indent="36195" algn="just">
                        <a:spcAft>
                          <a:spcPts val="0"/>
                        </a:spcAft>
                      </a:pPr>
                      <a:r>
                        <a:rPr lang="ru-RU" sz="1600" dirty="0">
                          <a:effectLst/>
                        </a:rPr>
                        <a:t>Среднее арифметическое результатов наблюдений, мВ</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02"/>
                  </a:ext>
                </a:extLst>
              </a:tr>
              <a:tr h="406658">
                <a:tc>
                  <a:txBody>
                    <a:bodyPr/>
                    <a:lstStyle/>
                    <a:p>
                      <a:pPr indent="36195" algn="just">
                        <a:spcAft>
                          <a:spcPts val="0"/>
                        </a:spcAft>
                      </a:pPr>
                      <a:r>
                        <a:rPr lang="ru-RU" sz="1600" dirty="0">
                          <a:effectLst/>
                        </a:rPr>
                        <a:t>Оценка среднего квадратического отклонения ряда наблюдений, мВ</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03"/>
                  </a:ext>
                </a:extLst>
              </a:tr>
              <a:tr h="406658">
                <a:tc>
                  <a:txBody>
                    <a:bodyPr/>
                    <a:lstStyle/>
                    <a:p>
                      <a:pPr indent="36195" algn="just">
                        <a:spcAft>
                          <a:spcPts val="0"/>
                        </a:spcAft>
                      </a:pPr>
                      <a:r>
                        <a:rPr lang="ru-RU" sz="1600" dirty="0">
                          <a:effectLst/>
                        </a:rPr>
                        <a:t>Оценка среднего квадратического отклонения ряда результата измерения, мВ</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04"/>
                  </a:ext>
                </a:extLst>
              </a:tr>
              <a:tr h="266893">
                <a:tc gridSpan="3">
                  <a:txBody>
                    <a:bodyPr/>
                    <a:lstStyle/>
                    <a:p>
                      <a:pPr indent="506730" algn="just">
                        <a:spcAft>
                          <a:spcPts val="0"/>
                        </a:spcAft>
                      </a:pPr>
                      <a:r>
                        <a:rPr lang="ru-RU" sz="1600" dirty="0">
                          <a:effectLst/>
                        </a:rPr>
                        <a:t>Проверка гипотезы о нормальном распределении ряда наблюдений</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5"/>
                  </a:ext>
                </a:extLst>
              </a:tr>
              <a:tr h="247702">
                <a:tc>
                  <a:txBody>
                    <a:bodyPr/>
                    <a:lstStyle/>
                    <a:p>
                      <a:pPr algn="just">
                        <a:spcAft>
                          <a:spcPts val="0"/>
                        </a:spcAft>
                      </a:pPr>
                      <a:r>
                        <a:rPr lang="ru-RU" sz="1600" dirty="0">
                          <a:effectLst/>
                        </a:rPr>
                        <a:t>Уровень значимости</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06"/>
                  </a:ext>
                </a:extLst>
              </a:tr>
              <a:tr h="271105">
                <a:tc>
                  <a:txBody>
                    <a:bodyPr/>
                    <a:lstStyle/>
                    <a:p>
                      <a:pPr algn="just">
                        <a:spcAft>
                          <a:spcPts val="0"/>
                        </a:spcAft>
                      </a:pPr>
                      <a:r>
                        <a:rPr lang="ru-RU" sz="1600" dirty="0">
                          <a:effectLst/>
                        </a:rPr>
                        <a:t>Значение критерия согласия Хи-квадрат</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07"/>
                  </a:ext>
                </a:extLst>
              </a:tr>
              <a:tr h="247702">
                <a:tc>
                  <a:txBody>
                    <a:bodyPr/>
                    <a:lstStyle/>
                    <a:p>
                      <a:pPr algn="just">
                        <a:spcAft>
                          <a:spcPts val="0"/>
                        </a:spcAft>
                      </a:pPr>
                      <a:r>
                        <a:rPr lang="ru-RU" sz="1600" dirty="0">
                          <a:effectLst/>
                        </a:rPr>
                        <a:t>Вывод</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08"/>
                  </a:ext>
                </a:extLst>
              </a:tr>
              <a:tr h="271105">
                <a:tc gridSpan="3">
                  <a:txBody>
                    <a:bodyPr/>
                    <a:lstStyle/>
                    <a:p>
                      <a:pPr indent="506730" algn="just">
                        <a:spcAft>
                          <a:spcPts val="0"/>
                        </a:spcAft>
                      </a:pPr>
                      <a:r>
                        <a:rPr lang="ru-RU" sz="1600" dirty="0">
                          <a:effectLst/>
                        </a:rPr>
                        <a:t>Вычисление доверительных границ погрешности результата измерения</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9"/>
                  </a:ext>
                </a:extLst>
              </a:tr>
              <a:tr h="271105">
                <a:tc>
                  <a:txBody>
                    <a:bodyPr/>
                    <a:lstStyle/>
                    <a:p>
                      <a:pPr algn="just">
                        <a:spcAft>
                          <a:spcPts val="0"/>
                        </a:spcAft>
                      </a:pPr>
                      <a:r>
                        <a:rPr lang="ru-RU" sz="1600" dirty="0">
                          <a:effectLst/>
                        </a:rPr>
                        <a:t>Критическое значение критерия согласия </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a:effectLst/>
                        </a:rPr>
                        <a:t> </a:t>
                      </a:r>
                      <a:endParaRPr lang="ru-RU" sz="110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10"/>
                  </a:ext>
                </a:extLst>
              </a:tr>
              <a:tr h="247702">
                <a:tc>
                  <a:txBody>
                    <a:bodyPr/>
                    <a:lstStyle/>
                    <a:p>
                      <a:pPr algn="just">
                        <a:spcAft>
                          <a:spcPts val="0"/>
                        </a:spcAft>
                      </a:pPr>
                      <a:r>
                        <a:rPr lang="ru-RU" sz="1600" dirty="0">
                          <a:effectLst/>
                        </a:rPr>
                        <a:t>Доверительная вероятность</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11"/>
                  </a:ext>
                </a:extLst>
              </a:tr>
              <a:tr h="271105">
                <a:tc>
                  <a:txBody>
                    <a:bodyPr/>
                    <a:lstStyle/>
                    <a:p>
                      <a:pPr algn="just">
                        <a:spcAft>
                          <a:spcPts val="0"/>
                        </a:spcAft>
                      </a:pPr>
                      <a:r>
                        <a:rPr lang="ru-RU" sz="1600" dirty="0">
                          <a:effectLst/>
                        </a:rPr>
                        <a:t>Квантиль распределения Стьюдента</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12"/>
                  </a:ext>
                </a:extLst>
              </a:tr>
              <a:tr h="271105">
                <a:tc>
                  <a:txBody>
                    <a:bodyPr/>
                    <a:lstStyle/>
                    <a:p>
                      <a:pPr algn="just">
                        <a:spcAft>
                          <a:spcPts val="0"/>
                        </a:spcAft>
                      </a:pPr>
                      <a:r>
                        <a:rPr lang="ru-RU" sz="1600" dirty="0">
                          <a:effectLst/>
                        </a:rPr>
                        <a:t>Доверительные границы случайной погрешности, мВ</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13"/>
                  </a:ext>
                </a:extLst>
              </a:tr>
              <a:tr h="406658">
                <a:tc>
                  <a:txBody>
                    <a:bodyPr/>
                    <a:lstStyle/>
                    <a:p>
                      <a:pPr algn="just">
                        <a:spcAft>
                          <a:spcPts val="0"/>
                        </a:spcAft>
                      </a:pPr>
                      <a:r>
                        <a:rPr lang="ru-RU" sz="1600" dirty="0">
                          <a:effectLst/>
                        </a:rPr>
                        <a:t>Границы неисключенной систематической погрешности, мВ</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14"/>
                  </a:ext>
                </a:extLst>
              </a:tr>
              <a:tr h="677765">
                <a:tc>
                  <a:txBody>
                    <a:bodyPr/>
                    <a:lstStyle/>
                    <a:p>
                      <a:pPr algn="just">
                        <a:spcAft>
                          <a:spcPts val="0"/>
                        </a:spcAft>
                      </a:pPr>
                      <a:r>
                        <a:rPr lang="ru-RU" sz="1600" dirty="0">
                          <a:effectLst/>
                        </a:rPr>
                        <a:t>Отношение неисключенной систематической погрешности к оценке среднеквадратического отклонения ряда наблюдений</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15"/>
                  </a:ext>
                </a:extLst>
              </a:tr>
              <a:tr h="271105">
                <a:tc>
                  <a:txBody>
                    <a:bodyPr/>
                    <a:lstStyle/>
                    <a:p>
                      <a:pPr algn="just">
                        <a:spcAft>
                          <a:spcPts val="0"/>
                        </a:spcAft>
                      </a:pPr>
                      <a:r>
                        <a:rPr lang="ru-RU" sz="1600" dirty="0">
                          <a:effectLst/>
                        </a:rPr>
                        <a:t>Доверительные границы результата измерений, мВ</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16"/>
                  </a:ext>
                </a:extLst>
              </a:tr>
              <a:tr h="247702">
                <a:tc>
                  <a:txBody>
                    <a:bodyPr/>
                    <a:lstStyle/>
                    <a:p>
                      <a:pPr algn="just">
                        <a:spcAft>
                          <a:spcPts val="0"/>
                        </a:spcAft>
                      </a:pPr>
                      <a:r>
                        <a:rPr lang="ru-RU" sz="1600" dirty="0">
                          <a:effectLst/>
                        </a:rPr>
                        <a:t>Результат измерений, мВ</a:t>
                      </a:r>
                      <a:endParaRPr lang="ru-RU" sz="16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tc>
                  <a:txBody>
                    <a:bodyPr/>
                    <a:lstStyle/>
                    <a:p>
                      <a:pPr indent="506730" algn="just">
                        <a:spcAft>
                          <a:spcPts val="0"/>
                        </a:spcAft>
                      </a:pPr>
                      <a:r>
                        <a:rPr lang="ru-RU" sz="1100" dirty="0">
                          <a:effectLst/>
                        </a:rPr>
                        <a:t> </a:t>
                      </a:r>
                      <a:endParaRPr lang="ru-RU" sz="1100" dirty="0">
                        <a:effectLst/>
                        <a:latin typeface="Times New Roman" panose="02020603050405020304" pitchFamily="18" charset="0"/>
                        <a:ea typeface="Times New Roman" panose="02020603050405020304" pitchFamily="18" charset="0"/>
                      </a:endParaRPr>
                    </a:p>
                  </a:txBody>
                  <a:tcPr marL="29855" marR="29855" marT="0" marB="0" anchor="ctr"/>
                </a:tc>
                <a:extLst>
                  <a:ext uri="{0D108BD9-81ED-4DB2-BD59-A6C34878D82A}">
                    <a16:rowId xmlns:a16="http://schemas.microsoft.com/office/drawing/2014/main" val="1001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Рисунок 1">
            <a:extLst>
              <a:ext uri="{FF2B5EF4-FFF2-40B4-BE49-F238E27FC236}">
                <a16:creationId xmlns:a16="http://schemas.microsoft.com/office/drawing/2014/main" id="{1CB4142B-51C3-4EB8-A53A-EEC1200EED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1775"/>
            <a:ext cx="12192000" cy="646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Рисунок 2">
            <a:extLst>
              <a:ext uri="{FF2B5EF4-FFF2-40B4-BE49-F238E27FC236}">
                <a16:creationId xmlns:a16="http://schemas.microsoft.com/office/drawing/2014/main" id="{CF0E16BA-F4A3-43EB-97D0-C8B7FEC9C6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0813"/>
            <a:ext cx="121920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Рисунок 1">
            <a:extLst>
              <a:ext uri="{FF2B5EF4-FFF2-40B4-BE49-F238E27FC236}">
                <a16:creationId xmlns:a16="http://schemas.microsoft.com/office/drawing/2014/main" id="{39812D4B-EE21-47E3-AC84-2CA98CD0C3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111125"/>
            <a:ext cx="8423275" cy="675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Рисунок 2">
            <a:extLst>
              <a:ext uri="{FF2B5EF4-FFF2-40B4-BE49-F238E27FC236}">
                <a16:creationId xmlns:a16="http://schemas.microsoft.com/office/drawing/2014/main" id="{56E4F389-EBBF-4D81-B062-447BA7BD42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1263" y="-144463"/>
            <a:ext cx="9572625" cy="700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Рисунок 1">
            <a:extLst>
              <a:ext uri="{FF2B5EF4-FFF2-40B4-BE49-F238E27FC236}">
                <a16:creationId xmlns:a16="http://schemas.microsoft.com/office/drawing/2014/main" id="{3F18CA8A-D8EB-4227-BD1D-2C110B6901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5250" y="84138"/>
            <a:ext cx="9310688" cy="677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Капля">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231</TotalTime>
  <Words>1876</Words>
  <Application>Microsoft Office PowerPoint</Application>
  <PresentationFormat>Широкоэкранный</PresentationFormat>
  <Paragraphs>218</Paragraphs>
  <Slides>48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48</vt:i4>
      </vt:variant>
    </vt:vector>
  </HeadingPairs>
  <TitlesOfParts>
    <vt:vector size="49" baseType="lpstr">
      <vt:lpstr>Капля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Задание №2.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RePack by Diakov</dc:creator>
  <cp:lastModifiedBy>Bill Gates</cp:lastModifiedBy>
  <cp:revision>31</cp:revision>
  <dcterms:created xsi:type="dcterms:W3CDTF">2021-03-11T16:14:09Z</dcterms:created>
  <dcterms:modified xsi:type="dcterms:W3CDTF">2021-03-15T07:53:50Z</dcterms:modified>
</cp:coreProperties>
</file>