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7" r:id="rId19"/>
    <p:sldId id="273" r:id="rId20"/>
    <p:sldId id="274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9" r:id="rId42"/>
    <p:sldId id="298" r:id="rId43"/>
    <p:sldId id="297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0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4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0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7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823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31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78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427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214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7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5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1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9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5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1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5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 defTabSz="457200"/>
              <a:t>3/11/2021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prstClr val="black"/>
                </a:solidFill>
              </a:rPr>
              <a:pPr defTabSz="4572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91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36371" y="172565"/>
            <a:ext cx="9543245" cy="1530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ru-RU" sz="1100" b="1" cap="small" spc="1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sz="11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ru-RU" sz="1100" b="1" cap="small" spc="1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</a:t>
            </a:r>
            <a:r>
              <a:rPr lang="ru-RU" sz="1100" b="1" spc="1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</a:t>
            </a:r>
            <a:r>
              <a:rPr lang="ru-RU" sz="1100" b="1" cap="small" spc="1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Н.Э. Баумана</a:t>
            </a:r>
            <a:endParaRPr lang="ru-RU" sz="11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ru-RU" sz="1100" b="1" cap="small" spc="1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sz="11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300"/>
              </a:spcBef>
            </a:pPr>
            <a:r>
              <a:rPr lang="ru-RU" sz="1100" b="1" cap="small" spc="2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Мытищинский филиал</a:t>
            </a:r>
            <a:endParaRPr lang="ru-RU" sz="11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300"/>
              </a:spcBef>
            </a:pPr>
            <a:r>
              <a:rPr lang="ru-RU" sz="1100" b="1" cap="small" spc="2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1100" b="1" cap="small" spc="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ИНФОРМАЦИОННО-ИЗМЕРИТЕЛЬНЫЕ СИСТЕМЫ</a:t>
            </a:r>
            <a:endParaRPr lang="ru-RU" sz="11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300"/>
              </a:spcBef>
            </a:pPr>
            <a:r>
              <a:rPr lang="ru-RU" sz="1100" b="1" cap="small" spc="2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endParaRPr lang="ru-RU" sz="11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300"/>
              </a:spcBef>
            </a:pPr>
            <a:r>
              <a:rPr lang="ru-RU" sz="1100" b="1" cap="small" spc="2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b="1" cap="small" spc="2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ТЕХНОЛОГИИ </a:t>
            </a:r>
            <a:r>
              <a:rPr lang="ru-RU" sz="1100" b="1" cap="small" spc="2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ПРИБОРОСТРОЕНИЯ</a:t>
            </a:r>
            <a:endParaRPr lang="ru-RU" sz="32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3941" y="2243269"/>
            <a:ext cx="10315979" cy="4417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ОСНОВЫ ИЗМЕРИТЕЛЬНОЙ ТЕХНИКИ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СТАНДАРТНАЯ ОБРАБОТКА РЕЗУЛЬТАТОВ ПРЯМЫХ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МНОГОКРАТНЫХ </a:t>
            </a:r>
            <a:r>
              <a:rPr lang="ru-RU" sz="24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ИЗМЕРЕНИЙ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</a:t>
            </a:r>
            <a:endParaRPr lang="ru-RU" sz="2400" b="1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Чернобровина 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Ольга </a:t>
            </a: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Константиновна</a:t>
            </a: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Мытищи</a:t>
            </a:r>
          </a:p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1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74" y="276361"/>
            <a:ext cx="8680360" cy="62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3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28" y="142284"/>
            <a:ext cx="7508627" cy="671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1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4934" y="467810"/>
            <a:ext cx="11715296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При статистической обработке группы результатов наблюдений и при отсутствии грубых ошибок измерения следует выполнить следующие операции: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rgbClr val="424242"/>
              </a:solidFill>
              <a:effectLst/>
              <a:latin typeface="Verdana" panose="020B060403050404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2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Исключить известные систематические погрешности из результатов наблюдений;</a:t>
            </a:r>
            <a:endParaRPr kumimoji="0" lang="ru-RU" altLang="ru-RU" sz="2200" b="1" i="1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2. Вычислить среднее арифметическое исправленных результатов наблюдений, принимаемое за результат измерения;</a:t>
            </a:r>
            <a:endParaRPr kumimoji="0" lang="ru-RU" altLang="ru-RU" sz="22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1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3. Вычислить оценку СКО результата наблюдения и измерения;</a:t>
            </a:r>
            <a:endParaRPr kumimoji="0" lang="ru-RU" altLang="ru-RU" sz="2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4. Проверить гипотезу о том, что результаты наблюдений принадлежат нормальному распределению;</a:t>
            </a:r>
            <a:endParaRPr kumimoji="0" lang="ru-RU" altLang="ru-RU" sz="2200" b="1" i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Вычислить доверительные границы случайной погрешности</a:t>
            </a:r>
            <a:r>
              <a:rPr kumimoji="0" lang="ru-RU" altLang="ru-RU" sz="2200" b="1" i="1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22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(случайной составляющей погрешности) результата измерения;</a:t>
            </a:r>
            <a:endParaRPr kumimoji="0" lang="ru-RU" altLang="ru-RU" sz="2200" b="1" i="1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6. Вычислить доверительные границы не исключенной систематической погрешности (НСП), а также не исключенных остатков систематической погрешности и результата измерения;</a:t>
            </a:r>
            <a:endParaRPr kumimoji="0" lang="ru-RU" altLang="ru-RU" sz="22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1" u="none" strike="noStrike" cap="none" normalizeH="0" baseline="0" dirty="0" smtClean="0">
                <a:ln>
                  <a:noFill/>
                </a:ln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7. Вычислить доверительные границы погрешности результата измерения.</a:t>
            </a:r>
            <a:endParaRPr kumimoji="0" lang="ru-RU" altLang="ru-RU" sz="2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305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699" y="0"/>
            <a:ext cx="116811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solidFill>
                  <a:srgbClr val="424242"/>
                </a:solidFill>
                <a:latin typeface="Verdana" panose="020B0604030504040204" pitchFamily="34" charset="0"/>
              </a:rPr>
              <a:t>               Следует </a:t>
            </a:r>
            <a:r>
              <a:rPr lang="ru-RU" altLang="ru-RU" sz="2400" dirty="0">
                <a:solidFill>
                  <a:srgbClr val="424242"/>
                </a:solidFill>
                <a:latin typeface="Verdana" panose="020B0604030504040204" pitchFamily="34" charset="0"/>
              </a:rPr>
              <a:t>принять следующие предпосылки</a:t>
            </a:r>
            <a:r>
              <a:rPr lang="ru-RU" altLang="ru-RU" sz="2400" dirty="0" smtClean="0">
                <a:solidFill>
                  <a:srgbClr val="424242"/>
                </a:solidFill>
                <a:latin typeface="Verdana" panose="020B060403050404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400" dirty="0">
              <a:solidFill>
                <a:prstClr val="black"/>
              </a:solidFill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altLang="ru-RU" sz="2400" i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Проверку </a:t>
            </a:r>
            <a:r>
              <a:rPr lang="ru-RU" altLang="ru-RU" sz="2400" i="1" dirty="0">
                <a:solidFill>
                  <a:srgbClr val="002060"/>
                </a:solidFill>
                <a:latin typeface="Verdana" panose="020B0604030504040204" pitchFamily="34" charset="0"/>
              </a:rPr>
              <a:t>гипотезы о том, что результаты наблюдений </a:t>
            </a:r>
            <a:r>
              <a:rPr lang="ru-RU" altLang="ru-RU" sz="2400" i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принадлежат </a:t>
            </a:r>
            <a:r>
              <a:rPr lang="ru-RU" altLang="ru-RU" sz="2400" i="1" dirty="0">
                <a:solidFill>
                  <a:srgbClr val="002060"/>
                </a:solidFill>
                <a:latin typeface="Verdana" panose="020B0604030504040204" pitchFamily="34" charset="0"/>
              </a:rPr>
              <a:t>нормальному распределению, следует проводить с уровнем </a:t>
            </a:r>
            <a:r>
              <a:rPr lang="ru-RU" altLang="ru-RU" sz="2400" i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значимости </a:t>
            </a:r>
            <a:r>
              <a:rPr lang="ru-RU" altLang="ru-RU" sz="2400" i="1" dirty="0">
                <a:solidFill>
                  <a:srgbClr val="002060"/>
                </a:solidFill>
                <a:latin typeface="Verdana" panose="020B0604030504040204" pitchFamily="34" charset="0"/>
              </a:rPr>
              <a:t>от 10 до 2%. </a:t>
            </a:r>
            <a:r>
              <a:rPr lang="ru-RU" altLang="ru-RU" sz="2400" i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Конкретные </a:t>
            </a:r>
            <a:r>
              <a:rPr lang="ru-RU" altLang="ru-RU" sz="2400" i="1" dirty="0">
                <a:solidFill>
                  <a:srgbClr val="002060"/>
                </a:solidFill>
                <a:latin typeface="Verdana" panose="020B0604030504040204" pitchFamily="34" charset="0"/>
              </a:rPr>
              <a:t>значения уровней значимости должны быть </a:t>
            </a:r>
            <a:r>
              <a:rPr lang="ru-RU" altLang="ru-RU" sz="2400" i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указаны </a:t>
            </a:r>
            <a:r>
              <a:rPr lang="ru-RU" altLang="ru-RU" sz="2400" i="1" dirty="0">
                <a:solidFill>
                  <a:srgbClr val="002060"/>
                </a:solidFill>
                <a:latin typeface="Verdana" panose="020B0604030504040204" pitchFamily="34" charset="0"/>
              </a:rPr>
              <a:t>в конкретной методике выполнения измерений</a:t>
            </a:r>
            <a:r>
              <a:rPr lang="ru-RU" altLang="ru-RU" sz="2400" i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400" dirty="0">
              <a:solidFill>
                <a:prstClr val="black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2. </a:t>
            </a:r>
            <a:r>
              <a:rPr lang="ru-RU" altLang="ru-RU" sz="2400" i="1" dirty="0">
                <a:solidFill>
                  <a:srgbClr val="C00000"/>
                </a:solidFill>
                <a:latin typeface="Verdana" panose="020B0604030504040204" pitchFamily="34" charset="0"/>
              </a:rPr>
              <a:t>Для определения доверительных границ погрешности результата измерения доверительную вероятность P принимают равной 0,95</a:t>
            </a:r>
            <a:r>
              <a:rPr lang="ru-RU" altLang="ru-RU" sz="2400" i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400" i="1" dirty="0">
              <a:solidFill>
                <a:srgbClr val="C0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 smtClean="0">
                <a:latin typeface="Verdana" panose="020B0604030504040204" pitchFamily="34" charset="0"/>
              </a:rPr>
              <a:t>3. </a:t>
            </a:r>
            <a:r>
              <a:rPr lang="ru-RU" altLang="ru-RU" sz="2400" i="1" dirty="0">
                <a:latin typeface="Verdana" panose="020B0604030504040204" pitchFamily="34" charset="0"/>
              </a:rPr>
              <a:t>В тех случаях, когда измерение нельзя повторить, помимо границ, соответствующих доверительной вероятности P = 0,95, </a:t>
            </a:r>
            <a:r>
              <a:rPr lang="ru-RU" altLang="ru-RU" sz="2400" i="1" dirty="0" smtClean="0">
                <a:latin typeface="Verdana" panose="020B0604030504040204" pitchFamily="34" charset="0"/>
              </a:rPr>
              <a:t>допускается </a:t>
            </a:r>
            <a:r>
              <a:rPr lang="ru-RU" altLang="ru-RU" sz="2400" i="1" dirty="0">
                <a:latin typeface="Verdana" panose="020B0604030504040204" pitchFamily="34" charset="0"/>
              </a:rPr>
              <a:t>указывать границы для доверительной вероятности P = 0,99</a:t>
            </a:r>
            <a:r>
              <a:rPr lang="ru-RU" altLang="ru-RU" sz="2400" i="1" dirty="0" smtClean="0">
                <a:latin typeface="Verdana" panose="020B0604030504040204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400" dirty="0">
              <a:solidFill>
                <a:prstClr val="black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4. Для </a:t>
            </a:r>
            <a:r>
              <a:rPr lang="ru-RU" altLang="ru-RU" sz="2400" i="1" dirty="0">
                <a:solidFill>
                  <a:srgbClr val="C00000"/>
                </a:solidFill>
                <a:latin typeface="Verdana" panose="020B0604030504040204" pitchFamily="34" charset="0"/>
              </a:rPr>
              <a:t>вычисления среднего арифметического ряда наблюдений; оценки СКО наблюдений; вычисление оценки </a:t>
            </a:r>
            <a:r>
              <a:rPr lang="ru-RU" altLang="ru-RU" sz="2400" i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СКО </a:t>
            </a:r>
            <a:r>
              <a:rPr lang="ru-RU" altLang="ru-RU" sz="2400" i="1" dirty="0">
                <a:solidFill>
                  <a:srgbClr val="C00000"/>
                </a:solidFill>
                <a:latin typeface="Verdana" panose="020B0604030504040204" pitchFamily="34" charset="0"/>
              </a:rPr>
              <a:t>результата измерения необходимо использовать типовые формулы</a:t>
            </a:r>
            <a:r>
              <a:rPr lang="ru-RU" altLang="ru-RU" sz="2400" i="1" dirty="0" smtClean="0">
                <a:solidFill>
                  <a:srgbClr val="C00000"/>
                </a:solidFill>
                <a:latin typeface="Verdana" panose="020B0604030504040204" pitchFamily="34" charset="0"/>
              </a:rPr>
              <a:t>.</a:t>
            </a:r>
            <a:endParaRPr lang="ru-RU" altLang="ru-RU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5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7578" y="396660"/>
            <a:ext cx="1159098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0" dirty="0" smtClean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Порядок выполнения работы</a:t>
            </a:r>
          </a:p>
          <a:p>
            <a:pPr algn="ctr"/>
            <a:endParaRPr lang="ru-RU" sz="2000" b="0" i="0" dirty="0" smtClean="0">
              <a:solidFill>
                <a:srgbClr val="424242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ru-RU" sz="2000" i="1" dirty="0" smtClean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При использовании пакета </a:t>
            </a:r>
            <a:r>
              <a:rPr lang="ru-RU" sz="2000" i="1" dirty="0" err="1" smtClean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LabView</a:t>
            </a:r>
            <a:r>
              <a:rPr lang="ru-RU" sz="2000" i="1" dirty="0" smtClean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из таблицы заданий выписываем сопротивления и класс точности блока питания и вольтметров, вид накладываемой помехи блока питания. Запускаем программу «Metrology1». Выставляем эти значения на приборах.</a:t>
            </a:r>
          </a:p>
          <a:p>
            <a:pPr algn="just"/>
            <a:r>
              <a:rPr lang="ru-RU" sz="2000" i="1" dirty="0" smtClean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1. Установите количество измерений и запустите процесс измерения.</a:t>
            </a:r>
          </a:p>
          <a:p>
            <a:pPr algn="just"/>
            <a:r>
              <a:rPr lang="ru-RU" sz="2000" i="1" dirty="0" smtClean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2. Проведите измерение и обработку полученных результатов.</a:t>
            </a:r>
          </a:p>
          <a:p>
            <a:pPr algn="just"/>
            <a:r>
              <a:rPr lang="ru-RU" sz="2000" i="1" dirty="0" smtClean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3. Сохраните данные измерения и обработанные данные в файл.</a:t>
            </a:r>
          </a:p>
          <a:p>
            <a:pPr algn="ctr"/>
            <a:endParaRPr lang="ru-RU" sz="2000" b="1" i="0" dirty="0" smtClean="0">
              <a:solidFill>
                <a:srgbClr val="424242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ru-RU" sz="2000" b="1" i="0" dirty="0" smtClean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Содержание отчета</a:t>
            </a:r>
            <a:endParaRPr lang="ru-RU" sz="2000" b="0" i="0" dirty="0" smtClean="0">
              <a:solidFill>
                <a:srgbClr val="424242"/>
              </a:solidFill>
              <a:effectLst/>
              <a:latin typeface="Verdana" panose="020B0604030504040204" pitchFamily="34" charset="0"/>
            </a:endParaRPr>
          </a:p>
          <a:p>
            <a:r>
              <a:rPr lang="ru-RU" sz="2000" b="0" i="1" dirty="0" smtClean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1. Цель работы.</a:t>
            </a:r>
          </a:p>
          <a:p>
            <a:r>
              <a:rPr lang="ru-RU" sz="2000" b="0" i="1" dirty="0" smtClean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2. Схема испытательной установки.</a:t>
            </a:r>
          </a:p>
          <a:p>
            <a:r>
              <a:rPr lang="ru-RU" sz="2000" b="0" i="1" dirty="0" smtClean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3. Рабочие формулы</a:t>
            </a:r>
          </a:p>
          <a:p>
            <a:r>
              <a:rPr lang="ru-RU" sz="2000" b="0" i="1" dirty="0" smtClean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4. Составить таблицы, в которые необходимо включить расчеты (</a:t>
            </a:r>
            <a:r>
              <a:rPr lang="ru-RU" sz="2000" b="0" i="1" dirty="0" err="1" smtClean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исключениесистематических</a:t>
            </a:r>
            <a:r>
              <a:rPr lang="ru-RU" sz="2000" b="0" i="1" dirty="0" smtClean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погрешностей; проверка гипотезы о нормальности распределении ряда наблюдений; расчет и значение доверительных границ случайной погрешности; границы НСП; отношение НСП к оценке СКО ряда наблюдений; сравнение границ доверительного построенных разными методами).</a:t>
            </a:r>
          </a:p>
          <a:p>
            <a:r>
              <a:rPr lang="ru-RU" sz="2000" b="0" i="1" dirty="0" smtClean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5. Результат измерений.</a:t>
            </a:r>
          </a:p>
          <a:p>
            <a:r>
              <a:rPr lang="ru-RU" sz="2000" b="0" i="1" dirty="0" smtClean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6. Выводы по работе (о правомерности использования однократных измерений).</a:t>
            </a:r>
            <a:endParaRPr lang="ru-RU" sz="2000" b="0" i="1" dirty="0">
              <a:solidFill>
                <a:srgbClr val="424242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29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5154" y="782411"/>
            <a:ext cx="112690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В измерительной практике для повышения качества измерений часто обращаются к измерениям с многократными наблюдениями, т. е. к повторению одним и тем же оператором однократных наблюдении в одинаковых условиях, с использованием одного и того же средства измерений.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соответствующей обработки полученных данных удается уменьшить влияние случай­ной составляющей погрешности на результат измерений.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этом могут быть использованы различные процедуры обработки.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786" y="5343074"/>
            <a:ext cx="6110168" cy="10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4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7731" y="499036"/>
            <a:ext cx="114879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Методика</a:t>
            </a:r>
            <a: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обработки ряда наблюдений 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  <a:tabLst>
                <a:tab pos="117030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бработку ряда наблюдений следует выполнять в следующей последовательности: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ru-RU" sz="2400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Исключение известных систематических погрешностей из результатов наблюдений.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  <a:tabLst>
                <a:tab pos="1170305" algn="l"/>
              </a:tabLst>
            </a:pPr>
            <a:r>
              <a:rPr lang="ru-RU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Исключение систематических погрешностей из результатов наблюдений проводится либо расчётным путём, либо по результатам поверки. После исключения систематических погрешностей все дальнейшие вычисления проводятся для исправленного ряда наблюдений.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3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1819" y="184467"/>
            <a:ext cx="1151371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0" i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Устранение источников погрешностей до начала измерения.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646464"/>
                </a:solidFill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Н</a:t>
            </a:r>
            <a:r>
              <a:rPr lang="ru-RU" sz="2400" b="0" i="0" dirty="0" smtClean="0">
                <a:solidFill>
                  <a:srgbClr val="646464"/>
                </a:solidFill>
                <a:effectLst/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аиболее рациональный способ, так как он освобождает от необходимости устранять погрешности в процессе измерения или вычислять результат с учетом поправок. </a:t>
            </a:r>
          </a:p>
          <a:p>
            <a:pPr algn="just">
              <a:lnSpc>
                <a:spcPct val="150000"/>
              </a:lnSpc>
            </a:pPr>
            <a:r>
              <a:rPr lang="ru-RU" sz="2400" b="0" i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1. Устранение температурной погрешности. </a:t>
            </a:r>
            <a:r>
              <a:rPr lang="ru-RU" sz="2400" b="0" i="0" dirty="0" smtClean="0">
                <a:solidFill>
                  <a:srgbClr val="646464"/>
                </a:solidFill>
                <a:effectLst/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Необходимо обеспечить требуемую температуру окружающей среды с допускаемыми колебаниями. Колебание температуры в заданных пределах может быть обеспечено на уровне цеха (</a:t>
            </a:r>
            <a:r>
              <a:rPr lang="ru-RU" sz="2400" b="0" i="0" dirty="0" err="1" smtClean="0">
                <a:solidFill>
                  <a:srgbClr val="646464"/>
                </a:solidFill>
                <a:effectLst/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термоконстантные</a:t>
            </a:r>
            <a:r>
              <a:rPr lang="ru-RU" sz="2400" b="0" i="0" dirty="0" smtClean="0">
                <a:solidFill>
                  <a:srgbClr val="646464"/>
                </a:solidFill>
                <a:effectLst/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 цеха), лаборатории, средств измерений в целом или их отдельных частей. При измерении с помощью электронных измерительных устройств их рекомендуется прогревать.</a:t>
            </a:r>
          </a:p>
          <a:p>
            <a:pPr algn="just">
              <a:lnSpc>
                <a:spcPct val="150000"/>
              </a:lnSpc>
            </a:pPr>
            <a:endParaRPr lang="ru-RU" sz="2400" b="0" i="0" dirty="0">
              <a:solidFill>
                <a:srgbClr val="646464"/>
              </a:solidFill>
              <a:effectLst/>
              <a:latin typeface="Times New Roman" panose="02020603050405020304" pitchFamily="18" charset="0"/>
              <a:ea typeface="Nirmala UI Semilight" panose="020B04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3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5308" y="1869256"/>
            <a:ext cx="11140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i="1" dirty="0">
                <a:solidFill>
                  <a:srgbClr val="C00000"/>
                </a:solidFill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2. Устранение влияния внешних магнитных и электрических полей </a:t>
            </a:r>
            <a:r>
              <a:rPr lang="ru-RU" sz="2400" dirty="0">
                <a:solidFill>
                  <a:srgbClr val="646464"/>
                </a:solidFill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на точность измерений используются различные </a:t>
            </a:r>
            <a:r>
              <a:rPr lang="ru-RU" sz="2400" dirty="0" smtClean="0">
                <a:solidFill>
                  <a:srgbClr val="646464"/>
                </a:solidFill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магнитные экраны, экранирующие материалы – плёнки, краски, штукатурка, ткани, сетки, обои, чехлы и т.п.</a:t>
            </a:r>
            <a:endParaRPr lang="ru-RU" sz="2400" dirty="0">
              <a:solidFill>
                <a:srgbClr val="646464"/>
              </a:solidFill>
              <a:latin typeface="Times New Roman" panose="02020603050405020304" pitchFamily="18" charset="0"/>
              <a:ea typeface="Nirmala UI Semilight" panose="020B04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86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699" y="445214"/>
            <a:ext cx="112947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3. Влияние </a:t>
            </a:r>
            <a:r>
              <a:rPr lang="ru-RU" sz="2400" i="1" dirty="0">
                <a:solidFill>
                  <a:srgbClr val="C00000"/>
                </a:solidFill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вредных вибраций </a:t>
            </a:r>
            <a:r>
              <a:rPr lang="ru-RU" sz="2400" dirty="0">
                <a:solidFill>
                  <a:srgbClr val="646464"/>
                </a:solidFill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на точность измерений может быть устранено за счет использования различного рода </a:t>
            </a:r>
            <a:r>
              <a:rPr lang="ru-RU" sz="2400" dirty="0" smtClean="0">
                <a:solidFill>
                  <a:srgbClr val="646464"/>
                </a:solidFill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амортизаторов, оборудования для виброизоляции и </a:t>
            </a:r>
            <a:r>
              <a:rPr lang="ru-RU" sz="2400" dirty="0" err="1" smtClean="0">
                <a:solidFill>
                  <a:srgbClr val="646464"/>
                </a:solidFill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вибропоглощения</a:t>
            </a:r>
            <a:endParaRPr lang="ru-RU" sz="2400" dirty="0">
              <a:solidFill>
                <a:srgbClr val="646464"/>
              </a:solidFill>
              <a:latin typeface="Times New Roman" panose="02020603050405020304" pitchFamily="18" charset="0"/>
              <a:ea typeface="Nirmala UI Semilight" panose="020B04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083" y="3024053"/>
            <a:ext cx="4104269" cy="371338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480869" y="39574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4E4E4E"/>
                </a:solidFill>
                <a:effectLst/>
                <a:latin typeface="ClearSans"/>
              </a:rPr>
              <a:t>Прецизионный стол исследовательского класса из нержавеющей стали для чистых помещений с максимальным уровнем демпфирования.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57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6214" y="555575"/>
            <a:ext cx="112561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i="0" dirty="0" smtClean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400" b="0" i="0" dirty="0" smtClean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Считается, что однократные измерения допустимы </a:t>
            </a:r>
            <a:r>
              <a:rPr lang="ru-RU" sz="2400" b="1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в порядке исключения</a:t>
            </a:r>
            <a:r>
              <a:rPr lang="ru-RU" sz="2400" b="0" i="0" dirty="0" smtClean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 они по существу </a:t>
            </a:r>
            <a:r>
              <a:rPr lang="ru-RU" sz="2400" b="1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позволяют судить о достоверности </a:t>
            </a:r>
            <a:r>
              <a:rPr lang="ru-RU" sz="2400" b="0" i="0" dirty="0" smtClean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измерительной информации.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400" b="0" i="0" dirty="0" smtClean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Известно, что при </a:t>
            </a:r>
            <a:r>
              <a:rPr lang="ru-RU" sz="2400" b="1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7-8</a:t>
            </a:r>
            <a:r>
              <a:rPr lang="ru-RU" sz="2400" b="0" i="0" dirty="0" smtClean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измерениях оценки их результатов приобретают некоторую устойчивость. </a:t>
            </a:r>
            <a:r>
              <a:rPr lang="ru-RU" sz="2400" dirty="0" smtClean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just">
              <a:lnSpc>
                <a:spcPct val="150000"/>
              </a:lnSpc>
            </a:pPr>
            <a:r>
              <a:rPr lang="ru-RU" sz="2400" b="1" i="1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smtClean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400" b="1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необходимо получение достоверных результатов измерений</a:t>
            </a:r>
            <a:r>
              <a:rPr lang="ru-RU" sz="2400" b="0" i="0" dirty="0" smtClean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 их число должно быть </a:t>
            </a:r>
            <a:r>
              <a:rPr lang="ru-RU" sz="2400" b="1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25-30</a:t>
            </a:r>
            <a:r>
              <a:rPr lang="ru-RU" sz="2400" b="0" i="0" dirty="0" smtClean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ru-RU" sz="2400" b="1" i="0" dirty="0">
              <a:solidFill>
                <a:srgbClr val="4242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73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083" y="1916335"/>
            <a:ext cx="7426480" cy="491987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05307" y="201340"/>
            <a:ext cx="11024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i="1" dirty="0">
                <a:solidFill>
                  <a:srgbClr val="C00000"/>
                </a:solidFill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4. Влияние влажности и давления </a:t>
            </a:r>
            <a:r>
              <a:rPr lang="ru-RU" sz="2400" dirty="0">
                <a:solidFill>
                  <a:srgbClr val="646464"/>
                </a:solidFill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на точность измерений может быть исключено, если для измерений использовать, например, специальные камеры.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4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9092" y="276638"/>
            <a:ext cx="113462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tabLst>
                <a:tab pos="457200" algn="l"/>
              </a:tabLst>
            </a:pPr>
            <a:r>
              <a:rPr lang="ru-RU" sz="2400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среднего арифметического исправленных результатов наблюдений, принимаемого за результат измерения.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  <a:tabLst>
                <a:tab pos="1170305" algn="l"/>
              </a:tabLst>
            </a:pPr>
            <a:endParaRPr lang="ru-RU" sz="24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  <a:tabLst>
                <a:tab pos="1170305" algn="l"/>
              </a:tabLst>
            </a:pPr>
            <a:r>
              <a:rPr lang="ru-RU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измеряемой величины, среднее арифметическое ряда наблюдений (результатов наблюдений) рассчитывают по формуле: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144" y="3740135"/>
            <a:ext cx="2455027" cy="1507811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83184" y="43093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583184" y="51285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</a:tabLst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4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3334" y="538907"/>
            <a:ext cx="11694017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tabLst>
                <a:tab pos="289560" algn="l"/>
              </a:tabLst>
            </a:pPr>
            <a:r>
              <a:rPr lang="ru-RU" sz="2400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Вычисление оценки среднего квадратического отклонения результатов наблюдения.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  <a:tabLst>
                <a:tab pos="289560" algn="l"/>
              </a:tabLst>
            </a:pPr>
            <a:r>
              <a:rPr lang="ru-RU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Среднее квадратическое отклонение ряда наблюдений рассчитывают по формуле: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82603" y="23053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541269"/>
              </p:ext>
            </p:extLst>
          </p:nvPr>
        </p:nvGraphicFramePr>
        <p:xfrm>
          <a:off x="3709115" y="1983345"/>
          <a:ext cx="4095481" cy="1313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3" imgW="1511300" imgH="482600" progId="Equation.3">
                  <p:embed/>
                </p:oleObj>
              </mc:Choice>
              <mc:Fallback>
                <p:oleObj r:id="rId3" imgW="15113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115" y="1983345"/>
                        <a:ext cx="4095481" cy="1313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637502" y="4223457"/>
            <a:ext cx="10985679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  <a:tabLst>
                <a:tab pos="253365" algn="l"/>
              </a:tabLst>
            </a:pPr>
            <a:r>
              <a:rPr lang="ru-RU" sz="24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Среднее квадратическое отклонение является основной характеристикой размера случайных погрешностей результатов наблюдений.</a:t>
            </a:r>
            <a:endParaRPr lang="ru-RU" sz="24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43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3334" y="572853"/>
            <a:ext cx="115652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tabLst>
                <a:tab pos="289560" algn="l"/>
                <a:tab pos="457200" algn="l"/>
                <a:tab pos="810260" algn="l"/>
              </a:tabLst>
            </a:pPr>
            <a:r>
              <a:rPr lang="ru-RU" sz="2400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Вычисление оценки среднего квадратического отклонения результата измерения.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  <a:tabLst>
                <a:tab pos="253365" algn="l"/>
                <a:tab pos="457200" algn="l"/>
                <a:tab pos="810260" algn="l"/>
              </a:tabLs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Для расчёта среднего квадратического отклонения результата измерения используется формула: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047" y="2327179"/>
            <a:ext cx="4366331" cy="157968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83334" y="4185973"/>
            <a:ext cx="11230377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560" indent="450215" algn="just">
              <a:lnSpc>
                <a:spcPct val="150000"/>
              </a:lnSpc>
              <a:spcAft>
                <a:spcPts val="0"/>
              </a:spcAft>
              <a:tabLst>
                <a:tab pos="253365" algn="l"/>
              </a:tabLst>
            </a:pPr>
            <a:r>
              <a:rPr lang="ru-RU" sz="2400" b="1" i="1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Среднее квадратическое отклонение является основной характеристикой размера случайных погрешностей результата измерений.</a:t>
            </a:r>
            <a:endParaRPr lang="ru-RU" sz="2400" b="1" i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32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0760" y="407731"/>
            <a:ext cx="111659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tabLst>
                <a:tab pos="457200" algn="l"/>
              </a:tabLst>
            </a:pPr>
            <a:r>
              <a:rPr lang="ru-RU" sz="2400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Проверка гипотезы о принадлежности результатов наблюдений нормальному распределению.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200000"/>
              </a:lnSpc>
              <a:spcAft>
                <a:spcPts val="0"/>
              </a:spcAft>
              <a:tabLst>
                <a:tab pos="288290" algn="l"/>
              </a:tabLs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Чтобы установить, принадлежат (или не принадлежат) результаты наблюдений тому или иному распределению, необходимо сравнить экспериментальную фун­кцию распределения с предполагаемой теоретической. Сравнение осуществляет­ся с помощью критериев согласия.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06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2275" y="458710"/>
            <a:ext cx="113205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1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согласия —</a:t>
            </a:r>
            <a:r>
              <a:rPr lang="ru-RU" sz="2400" b="1" i="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это критерии проверки гипотез о соответствии эмпирического распределения теоретическому распределению вероятностей, подразделяются на два класса: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b="1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общие,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b="1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специальные. </a:t>
            </a:r>
          </a:p>
          <a:p>
            <a:pPr algn="just">
              <a:lnSpc>
                <a:spcPct val="150000"/>
              </a:lnSpc>
            </a:pPr>
            <a:r>
              <a:rPr lang="ru-RU" sz="2400" b="1" i="1" u="sng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Общие критерии</a:t>
            </a:r>
            <a:r>
              <a:rPr lang="ru-RU" sz="2400" b="1" i="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согласия применимы к самой общей формулировке гипотезы, а именно к гипотезе о согласии наблюдаемых результатов с любым априорно предполагаемым распределением вероятностей. </a:t>
            </a:r>
          </a:p>
          <a:p>
            <a:pPr algn="just">
              <a:lnSpc>
                <a:spcPct val="150000"/>
              </a:lnSpc>
            </a:pPr>
            <a:r>
              <a:rPr lang="ru-RU" sz="2400" b="1" i="1" u="sng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 критерии</a:t>
            </a:r>
            <a:r>
              <a:rPr lang="ru-RU" sz="2400" b="1" i="1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согласия предполагают специальные нулевые гипотезы, формулирующие согласие с определенной формой распределения вероятностей.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902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971" y="244337"/>
            <a:ext cx="1138492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случае проверки принадлежности результатов наблюдений к нормальному распределению предпочтительным, при числе результатов 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 50, является один из критериев: Пирсона или </a:t>
            </a:r>
            <a:r>
              <a:rPr lang="ru-RU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Мизеса-Смирнова.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ru-RU" sz="2400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Вычисление доверительных границ случайной погрешности результата измерения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53365" algn="l"/>
              </a:tabLs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Доверительные границы ∆ (без учета знака) случайной погрешности результата измерения находят по формуле: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904" y="3257571"/>
            <a:ext cx="2714357" cy="86475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60607" y="4265920"/>
            <a:ext cx="11307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53365" algn="l"/>
              </a:tabLs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квантиль распределения Стьюдента, который зависит от доверительной вероятности </a:t>
            </a:r>
            <a:r>
              <a:rPr lang="en-US" sz="24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i="1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ru-RU" sz="24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числа наблюдений </a:t>
            </a:r>
            <a:r>
              <a:rPr lang="en-US" sz="24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63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7" y="811370"/>
            <a:ext cx="12157680" cy="52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18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8940" y="104438"/>
            <a:ext cx="117970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0"/>
              </a:spcAft>
              <a:buClr>
                <a:srgbClr val="000000"/>
              </a:buClr>
            </a:pPr>
            <a:r>
              <a:rPr lang="ru-RU" sz="2400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Вычисление границ неисключенной систематической погрешности результата измерения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  <a:tabLst>
                <a:tab pos="253365" algn="l"/>
              </a:tabLs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Неисключённая систематическая погрешность результата измерения образуется из составляющих, которыми могут быть </a:t>
            </a:r>
            <a:r>
              <a:rPr lang="ru-RU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неисключенные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систематические по­грешности метода, средств измерения и т. п. За границы составляющих неисклю­ченной систематической погрешности принимают, например, пределы основных и дополнительных погрешностей средств измерений. При суммировании состав­ляющие неисключенной систематической погрешности рассматриваются как случайные величины с равномерными законами распределения. Границы неис­ключенной систематической погрешности 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результата измерения рассчитывают по формуле: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465" y="4342104"/>
            <a:ext cx="2428186" cy="129050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" y="5632609"/>
            <a:ext cx="118485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53365" algn="l"/>
              </a:tabLs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где          - граница </a:t>
            </a:r>
            <a:r>
              <a:rPr lang="en-US" sz="2400" i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-й неисключенной систематической погрешности;</a:t>
            </a:r>
          </a:p>
          <a:p>
            <a:pPr algn="just">
              <a:spcAft>
                <a:spcPts val="0"/>
              </a:spcAft>
              <a:tabLst>
                <a:tab pos="253365" algn="l"/>
              </a:tabLst>
            </a:pPr>
            <a:r>
              <a:rPr lang="en-US" sz="24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коэффициент, определяемый принятой доверительной вероятностью (при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400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0,95 полагают </a:t>
            </a:r>
            <a:r>
              <a:rPr lang="en-US" sz="24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1,1).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61" y="5475674"/>
            <a:ext cx="430558" cy="75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09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6062" y="0"/>
            <a:ext cx="115523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ru-RU" sz="2400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Вычисление доверительных границ погрешности результата измерения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  <a:tabLst>
                <a:tab pos="253365" algn="l"/>
              </a:tabLs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Доверительная граница погрешности результата измерения устанавливается в зависимости от соотношения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304" y="1591652"/>
            <a:ext cx="755127" cy="89496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83335" y="2554775"/>
            <a:ext cx="113978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  <a:tabLst>
                <a:tab pos="25336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случае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0,8, то </a:t>
            </a:r>
            <a:r>
              <a:rPr lang="ru-RU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неисключенными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систематическими погрешностями пренебрегают и принимают, что доверительная граница погрешности результата измерения </a:t>
            </a:r>
            <a:r>
              <a:rPr lang="ru-RU" sz="24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 = ε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  <a:tabLst>
                <a:tab pos="25336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случае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&gt;0,8&lt;8 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 доверительные границы погрешности результата измерения вычисляются по формуле: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  <a:tabLst>
                <a:tab pos="253365" algn="l"/>
              </a:tabLst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062" y="4869246"/>
            <a:ext cx="1914483" cy="6505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50761" y="5619818"/>
            <a:ext cx="1157810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ru-RU" sz="28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коэффициент, зависящий от соотношения случайной погрешности и неисключенной систематической погрешности;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l-GR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оценка суммарного среднего квадратического отклонения результата измерения.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96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971" y="360608"/>
            <a:ext cx="1128189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b="0" i="0" dirty="0" smtClean="0">
              <a:solidFill>
                <a:srgbClr val="4242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При выборке малого объема точечная оценка может значительно отличаться от оцениваемого параметра, что приводит к грубым ошибкам. </a:t>
            </a:r>
          </a:p>
          <a:p>
            <a:pPr lvl="0" algn="just">
              <a:lnSpc>
                <a:spcPct val="150000"/>
              </a:lnSpc>
            </a:pPr>
            <a:r>
              <a:rPr lang="ru-RU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Если 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измерений до этого не исследовался и, кроме предварительных, обычно расчетных значений величин, о нем мало что известно. В этом случае число измерений должно быть увеличено до 50 … 100, а при необходимости нахождения законов распределения оцениваемых величин число измерений целесообразно увеличить на порядок.</a:t>
            </a:r>
          </a:p>
          <a:p>
            <a:pPr lvl="0" algn="just">
              <a:lnSpc>
                <a:spcPct val="150000"/>
              </a:lnSpc>
            </a:pPr>
            <a:r>
              <a:rPr lang="ru-RU" sz="2400" b="1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Тогда после соответ­ствующей обработки полученных данных удается уменьшить влияние случай­ной составляющей погрешности на результат измерений</a:t>
            </a:r>
            <a:r>
              <a:rPr lang="ru-RU" sz="2400" b="1" dirty="0" smtClean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0" i="0" dirty="0" smtClean="0">
              <a:solidFill>
                <a:srgbClr val="4242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74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3487" y="649055"/>
            <a:ext cx="111144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</a:t>
            </a:r>
            <a:r>
              <a:rPr lang="ru-RU" sz="28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рассчитывается по формуле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l-GR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осуществляется по формуле </a:t>
            </a:r>
          </a:p>
          <a:p>
            <a:pPr lvl="0">
              <a:lnSpc>
                <a:spcPct val="150000"/>
              </a:lnSpc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случае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&gt;8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случайной погрешностью пренебрегают и принимают, что доверительная граница погрешности результата измерения   </a:t>
            </a:r>
            <a:r>
              <a:rPr lang="ru-RU" sz="24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Δ = θ.</a:t>
            </a:r>
            <a:endParaRPr lang="ru-RU" sz="2400" dirty="0">
              <a:solidFill>
                <a:prstClr val="black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557" y="1275008"/>
            <a:ext cx="1754913" cy="11176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762" y="3067094"/>
            <a:ext cx="3146814" cy="114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89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7126" y="380863"/>
            <a:ext cx="10831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ru-RU" sz="2400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Представление результата измерений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  <a:tabLst>
                <a:tab pos="253365" algn="l"/>
              </a:tabLs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измерения записывается в виде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595" y="1808427"/>
            <a:ext cx="1901918" cy="574164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53792" y="2818242"/>
            <a:ext cx="1111446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при доверительной вероятности </a:t>
            </a:r>
            <a:r>
              <a:rPr kumimoji="0" lang="en-US" alt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kumimoji="0" lang="ru-RU" altLang="ru-RU" sz="2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, где        – результат измерения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13" y="2919096"/>
            <a:ext cx="414473" cy="47823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0608" y="3939876"/>
            <a:ext cx="113076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  <a:tabLst>
                <a:tab pos="253365" algn="l"/>
              </a:tabLs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Числовое значение результата измерения должно оканчиваться цифрой того же разряда, что и значение погрешности Δ. При этом число значащих цифр при указании Δ не должно превышать двух.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02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9245" y="1204479"/>
            <a:ext cx="11346287" cy="4190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Задание. </a:t>
            </a:r>
            <a:r>
              <a:rPr lang="ru-RU" sz="24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Обработать результаты многократных прямых измерений тока, если они проведены одним и тем же прибором за достаточно малый промежуток времени. 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измерений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измерении получены следующие результаты (в мА):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20,01;   20,04;   20,07;   20,05;   20,02;  20,08;   20,06;   20,09;   20,03;   20,10.</a:t>
            </a:r>
          </a:p>
          <a:p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Считать, что полученная совокупность результатов свободна от систематических погрешностей и подчиняется нормальному закону распределения. </a:t>
            </a:r>
          </a:p>
          <a:p>
            <a:pPr algn="just"/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Доверительная вероятность для нахождения табличного коэффициента </a:t>
            </a:r>
            <a:r>
              <a:rPr lang="ru-RU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Стьюдента 0,95.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66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025" y="1"/>
            <a:ext cx="8366975" cy="209925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6475"/>
            <a:ext cx="7276563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02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02534" cy="25431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84" y="2215166"/>
            <a:ext cx="7579116" cy="464283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33362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ru-RU" sz="2400" b="0" i="0" dirty="0" err="1" smtClean="0">
                <a:effectLst/>
                <a:latin typeface="inherit"/>
              </a:rPr>
              <a:t>stdev</a:t>
            </a:r>
            <a:r>
              <a:rPr lang="ru-RU" sz="2400" b="0" i="0" dirty="0" smtClean="0">
                <a:effectLst/>
                <a:latin typeface="inherit"/>
              </a:rPr>
              <a:t>(x) — среднеквадратич</a:t>
            </a:r>
            <a:r>
              <a:rPr lang="ru-RU" sz="2400" dirty="0" smtClean="0">
                <a:latin typeface="inherit"/>
              </a:rPr>
              <a:t>ес</a:t>
            </a:r>
            <a:r>
              <a:rPr lang="ru-RU" sz="2400" b="0" i="0" dirty="0" smtClean="0">
                <a:effectLst/>
                <a:latin typeface="inherit"/>
              </a:rPr>
              <a:t>кое</a:t>
            </a:r>
          </a:p>
          <a:p>
            <a:pPr fontAlgn="base"/>
            <a:r>
              <a:rPr lang="ru-RU" sz="2400" b="0" i="0" dirty="0" smtClean="0">
                <a:effectLst/>
                <a:latin typeface="inherit"/>
              </a:rPr>
              <a:t>(или стандартное) отклонение </a:t>
            </a:r>
          </a:p>
          <a:p>
            <a:pPr fontAlgn="base"/>
            <a:r>
              <a:rPr lang="ru-RU" sz="2400" b="0" i="0" dirty="0" smtClean="0">
                <a:effectLst/>
                <a:latin typeface="inherit"/>
              </a:rPr>
              <a:t>(</a:t>
            </a:r>
            <a:r>
              <a:rPr lang="ru-RU" sz="2400" b="0" i="0" dirty="0" err="1" smtClean="0">
                <a:effectLst/>
                <a:latin typeface="inherit"/>
              </a:rPr>
              <a:t>standard</a:t>
            </a:r>
            <a:r>
              <a:rPr lang="ru-RU" sz="2400" b="0" i="0" dirty="0" smtClean="0">
                <a:effectLst/>
                <a:latin typeface="inherit"/>
              </a:rPr>
              <a:t> deviation)</a:t>
            </a:r>
            <a:endParaRPr lang="ru-RU" sz="2400" b="0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765291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91775" cy="33432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362075"/>
            <a:ext cx="59721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95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15725" cy="2867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4669"/>
            <a:ext cx="11515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06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636"/>
            <a:ext cx="6391275" cy="19145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72" y="957262"/>
            <a:ext cx="58578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13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910" y="0"/>
            <a:ext cx="8543925" cy="33432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1" y="2297469"/>
            <a:ext cx="7632879" cy="31956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33925"/>
            <a:ext cx="53816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70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0761" y="0"/>
            <a:ext cx="114235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7365" algn="just"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выполнения работы измеряется постоянное напряжение, значение которого лежит в диапазоне от 2 до 30 мВ. Однако выполнять серию из нескольких десятков наблюдений с помощью компенсатора крайне неудобно. Поэтому в работе используется цифровой измеритель постоянного напряжения, а для уменьшения трудоемкости измерений выбран такой режим его работы, когда по стандартному интерфейсу осуществляется автоматический режим его работы, когда по стандартному интерфейсу осуществляется автоматическая передача результатов наблюдений от модели цифрового </a:t>
            </a:r>
            <a:r>
              <a:rPr lang="ru-RU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мультиметра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 модели цифрового устройства обработки измерительной информации.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027" y="1858847"/>
            <a:ext cx="7913294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4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1667" y="289481"/>
            <a:ext cx="114235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 smtClean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Поэтому</a:t>
            </a:r>
            <a:r>
              <a:rPr lang="ru-RU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лучше пользоваться интервальными оценками, то есть указывать интервал, в котором с заданной вероятностью попадает истинное значение оцениваемого параметра. Ч</a:t>
            </a:r>
            <a:r>
              <a:rPr lang="ru-RU" sz="2400" dirty="0" smtClean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ем </a:t>
            </a:r>
            <a:r>
              <a:rPr lang="ru-RU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длина этого интервала, тем точнее оценка параметра</a:t>
            </a:r>
            <a:r>
              <a:rPr lang="ru-RU" sz="2400" dirty="0" smtClean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Одной из стандартных методик выполнения прямых измерений с многократными, независимыми наблюдениями и основные положения по обработке результатов наблюдений и оцениванию погрешностей результатов измерений соответствуют рекомендациям действующего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ГОСТ 8.736-2011. «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змерения прямые многократные наблюдениями. Методы обработки результатов наблюдений. Основные положения»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80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1" y="206062"/>
            <a:ext cx="12243162" cy="66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43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08" y="253419"/>
            <a:ext cx="6372225" cy="21526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010" y="2802831"/>
            <a:ext cx="6975990" cy="401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65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5307" y="-102817"/>
            <a:ext cx="1135916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  <a:tabLst>
                <a:tab pos="253365" algn="l"/>
              </a:tabLst>
            </a:pPr>
            <a:r>
              <a:rPr lang="ru-RU" sz="1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9560" indent="506730" algn="just">
              <a:spcAft>
                <a:spcPts val="0"/>
              </a:spcAft>
              <a:tabLst>
                <a:tab pos="253365" algn="l"/>
              </a:tabLst>
            </a:pPr>
            <a: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должен содержать: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53365" algn="l"/>
              </a:tabLs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сведения о цели и порядке выполнения работы;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53365" algn="l"/>
              </a:tabLs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сведения об использованных методах измерений;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53365" algn="l"/>
              </a:tabLs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сведения о характеристиках использованных средств измерений; необходимые электрические схемы;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53365" algn="l"/>
              </a:tabLs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данные, на основании которых выбирались средства измерений для выпол­нения каждого из пунктов задания;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53365" algn="l"/>
              </a:tabLs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экспериментальные данные;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53365" algn="l"/>
              </a:tabLs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полностью заполненные таблицы отчета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примеры расчетов, выполнявшихся при заполнении таблиц;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53365" algn="l"/>
              </a:tabLs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полученных данных и вывод об особенностях и качестве проведен­ных измерений и результатах проделанной работы.</a:t>
            </a:r>
          </a:p>
          <a:p>
            <a:pPr marL="1954530" indent="506730" algn="just">
              <a:spcAft>
                <a:spcPts val="0"/>
              </a:spcAft>
            </a:pPr>
            <a:r>
              <a:rPr lang="ru-RU" sz="1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98675"/>
              </p:ext>
            </p:extLst>
          </p:nvPr>
        </p:nvGraphicFramePr>
        <p:xfrm>
          <a:off x="386366" y="721221"/>
          <a:ext cx="11320530" cy="5503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7471"/>
                <a:gridCol w="1988387"/>
                <a:gridCol w="2364672"/>
              </a:tblGrid>
              <a:tr h="262732"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Наименование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Значение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Примечание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</a:tr>
              <a:tr h="266878">
                <a:tc>
                  <a:txBody>
                    <a:bodyPr/>
                    <a:lstStyle/>
                    <a:p>
                      <a:pPr indent="36195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Число многократных наблюдений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</a:tr>
              <a:tr h="266878">
                <a:tc>
                  <a:txBody>
                    <a:bodyPr/>
                    <a:lstStyle/>
                    <a:p>
                      <a:pPr indent="36195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Среднее арифметическое результатов наблюдений, мВ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</a:tr>
              <a:tr h="400317">
                <a:tc>
                  <a:txBody>
                    <a:bodyPr/>
                    <a:lstStyle/>
                    <a:p>
                      <a:pPr indent="36195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Оценка среднего квадратического отклонения ряда наблюдений, мВ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</a:tr>
              <a:tr h="400317">
                <a:tc>
                  <a:txBody>
                    <a:bodyPr/>
                    <a:lstStyle/>
                    <a:p>
                      <a:pPr indent="36195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Оценка среднего квадратического отклонения ряда результата измерения, мВ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</a:tr>
              <a:tr h="262732">
                <a:tc gridSpan="3"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Проверка гипотезы о нормальном распределении ряда наблюдений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7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Уровень значимости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</a:tr>
              <a:tr h="2668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Значение критерия согласия Хи-квадрат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</a:tr>
              <a:tr h="187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Вывод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</a:tr>
              <a:tr h="266878">
                <a:tc gridSpan="3"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Вычисление доверительных границ погрешности результата измерения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68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Критическое значение критерия согласия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</a:tr>
              <a:tr h="187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Доверительная вероятность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</a:tr>
              <a:tr h="2668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Квантиль распределения Стьюдента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</a:tr>
              <a:tr h="2668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Доверительные границы случайной погрешности, мВ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</a:tr>
              <a:tr h="400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Границы неисключенной систематической погрешности, мВ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</a:tr>
              <a:tr h="667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Отношение неисключенной систематической погрешности к оценке </a:t>
                      </a:r>
                      <a:r>
                        <a:rPr lang="ru-RU" sz="1600" dirty="0" smtClean="0">
                          <a:effectLst/>
                        </a:rPr>
                        <a:t>среднеквадратического </a:t>
                      </a:r>
                      <a:r>
                        <a:rPr lang="ru-RU" sz="1600" dirty="0">
                          <a:effectLst/>
                        </a:rPr>
                        <a:t>отклонения ряда наблюдений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</a:tr>
              <a:tr h="2668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Доверительные границы результата измерений, мВ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</a:tr>
              <a:tr h="187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Результат измерений, мВ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  <a:tc>
                  <a:txBody>
                    <a:bodyPr/>
                    <a:lstStyle/>
                    <a:p>
                      <a:pPr indent="506730"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55" marR="2985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36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820"/>
            <a:ext cx="12192000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5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99"/>
            <a:ext cx="12192000" cy="65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7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90" y="111316"/>
            <a:ext cx="8422782" cy="6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6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14" y="-143894"/>
            <a:ext cx="9574018" cy="70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1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1" y="84369"/>
            <a:ext cx="9311425" cy="677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86986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1582</Words>
  <Application>Microsoft Office PowerPoint</Application>
  <PresentationFormat>Широкоэкранный</PresentationFormat>
  <Paragraphs>185</Paragraphs>
  <Slides>43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43</vt:i4>
      </vt:variant>
    </vt:vector>
  </HeadingPairs>
  <TitlesOfParts>
    <vt:vector size="55" baseType="lpstr">
      <vt:lpstr>Arial</vt:lpstr>
      <vt:lpstr>Calibri</vt:lpstr>
      <vt:lpstr>ClearSans</vt:lpstr>
      <vt:lpstr>inherit</vt:lpstr>
      <vt:lpstr>Nirmala UI Semilight</vt:lpstr>
      <vt:lpstr>Times New Roman</vt:lpstr>
      <vt:lpstr>Tw Cen MT</vt:lpstr>
      <vt:lpstr>Verdana</vt:lpstr>
      <vt:lpstr>Wingdings</vt:lpstr>
      <vt:lpstr>Капля</vt:lpstr>
      <vt:lpstr>Equation.3</vt:lpstr>
      <vt:lpstr>Equation.DSMT4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25</cp:revision>
  <dcterms:created xsi:type="dcterms:W3CDTF">2021-03-11T16:14:09Z</dcterms:created>
  <dcterms:modified xsi:type="dcterms:W3CDTF">2021-03-11T19:38:35Z</dcterms:modified>
</cp:coreProperties>
</file>