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sldIdLst>
    <p:sldId id="256" r:id="rId2"/>
    <p:sldId id="257" r:id="rId3"/>
    <p:sldId id="261" r:id="rId4"/>
    <p:sldId id="258" r:id="rId5"/>
    <p:sldId id="259" r:id="rId6"/>
    <p:sldId id="262" r:id="rId7"/>
    <p:sldId id="263" r:id="rId8"/>
    <p:sldId id="305" r:id="rId9"/>
    <p:sldId id="265" r:id="rId10"/>
    <p:sldId id="274" r:id="rId11"/>
    <p:sldId id="269" r:id="rId12"/>
    <p:sldId id="270" r:id="rId13"/>
    <p:sldId id="272" r:id="rId14"/>
    <p:sldId id="267" r:id="rId15"/>
    <p:sldId id="275" r:id="rId16"/>
    <p:sldId id="276" r:id="rId17"/>
    <p:sldId id="277" r:id="rId18"/>
    <p:sldId id="278" r:id="rId19"/>
    <p:sldId id="279" r:id="rId20"/>
    <p:sldId id="280" r:id="rId21"/>
    <p:sldId id="281" r:id="rId22"/>
    <p:sldId id="282" r:id="rId23"/>
    <p:sldId id="283" r:id="rId24"/>
    <p:sldId id="264" r:id="rId25"/>
    <p:sldId id="284" r:id="rId26"/>
    <p:sldId id="266" r:id="rId27"/>
    <p:sldId id="285" r:id="rId28"/>
    <p:sldId id="268" r:id="rId29"/>
    <p:sldId id="286" r:id="rId30"/>
    <p:sldId id="287" r:id="rId31"/>
    <p:sldId id="288" r:id="rId32"/>
    <p:sldId id="289" r:id="rId33"/>
    <p:sldId id="290" r:id="rId34"/>
    <p:sldId id="291" r:id="rId35"/>
    <p:sldId id="307" r:id="rId36"/>
    <p:sldId id="306" r:id="rId37"/>
    <p:sldId id="308" r:id="rId38"/>
    <p:sldId id="309" r:id="rId39"/>
    <p:sldId id="292" r:id="rId40"/>
    <p:sldId id="293" r:id="rId41"/>
    <p:sldId id="294" r:id="rId42"/>
    <p:sldId id="295" r:id="rId43"/>
    <p:sldId id="296" r:id="rId44"/>
    <p:sldId id="297" r:id="rId45"/>
    <p:sldId id="304" r:id="rId46"/>
    <p:sldId id="298" r:id="rId47"/>
    <p:sldId id="300" r:id="rId48"/>
    <p:sldId id="299" r:id="rId49"/>
    <p:sldId id="302" r:id="rId50"/>
    <p:sldId id="301" r:id="rId51"/>
    <p:sldId id="303" r:id="rId52"/>
    <p:sldId id="26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96CA2-83D0-4B7C-85E6-8A8D89A611D1}" v="23" dt="2022-05-15T14:13:43.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270" autoAdjust="0"/>
  </p:normalViewPr>
  <p:slideViewPr>
    <p:cSldViewPr snapToGrid="0">
      <p:cViewPr>
        <p:scale>
          <a:sx n="66" d="100"/>
          <a:sy n="66" d="100"/>
        </p:scale>
        <p:origin x="1488" y="378"/>
      </p:cViewPr>
      <p:guideLst/>
    </p:cSldViewPr>
  </p:slideViewPr>
  <p:outlineViewPr>
    <p:cViewPr>
      <p:scale>
        <a:sx n="33" d="100"/>
        <a:sy n="33" d="100"/>
      </p:scale>
      <p:origin x="0" y="-20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lan Byrnes" userId="c430ee3c894bfa8e" providerId="LiveId" clId="{5AC96CA2-83D0-4B7C-85E6-8A8D89A611D1}"/>
    <pc:docChg chg="undo custSel addSld modSld sldOrd">
      <pc:chgData name="Nolan Byrnes" userId="c430ee3c894bfa8e" providerId="LiveId" clId="{5AC96CA2-83D0-4B7C-85E6-8A8D89A611D1}" dt="2022-05-15T14:15:08.109" v="22098" actId="20577"/>
      <pc:docMkLst>
        <pc:docMk/>
      </pc:docMkLst>
      <pc:sldChg chg="modSp">
        <pc:chgData name="Nolan Byrnes" userId="c430ee3c894bfa8e" providerId="LiveId" clId="{5AC96CA2-83D0-4B7C-85E6-8A8D89A611D1}" dt="2022-05-15T14:11:23.505" v="21830"/>
        <pc:sldMkLst>
          <pc:docMk/>
          <pc:sldMk cId="984455163" sldId="256"/>
        </pc:sldMkLst>
        <pc:spChg chg="mod">
          <ac:chgData name="Nolan Byrnes" userId="c430ee3c894bfa8e" providerId="LiveId" clId="{5AC96CA2-83D0-4B7C-85E6-8A8D89A611D1}" dt="2022-05-15T14:11:23.505" v="21830"/>
          <ac:spMkLst>
            <pc:docMk/>
            <pc:sldMk cId="984455163" sldId="256"/>
            <ac:spMk id="2" creationId="{3994E037-277B-427A-8F03-5E92DE25FA1F}"/>
          </ac:spMkLst>
        </pc:spChg>
        <pc:spChg chg="mod">
          <ac:chgData name="Nolan Byrnes" userId="c430ee3c894bfa8e" providerId="LiveId" clId="{5AC96CA2-83D0-4B7C-85E6-8A8D89A611D1}" dt="2022-05-15T14:11:23.505" v="21830"/>
          <ac:spMkLst>
            <pc:docMk/>
            <pc:sldMk cId="984455163" sldId="256"/>
            <ac:spMk id="3" creationId="{3ACD21F9-9A76-43BF-8BEE-55262B7F043D}"/>
          </ac:spMkLst>
        </pc:spChg>
      </pc:sldChg>
      <pc:sldChg chg="modSp">
        <pc:chgData name="Nolan Byrnes" userId="c430ee3c894bfa8e" providerId="LiveId" clId="{5AC96CA2-83D0-4B7C-85E6-8A8D89A611D1}" dt="2022-05-15T14:11:23.505" v="21830"/>
        <pc:sldMkLst>
          <pc:docMk/>
          <pc:sldMk cId="145370861" sldId="257"/>
        </pc:sldMkLst>
        <pc:spChg chg="mod">
          <ac:chgData name="Nolan Byrnes" userId="c430ee3c894bfa8e" providerId="LiveId" clId="{5AC96CA2-83D0-4B7C-85E6-8A8D89A611D1}" dt="2022-05-15T14:11:23.505" v="21830"/>
          <ac:spMkLst>
            <pc:docMk/>
            <pc:sldMk cId="145370861" sldId="257"/>
            <ac:spMk id="2" creationId="{09868CE5-3023-4DC7-B5AB-6B1C05D9041E}"/>
          </ac:spMkLst>
        </pc:spChg>
        <pc:spChg chg="mod">
          <ac:chgData name="Nolan Byrnes" userId="c430ee3c894bfa8e" providerId="LiveId" clId="{5AC96CA2-83D0-4B7C-85E6-8A8D89A611D1}" dt="2022-05-15T14:11:23.505" v="21830"/>
          <ac:spMkLst>
            <pc:docMk/>
            <pc:sldMk cId="145370861" sldId="257"/>
            <ac:spMk id="3" creationId="{0D7E85AB-28F8-46A9-B0FF-1FC932B6F8CE}"/>
          </ac:spMkLst>
        </pc:spChg>
      </pc:sldChg>
      <pc:sldChg chg="modSp">
        <pc:chgData name="Nolan Byrnes" userId="c430ee3c894bfa8e" providerId="LiveId" clId="{5AC96CA2-83D0-4B7C-85E6-8A8D89A611D1}" dt="2022-05-15T14:11:23.505" v="21830"/>
        <pc:sldMkLst>
          <pc:docMk/>
          <pc:sldMk cId="88280323" sldId="258"/>
        </pc:sldMkLst>
        <pc:spChg chg="mod">
          <ac:chgData name="Nolan Byrnes" userId="c430ee3c894bfa8e" providerId="LiveId" clId="{5AC96CA2-83D0-4B7C-85E6-8A8D89A611D1}" dt="2022-05-15T14:11:23.505" v="21830"/>
          <ac:spMkLst>
            <pc:docMk/>
            <pc:sldMk cId="88280323" sldId="258"/>
            <ac:spMk id="2" creationId="{AEEE5127-915B-4E09-B0FC-7DD8FF237EC7}"/>
          </ac:spMkLst>
        </pc:spChg>
        <pc:spChg chg="mod">
          <ac:chgData name="Nolan Byrnes" userId="c430ee3c894bfa8e" providerId="LiveId" clId="{5AC96CA2-83D0-4B7C-85E6-8A8D89A611D1}" dt="2022-05-15T14:11:23.505" v="21830"/>
          <ac:spMkLst>
            <pc:docMk/>
            <pc:sldMk cId="88280323" sldId="258"/>
            <ac:spMk id="3" creationId="{62AB6D86-5356-417E-A73B-8D245749F447}"/>
          </ac:spMkLst>
        </pc:spChg>
      </pc:sldChg>
      <pc:sldChg chg="modSp">
        <pc:chgData name="Nolan Byrnes" userId="c430ee3c894bfa8e" providerId="LiveId" clId="{5AC96CA2-83D0-4B7C-85E6-8A8D89A611D1}" dt="2022-05-15T14:11:23.505" v="21830"/>
        <pc:sldMkLst>
          <pc:docMk/>
          <pc:sldMk cId="3312938018" sldId="259"/>
        </pc:sldMkLst>
        <pc:spChg chg="mod">
          <ac:chgData name="Nolan Byrnes" userId="c430ee3c894bfa8e" providerId="LiveId" clId="{5AC96CA2-83D0-4B7C-85E6-8A8D89A611D1}" dt="2022-05-15T14:11:23.505" v="21830"/>
          <ac:spMkLst>
            <pc:docMk/>
            <pc:sldMk cId="3312938018" sldId="259"/>
            <ac:spMk id="2" creationId="{B9B6F9A4-07D1-418D-ABF4-928925411E60}"/>
          </ac:spMkLst>
        </pc:spChg>
        <pc:spChg chg="mod">
          <ac:chgData name="Nolan Byrnes" userId="c430ee3c894bfa8e" providerId="LiveId" clId="{5AC96CA2-83D0-4B7C-85E6-8A8D89A611D1}" dt="2022-05-15T14:11:23.505" v="21830"/>
          <ac:spMkLst>
            <pc:docMk/>
            <pc:sldMk cId="3312938018" sldId="259"/>
            <ac:spMk id="3" creationId="{74DDAA34-0245-49C1-A5A6-14450EC234E0}"/>
          </ac:spMkLst>
        </pc:spChg>
      </pc:sldChg>
      <pc:sldChg chg="modSp mod setBg modNotesTx">
        <pc:chgData name="Nolan Byrnes" userId="c430ee3c894bfa8e" providerId="LiveId" clId="{5AC96CA2-83D0-4B7C-85E6-8A8D89A611D1}" dt="2022-05-15T14:15:08.109" v="22098" actId="20577"/>
        <pc:sldMkLst>
          <pc:docMk/>
          <pc:sldMk cId="1983485060" sldId="260"/>
        </pc:sldMkLst>
        <pc:spChg chg="mod">
          <ac:chgData name="Nolan Byrnes" userId="c430ee3c894bfa8e" providerId="LiveId" clId="{5AC96CA2-83D0-4B7C-85E6-8A8D89A611D1}" dt="2022-05-15T14:11:23.505" v="21830"/>
          <ac:spMkLst>
            <pc:docMk/>
            <pc:sldMk cId="1983485060" sldId="260"/>
            <ac:spMk id="2" creationId="{5568A1E5-B392-4C9D-B383-A38DABF6C095}"/>
          </ac:spMkLst>
        </pc:spChg>
        <pc:spChg chg="mod">
          <ac:chgData name="Nolan Byrnes" userId="c430ee3c894bfa8e" providerId="LiveId" clId="{5AC96CA2-83D0-4B7C-85E6-8A8D89A611D1}" dt="2022-05-15T14:13:56.172" v="21869" actId="3626"/>
          <ac:spMkLst>
            <pc:docMk/>
            <pc:sldMk cId="1983485060" sldId="260"/>
            <ac:spMk id="3" creationId="{B7B84E42-0B74-453D-ADE5-B04BB3A164C6}"/>
          </ac:spMkLst>
        </pc:spChg>
      </pc:sldChg>
      <pc:sldChg chg="modSp">
        <pc:chgData name="Nolan Byrnes" userId="c430ee3c894bfa8e" providerId="LiveId" clId="{5AC96CA2-83D0-4B7C-85E6-8A8D89A611D1}" dt="2022-05-15T14:11:23.505" v="21830"/>
        <pc:sldMkLst>
          <pc:docMk/>
          <pc:sldMk cId="3776568573" sldId="261"/>
        </pc:sldMkLst>
        <pc:spChg chg="mod">
          <ac:chgData name="Nolan Byrnes" userId="c430ee3c894bfa8e" providerId="LiveId" clId="{5AC96CA2-83D0-4B7C-85E6-8A8D89A611D1}" dt="2022-05-15T14:11:23.505" v="21830"/>
          <ac:spMkLst>
            <pc:docMk/>
            <pc:sldMk cId="3776568573" sldId="261"/>
            <ac:spMk id="2" creationId="{09868CE5-3023-4DC7-B5AB-6B1C05D9041E}"/>
          </ac:spMkLst>
        </pc:spChg>
        <pc:spChg chg="mod">
          <ac:chgData name="Nolan Byrnes" userId="c430ee3c894bfa8e" providerId="LiveId" clId="{5AC96CA2-83D0-4B7C-85E6-8A8D89A611D1}" dt="2022-05-15T14:11:23.505" v="21830"/>
          <ac:spMkLst>
            <pc:docMk/>
            <pc:sldMk cId="3776568573" sldId="261"/>
            <ac:spMk id="3" creationId="{0D7E85AB-28F8-46A9-B0FF-1FC932B6F8CE}"/>
          </ac:spMkLst>
        </pc:spChg>
      </pc:sldChg>
      <pc:sldChg chg="modSp">
        <pc:chgData name="Nolan Byrnes" userId="c430ee3c894bfa8e" providerId="LiveId" clId="{5AC96CA2-83D0-4B7C-85E6-8A8D89A611D1}" dt="2022-05-15T14:11:23.505" v="21830"/>
        <pc:sldMkLst>
          <pc:docMk/>
          <pc:sldMk cId="3976012088" sldId="262"/>
        </pc:sldMkLst>
        <pc:spChg chg="mod">
          <ac:chgData name="Nolan Byrnes" userId="c430ee3c894bfa8e" providerId="LiveId" clId="{5AC96CA2-83D0-4B7C-85E6-8A8D89A611D1}" dt="2022-05-15T14:11:23.505" v="21830"/>
          <ac:spMkLst>
            <pc:docMk/>
            <pc:sldMk cId="3976012088" sldId="262"/>
            <ac:spMk id="2" creationId="{7892A00D-B307-4B10-9517-2C64D7391582}"/>
          </ac:spMkLst>
        </pc:spChg>
        <pc:spChg chg="mod">
          <ac:chgData name="Nolan Byrnes" userId="c430ee3c894bfa8e" providerId="LiveId" clId="{5AC96CA2-83D0-4B7C-85E6-8A8D89A611D1}" dt="2022-05-15T14:11:23.505" v="21830"/>
          <ac:spMkLst>
            <pc:docMk/>
            <pc:sldMk cId="3976012088" sldId="262"/>
            <ac:spMk id="3" creationId="{A69F987F-7625-43E0-AE59-BF6BC5BBAA2B}"/>
          </ac:spMkLst>
        </pc:spChg>
      </pc:sldChg>
      <pc:sldChg chg="addSp delSp modSp mod modNotesTx">
        <pc:chgData name="Nolan Byrnes" userId="c430ee3c894bfa8e" providerId="LiveId" clId="{5AC96CA2-83D0-4B7C-85E6-8A8D89A611D1}" dt="2022-05-15T09:48:06.304" v="8890" actId="20577"/>
        <pc:sldMkLst>
          <pc:docMk/>
          <pc:sldMk cId="2532459234" sldId="263"/>
        </pc:sldMkLst>
        <pc:picChg chg="del">
          <ac:chgData name="Nolan Byrnes" userId="c430ee3c894bfa8e" providerId="LiveId" clId="{5AC96CA2-83D0-4B7C-85E6-8A8D89A611D1}" dt="2022-05-15T09:37:56.647" v="7969" actId="478"/>
          <ac:picMkLst>
            <pc:docMk/>
            <pc:sldMk cId="2532459234" sldId="263"/>
            <ac:picMk id="4" creationId="{783BBD4C-99E0-4EE2-A180-FC45849D438F}"/>
          </ac:picMkLst>
        </pc:picChg>
        <pc:picChg chg="add del mod">
          <ac:chgData name="Nolan Byrnes" userId="c430ee3c894bfa8e" providerId="LiveId" clId="{5AC96CA2-83D0-4B7C-85E6-8A8D89A611D1}" dt="2022-05-15T09:43:24.810" v="8274" actId="478"/>
          <ac:picMkLst>
            <pc:docMk/>
            <pc:sldMk cId="2532459234" sldId="263"/>
            <ac:picMk id="5" creationId="{18EAF752-3AAB-3E28-FEFB-4C164CE9AF74}"/>
          </ac:picMkLst>
        </pc:picChg>
        <pc:picChg chg="add mod">
          <ac:chgData name="Nolan Byrnes" userId="c430ee3c894bfa8e" providerId="LiveId" clId="{5AC96CA2-83D0-4B7C-85E6-8A8D89A611D1}" dt="2022-05-15T09:43:39.390" v="8279" actId="1076"/>
          <ac:picMkLst>
            <pc:docMk/>
            <pc:sldMk cId="2532459234" sldId="263"/>
            <ac:picMk id="7" creationId="{A5622309-0BAD-FB67-BEB9-8A20EACC8EC8}"/>
          </ac:picMkLst>
        </pc:picChg>
      </pc:sldChg>
      <pc:sldChg chg="modSp mod">
        <pc:chgData name="Nolan Byrnes" userId="c430ee3c894bfa8e" providerId="LiveId" clId="{5AC96CA2-83D0-4B7C-85E6-8A8D89A611D1}" dt="2022-05-15T14:11:23.505" v="21830"/>
        <pc:sldMkLst>
          <pc:docMk/>
          <pc:sldMk cId="2383150458" sldId="264"/>
        </pc:sldMkLst>
        <pc:spChg chg="mod">
          <ac:chgData name="Nolan Byrnes" userId="c430ee3c894bfa8e" providerId="LiveId" clId="{5AC96CA2-83D0-4B7C-85E6-8A8D89A611D1}" dt="2022-05-15T14:11:23.505" v="21830"/>
          <ac:spMkLst>
            <pc:docMk/>
            <pc:sldMk cId="2383150458" sldId="264"/>
            <ac:spMk id="2" creationId="{275486CA-A6B4-4953-B4E8-E5F41215AA97}"/>
          </ac:spMkLst>
        </pc:spChg>
        <pc:spChg chg="mod">
          <ac:chgData name="Nolan Byrnes" userId="c430ee3c894bfa8e" providerId="LiveId" clId="{5AC96CA2-83D0-4B7C-85E6-8A8D89A611D1}" dt="2022-05-15T14:11:23.505" v="21830"/>
          <ac:spMkLst>
            <pc:docMk/>
            <pc:sldMk cId="2383150458" sldId="264"/>
            <ac:spMk id="3" creationId="{1C57718E-35A9-4769-A686-1DFDA143FE4C}"/>
          </ac:spMkLst>
        </pc:spChg>
      </pc:sldChg>
      <pc:sldChg chg="modSp">
        <pc:chgData name="Nolan Byrnes" userId="c430ee3c894bfa8e" providerId="LiveId" clId="{5AC96CA2-83D0-4B7C-85E6-8A8D89A611D1}" dt="2022-05-15T14:11:23.505" v="21830"/>
        <pc:sldMkLst>
          <pc:docMk/>
          <pc:sldMk cId="2157037920" sldId="265"/>
        </pc:sldMkLst>
        <pc:spChg chg="mod">
          <ac:chgData name="Nolan Byrnes" userId="c430ee3c894bfa8e" providerId="LiveId" clId="{5AC96CA2-83D0-4B7C-85E6-8A8D89A611D1}" dt="2022-05-15T14:11:23.505" v="21830"/>
          <ac:spMkLst>
            <pc:docMk/>
            <pc:sldMk cId="2157037920" sldId="265"/>
            <ac:spMk id="2" creationId="{A5E28C0B-8EDB-44CC-9610-E8C0F83E90E5}"/>
          </ac:spMkLst>
        </pc:spChg>
      </pc:sldChg>
      <pc:sldChg chg="modSp mod">
        <pc:chgData name="Nolan Byrnes" userId="c430ee3c894bfa8e" providerId="LiveId" clId="{5AC96CA2-83D0-4B7C-85E6-8A8D89A611D1}" dt="2022-05-15T14:11:23.505" v="21830"/>
        <pc:sldMkLst>
          <pc:docMk/>
          <pc:sldMk cId="3825494647" sldId="266"/>
        </pc:sldMkLst>
        <pc:spChg chg="mod">
          <ac:chgData name="Nolan Byrnes" userId="c430ee3c894bfa8e" providerId="LiveId" clId="{5AC96CA2-83D0-4B7C-85E6-8A8D89A611D1}" dt="2022-05-15T14:11:23.505" v="21830"/>
          <ac:spMkLst>
            <pc:docMk/>
            <pc:sldMk cId="3825494647" sldId="266"/>
            <ac:spMk id="2" creationId="{DAF99D82-00C3-40FB-9868-1E253E1331A4}"/>
          </ac:spMkLst>
        </pc:spChg>
        <pc:spChg chg="mod">
          <ac:chgData name="Nolan Byrnes" userId="c430ee3c894bfa8e" providerId="LiveId" clId="{5AC96CA2-83D0-4B7C-85E6-8A8D89A611D1}" dt="2022-05-15T14:11:23.505" v="21830"/>
          <ac:spMkLst>
            <pc:docMk/>
            <pc:sldMk cId="3825494647" sldId="266"/>
            <ac:spMk id="3" creationId="{C9BD3F7C-45C5-42C3-AC40-6A2EA7BB9DA9}"/>
          </ac:spMkLst>
        </pc:spChg>
      </pc:sldChg>
      <pc:sldChg chg="modSp">
        <pc:chgData name="Nolan Byrnes" userId="c430ee3c894bfa8e" providerId="LiveId" clId="{5AC96CA2-83D0-4B7C-85E6-8A8D89A611D1}" dt="2022-05-15T14:11:23.505" v="21830"/>
        <pc:sldMkLst>
          <pc:docMk/>
          <pc:sldMk cId="378295661" sldId="267"/>
        </pc:sldMkLst>
        <pc:spChg chg="mod">
          <ac:chgData name="Nolan Byrnes" userId="c430ee3c894bfa8e" providerId="LiveId" clId="{5AC96CA2-83D0-4B7C-85E6-8A8D89A611D1}" dt="2022-05-15T14:11:23.505" v="21830"/>
          <ac:spMkLst>
            <pc:docMk/>
            <pc:sldMk cId="378295661" sldId="267"/>
            <ac:spMk id="2" creationId="{981C921C-F321-493B-8117-E87443CD5BB7}"/>
          </ac:spMkLst>
        </pc:spChg>
        <pc:spChg chg="mod">
          <ac:chgData name="Nolan Byrnes" userId="c430ee3c894bfa8e" providerId="LiveId" clId="{5AC96CA2-83D0-4B7C-85E6-8A8D89A611D1}" dt="2022-05-15T14:11:23.505" v="21830"/>
          <ac:spMkLst>
            <pc:docMk/>
            <pc:sldMk cId="378295661" sldId="267"/>
            <ac:spMk id="3" creationId="{4ECB48DB-F6C0-43D5-9342-0C798DC193D3}"/>
          </ac:spMkLst>
        </pc:spChg>
      </pc:sldChg>
      <pc:sldChg chg="modSp mod">
        <pc:chgData name="Nolan Byrnes" userId="c430ee3c894bfa8e" providerId="LiveId" clId="{5AC96CA2-83D0-4B7C-85E6-8A8D89A611D1}" dt="2022-05-15T14:11:23.505" v="21830"/>
        <pc:sldMkLst>
          <pc:docMk/>
          <pc:sldMk cId="145853965" sldId="268"/>
        </pc:sldMkLst>
        <pc:spChg chg="mod">
          <ac:chgData name="Nolan Byrnes" userId="c430ee3c894bfa8e" providerId="LiveId" clId="{5AC96CA2-83D0-4B7C-85E6-8A8D89A611D1}" dt="2022-05-15T14:11:23.505" v="21830"/>
          <ac:spMkLst>
            <pc:docMk/>
            <pc:sldMk cId="145853965" sldId="268"/>
            <ac:spMk id="2" creationId="{206CC75D-C9E5-48B1-A51B-C6FEB1C46C5D}"/>
          </ac:spMkLst>
        </pc:spChg>
        <pc:spChg chg="mod">
          <ac:chgData name="Nolan Byrnes" userId="c430ee3c894bfa8e" providerId="LiveId" clId="{5AC96CA2-83D0-4B7C-85E6-8A8D89A611D1}" dt="2022-05-15T14:11:23.505" v="21830"/>
          <ac:spMkLst>
            <pc:docMk/>
            <pc:sldMk cId="145853965" sldId="268"/>
            <ac:spMk id="3" creationId="{0ED7CB04-F2AD-4E42-BE5C-DD29267D11A7}"/>
          </ac:spMkLst>
        </pc:spChg>
      </pc:sldChg>
      <pc:sldChg chg="modSp modNotesTx">
        <pc:chgData name="Nolan Byrnes" userId="c430ee3c894bfa8e" providerId="LiveId" clId="{5AC96CA2-83D0-4B7C-85E6-8A8D89A611D1}" dt="2022-05-15T14:11:23.505" v="21830"/>
        <pc:sldMkLst>
          <pc:docMk/>
          <pc:sldMk cId="2428394045" sldId="269"/>
        </pc:sldMkLst>
        <pc:spChg chg="mod">
          <ac:chgData name="Nolan Byrnes" userId="c430ee3c894bfa8e" providerId="LiveId" clId="{5AC96CA2-83D0-4B7C-85E6-8A8D89A611D1}" dt="2022-05-15T14:11:23.505" v="21830"/>
          <ac:spMkLst>
            <pc:docMk/>
            <pc:sldMk cId="2428394045" sldId="269"/>
            <ac:spMk id="2" creationId="{045FB02E-1B87-47AF-A4C4-317B5A43CCC8}"/>
          </ac:spMkLst>
        </pc:spChg>
        <pc:spChg chg="mod">
          <ac:chgData name="Nolan Byrnes" userId="c430ee3c894bfa8e" providerId="LiveId" clId="{5AC96CA2-83D0-4B7C-85E6-8A8D89A611D1}" dt="2022-05-15T14:11:23.505" v="21830"/>
          <ac:spMkLst>
            <pc:docMk/>
            <pc:sldMk cId="2428394045" sldId="269"/>
            <ac:spMk id="3" creationId="{1605E144-D2F1-4221-82B9-DCA0D8524D79}"/>
          </ac:spMkLst>
        </pc:spChg>
      </pc:sldChg>
      <pc:sldChg chg="addSp delSp modSp mod modNotesTx">
        <pc:chgData name="Nolan Byrnes" userId="c430ee3c894bfa8e" providerId="LiveId" clId="{5AC96CA2-83D0-4B7C-85E6-8A8D89A611D1}" dt="2022-05-15T14:11:23.505" v="21830"/>
        <pc:sldMkLst>
          <pc:docMk/>
          <pc:sldMk cId="1322462182" sldId="270"/>
        </pc:sldMkLst>
        <pc:spChg chg="mod">
          <ac:chgData name="Nolan Byrnes" userId="c430ee3c894bfa8e" providerId="LiveId" clId="{5AC96CA2-83D0-4B7C-85E6-8A8D89A611D1}" dt="2022-05-15T14:11:23.505" v="21830"/>
          <ac:spMkLst>
            <pc:docMk/>
            <pc:sldMk cId="1322462182" sldId="270"/>
            <ac:spMk id="2" creationId="{A32668D9-0257-45E8-A4F2-DAACE9DACC5B}"/>
          </ac:spMkLst>
        </pc:spChg>
        <pc:spChg chg="mod">
          <ac:chgData name="Nolan Byrnes" userId="c430ee3c894bfa8e" providerId="LiveId" clId="{5AC96CA2-83D0-4B7C-85E6-8A8D89A611D1}" dt="2022-05-15T14:11:23.505" v="21830"/>
          <ac:spMkLst>
            <pc:docMk/>
            <pc:sldMk cId="1322462182" sldId="270"/>
            <ac:spMk id="3" creationId="{21FA91F2-2E0D-4E3F-9F49-63B8D7340E67}"/>
          </ac:spMkLst>
        </pc:spChg>
        <pc:graphicFrameChg chg="add del mod">
          <ac:chgData name="Nolan Byrnes" userId="c430ee3c894bfa8e" providerId="LiveId" clId="{5AC96CA2-83D0-4B7C-85E6-8A8D89A611D1}" dt="2022-05-15T10:48:35.864" v="8952"/>
          <ac:graphicFrameMkLst>
            <pc:docMk/>
            <pc:sldMk cId="1322462182" sldId="270"/>
            <ac:graphicFrameMk id="4" creationId="{7C8BA1A9-0CB5-5140-DB55-89901766E610}"/>
          </ac:graphicFrameMkLst>
        </pc:graphicFrameChg>
        <pc:graphicFrameChg chg="add mod">
          <ac:chgData name="Nolan Byrnes" userId="c430ee3c894bfa8e" providerId="LiveId" clId="{5AC96CA2-83D0-4B7C-85E6-8A8D89A611D1}" dt="2022-05-15T10:48:55.397" v="8954" actId="1076"/>
          <ac:graphicFrameMkLst>
            <pc:docMk/>
            <pc:sldMk cId="1322462182" sldId="270"/>
            <ac:graphicFrameMk id="5" creationId="{A3E8E438-26B4-940E-A4E0-3AB225DAA992}"/>
          </ac:graphicFrameMkLst>
        </pc:graphicFrameChg>
        <pc:picChg chg="del">
          <ac:chgData name="Nolan Byrnes" userId="c430ee3c894bfa8e" providerId="LiveId" clId="{5AC96CA2-83D0-4B7C-85E6-8A8D89A611D1}" dt="2022-05-15T10:47:43.232" v="8950" actId="478"/>
          <ac:picMkLst>
            <pc:docMk/>
            <pc:sldMk cId="1322462182" sldId="270"/>
            <ac:picMk id="7" creationId="{B3F22264-3803-4C11-BF86-76C1E10EA1B2}"/>
          </ac:picMkLst>
        </pc:picChg>
      </pc:sldChg>
      <pc:sldChg chg="modSp modNotesTx">
        <pc:chgData name="Nolan Byrnes" userId="c430ee3c894bfa8e" providerId="LiveId" clId="{5AC96CA2-83D0-4B7C-85E6-8A8D89A611D1}" dt="2022-05-15T14:11:23.505" v="21830"/>
        <pc:sldMkLst>
          <pc:docMk/>
          <pc:sldMk cId="3885739069" sldId="272"/>
        </pc:sldMkLst>
        <pc:spChg chg="mod">
          <ac:chgData name="Nolan Byrnes" userId="c430ee3c894bfa8e" providerId="LiveId" clId="{5AC96CA2-83D0-4B7C-85E6-8A8D89A611D1}" dt="2022-05-15T14:11:23.505" v="21830"/>
          <ac:spMkLst>
            <pc:docMk/>
            <pc:sldMk cId="3885739069" sldId="272"/>
            <ac:spMk id="2" creationId="{6F165525-3EB4-40A7-803E-B7239F96468D}"/>
          </ac:spMkLst>
        </pc:spChg>
        <pc:spChg chg="mod">
          <ac:chgData name="Nolan Byrnes" userId="c430ee3c894bfa8e" providerId="LiveId" clId="{5AC96CA2-83D0-4B7C-85E6-8A8D89A611D1}" dt="2022-05-15T14:11:23.505" v="21830"/>
          <ac:spMkLst>
            <pc:docMk/>
            <pc:sldMk cId="3885739069" sldId="272"/>
            <ac:spMk id="3" creationId="{8EF2C9D8-01A4-48ED-9733-54A120B6D046}"/>
          </ac:spMkLst>
        </pc:spChg>
      </pc:sldChg>
      <pc:sldChg chg="modSp">
        <pc:chgData name="Nolan Byrnes" userId="c430ee3c894bfa8e" providerId="LiveId" clId="{5AC96CA2-83D0-4B7C-85E6-8A8D89A611D1}" dt="2022-05-15T14:11:23.505" v="21830"/>
        <pc:sldMkLst>
          <pc:docMk/>
          <pc:sldMk cId="682643739" sldId="274"/>
        </pc:sldMkLst>
        <pc:spChg chg="mod">
          <ac:chgData name="Nolan Byrnes" userId="c430ee3c894bfa8e" providerId="LiveId" clId="{5AC96CA2-83D0-4B7C-85E6-8A8D89A611D1}" dt="2022-05-15T14:11:23.505" v="21830"/>
          <ac:spMkLst>
            <pc:docMk/>
            <pc:sldMk cId="682643739" sldId="274"/>
            <ac:spMk id="2" creationId="{CB122CF2-DA84-4633-A2D5-88560469A146}"/>
          </ac:spMkLst>
        </pc:spChg>
        <pc:spChg chg="mod">
          <ac:chgData name="Nolan Byrnes" userId="c430ee3c894bfa8e" providerId="LiveId" clId="{5AC96CA2-83D0-4B7C-85E6-8A8D89A611D1}" dt="2022-05-15T14:11:23.505" v="21830"/>
          <ac:spMkLst>
            <pc:docMk/>
            <pc:sldMk cId="682643739" sldId="274"/>
            <ac:spMk id="3" creationId="{8E95D2C1-2A4F-467D-A863-C133BA94F3F2}"/>
          </ac:spMkLst>
        </pc:spChg>
      </pc:sldChg>
      <pc:sldChg chg="modSp mod modNotesTx">
        <pc:chgData name="Nolan Byrnes" userId="c430ee3c894bfa8e" providerId="LiveId" clId="{5AC96CA2-83D0-4B7C-85E6-8A8D89A611D1}" dt="2022-05-15T14:11:23.505" v="21830"/>
        <pc:sldMkLst>
          <pc:docMk/>
          <pc:sldMk cId="4059393866" sldId="275"/>
        </pc:sldMkLst>
        <pc:spChg chg="mod">
          <ac:chgData name="Nolan Byrnes" userId="c430ee3c894bfa8e" providerId="LiveId" clId="{5AC96CA2-83D0-4B7C-85E6-8A8D89A611D1}" dt="2022-05-15T14:11:23.505" v="21830"/>
          <ac:spMkLst>
            <pc:docMk/>
            <pc:sldMk cId="4059393866" sldId="275"/>
            <ac:spMk id="2" creationId="{4B5E22E9-B1AC-48D7-92B3-50D2D9638613}"/>
          </ac:spMkLst>
        </pc:spChg>
        <pc:spChg chg="mod">
          <ac:chgData name="Nolan Byrnes" userId="c430ee3c894bfa8e" providerId="LiveId" clId="{5AC96CA2-83D0-4B7C-85E6-8A8D89A611D1}" dt="2022-05-15T14:11:23.505" v="21830"/>
          <ac:spMkLst>
            <pc:docMk/>
            <pc:sldMk cId="4059393866" sldId="275"/>
            <ac:spMk id="3" creationId="{23A7D776-0975-4E3B-BFEA-7F62082631FD}"/>
          </ac:spMkLst>
        </pc:spChg>
      </pc:sldChg>
      <pc:sldChg chg="modSp mod">
        <pc:chgData name="Nolan Byrnes" userId="c430ee3c894bfa8e" providerId="LiveId" clId="{5AC96CA2-83D0-4B7C-85E6-8A8D89A611D1}" dt="2022-05-15T14:11:23.505" v="21830"/>
        <pc:sldMkLst>
          <pc:docMk/>
          <pc:sldMk cId="2175556436" sldId="276"/>
        </pc:sldMkLst>
        <pc:spChg chg="mod">
          <ac:chgData name="Nolan Byrnes" userId="c430ee3c894bfa8e" providerId="LiveId" clId="{5AC96CA2-83D0-4B7C-85E6-8A8D89A611D1}" dt="2022-05-15T14:11:23.505" v="21830"/>
          <ac:spMkLst>
            <pc:docMk/>
            <pc:sldMk cId="2175556436" sldId="276"/>
            <ac:spMk id="2" creationId="{4D4B0FAF-DC09-449E-B5F1-F4F0FA2F39D3}"/>
          </ac:spMkLst>
        </pc:spChg>
        <pc:spChg chg="mod">
          <ac:chgData name="Nolan Byrnes" userId="c430ee3c894bfa8e" providerId="LiveId" clId="{5AC96CA2-83D0-4B7C-85E6-8A8D89A611D1}" dt="2022-05-15T14:11:23.505" v="21830"/>
          <ac:spMkLst>
            <pc:docMk/>
            <pc:sldMk cId="2175556436" sldId="276"/>
            <ac:spMk id="3" creationId="{27556D42-D7B6-4AD1-A75E-1AD5697931D2}"/>
          </ac:spMkLst>
        </pc:spChg>
      </pc:sldChg>
      <pc:sldChg chg="modSp mod">
        <pc:chgData name="Nolan Byrnes" userId="c430ee3c894bfa8e" providerId="LiveId" clId="{5AC96CA2-83D0-4B7C-85E6-8A8D89A611D1}" dt="2022-05-15T14:11:23.505" v="21830"/>
        <pc:sldMkLst>
          <pc:docMk/>
          <pc:sldMk cId="2019911254" sldId="277"/>
        </pc:sldMkLst>
        <pc:spChg chg="mod">
          <ac:chgData name="Nolan Byrnes" userId="c430ee3c894bfa8e" providerId="LiveId" clId="{5AC96CA2-83D0-4B7C-85E6-8A8D89A611D1}" dt="2022-05-15T14:11:23.505" v="21830"/>
          <ac:spMkLst>
            <pc:docMk/>
            <pc:sldMk cId="2019911254" sldId="277"/>
            <ac:spMk id="2" creationId="{3994E037-277B-427A-8F03-5E92DE25FA1F}"/>
          </ac:spMkLst>
        </pc:spChg>
        <pc:spChg chg="mod">
          <ac:chgData name="Nolan Byrnes" userId="c430ee3c894bfa8e" providerId="LiveId" clId="{5AC96CA2-83D0-4B7C-85E6-8A8D89A611D1}" dt="2022-05-15T14:11:23.505" v="21830"/>
          <ac:spMkLst>
            <pc:docMk/>
            <pc:sldMk cId="2019911254" sldId="277"/>
            <ac:spMk id="3" creationId="{3ACD21F9-9A76-43BF-8BEE-55262B7F043D}"/>
          </ac:spMkLst>
        </pc:spChg>
      </pc:sldChg>
      <pc:sldChg chg="modSp">
        <pc:chgData name="Nolan Byrnes" userId="c430ee3c894bfa8e" providerId="LiveId" clId="{5AC96CA2-83D0-4B7C-85E6-8A8D89A611D1}" dt="2022-05-15T14:11:23.505" v="21830"/>
        <pc:sldMkLst>
          <pc:docMk/>
          <pc:sldMk cId="1097074908" sldId="278"/>
        </pc:sldMkLst>
        <pc:spChg chg="mod">
          <ac:chgData name="Nolan Byrnes" userId="c430ee3c894bfa8e" providerId="LiveId" clId="{5AC96CA2-83D0-4B7C-85E6-8A8D89A611D1}" dt="2022-05-15T14:11:23.505" v="21830"/>
          <ac:spMkLst>
            <pc:docMk/>
            <pc:sldMk cId="1097074908" sldId="278"/>
            <ac:spMk id="2" creationId="{661B4F89-0D01-4DD2-BA39-17CAF1542948}"/>
          </ac:spMkLst>
        </pc:spChg>
      </pc:sldChg>
      <pc:sldChg chg="modSp mod">
        <pc:chgData name="Nolan Byrnes" userId="c430ee3c894bfa8e" providerId="LiveId" clId="{5AC96CA2-83D0-4B7C-85E6-8A8D89A611D1}" dt="2022-05-15T14:11:23.505" v="21830"/>
        <pc:sldMkLst>
          <pc:docMk/>
          <pc:sldMk cId="3132010577" sldId="279"/>
        </pc:sldMkLst>
        <pc:spChg chg="mod">
          <ac:chgData name="Nolan Byrnes" userId="c430ee3c894bfa8e" providerId="LiveId" clId="{5AC96CA2-83D0-4B7C-85E6-8A8D89A611D1}" dt="2022-05-15T14:11:23.505" v="21830"/>
          <ac:spMkLst>
            <pc:docMk/>
            <pc:sldMk cId="3132010577" sldId="279"/>
            <ac:spMk id="2" creationId="{8B42C913-8C2C-4480-912C-9374F53F28E5}"/>
          </ac:spMkLst>
        </pc:spChg>
        <pc:spChg chg="mod">
          <ac:chgData name="Nolan Byrnes" userId="c430ee3c894bfa8e" providerId="LiveId" clId="{5AC96CA2-83D0-4B7C-85E6-8A8D89A611D1}" dt="2022-05-15T14:11:23.505" v="21830"/>
          <ac:spMkLst>
            <pc:docMk/>
            <pc:sldMk cId="3132010577" sldId="279"/>
            <ac:spMk id="3" creationId="{C5D886AA-78CC-4192-8BCF-0F1D781427BA}"/>
          </ac:spMkLst>
        </pc:spChg>
      </pc:sldChg>
      <pc:sldChg chg="modSp mod">
        <pc:chgData name="Nolan Byrnes" userId="c430ee3c894bfa8e" providerId="LiveId" clId="{5AC96CA2-83D0-4B7C-85E6-8A8D89A611D1}" dt="2022-05-15T14:11:23.505" v="21830"/>
        <pc:sldMkLst>
          <pc:docMk/>
          <pc:sldMk cId="2983855435" sldId="280"/>
        </pc:sldMkLst>
        <pc:spChg chg="mod">
          <ac:chgData name="Nolan Byrnes" userId="c430ee3c894bfa8e" providerId="LiveId" clId="{5AC96CA2-83D0-4B7C-85E6-8A8D89A611D1}" dt="2022-05-15T14:11:23.505" v="21830"/>
          <ac:spMkLst>
            <pc:docMk/>
            <pc:sldMk cId="2983855435" sldId="280"/>
            <ac:spMk id="2" creationId="{3BE6E803-3C75-4D94-9F08-C70F0DFA618A}"/>
          </ac:spMkLst>
        </pc:spChg>
        <pc:spChg chg="mod">
          <ac:chgData name="Nolan Byrnes" userId="c430ee3c894bfa8e" providerId="LiveId" clId="{5AC96CA2-83D0-4B7C-85E6-8A8D89A611D1}" dt="2022-05-15T14:11:23.505" v="21830"/>
          <ac:spMkLst>
            <pc:docMk/>
            <pc:sldMk cId="2983855435" sldId="280"/>
            <ac:spMk id="3" creationId="{1FCF6494-60F3-4E9F-A6AB-ABAD7D112150}"/>
          </ac:spMkLst>
        </pc:spChg>
      </pc:sldChg>
      <pc:sldChg chg="modSp mod">
        <pc:chgData name="Nolan Byrnes" userId="c430ee3c894bfa8e" providerId="LiveId" clId="{5AC96CA2-83D0-4B7C-85E6-8A8D89A611D1}" dt="2022-05-15T14:11:23.505" v="21830"/>
        <pc:sldMkLst>
          <pc:docMk/>
          <pc:sldMk cId="78483765" sldId="281"/>
        </pc:sldMkLst>
        <pc:spChg chg="mod">
          <ac:chgData name="Nolan Byrnes" userId="c430ee3c894bfa8e" providerId="LiveId" clId="{5AC96CA2-83D0-4B7C-85E6-8A8D89A611D1}" dt="2022-05-15T14:11:23.505" v="21830"/>
          <ac:spMkLst>
            <pc:docMk/>
            <pc:sldMk cId="78483765" sldId="281"/>
            <ac:spMk id="2" creationId="{3BE6E803-3C75-4D94-9F08-C70F0DFA618A}"/>
          </ac:spMkLst>
        </pc:spChg>
        <pc:spChg chg="mod">
          <ac:chgData name="Nolan Byrnes" userId="c430ee3c894bfa8e" providerId="LiveId" clId="{5AC96CA2-83D0-4B7C-85E6-8A8D89A611D1}" dt="2022-05-15T14:11:23.505" v="21830"/>
          <ac:spMkLst>
            <pc:docMk/>
            <pc:sldMk cId="78483765" sldId="281"/>
            <ac:spMk id="3" creationId="{1FCF6494-60F3-4E9F-A6AB-ABAD7D112150}"/>
          </ac:spMkLst>
        </pc:spChg>
      </pc:sldChg>
      <pc:sldChg chg="modSp mod">
        <pc:chgData name="Nolan Byrnes" userId="c430ee3c894bfa8e" providerId="LiveId" clId="{5AC96CA2-83D0-4B7C-85E6-8A8D89A611D1}" dt="2022-05-15T14:11:23.505" v="21830"/>
        <pc:sldMkLst>
          <pc:docMk/>
          <pc:sldMk cId="3041375074" sldId="282"/>
        </pc:sldMkLst>
        <pc:spChg chg="mod">
          <ac:chgData name="Nolan Byrnes" userId="c430ee3c894bfa8e" providerId="LiveId" clId="{5AC96CA2-83D0-4B7C-85E6-8A8D89A611D1}" dt="2022-05-15T14:11:23.505" v="21830"/>
          <ac:spMkLst>
            <pc:docMk/>
            <pc:sldMk cId="3041375074" sldId="282"/>
            <ac:spMk id="2" creationId="{3BE6E803-3C75-4D94-9F08-C70F0DFA618A}"/>
          </ac:spMkLst>
        </pc:spChg>
        <pc:spChg chg="mod">
          <ac:chgData name="Nolan Byrnes" userId="c430ee3c894bfa8e" providerId="LiveId" clId="{5AC96CA2-83D0-4B7C-85E6-8A8D89A611D1}" dt="2022-05-15T14:11:23.505" v="21830"/>
          <ac:spMkLst>
            <pc:docMk/>
            <pc:sldMk cId="3041375074" sldId="282"/>
            <ac:spMk id="3" creationId="{1FCF6494-60F3-4E9F-A6AB-ABAD7D112150}"/>
          </ac:spMkLst>
        </pc:spChg>
      </pc:sldChg>
      <pc:sldChg chg="modSp mod">
        <pc:chgData name="Nolan Byrnes" userId="c430ee3c894bfa8e" providerId="LiveId" clId="{5AC96CA2-83D0-4B7C-85E6-8A8D89A611D1}" dt="2022-05-15T14:11:23.505" v="21830"/>
        <pc:sldMkLst>
          <pc:docMk/>
          <pc:sldMk cId="268257490" sldId="283"/>
        </pc:sldMkLst>
        <pc:spChg chg="mod">
          <ac:chgData name="Nolan Byrnes" userId="c430ee3c894bfa8e" providerId="LiveId" clId="{5AC96CA2-83D0-4B7C-85E6-8A8D89A611D1}" dt="2022-05-15T14:11:23.505" v="21830"/>
          <ac:spMkLst>
            <pc:docMk/>
            <pc:sldMk cId="268257490" sldId="283"/>
            <ac:spMk id="2" creationId="{B1AFF3A7-D0E5-400E-A4EA-C21CA4E85220}"/>
          </ac:spMkLst>
        </pc:spChg>
        <pc:spChg chg="mod">
          <ac:chgData name="Nolan Byrnes" userId="c430ee3c894bfa8e" providerId="LiveId" clId="{5AC96CA2-83D0-4B7C-85E6-8A8D89A611D1}" dt="2022-05-15T14:11:23.505" v="21830"/>
          <ac:spMkLst>
            <pc:docMk/>
            <pc:sldMk cId="268257490" sldId="283"/>
            <ac:spMk id="3" creationId="{6093CD81-7EFC-4C6A-A8E2-EA15E02C8497}"/>
          </ac:spMkLst>
        </pc:spChg>
      </pc:sldChg>
      <pc:sldChg chg="modSp mod">
        <pc:chgData name="Nolan Byrnes" userId="c430ee3c894bfa8e" providerId="LiveId" clId="{5AC96CA2-83D0-4B7C-85E6-8A8D89A611D1}" dt="2022-05-15T14:11:23.505" v="21830"/>
        <pc:sldMkLst>
          <pc:docMk/>
          <pc:sldMk cId="2260702437" sldId="284"/>
        </pc:sldMkLst>
        <pc:spChg chg="mod">
          <ac:chgData name="Nolan Byrnes" userId="c430ee3c894bfa8e" providerId="LiveId" clId="{5AC96CA2-83D0-4B7C-85E6-8A8D89A611D1}" dt="2022-05-15T14:11:23.505" v="21830"/>
          <ac:spMkLst>
            <pc:docMk/>
            <pc:sldMk cId="2260702437" sldId="284"/>
            <ac:spMk id="2" creationId="{DEFDB4DD-E2B6-4B72-8071-1C0A1989A7E9}"/>
          </ac:spMkLst>
        </pc:spChg>
        <pc:spChg chg="mod">
          <ac:chgData name="Nolan Byrnes" userId="c430ee3c894bfa8e" providerId="LiveId" clId="{5AC96CA2-83D0-4B7C-85E6-8A8D89A611D1}" dt="2022-05-15T14:11:23.505" v="21830"/>
          <ac:spMkLst>
            <pc:docMk/>
            <pc:sldMk cId="2260702437" sldId="284"/>
            <ac:spMk id="3" creationId="{64AE4241-8F28-4C8C-ABAD-568B43CFAE13}"/>
          </ac:spMkLst>
        </pc:spChg>
      </pc:sldChg>
      <pc:sldChg chg="modSp mod modNotesTx">
        <pc:chgData name="Nolan Byrnes" userId="c430ee3c894bfa8e" providerId="LiveId" clId="{5AC96CA2-83D0-4B7C-85E6-8A8D89A611D1}" dt="2022-05-15T14:11:23.505" v="21830"/>
        <pc:sldMkLst>
          <pc:docMk/>
          <pc:sldMk cId="3512990439" sldId="285"/>
        </pc:sldMkLst>
        <pc:spChg chg="mod">
          <ac:chgData name="Nolan Byrnes" userId="c430ee3c894bfa8e" providerId="LiveId" clId="{5AC96CA2-83D0-4B7C-85E6-8A8D89A611D1}" dt="2022-05-15T14:11:23.505" v="21830"/>
          <ac:spMkLst>
            <pc:docMk/>
            <pc:sldMk cId="3512990439" sldId="285"/>
            <ac:spMk id="2" creationId="{13BE20BC-EAB5-4A58-80F2-EBABC916C607}"/>
          </ac:spMkLst>
        </pc:spChg>
        <pc:spChg chg="mod">
          <ac:chgData name="Nolan Byrnes" userId="c430ee3c894bfa8e" providerId="LiveId" clId="{5AC96CA2-83D0-4B7C-85E6-8A8D89A611D1}" dt="2022-05-15T14:11:23.505" v="21830"/>
          <ac:spMkLst>
            <pc:docMk/>
            <pc:sldMk cId="3512990439" sldId="285"/>
            <ac:spMk id="3" creationId="{2DFC38E6-4067-455C-8089-F1955143A34A}"/>
          </ac:spMkLst>
        </pc:spChg>
      </pc:sldChg>
      <pc:sldChg chg="modSp mod modNotesTx">
        <pc:chgData name="Nolan Byrnes" userId="c430ee3c894bfa8e" providerId="LiveId" clId="{5AC96CA2-83D0-4B7C-85E6-8A8D89A611D1}" dt="2022-05-15T14:11:23.505" v="21830"/>
        <pc:sldMkLst>
          <pc:docMk/>
          <pc:sldMk cId="3012732632" sldId="286"/>
        </pc:sldMkLst>
        <pc:spChg chg="mod">
          <ac:chgData name="Nolan Byrnes" userId="c430ee3c894bfa8e" providerId="LiveId" clId="{5AC96CA2-83D0-4B7C-85E6-8A8D89A611D1}" dt="2022-05-15T14:11:23.505" v="21830"/>
          <ac:spMkLst>
            <pc:docMk/>
            <pc:sldMk cId="3012732632" sldId="286"/>
            <ac:spMk id="2" creationId="{9F912E1F-ACC6-4187-9420-9677E31EE55A}"/>
          </ac:spMkLst>
        </pc:spChg>
        <pc:spChg chg="mod">
          <ac:chgData name="Nolan Byrnes" userId="c430ee3c894bfa8e" providerId="LiveId" clId="{5AC96CA2-83D0-4B7C-85E6-8A8D89A611D1}" dt="2022-05-15T14:11:23.505" v="21830"/>
          <ac:spMkLst>
            <pc:docMk/>
            <pc:sldMk cId="3012732632" sldId="286"/>
            <ac:spMk id="3" creationId="{D96BD313-2B18-43AB-985C-07E5C44E3626}"/>
          </ac:spMkLst>
        </pc:spChg>
      </pc:sldChg>
      <pc:sldChg chg="modSp mod">
        <pc:chgData name="Nolan Byrnes" userId="c430ee3c894bfa8e" providerId="LiveId" clId="{5AC96CA2-83D0-4B7C-85E6-8A8D89A611D1}" dt="2022-05-15T14:11:23.505" v="21830"/>
        <pc:sldMkLst>
          <pc:docMk/>
          <pc:sldMk cId="1414336084" sldId="287"/>
        </pc:sldMkLst>
        <pc:spChg chg="mod">
          <ac:chgData name="Nolan Byrnes" userId="c430ee3c894bfa8e" providerId="LiveId" clId="{5AC96CA2-83D0-4B7C-85E6-8A8D89A611D1}" dt="2022-05-15T14:11:23.505" v="21830"/>
          <ac:spMkLst>
            <pc:docMk/>
            <pc:sldMk cId="1414336084" sldId="287"/>
            <ac:spMk id="2" creationId="{CAF2B643-2B3C-48EB-9929-F3AE38D9244A}"/>
          </ac:spMkLst>
        </pc:spChg>
        <pc:spChg chg="mod">
          <ac:chgData name="Nolan Byrnes" userId="c430ee3c894bfa8e" providerId="LiveId" clId="{5AC96CA2-83D0-4B7C-85E6-8A8D89A611D1}" dt="2022-05-15T14:11:23.505" v="21830"/>
          <ac:spMkLst>
            <pc:docMk/>
            <pc:sldMk cId="1414336084" sldId="287"/>
            <ac:spMk id="3" creationId="{496FE0F9-E7A3-42BF-9CF1-033AC6B9D934}"/>
          </ac:spMkLst>
        </pc:spChg>
      </pc:sldChg>
      <pc:sldChg chg="modSp mod">
        <pc:chgData name="Nolan Byrnes" userId="c430ee3c894bfa8e" providerId="LiveId" clId="{5AC96CA2-83D0-4B7C-85E6-8A8D89A611D1}" dt="2022-05-15T14:11:23.505" v="21830"/>
        <pc:sldMkLst>
          <pc:docMk/>
          <pc:sldMk cId="2711872" sldId="288"/>
        </pc:sldMkLst>
        <pc:spChg chg="mod">
          <ac:chgData name="Nolan Byrnes" userId="c430ee3c894bfa8e" providerId="LiveId" clId="{5AC96CA2-83D0-4B7C-85E6-8A8D89A611D1}" dt="2022-05-15T14:11:23.505" v="21830"/>
          <ac:spMkLst>
            <pc:docMk/>
            <pc:sldMk cId="2711872" sldId="288"/>
            <ac:spMk id="4" creationId="{8EF0FB08-4BB4-4184-A9C5-0E24276453D7}"/>
          </ac:spMkLst>
        </pc:spChg>
      </pc:sldChg>
      <pc:sldChg chg="modSp mod modNotesTx">
        <pc:chgData name="Nolan Byrnes" userId="c430ee3c894bfa8e" providerId="LiveId" clId="{5AC96CA2-83D0-4B7C-85E6-8A8D89A611D1}" dt="2022-05-15T14:11:23.505" v="21830"/>
        <pc:sldMkLst>
          <pc:docMk/>
          <pc:sldMk cId="3717035755" sldId="289"/>
        </pc:sldMkLst>
        <pc:spChg chg="mod">
          <ac:chgData name="Nolan Byrnes" userId="c430ee3c894bfa8e" providerId="LiveId" clId="{5AC96CA2-83D0-4B7C-85E6-8A8D89A611D1}" dt="2022-05-15T14:11:23.505" v="21830"/>
          <ac:spMkLst>
            <pc:docMk/>
            <pc:sldMk cId="3717035755" sldId="289"/>
            <ac:spMk id="2" creationId="{00839D23-56D5-4860-A711-C407EA5DCB55}"/>
          </ac:spMkLst>
        </pc:spChg>
      </pc:sldChg>
      <pc:sldChg chg="modSp mod modNotesTx">
        <pc:chgData name="Nolan Byrnes" userId="c430ee3c894bfa8e" providerId="LiveId" clId="{5AC96CA2-83D0-4B7C-85E6-8A8D89A611D1}" dt="2022-05-15T14:11:23.505" v="21830"/>
        <pc:sldMkLst>
          <pc:docMk/>
          <pc:sldMk cId="650765270" sldId="290"/>
        </pc:sldMkLst>
        <pc:spChg chg="mod">
          <ac:chgData name="Nolan Byrnes" userId="c430ee3c894bfa8e" providerId="LiveId" clId="{5AC96CA2-83D0-4B7C-85E6-8A8D89A611D1}" dt="2022-05-15T14:11:23.505" v="21830"/>
          <ac:spMkLst>
            <pc:docMk/>
            <pc:sldMk cId="650765270" sldId="290"/>
            <ac:spMk id="2" creationId="{03E49DF3-FB8D-4929-9543-40D97CEC4FFF}"/>
          </ac:spMkLst>
        </pc:spChg>
        <pc:spChg chg="mod">
          <ac:chgData name="Nolan Byrnes" userId="c430ee3c894bfa8e" providerId="LiveId" clId="{5AC96CA2-83D0-4B7C-85E6-8A8D89A611D1}" dt="2022-05-15T14:11:23.505" v="21830"/>
          <ac:spMkLst>
            <pc:docMk/>
            <pc:sldMk cId="650765270" sldId="290"/>
            <ac:spMk id="3" creationId="{03271543-120E-49C1-80E6-5A4EB07247C9}"/>
          </ac:spMkLst>
        </pc:spChg>
      </pc:sldChg>
      <pc:sldChg chg="modSp mod modNotesTx">
        <pc:chgData name="Nolan Byrnes" userId="c430ee3c894bfa8e" providerId="LiveId" clId="{5AC96CA2-83D0-4B7C-85E6-8A8D89A611D1}" dt="2022-05-15T14:11:23.505" v="21830"/>
        <pc:sldMkLst>
          <pc:docMk/>
          <pc:sldMk cId="2419692578" sldId="291"/>
        </pc:sldMkLst>
        <pc:spChg chg="mod">
          <ac:chgData name="Nolan Byrnes" userId="c430ee3c894bfa8e" providerId="LiveId" clId="{5AC96CA2-83D0-4B7C-85E6-8A8D89A611D1}" dt="2022-05-15T14:11:23.505" v="21830"/>
          <ac:spMkLst>
            <pc:docMk/>
            <pc:sldMk cId="2419692578" sldId="291"/>
            <ac:spMk id="2" creationId="{EBB349FA-93DA-4773-8B7E-D105957DE142}"/>
          </ac:spMkLst>
        </pc:spChg>
        <pc:spChg chg="mod">
          <ac:chgData name="Nolan Byrnes" userId="c430ee3c894bfa8e" providerId="LiveId" clId="{5AC96CA2-83D0-4B7C-85E6-8A8D89A611D1}" dt="2022-05-15T14:11:23.505" v="21830"/>
          <ac:spMkLst>
            <pc:docMk/>
            <pc:sldMk cId="2419692578" sldId="291"/>
            <ac:spMk id="3" creationId="{B68565A8-EF3B-47B4-8361-ED19475B1740}"/>
          </ac:spMkLst>
        </pc:spChg>
      </pc:sldChg>
      <pc:sldChg chg="modSp mod">
        <pc:chgData name="Nolan Byrnes" userId="c430ee3c894bfa8e" providerId="LiveId" clId="{5AC96CA2-83D0-4B7C-85E6-8A8D89A611D1}" dt="2022-05-15T14:11:23.505" v="21830"/>
        <pc:sldMkLst>
          <pc:docMk/>
          <pc:sldMk cId="1055868565" sldId="292"/>
        </pc:sldMkLst>
        <pc:spChg chg="mod">
          <ac:chgData name="Nolan Byrnes" userId="c430ee3c894bfa8e" providerId="LiveId" clId="{5AC96CA2-83D0-4B7C-85E6-8A8D89A611D1}" dt="2022-05-15T14:11:23.505" v="21830"/>
          <ac:spMkLst>
            <pc:docMk/>
            <pc:sldMk cId="1055868565" sldId="292"/>
            <ac:spMk id="2" creationId="{80452296-FE20-E7C6-3738-79E9C13F0455}"/>
          </ac:spMkLst>
        </pc:spChg>
        <pc:spChg chg="mod">
          <ac:chgData name="Nolan Byrnes" userId="c430ee3c894bfa8e" providerId="LiveId" clId="{5AC96CA2-83D0-4B7C-85E6-8A8D89A611D1}" dt="2022-05-15T14:11:23.505" v="21830"/>
          <ac:spMkLst>
            <pc:docMk/>
            <pc:sldMk cId="1055868565" sldId="292"/>
            <ac:spMk id="3" creationId="{71D8CF18-1940-A462-B041-03E75BFC1013}"/>
          </ac:spMkLst>
        </pc:spChg>
      </pc:sldChg>
      <pc:sldChg chg="modSp mod">
        <pc:chgData name="Nolan Byrnes" userId="c430ee3c894bfa8e" providerId="LiveId" clId="{5AC96CA2-83D0-4B7C-85E6-8A8D89A611D1}" dt="2022-05-15T14:11:23.505" v="21830"/>
        <pc:sldMkLst>
          <pc:docMk/>
          <pc:sldMk cId="585389330" sldId="293"/>
        </pc:sldMkLst>
        <pc:spChg chg="mod">
          <ac:chgData name="Nolan Byrnes" userId="c430ee3c894bfa8e" providerId="LiveId" clId="{5AC96CA2-83D0-4B7C-85E6-8A8D89A611D1}" dt="2022-05-15T14:11:23.505" v="21830"/>
          <ac:spMkLst>
            <pc:docMk/>
            <pc:sldMk cId="585389330" sldId="293"/>
            <ac:spMk id="2" creationId="{5274C4BF-3BB7-9948-614D-EF21B1D5D404}"/>
          </ac:spMkLst>
        </pc:spChg>
      </pc:sldChg>
      <pc:sldChg chg="modSp mod">
        <pc:chgData name="Nolan Byrnes" userId="c430ee3c894bfa8e" providerId="LiveId" clId="{5AC96CA2-83D0-4B7C-85E6-8A8D89A611D1}" dt="2022-05-15T14:11:23.505" v="21830"/>
        <pc:sldMkLst>
          <pc:docMk/>
          <pc:sldMk cId="1990944637" sldId="294"/>
        </pc:sldMkLst>
        <pc:spChg chg="mod">
          <ac:chgData name="Nolan Byrnes" userId="c430ee3c894bfa8e" providerId="LiveId" clId="{5AC96CA2-83D0-4B7C-85E6-8A8D89A611D1}" dt="2022-05-15T14:11:23.505" v="21830"/>
          <ac:spMkLst>
            <pc:docMk/>
            <pc:sldMk cId="1990944637" sldId="294"/>
            <ac:spMk id="2" creationId="{1E6404F6-61F1-2B4A-937D-AF4C316B298F}"/>
          </ac:spMkLst>
        </pc:spChg>
        <pc:spChg chg="mod">
          <ac:chgData name="Nolan Byrnes" userId="c430ee3c894bfa8e" providerId="LiveId" clId="{5AC96CA2-83D0-4B7C-85E6-8A8D89A611D1}" dt="2022-05-15T14:11:23.505" v="21830"/>
          <ac:spMkLst>
            <pc:docMk/>
            <pc:sldMk cId="1990944637" sldId="294"/>
            <ac:spMk id="3" creationId="{B3297847-7041-7C11-2F49-A1D026B3FF1E}"/>
          </ac:spMkLst>
        </pc:spChg>
      </pc:sldChg>
      <pc:sldChg chg="modSp mod modNotesTx">
        <pc:chgData name="Nolan Byrnes" userId="c430ee3c894bfa8e" providerId="LiveId" clId="{5AC96CA2-83D0-4B7C-85E6-8A8D89A611D1}" dt="2022-05-15T14:11:23.505" v="21830"/>
        <pc:sldMkLst>
          <pc:docMk/>
          <pc:sldMk cId="3318753506" sldId="295"/>
        </pc:sldMkLst>
        <pc:spChg chg="mod">
          <ac:chgData name="Nolan Byrnes" userId="c430ee3c894bfa8e" providerId="LiveId" clId="{5AC96CA2-83D0-4B7C-85E6-8A8D89A611D1}" dt="2022-05-15T14:11:23.505" v="21830"/>
          <ac:spMkLst>
            <pc:docMk/>
            <pc:sldMk cId="3318753506" sldId="295"/>
            <ac:spMk id="2" creationId="{75022484-7A14-0961-C8FD-0971C4C906EC}"/>
          </ac:spMkLst>
        </pc:spChg>
        <pc:spChg chg="mod">
          <ac:chgData name="Nolan Byrnes" userId="c430ee3c894bfa8e" providerId="LiveId" clId="{5AC96CA2-83D0-4B7C-85E6-8A8D89A611D1}" dt="2022-05-15T14:11:23.505" v="21830"/>
          <ac:spMkLst>
            <pc:docMk/>
            <pc:sldMk cId="3318753506" sldId="295"/>
            <ac:spMk id="3" creationId="{7F52C181-422E-3EAD-C32E-E4CD620112FF}"/>
          </ac:spMkLst>
        </pc:spChg>
      </pc:sldChg>
      <pc:sldChg chg="modSp mod">
        <pc:chgData name="Nolan Byrnes" userId="c430ee3c894bfa8e" providerId="LiveId" clId="{5AC96CA2-83D0-4B7C-85E6-8A8D89A611D1}" dt="2022-05-15T14:11:23.505" v="21830"/>
        <pc:sldMkLst>
          <pc:docMk/>
          <pc:sldMk cId="231300190" sldId="296"/>
        </pc:sldMkLst>
        <pc:spChg chg="mod">
          <ac:chgData name="Nolan Byrnes" userId="c430ee3c894bfa8e" providerId="LiveId" clId="{5AC96CA2-83D0-4B7C-85E6-8A8D89A611D1}" dt="2022-05-15T14:11:23.505" v="21830"/>
          <ac:spMkLst>
            <pc:docMk/>
            <pc:sldMk cId="231300190" sldId="296"/>
            <ac:spMk id="2" creationId="{75022484-7A14-0961-C8FD-0971C4C906EC}"/>
          </ac:spMkLst>
        </pc:spChg>
        <pc:spChg chg="mod">
          <ac:chgData name="Nolan Byrnes" userId="c430ee3c894bfa8e" providerId="LiveId" clId="{5AC96CA2-83D0-4B7C-85E6-8A8D89A611D1}" dt="2022-05-15T14:11:23.505" v="21830"/>
          <ac:spMkLst>
            <pc:docMk/>
            <pc:sldMk cId="231300190" sldId="296"/>
            <ac:spMk id="3" creationId="{7F52C181-422E-3EAD-C32E-E4CD620112FF}"/>
          </ac:spMkLst>
        </pc:spChg>
      </pc:sldChg>
      <pc:sldChg chg="modSp mod">
        <pc:chgData name="Nolan Byrnes" userId="c430ee3c894bfa8e" providerId="LiveId" clId="{5AC96CA2-83D0-4B7C-85E6-8A8D89A611D1}" dt="2022-05-15T14:11:23.505" v="21830"/>
        <pc:sldMkLst>
          <pc:docMk/>
          <pc:sldMk cId="2087732205" sldId="297"/>
        </pc:sldMkLst>
        <pc:spChg chg="mod">
          <ac:chgData name="Nolan Byrnes" userId="c430ee3c894bfa8e" providerId="LiveId" clId="{5AC96CA2-83D0-4B7C-85E6-8A8D89A611D1}" dt="2022-05-15T14:11:23.505" v="21830"/>
          <ac:spMkLst>
            <pc:docMk/>
            <pc:sldMk cId="2087732205" sldId="297"/>
            <ac:spMk id="2" creationId="{75022484-7A14-0961-C8FD-0971C4C906EC}"/>
          </ac:spMkLst>
        </pc:spChg>
        <pc:spChg chg="mod">
          <ac:chgData name="Nolan Byrnes" userId="c430ee3c894bfa8e" providerId="LiveId" clId="{5AC96CA2-83D0-4B7C-85E6-8A8D89A611D1}" dt="2022-05-15T14:11:23.505" v="21830"/>
          <ac:spMkLst>
            <pc:docMk/>
            <pc:sldMk cId="2087732205" sldId="297"/>
            <ac:spMk id="3" creationId="{7F52C181-422E-3EAD-C32E-E4CD620112FF}"/>
          </ac:spMkLst>
        </pc:spChg>
      </pc:sldChg>
      <pc:sldChg chg="modSp modNotesTx">
        <pc:chgData name="Nolan Byrnes" userId="c430ee3c894bfa8e" providerId="LiveId" clId="{5AC96CA2-83D0-4B7C-85E6-8A8D89A611D1}" dt="2022-05-15T14:11:23.505" v="21830"/>
        <pc:sldMkLst>
          <pc:docMk/>
          <pc:sldMk cId="926438920" sldId="298"/>
        </pc:sldMkLst>
        <pc:spChg chg="mod">
          <ac:chgData name="Nolan Byrnes" userId="c430ee3c894bfa8e" providerId="LiveId" clId="{5AC96CA2-83D0-4B7C-85E6-8A8D89A611D1}" dt="2022-05-15T14:11:23.505" v="21830"/>
          <ac:spMkLst>
            <pc:docMk/>
            <pc:sldMk cId="926438920" sldId="298"/>
            <ac:spMk id="2" creationId="{CE4B99EB-5B6E-3443-9459-7DFACEFDD0E8}"/>
          </ac:spMkLst>
        </pc:spChg>
        <pc:spChg chg="mod">
          <ac:chgData name="Nolan Byrnes" userId="c430ee3c894bfa8e" providerId="LiveId" clId="{5AC96CA2-83D0-4B7C-85E6-8A8D89A611D1}" dt="2022-05-15T14:11:23.505" v="21830"/>
          <ac:spMkLst>
            <pc:docMk/>
            <pc:sldMk cId="926438920" sldId="298"/>
            <ac:spMk id="3" creationId="{E04C0933-639D-BBDD-6B08-27DA0CC27E39}"/>
          </ac:spMkLst>
        </pc:spChg>
      </pc:sldChg>
      <pc:sldChg chg="modSp mod ord">
        <pc:chgData name="Nolan Byrnes" userId="c430ee3c894bfa8e" providerId="LiveId" clId="{5AC96CA2-83D0-4B7C-85E6-8A8D89A611D1}" dt="2022-05-15T14:11:23.505" v="21830"/>
        <pc:sldMkLst>
          <pc:docMk/>
          <pc:sldMk cId="3176084809" sldId="299"/>
        </pc:sldMkLst>
        <pc:spChg chg="mod">
          <ac:chgData name="Nolan Byrnes" userId="c430ee3c894bfa8e" providerId="LiveId" clId="{5AC96CA2-83D0-4B7C-85E6-8A8D89A611D1}" dt="2022-05-15T14:11:23.505" v="21830"/>
          <ac:spMkLst>
            <pc:docMk/>
            <pc:sldMk cId="3176084809" sldId="299"/>
            <ac:spMk id="2" creationId="{31D456A9-DC71-5182-8855-B3AB68FE7579}"/>
          </ac:spMkLst>
        </pc:spChg>
        <pc:spChg chg="mod">
          <ac:chgData name="Nolan Byrnes" userId="c430ee3c894bfa8e" providerId="LiveId" clId="{5AC96CA2-83D0-4B7C-85E6-8A8D89A611D1}" dt="2022-05-15T14:11:23.505" v="21830"/>
          <ac:spMkLst>
            <pc:docMk/>
            <pc:sldMk cId="3176084809" sldId="299"/>
            <ac:spMk id="3" creationId="{A77BDA15-C089-BF85-C28D-C23655F3C0A6}"/>
          </ac:spMkLst>
        </pc:spChg>
      </pc:sldChg>
      <pc:sldChg chg="modSp modNotesTx">
        <pc:chgData name="Nolan Byrnes" userId="c430ee3c894bfa8e" providerId="LiveId" clId="{5AC96CA2-83D0-4B7C-85E6-8A8D89A611D1}" dt="2022-05-15T14:11:23.505" v="21830"/>
        <pc:sldMkLst>
          <pc:docMk/>
          <pc:sldMk cId="3332436506" sldId="300"/>
        </pc:sldMkLst>
        <pc:spChg chg="mod">
          <ac:chgData name="Nolan Byrnes" userId="c430ee3c894bfa8e" providerId="LiveId" clId="{5AC96CA2-83D0-4B7C-85E6-8A8D89A611D1}" dt="2022-05-15T14:11:23.505" v="21830"/>
          <ac:spMkLst>
            <pc:docMk/>
            <pc:sldMk cId="3332436506" sldId="300"/>
            <ac:spMk id="2" creationId="{1DBAEA67-6B9E-B1D6-96C0-9822EC60D279}"/>
          </ac:spMkLst>
        </pc:spChg>
        <pc:spChg chg="mod">
          <ac:chgData name="Nolan Byrnes" userId="c430ee3c894bfa8e" providerId="LiveId" clId="{5AC96CA2-83D0-4B7C-85E6-8A8D89A611D1}" dt="2022-05-15T14:11:23.505" v="21830"/>
          <ac:spMkLst>
            <pc:docMk/>
            <pc:sldMk cId="3332436506" sldId="300"/>
            <ac:spMk id="3" creationId="{23018F98-99BA-0CBD-C539-4705BD2B9AC2}"/>
          </ac:spMkLst>
        </pc:spChg>
      </pc:sldChg>
      <pc:sldChg chg="modSp mod modNotesTx">
        <pc:chgData name="Nolan Byrnes" userId="c430ee3c894bfa8e" providerId="LiveId" clId="{5AC96CA2-83D0-4B7C-85E6-8A8D89A611D1}" dt="2022-05-15T14:11:23.505" v="21830"/>
        <pc:sldMkLst>
          <pc:docMk/>
          <pc:sldMk cId="2088407548" sldId="301"/>
        </pc:sldMkLst>
        <pc:spChg chg="mod">
          <ac:chgData name="Nolan Byrnes" userId="c430ee3c894bfa8e" providerId="LiveId" clId="{5AC96CA2-83D0-4B7C-85E6-8A8D89A611D1}" dt="2022-05-15T14:11:23.505" v="21830"/>
          <ac:spMkLst>
            <pc:docMk/>
            <pc:sldMk cId="2088407548" sldId="301"/>
            <ac:spMk id="2" creationId="{F039AB2F-E6A1-9A75-0A1A-2AAC19F000C5}"/>
          </ac:spMkLst>
        </pc:spChg>
        <pc:spChg chg="mod">
          <ac:chgData name="Nolan Byrnes" userId="c430ee3c894bfa8e" providerId="LiveId" clId="{5AC96CA2-83D0-4B7C-85E6-8A8D89A611D1}" dt="2022-05-15T14:11:23.505" v="21830"/>
          <ac:spMkLst>
            <pc:docMk/>
            <pc:sldMk cId="2088407548" sldId="301"/>
            <ac:spMk id="3" creationId="{62E7965B-439B-8DA1-5C53-30CDBCC947AD}"/>
          </ac:spMkLst>
        </pc:spChg>
      </pc:sldChg>
      <pc:sldChg chg="modSp new mod ord modNotesTx">
        <pc:chgData name="Nolan Byrnes" userId="c430ee3c894bfa8e" providerId="LiveId" clId="{5AC96CA2-83D0-4B7C-85E6-8A8D89A611D1}" dt="2022-05-15T14:11:23.505" v="21830"/>
        <pc:sldMkLst>
          <pc:docMk/>
          <pc:sldMk cId="522977154" sldId="302"/>
        </pc:sldMkLst>
        <pc:spChg chg="mod">
          <ac:chgData name="Nolan Byrnes" userId="c430ee3c894bfa8e" providerId="LiveId" clId="{5AC96CA2-83D0-4B7C-85E6-8A8D89A611D1}" dt="2022-05-15T14:11:23.505" v="21830"/>
          <ac:spMkLst>
            <pc:docMk/>
            <pc:sldMk cId="522977154" sldId="302"/>
            <ac:spMk id="2" creationId="{724E61FC-4C04-7D6D-FC04-31F9FB0AC95B}"/>
          </ac:spMkLst>
        </pc:spChg>
        <pc:spChg chg="mod">
          <ac:chgData name="Nolan Byrnes" userId="c430ee3c894bfa8e" providerId="LiveId" clId="{5AC96CA2-83D0-4B7C-85E6-8A8D89A611D1}" dt="2022-05-15T14:11:23.505" v="21830"/>
          <ac:spMkLst>
            <pc:docMk/>
            <pc:sldMk cId="522977154" sldId="302"/>
            <ac:spMk id="3" creationId="{1520E69D-5939-8DC6-D71B-E97FC35483DD}"/>
          </ac:spMkLst>
        </pc:spChg>
      </pc:sldChg>
      <pc:sldChg chg="modSp new mod modNotesTx">
        <pc:chgData name="Nolan Byrnes" userId="c430ee3c894bfa8e" providerId="LiveId" clId="{5AC96CA2-83D0-4B7C-85E6-8A8D89A611D1}" dt="2022-05-15T14:11:23.505" v="21830"/>
        <pc:sldMkLst>
          <pc:docMk/>
          <pc:sldMk cId="586900814" sldId="303"/>
        </pc:sldMkLst>
        <pc:spChg chg="mod">
          <ac:chgData name="Nolan Byrnes" userId="c430ee3c894bfa8e" providerId="LiveId" clId="{5AC96CA2-83D0-4B7C-85E6-8A8D89A611D1}" dt="2022-05-15T14:11:23.505" v="21830"/>
          <ac:spMkLst>
            <pc:docMk/>
            <pc:sldMk cId="586900814" sldId="303"/>
            <ac:spMk id="2" creationId="{CF0F6F70-74A5-85A5-A193-4BBF920BB44F}"/>
          </ac:spMkLst>
        </pc:spChg>
        <pc:spChg chg="mod">
          <ac:chgData name="Nolan Byrnes" userId="c430ee3c894bfa8e" providerId="LiveId" clId="{5AC96CA2-83D0-4B7C-85E6-8A8D89A611D1}" dt="2022-05-15T14:11:23.505" v="21830"/>
          <ac:spMkLst>
            <pc:docMk/>
            <pc:sldMk cId="586900814" sldId="303"/>
            <ac:spMk id="3" creationId="{C4C8DF31-D6F1-E29B-E1EA-9BF67D45F30A}"/>
          </ac:spMkLst>
        </pc:spChg>
      </pc:sldChg>
      <pc:sldChg chg="modSp add mod ord">
        <pc:chgData name="Nolan Byrnes" userId="c430ee3c894bfa8e" providerId="LiveId" clId="{5AC96CA2-83D0-4B7C-85E6-8A8D89A611D1}" dt="2022-05-15T14:11:23.505" v="21830"/>
        <pc:sldMkLst>
          <pc:docMk/>
          <pc:sldMk cId="3952633753" sldId="304"/>
        </pc:sldMkLst>
        <pc:spChg chg="mod">
          <ac:chgData name="Nolan Byrnes" userId="c430ee3c894bfa8e" providerId="LiveId" clId="{5AC96CA2-83D0-4B7C-85E6-8A8D89A611D1}" dt="2022-05-15T14:11:23.505" v="21830"/>
          <ac:spMkLst>
            <pc:docMk/>
            <pc:sldMk cId="3952633753" sldId="304"/>
            <ac:spMk id="2" creationId="{80452296-FE20-E7C6-3738-79E9C13F0455}"/>
          </ac:spMkLst>
        </pc:spChg>
        <pc:spChg chg="mod">
          <ac:chgData name="Nolan Byrnes" userId="c430ee3c894bfa8e" providerId="LiveId" clId="{5AC96CA2-83D0-4B7C-85E6-8A8D89A611D1}" dt="2022-05-15T14:11:23.505" v="21830"/>
          <ac:spMkLst>
            <pc:docMk/>
            <pc:sldMk cId="3952633753" sldId="304"/>
            <ac:spMk id="3" creationId="{71D8CF18-1940-A462-B041-03E75BFC1013}"/>
          </ac:spMkLst>
        </pc:spChg>
      </pc:sldChg>
      <pc:sldChg chg="addSp delSp modSp new mod ord modClrScheme chgLayout">
        <pc:chgData name="Nolan Byrnes" userId="c430ee3c894bfa8e" providerId="LiveId" clId="{5AC96CA2-83D0-4B7C-85E6-8A8D89A611D1}" dt="2022-05-15T14:11:23.505" v="21830"/>
        <pc:sldMkLst>
          <pc:docMk/>
          <pc:sldMk cId="405373633" sldId="305"/>
        </pc:sldMkLst>
        <pc:spChg chg="del mod ord">
          <ac:chgData name="Nolan Byrnes" userId="c430ee3c894bfa8e" providerId="LiveId" clId="{5AC96CA2-83D0-4B7C-85E6-8A8D89A611D1}" dt="2022-05-15T09:28:08.905" v="7948" actId="700"/>
          <ac:spMkLst>
            <pc:docMk/>
            <pc:sldMk cId="405373633" sldId="305"/>
            <ac:spMk id="2" creationId="{2EF7E8F2-99A0-AF5A-2257-0C5B81A650B4}"/>
          </ac:spMkLst>
        </pc:spChg>
        <pc:spChg chg="del mod ord">
          <ac:chgData name="Nolan Byrnes" userId="c430ee3c894bfa8e" providerId="LiveId" clId="{5AC96CA2-83D0-4B7C-85E6-8A8D89A611D1}" dt="2022-05-15T09:28:08.905" v="7948" actId="700"/>
          <ac:spMkLst>
            <pc:docMk/>
            <pc:sldMk cId="405373633" sldId="305"/>
            <ac:spMk id="3" creationId="{9CFEC088-B960-142A-9B66-D3BF1993D877}"/>
          </ac:spMkLst>
        </pc:spChg>
        <pc:spChg chg="add mod ord">
          <ac:chgData name="Nolan Byrnes" userId="c430ee3c894bfa8e" providerId="LiveId" clId="{5AC96CA2-83D0-4B7C-85E6-8A8D89A611D1}" dt="2022-05-15T14:11:23.505" v="21830"/>
          <ac:spMkLst>
            <pc:docMk/>
            <pc:sldMk cId="405373633" sldId="305"/>
            <ac:spMk id="4" creationId="{67AD8313-853F-3FB1-4323-DA5A21B0E079}"/>
          </ac:spMkLst>
        </pc:spChg>
        <pc:spChg chg="add mod ord">
          <ac:chgData name="Nolan Byrnes" userId="c430ee3c894bfa8e" providerId="LiveId" clId="{5AC96CA2-83D0-4B7C-85E6-8A8D89A611D1}" dt="2022-05-15T14:11:23.505" v="21830"/>
          <ac:spMkLst>
            <pc:docMk/>
            <pc:sldMk cId="405373633" sldId="305"/>
            <ac:spMk id="5" creationId="{8D8E2112-2F6A-97AF-F54C-56C55C512E2D}"/>
          </ac:spMkLst>
        </pc:spChg>
      </pc:sldChg>
      <pc:sldChg chg="modSp new mod modNotesTx">
        <pc:chgData name="Nolan Byrnes" userId="c430ee3c894bfa8e" providerId="LiveId" clId="{5AC96CA2-83D0-4B7C-85E6-8A8D89A611D1}" dt="2022-05-15T14:11:23.505" v="21830"/>
        <pc:sldMkLst>
          <pc:docMk/>
          <pc:sldMk cId="1061456402" sldId="306"/>
        </pc:sldMkLst>
        <pc:spChg chg="mod">
          <ac:chgData name="Nolan Byrnes" userId="c430ee3c894bfa8e" providerId="LiveId" clId="{5AC96CA2-83D0-4B7C-85E6-8A8D89A611D1}" dt="2022-05-15T14:11:23.505" v="21830"/>
          <ac:spMkLst>
            <pc:docMk/>
            <pc:sldMk cId="1061456402" sldId="306"/>
            <ac:spMk id="2" creationId="{958C6CBA-1D63-BCC7-8084-EFFC4C02B28A}"/>
          </ac:spMkLst>
        </pc:spChg>
        <pc:spChg chg="mod">
          <ac:chgData name="Nolan Byrnes" userId="c430ee3c894bfa8e" providerId="LiveId" clId="{5AC96CA2-83D0-4B7C-85E6-8A8D89A611D1}" dt="2022-05-15T14:11:23.505" v="21830"/>
          <ac:spMkLst>
            <pc:docMk/>
            <pc:sldMk cId="1061456402" sldId="306"/>
            <ac:spMk id="3" creationId="{436585B8-C428-C711-CF33-7DAAF707D380}"/>
          </ac:spMkLst>
        </pc:spChg>
      </pc:sldChg>
      <pc:sldChg chg="modSp new mod ord modNotesTx">
        <pc:chgData name="Nolan Byrnes" userId="c430ee3c894bfa8e" providerId="LiveId" clId="{5AC96CA2-83D0-4B7C-85E6-8A8D89A611D1}" dt="2022-05-15T14:11:23.505" v="21830"/>
        <pc:sldMkLst>
          <pc:docMk/>
          <pc:sldMk cId="3895730782" sldId="307"/>
        </pc:sldMkLst>
        <pc:spChg chg="mod">
          <ac:chgData name="Nolan Byrnes" userId="c430ee3c894bfa8e" providerId="LiveId" clId="{5AC96CA2-83D0-4B7C-85E6-8A8D89A611D1}" dt="2022-05-15T14:11:23.505" v="21830"/>
          <ac:spMkLst>
            <pc:docMk/>
            <pc:sldMk cId="3895730782" sldId="307"/>
            <ac:spMk id="2" creationId="{FCB84619-CE2D-0CDF-A4AD-849634C41239}"/>
          </ac:spMkLst>
        </pc:spChg>
        <pc:spChg chg="mod">
          <ac:chgData name="Nolan Byrnes" userId="c430ee3c894bfa8e" providerId="LiveId" clId="{5AC96CA2-83D0-4B7C-85E6-8A8D89A611D1}" dt="2022-05-15T14:11:23.505" v="21830"/>
          <ac:spMkLst>
            <pc:docMk/>
            <pc:sldMk cId="3895730782" sldId="307"/>
            <ac:spMk id="3" creationId="{487A6277-6948-2C5F-FEA5-586DB2F7B986}"/>
          </ac:spMkLst>
        </pc:spChg>
      </pc:sldChg>
      <pc:sldChg chg="modSp add mod modNotesTx">
        <pc:chgData name="Nolan Byrnes" userId="c430ee3c894bfa8e" providerId="LiveId" clId="{5AC96CA2-83D0-4B7C-85E6-8A8D89A611D1}" dt="2022-05-15T14:11:23.505" v="21830"/>
        <pc:sldMkLst>
          <pc:docMk/>
          <pc:sldMk cId="923171901" sldId="308"/>
        </pc:sldMkLst>
        <pc:spChg chg="mod">
          <ac:chgData name="Nolan Byrnes" userId="c430ee3c894bfa8e" providerId="LiveId" clId="{5AC96CA2-83D0-4B7C-85E6-8A8D89A611D1}" dt="2022-05-15T14:11:23.505" v="21830"/>
          <ac:spMkLst>
            <pc:docMk/>
            <pc:sldMk cId="923171901" sldId="308"/>
            <ac:spMk id="2" creationId="{958C6CBA-1D63-BCC7-8084-EFFC4C02B28A}"/>
          </ac:spMkLst>
        </pc:spChg>
        <pc:spChg chg="mod">
          <ac:chgData name="Nolan Byrnes" userId="c430ee3c894bfa8e" providerId="LiveId" clId="{5AC96CA2-83D0-4B7C-85E6-8A8D89A611D1}" dt="2022-05-15T14:11:23.505" v="21830"/>
          <ac:spMkLst>
            <pc:docMk/>
            <pc:sldMk cId="923171901" sldId="308"/>
            <ac:spMk id="3" creationId="{436585B8-C428-C711-CF33-7DAAF707D380}"/>
          </ac:spMkLst>
        </pc:spChg>
      </pc:sldChg>
      <pc:sldChg chg="modSp add mod modNotesTx">
        <pc:chgData name="Nolan Byrnes" userId="c430ee3c894bfa8e" providerId="LiveId" clId="{5AC96CA2-83D0-4B7C-85E6-8A8D89A611D1}" dt="2022-05-15T14:11:23.505" v="21830"/>
        <pc:sldMkLst>
          <pc:docMk/>
          <pc:sldMk cId="1818567657" sldId="309"/>
        </pc:sldMkLst>
        <pc:spChg chg="mod">
          <ac:chgData name="Nolan Byrnes" userId="c430ee3c894bfa8e" providerId="LiveId" clId="{5AC96CA2-83D0-4B7C-85E6-8A8D89A611D1}" dt="2022-05-15T14:11:23.505" v="21830"/>
          <ac:spMkLst>
            <pc:docMk/>
            <pc:sldMk cId="1818567657" sldId="309"/>
            <ac:spMk id="2" creationId="{958C6CBA-1D63-BCC7-8084-EFFC4C02B28A}"/>
          </ac:spMkLst>
        </pc:spChg>
        <pc:spChg chg="mod">
          <ac:chgData name="Nolan Byrnes" userId="c430ee3c894bfa8e" providerId="LiveId" clId="{5AC96CA2-83D0-4B7C-85E6-8A8D89A611D1}" dt="2022-05-15T14:11:23.505" v="21830"/>
          <ac:spMkLst>
            <pc:docMk/>
            <pc:sldMk cId="1818567657" sldId="309"/>
            <ac:spMk id="3" creationId="{436585B8-C428-C711-CF33-7DAAF707D3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AE1D0-DDF4-4F14-AC4E-61E67AD6ABE9}"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AC21B-517A-4A27-B3FF-69F9CB1E32BD}" type="slidenum">
              <a:rPr lang="en-US" smtClean="0"/>
              <a:t>‹#›</a:t>
            </a:fld>
            <a:endParaRPr lang="en-US"/>
          </a:p>
        </p:txBody>
      </p:sp>
    </p:spTree>
    <p:extLst>
      <p:ext uri="{BB962C8B-B14F-4D97-AF65-F5344CB8AC3E}">
        <p14:creationId xmlns:p14="http://schemas.microsoft.com/office/powerpoint/2010/main" val="1987607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1</a:t>
            </a:fld>
            <a:endParaRPr lang="en-US"/>
          </a:p>
        </p:txBody>
      </p:sp>
    </p:spTree>
    <p:extLst>
      <p:ext uri="{BB962C8B-B14F-4D97-AF65-F5344CB8AC3E}">
        <p14:creationId xmlns:p14="http://schemas.microsoft.com/office/powerpoint/2010/main" val="542053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Front-end Website that connects to API.</a:t>
            </a:r>
          </a:p>
          <a:p>
            <a:pPr marL="628650" lvl="1" indent="-171450">
              <a:buFontTx/>
              <a:buChar char="-"/>
            </a:pPr>
            <a:r>
              <a:rPr lang="en-US" dirty="0"/>
              <a:t>The idea is to have our customers develop their own custom front end that connects to our API. Since our Customers will want to see the data provided by the API in various ways and have their Smart-Contracts defined with different required deliverables, we will be leading this up to the Customer. </a:t>
            </a:r>
          </a:p>
          <a:p>
            <a:endParaRPr lang="en-US" dirty="0"/>
          </a:p>
          <a:p>
            <a:pPr marL="171450" indent="-171450">
              <a:buFontTx/>
              <a:buChar char="-"/>
            </a:pPr>
            <a:r>
              <a:rPr lang="en-US" dirty="0"/>
              <a:t>API Methods Edit and Delete:</a:t>
            </a:r>
          </a:p>
          <a:p>
            <a:pPr marL="628650" lvl="1" indent="-171450">
              <a:buFontTx/>
              <a:buChar char="-"/>
            </a:pPr>
            <a:r>
              <a:rPr lang="en-US" dirty="0"/>
              <a:t>Due to the nature of Blockchain, information can not be edited or deleted (IBM Blockchain). Because of this, Edit and Delete Methods have been excluded from the Project’s Scope</a:t>
            </a:r>
          </a:p>
          <a:p>
            <a:pPr marL="457200" lvl="1" indent="0">
              <a:buFontTx/>
              <a:buNone/>
            </a:pPr>
            <a:endParaRPr lang="en-US" dirty="0"/>
          </a:p>
          <a:p>
            <a:endParaRPr lang="en-US" dirty="0"/>
          </a:p>
          <a:p>
            <a:endParaRPr lang="en-US" dirty="0"/>
          </a:p>
          <a:p>
            <a:endParaRPr lang="en-US" dirty="0"/>
          </a:p>
          <a:p>
            <a:r>
              <a:rPr lang="en-US" b="1" dirty="0"/>
              <a:t>References:</a:t>
            </a:r>
          </a:p>
          <a:p>
            <a:endParaRPr lang="en-US" dirty="0"/>
          </a:p>
          <a:p>
            <a:r>
              <a:rPr lang="en-US" i="1" dirty="0">
                <a:effectLst/>
              </a:rPr>
              <a:t>What is blockchain technology? - IBM Blockchain</a:t>
            </a:r>
            <a:r>
              <a:rPr lang="en-US" dirty="0">
                <a:effectLst/>
              </a:rPr>
              <a:t>. IBM. (n.d.). Retrieved April 17, 2022, from https://www.ibm.com/topics/what-is-blockchain </a:t>
            </a:r>
          </a:p>
        </p:txBody>
      </p:sp>
      <p:sp>
        <p:nvSpPr>
          <p:cNvPr id="4" name="Slide Number Placeholder 3"/>
          <p:cNvSpPr>
            <a:spLocks noGrp="1"/>
          </p:cNvSpPr>
          <p:nvPr>
            <p:ph type="sldNum" sz="quarter" idx="5"/>
          </p:nvPr>
        </p:nvSpPr>
        <p:spPr/>
        <p:txBody>
          <a:bodyPr/>
          <a:lstStyle/>
          <a:p>
            <a:fld id="{47AAC21B-517A-4A27-B3FF-69F9CB1E32BD}" type="slidenum">
              <a:rPr lang="en-US" smtClean="0"/>
              <a:t>11</a:t>
            </a:fld>
            <a:endParaRPr lang="en-US"/>
          </a:p>
        </p:txBody>
      </p:sp>
    </p:spTree>
    <p:extLst>
      <p:ext uri="{BB962C8B-B14F-4D97-AF65-F5344CB8AC3E}">
        <p14:creationId xmlns:p14="http://schemas.microsoft.com/office/powerpoint/2010/main" val="602666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will be split into 2 key components, which is the API, as well as the Blockchain Class that is developed in Python.</a:t>
            </a:r>
          </a:p>
          <a:p>
            <a:endParaRPr lang="en-US" dirty="0"/>
          </a:p>
          <a:p>
            <a:r>
              <a:rPr lang="en-US" dirty="0"/>
              <a:t>The API will need to handle Authentication to the API, and the API must have the API Endpoints that include Get and Post Methods. The Get Methods will include Getting information on Completed Smart-Contracts, Getting the Status of Specific Contracts, and Getting the Status of all Contracts a user has access to. </a:t>
            </a:r>
          </a:p>
          <a:p>
            <a:endParaRPr lang="en-US" dirty="0"/>
          </a:p>
          <a:p>
            <a:r>
              <a:rPr lang="en-US" dirty="0"/>
              <a:t>The Post Commands will include Creating a Smart-Contract, and Posting Items to the Smart Contract, including Posting Documents, and Information that does not include a Document to be included in.</a:t>
            </a:r>
          </a:p>
          <a:p>
            <a:endParaRPr lang="en-US" dirty="0"/>
          </a:p>
          <a:p>
            <a:r>
              <a:rPr lang="en-US" dirty="0"/>
              <a:t>The Python Class for Blockchain will include making the Connection to the Blockchain, Creating Smart-Contracts based on the input provided in JSON Format, and Retrieving Details about a Smart-Contract that a User has access to View. </a:t>
            </a:r>
          </a:p>
          <a:p>
            <a:endParaRPr lang="en-US" dirty="0"/>
          </a:p>
          <a:p>
            <a:r>
              <a:rPr lang="en-US" dirty="0"/>
              <a:t>Documentation will also be created by the respective teams.</a:t>
            </a:r>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12</a:t>
            </a:fld>
            <a:endParaRPr lang="en-US"/>
          </a:p>
        </p:txBody>
      </p:sp>
    </p:spTree>
    <p:extLst>
      <p:ext uri="{BB962C8B-B14F-4D97-AF65-F5344CB8AC3E}">
        <p14:creationId xmlns:p14="http://schemas.microsoft.com/office/powerpoint/2010/main" val="111399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requests will be handled in a 4 step Process</a:t>
            </a:r>
          </a:p>
          <a:p>
            <a:endParaRPr lang="en-US" dirty="0"/>
          </a:p>
          <a:p>
            <a:endParaRPr lang="en-US" dirty="0"/>
          </a:p>
          <a:p>
            <a:r>
              <a:rPr lang="en-US" b="1" dirty="0"/>
              <a:t>Submission:</a:t>
            </a:r>
          </a:p>
          <a:p>
            <a:r>
              <a:rPr lang="en-US" dirty="0"/>
              <a:t>- Submitter of the Change request must provide:</a:t>
            </a:r>
          </a:p>
          <a:p>
            <a:r>
              <a:rPr lang="en-US" dirty="0"/>
              <a:t>	- Details of Change</a:t>
            </a:r>
          </a:p>
          <a:p>
            <a:r>
              <a:rPr lang="en-US" dirty="0"/>
              <a:t>	- Added Benefit</a:t>
            </a:r>
          </a:p>
          <a:p>
            <a:r>
              <a:rPr lang="en-US" dirty="0"/>
              <a:t>	- Why they are requesting the change</a:t>
            </a:r>
          </a:p>
          <a:p>
            <a:endParaRPr lang="en-US" dirty="0"/>
          </a:p>
          <a:p>
            <a:r>
              <a:rPr lang="en-US" b="1" dirty="0"/>
              <a:t>Determination of being within Scope:</a:t>
            </a:r>
          </a:p>
          <a:p>
            <a:pPr marL="171450" indent="-171450">
              <a:buFontTx/>
              <a:buChar char="-"/>
            </a:pPr>
            <a:r>
              <a:rPr lang="en-US" dirty="0"/>
              <a:t>Project Manager will determine if the Change Request falls within scope of the Project.</a:t>
            </a:r>
          </a:p>
          <a:p>
            <a:pPr marL="0" indent="0">
              <a:buFontTx/>
              <a:buNone/>
            </a:pPr>
            <a:endParaRPr lang="en-US" dirty="0"/>
          </a:p>
          <a:p>
            <a:pPr marL="0" indent="0">
              <a:buFontTx/>
              <a:buNone/>
            </a:pPr>
            <a:r>
              <a:rPr lang="en-US" b="1" dirty="0"/>
              <a:t>Priority Assessment:</a:t>
            </a:r>
          </a:p>
          <a:p>
            <a:pPr marL="171450" indent="-171450">
              <a:buFontTx/>
              <a:buChar char="-"/>
            </a:pPr>
            <a:r>
              <a:rPr lang="en-US" dirty="0"/>
              <a:t>Meeting will be held to discuss the priority of the change request into a category of “Need”, “Want”, or “Nice to have”.</a:t>
            </a:r>
          </a:p>
          <a:p>
            <a:pPr marL="171450" indent="-171450">
              <a:buFontTx/>
              <a:buChar char="-"/>
            </a:pPr>
            <a:endParaRPr lang="en-US" dirty="0"/>
          </a:p>
          <a:p>
            <a:pPr marL="0" indent="0">
              <a:buFontTx/>
              <a:buNone/>
            </a:pPr>
            <a:r>
              <a:rPr lang="en-US" b="1" dirty="0"/>
              <a:t>Approval/Rejection:</a:t>
            </a:r>
          </a:p>
          <a:p>
            <a:pPr marL="171450" indent="-171450">
              <a:buFontTx/>
              <a:buChar char="-"/>
            </a:pPr>
            <a:r>
              <a:rPr lang="en-US" dirty="0"/>
              <a:t>The Change Request will be Accepted or Rejected in this step.</a:t>
            </a:r>
          </a:p>
          <a:p>
            <a:pPr marL="628650" lvl="1" indent="-171450">
              <a:buFontTx/>
              <a:buChar char="-"/>
            </a:pPr>
            <a:r>
              <a:rPr lang="en-US" dirty="0"/>
              <a:t>If Accepted: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We will decide on the action moving forward. If the Change request is in the “Nice to Have” category, the change will be included in the backlog, with the lowest priority. </a:t>
            </a:r>
          </a:p>
          <a:p>
            <a:endParaRPr lang="en-US" dirty="0"/>
          </a:p>
          <a:p>
            <a:r>
              <a:rPr lang="en-US" b="1" dirty="0"/>
              <a:t>References:</a:t>
            </a:r>
          </a:p>
          <a:p>
            <a:endParaRPr lang="en-US" dirty="0"/>
          </a:p>
          <a:p>
            <a:r>
              <a:rPr lang="en-US" i="1" dirty="0">
                <a:effectLst/>
              </a:rPr>
              <a:t>What is a change request and how to manage it</a:t>
            </a:r>
            <a:r>
              <a:rPr lang="en-US" dirty="0">
                <a:effectLst/>
              </a:rPr>
              <a:t>. </a:t>
            </a:r>
            <a:r>
              <a:rPr lang="en-US" dirty="0" err="1">
                <a:effectLst/>
              </a:rPr>
              <a:t>Tallyfy</a:t>
            </a:r>
            <a:r>
              <a:rPr lang="en-US" dirty="0">
                <a:effectLst/>
              </a:rPr>
              <a:t>. (2020, February 26). Retrieved April 17, 2022, from https://tallyfy.com/change-request/ </a:t>
            </a:r>
          </a:p>
          <a:p>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13</a:t>
            </a:fld>
            <a:endParaRPr lang="en-US"/>
          </a:p>
        </p:txBody>
      </p:sp>
    </p:spTree>
    <p:extLst>
      <p:ext uri="{BB962C8B-B14F-4D97-AF65-F5344CB8AC3E}">
        <p14:creationId xmlns:p14="http://schemas.microsoft.com/office/powerpoint/2010/main" val="314695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Inception Stage is planned to take approximately 2 months. </a:t>
            </a:r>
          </a:p>
          <a:p>
            <a:endParaRPr lang="en-US" dirty="0"/>
          </a:p>
          <a:p>
            <a:r>
              <a:rPr lang="en-US" dirty="0"/>
              <a:t>Since the Smart-Contracts are going to be Implemented based on JSON Input, we need to come up with a list of all the different fields, documents, and deliverables that can be used for the Smart Contract. Fields could include Completion date, Acceptance Criteria for deliverables, Approval of Documents, etc. Since we want to have a high degree of customizability for the Contracts to be created, we need to have an extensive list of fields and accepted documents to tailor to all of our customers needs. </a:t>
            </a:r>
          </a:p>
          <a:p>
            <a:endParaRPr lang="en-US" dirty="0"/>
          </a:p>
          <a:p>
            <a:r>
              <a:rPr lang="en-US" dirty="0"/>
              <a:t>We will also have our Blockchain Experts create an example of a Smart Contract that can be used as an example.</a:t>
            </a:r>
          </a:p>
          <a:p>
            <a:endParaRPr lang="en-US" dirty="0"/>
          </a:p>
          <a:p>
            <a:r>
              <a:rPr lang="en-US" dirty="0"/>
              <a:t>We will also need a prototype of a Front-end website that can Create and Display information. This is to help determine how to have information displayed, how to set up our Forms for Submission of Documents, Creation of Smart-Contracts, and Pages that display information of the Smart Contract. It is important to focus on Functionality of the Site, and not on making the website looking pretty.  Although we are not including a Front-End as our final product, we must need to understand how our end-users will use our product. This Prototype can also be used when we are performing User Acceptance Testing with some of our other internal teams. This front end can also serve as a great demo for the Sales Team, who are working to sell our product to prospective purchasers of the product.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14</a:t>
            </a:fld>
            <a:endParaRPr lang="en-US"/>
          </a:p>
        </p:txBody>
      </p:sp>
    </p:spTree>
    <p:extLst>
      <p:ext uri="{BB962C8B-B14F-4D97-AF65-F5344CB8AC3E}">
        <p14:creationId xmlns:p14="http://schemas.microsoft.com/office/powerpoint/2010/main" val="408490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our Inception Stage, we will begin the Delivery Phase, which we are planning 6 months for. </a:t>
            </a:r>
          </a:p>
          <a:p>
            <a:endParaRPr lang="en-US" dirty="0"/>
          </a:p>
          <a:p>
            <a:r>
              <a:rPr lang="en-US" dirty="0"/>
              <a:t>In the first month, the API team and Blockchain team will begin creating the Methods to Create and Read a Smart-Contract. Both teams will be sticking to the JSON Inputs and Output Structure that we decided was best in the Inception Stage. </a:t>
            </a:r>
          </a:p>
          <a:p>
            <a:r>
              <a:rPr lang="en-US" dirty="0"/>
              <a:t>The API Team will also be creating a front-end website to display the fields for the Creation of the Smart Contract, as well as the Initial Status of the Smart Contract when it is created. </a:t>
            </a:r>
          </a:p>
          <a:p>
            <a:endParaRPr lang="en-US" dirty="0"/>
          </a:p>
          <a:p>
            <a:r>
              <a:rPr lang="en-US" dirty="0"/>
              <a:t>In the first week of month 2, we will have the API Team implement the Methods that the Blockchain Created in the Python class with the API and perform initial testing.</a:t>
            </a:r>
          </a:p>
          <a:p>
            <a:endParaRPr lang="en-US" dirty="0"/>
          </a:p>
          <a:p>
            <a:r>
              <a:rPr lang="en-US" dirty="0"/>
              <a:t>Weeks 2, 3, and 4 of the 2</a:t>
            </a:r>
            <a:r>
              <a:rPr lang="en-US" baseline="30000" dirty="0"/>
              <a:t>nd</a:t>
            </a:r>
            <a:r>
              <a:rPr lang="en-US" dirty="0"/>
              <a:t> Month, we will have User Acceptance Testing with 4 different Project Managers within our organization, to see if the API is working in a way that they would be able to use with their own Project Management. We will adjust scope and make any fixes based on the input from our testers. </a:t>
            </a:r>
          </a:p>
          <a:p>
            <a:endParaRPr lang="en-US" dirty="0"/>
          </a:p>
          <a:p>
            <a:r>
              <a:rPr lang="en-US" dirty="0"/>
              <a:t>Month 3, we will have the Development teams create the functions that allow for end users to submit information and documents in order to fulfill the contract. </a:t>
            </a:r>
          </a:p>
          <a:p>
            <a:endParaRPr lang="en-US" dirty="0"/>
          </a:p>
          <a:p>
            <a:r>
              <a:rPr lang="en-US" dirty="0"/>
              <a:t>Second week of Month 3, we will begin our User Acceptance Testing again with our internal Project Managers, to make sure that they can submit documents, and information to help fulfill the Smart Contracts that they have created in the previous UAT Cycle. Developers will adjust the functions based on User Input. </a:t>
            </a:r>
          </a:p>
          <a:p>
            <a:endParaRPr lang="en-US" dirty="0"/>
          </a:p>
          <a:p>
            <a:endParaRPr lang="en-US" dirty="0"/>
          </a:p>
          <a:p>
            <a:r>
              <a:rPr lang="en-US" dirty="0"/>
              <a:t>Month 4,  We will have the development teams work on completing a Smart-Contract, where the specified parties will have funding transferred from one Ethereum Wallet to another. </a:t>
            </a:r>
          </a:p>
          <a:p>
            <a:endParaRPr lang="en-US" dirty="0"/>
          </a:p>
          <a:p>
            <a:r>
              <a:rPr lang="en-US" dirty="0"/>
              <a:t>Month 5, we will have extensive user acceptance testing with our product, introducing more Internal Project Managers to User Acceptance Testing, and making adjustments for any flaws that are discovered. The main focus for this month is to wrap up any other Error Handling that may have been missed previously, making sure that the product is error proof, and is easy to use. </a:t>
            </a:r>
          </a:p>
          <a:p>
            <a:endParaRPr lang="en-US" dirty="0"/>
          </a:p>
          <a:p>
            <a:r>
              <a:rPr lang="en-US" dirty="0"/>
              <a:t>Month 6, we will be publishing the Final Release, wrapping up all documentation for usage, and prepare our Sales Teams with the knowledge required to Sell our Product and present a demo to showcase the Products capabilities. Our Support team will be provided with all documentation for usage of the product, common mistakes, Frequently Asked Questions, and other documentation that will allow them to provide assistance to our clients.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15</a:t>
            </a:fld>
            <a:endParaRPr lang="en-US"/>
          </a:p>
        </p:txBody>
      </p:sp>
    </p:spTree>
    <p:extLst>
      <p:ext uri="{BB962C8B-B14F-4D97-AF65-F5344CB8AC3E}">
        <p14:creationId xmlns:p14="http://schemas.microsoft.com/office/powerpoint/2010/main" val="41627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Support team will be handling Customer Support, helping them use the tool, and providing any assistance that our Customers would need for them to reap the benefits of the created Product. </a:t>
            </a:r>
          </a:p>
          <a:p>
            <a:endParaRPr lang="en-US" dirty="0"/>
          </a:p>
          <a:p>
            <a:r>
              <a:rPr lang="en-US" dirty="0"/>
              <a:t>Our Developers will support any issues that arise that the Support team is unable to handle. The Support team will have a ticketing system to help handle all the Customers issues that they encounter. If the Support team finds issues that they are unable to handle, the issues will be escalated to the Development team to provide fixes for the issues that they come across. </a:t>
            </a:r>
          </a:p>
        </p:txBody>
      </p:sp>
      <p:sp>
        <p:nvSpPr>
          <p:cNvPr id="4" name="Slide Number Placeholder 3"/>
          <p:cNvSpPr>
            <a:spLocks noGrp="1"/>
          </p:cNvSpPr>
          <p:nvPr>
            <p:ph type="sldNum" sz="quarter" idx="5"/>
          </p:nvPr>
        </p:nvSpPr>
        <p:spPr/>
        <p:txBody>
          <a:bodyPr/>
          <a:lstStyle/>
          <a:p>
            <a:fld id="{47AAC21B-517A-4A27-B3FF-69F9CB1E32BD}" type="slidenum">
              <a:rPr lang="en-US" smtClean="0"/>
              <a:t>16</a:t>
            </a:fld>
            <a:endParaRPr lang="en-US"/>
          </a:p>
        </p:txBody>
      </p:sp>
    </p:spTree>
    <p:extLst>
      <p:ext uri="{BB962C8B-B14F-4D97-AF65-F5344CB8AC3E}">
        <p14:creationId xmlns:p14="http://schemas.microsoft.com/office/powerpoint/2010/main" val="593486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AAC21B-517A-4A27-B3FF-69F9CB1E32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053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18</a:t>
            </a:fld>
            <a:endParaRPr lang="en-US"/>
          </a:p>
        </p:txBody>
      </p:sp>
    </p:spTree>
    <p:extLst>
      <p:ext uri="{BB962C8B-B14F-4D97-AF65-F5344CB8AC3E}">
        <p14:creationId xmlns:p14="http://schemas.microsoft.com/office/powerpoint/2010/main" val="840063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Setup:</a:t>
            </a:r>
          </a:p>
          <a:p>
            <a:r>
              <a:rPr lang="en-US" dirty="0"/>
              <a:t>	- This will be handled by the Full Stack Development Team. They will be developing the basic structure of the API, including the Authentication of the users, having the API Server Running, and creating the Get and Post endpoints. For the Get and Post Endpoints, they just need to have the endpoints available, to serve as a placeholder for the development in the next couple weeks. </a:t>
            </a:r>
          </a:p>
          <a:p>
            <a:endParaRPr lang="en-US" dirty="0"/>
          </a:p>
          <a:p>
            <a:r>
              <a:rPr lang="en-US" dirty="0"/>
              <a:t>Front-End Setup:</a:t>
            </a:r>
          </a:p>
          <a:p>
            <a:r>
              <a:rPr lang="en-US" dirty="0"/>
              <a:t>	- This will also be handled by the Full Stack Development Team. They will Create a page for Login, Creating a Smart-Contract, and a form to post documents and information to the submission form. </a:t>
            </a:r>
          </a:p>
          <a:p>
            <a:r>
              <a:rPr lang="en-US" dirty="0"/>
              <a:t>	At this point, the pages will be static, as we have not integrated or developed all the features at this stage.</a:t>
            </a:r>
          </a:p>
          <a:p>
            <a:endParaRPr lang="en-US" dirty="0"/>
          </a:p>
          <a:p>
            <a:r>
              <a:rPr lang="en-US" dirty="0"/>
              <a:t>Blockchain Setup:</a:t>
            </a:r>
          </a:p>
          <a:p>
            <a:r>
              <a:rPr lang="en-US" dirty="0"/>
              <a:t>	- Blockchain Team will begin developing the </a:t>
            </a:r>
            <a:r>
              <a:rPr lang="en-US" dirty="0" err="1"/>
              <a:t>BlockChain</a:t>
            </a:r>
            <a:r>
              <a:rPr lang="en-US" dirty="0"/>
              <a:t> Class using Python and will create stubs for all of the functions to be completed with this project.</a:t>
            </a:r>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19087CE9-727B-437E-AE42-24E29F8894CB}" type="slidenum">
              <a:rPr lang="en-US" smtClean="0"/>
              <a:t>19</a:t>
            </a:fld>
            <a:endParaRPr lang="en-US"/>
          </a:p>
        </p:txBody>
      </p:sp>
    </p:spTree>
    <p:extLst>
      <p:ext uri="{BB962C8B-B14F-4D97-AF65-F5344CB8AC3E}">
        <p14:creationId xmlns:p14="http://schemas.microsoft.com/office/powerpoint/2010/main" val="1640894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Stack Development Team:</a:t>
            </a:r>
          </a:p>
          <a:p>
            <a:r>
              <a:rPr lang="en-US" dirty="0"/>
              <a:t>	- They will create the endpoints to Create and Log into a User account. </a:t>
            </a:r>
          </a:p>
          <a:p>
            <a:endParaRPr lang="en-US" dirty="0"/>
          </a:p>
          <a:p>
            <a:r>
              <a:rPr lang="en-US" dirty="0"/>
              <a:t>Blockchain Team:</a:t>
            </a:r>
          </a:p>
          <a:p>
            <a:r>
              <a:rPr lang="en-US" dirty="0"/>
              <a:t>	- They will create functions that can be used to Create and Log into a User account.</a:t>
            </a:r>
          </a:p>
          <a:p>
            <a:r>
              <a:rPr lang="en-US" dirty="0"/>
              <a:t>	- For Creating Users, they must help facilitate the creation of an Ethereum Account</a:t>
            </a:r>
          </a:p>
          <a:p>
            <a:endParaRPr lang="en-US" dirty="0"/>
          </a:p>
        </p:txBody>
      </p:sp>
      <p:sp>
        <p:nvSpPr>
          <p:cNvPr id="4" name="Slide Number Placeholder 3"/>
          <p:cNvSpPr>
            <a:spLocks noGrp="1"/>
          </p:cNvSpPr>
          <p:nvPr>
            <p:ph type="sldNum" sz="quarter" idx="5"/>
          </p:nvPr>
        </p:nvSpPr>
        <p:spPr/>
        <p:txBody>
          <a:bodyPr/>
          <a:lstStyle/>
          <a:p>
            <a:fld id="{19087CE9-727B-437E-AE42-24E29F8894CB}" type="slidenum">
              <a:rPr lang="en-US" smtClean="0"/>
              <a:t>20</a:t>
            </a:fld>
            <a:endParaRPr lang="en-US"/>
          </a:p>
        </p:txBody>
      </p:sp>
    </p:spTree>
    <p:extLst>
      <p:ext uri="{BB962C8B-B14F-4D97-AF65-F5344CB8AC3E}">
        <p14:creationId xmlns:p14="http://schemas.microsoft.com/office/powerpoint/2010/main" val="220131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Close a Project, there are requirements that must be fulfilled, such as the Product, Documentation, User Guides, Etc. We can have all of these items built into a smart contract, to where the project will not be funded until all of the requirements are met.</a:t>
            </a:r>
          </a:p>
          <a:p>
            <a:endParaRPr lang="en-US" dirty="0"/>
          </a:p>
          <a:p>
            <a:r>
              <a:rPr lang="en-US" dirty="0"/>
              <a:t>Storing Projects and associated documents as an NFT is secure, and only the ones who have purchased the Project NFT has access to the Project documents.</a:t>
            </a:r>
          </a:p>
          <a:p>
            <a:endParaRPr lang="en-US" dirty="0"/>
          </a:p>
          <a:p>
            <a:r>
              <a:rPr lang="en-US" dirty="0"/>
              <a:t>Creating an API, we can make it easy for companies to Create Smart Contracts, Fulfill those contracts, and be funded upon completion of the Smart Contract.</a:t>
            </a:r>
          </a:p>
        </p:txBody>
      </p:sp>
      <p:sp>
        <p:nvSpPr>
          <p:cNvPr id="4" name="Slide Number Placeholder 3"/>
          <p:cNvSpPr>
            <a:spLocks noGrp="1"/>
          </p:cNvSpPr>
          <p:nvPr>
            <p:ph type="sldNum" sz="quarter" idx="5"/>
          </p:nvPr>
        </p:nvSpPr>
        <p:spPr/>
        <p:txBody>
          <a:bodyPr/>
          <a:lstStyle/>
          <a:p>
            <a:fld id="{47AAC21B-517A-4A27-B3FF-69F9CB1E32BD}" type="slidenum">
              <a:rPr lang="en-US" smtClean="0"/>
              <a:t>2</a:t>
            </a:fld>
            <a:endParaRPr lang="en-US"/>
          </a:p>
        </p:txBody>
      </p:sp>
    </p:spTree>
    <p:extLst>
      <p:ext uri="{BB962C8B-B14F-4D97-AF65-F5344CB8AC3E}">
        <p14:creationId xmlns:p14="http://schemas.microsoft.com/office/powerpoint/2010/main" val="1755976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Stack Development Team:</a:t>
            </a:r>
          </a:p>
          <a:p>
            <a:r>
              <a:rPr lang="en-US" dirty="0"/>
              <a:t>	- They will integrate the Functions from the Blockchain Class with the Create Account and Login Endpoints. </a:t>
            </a:r>
          </a:p>
          <a:p>
            <a:r>
              <a:rPr lang="en-US" dirty="0"/>
              <a:t>	- They will also be integrating their API function calls with the Front-End web site for the Create and Login Screens. </a:t>
            </a:r>
          </a:p>
          <a:p>
            <a:r>
              <a:rPr lang="en-US" dirty="0"/>
              <a:t>	</a:t>
            </a:r>
          </a:p>
          <a:p>
            <a:endParaRPr lang="en-US" dirty="0"/>
          </a:p>
          <a:p>
            <a:r>
              <a:rPr lang="en-US" dirty="0"/>
              <a:t>Blockchain Team:</a:t>
            </a:r>
          </a:p>
          <a:p>
            <a:r>
              <a:rPr lang="en-US" dirty="0"/>
              <a:t>	- They will support the API team in the integration and make any changes if there are any mistakes with their functions. </a:t>
            </a:r>
          </a:p>
          <a:p>
            <a:r>
              <a:rPr lang="en-US" dirty="0"/>
              <a:t>	- They will also be able to help verify if accounts are being created, and users are being logged in. </a:t>
            </a:r>
          </a:p>
          <a:p>
            <a:r>
              <a:rPr lang="en-US" dirty="0"/>
              <a:t>	- Blockchain team will help with API Team with any questions that they have about logging in, or creating accounts on Blockchain.</a:t>
            </a:r>
          </a:p>
          <a:p>
            <a:endParaRPr lang="en-US" dirty="0"/>
          </a:p>
          <a:p>
            <a:r>
              <a:rPr lang="en-US" dirty="0"/>
              <a:t>	</a:t>
            </a:r>
          </a:p>
          <a:p>
            <a:r>
              <a:rPr lang="en-US" dirty="0"/>
              <a:t>	</a:t>
            </a:r>
          </a:p>
          <a:p>
            <a:endParaRPr lang="en-US" dirty="0"/>
          </a:p>
        </p:txBody>
      </p:sp>
      <p:sp>
        <p:nvSpPr>
          <p:cNvPr id="4" name="Slide Number Placeholder 3"/>
          <p:cNvSpPr>
            <a:spLocks noGrp="1"/>
          </p:cNvSpPr>
          <p:nvPr>
            <p:ph type="sldNum" sz="quarter" idx="5"/>
          </p:nvPr>
        </p:nvSpPr>
        <p:spPr/>
        <p:txBody>
          <a:bodyPr/>
          <a:lstStyle/>
          <a:p>
            <a:fld id="{19087CE9-727B-437E-AE42-24E29F8894CB}" type="slidenum">
              <a:rPr lang="en-US" smtClean="0"/>
              <a:t>21</a:t>
            </a:fld>
            <a:endParaRPr lang="en-US"/>
          </a:p>
        </p:txBody>
      </p:sp>
    </p:spTree>
    <p:extLst>
      <p:ext uri="{BB962C8B-B14F-4D97-AF65-F5344CB8AC3E}">
        <p14:creationId xmlns:p14="http://schemas.microsoft.com/office/powerpoint/2010/main" val="719091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6, we will be testing the “Create User” and “Login” functions with our Stakeholders and End Users. </a:t>
            </a:r>
          </a:p>
          <a:p>
            <a:endParaRPr lang="en-US" dirty="0"/>
          </a:p>
          <a:p>
            <a:r>
              <a:rPr lang="en-US" dirty="0"/>
              <a:t>We will have both our Full Stack Developers, as well as our Blockchain team involved in this week. </a:t>
            </a:r>
          </a:p>
          <a:p>
            <a:endParaRPr lang="en-US" dirty="0"/>
          </a:p>
          <a:p>
            <a:r>
              <a:rPr lang="en-US" dirty="0"/>
              <a:t>Blockchain and Full Stack Development teams will make any changes needed due to discovered bugs for the Create and Login Process. </a:t>
            </a:r>
          </a:p>
          <a:p>
            <a:endParaRPr lang="en-US" dirty="0"/>
          </a:p>
          <a:p>
            <a:r>
              <a:rPr lang="en-US" dirty="0"/>
              <a:t>Both the Blockchain and Full Stack Development Teams will also verify that the Create and Login User functions are working by verifying with their logs. </a:t>
            </a:r>
          </a:p>
          <a:p>
            <a:endParaRPr lang="en-US" dirty="0"/>
          </a:p>
          <a:p>
            <a:r>
              <a:rPr lang="en-US" dirty="0"/>
              <a:t>We will collect feedback from the end users on how to improve the Login Process, and if there are any suggested changes. </a:t>
            </a:r>
          </a:p>
        </p:txBody>
      </p:sp>
      <p:sp>
        <p:nvSpPr>
          <p:cNvPr id="4" name="Slide Number Placeholder 3"/>
          <p:cNvSpPr>
            <a:spLocks noGrp="1"/>
          </p:cNvSpPr>
          <p:nvPr>
            <p:ph type="sldNum" sz="quarter" idx="5"/>
          </p:nvPr>
        </p:nvSpPr>
        <p:spPr/>
        <p:txBody>
          <a:bodyPr/>
          <a:lstStyle/>
          <a:p>
            <a:fld id="{19087CE9-727B-437E-AE42-24E29F8894CB}" type="slidenum">
              <a:rPr lang="en-US" smtClean="0"/>
              <a:t>22</a:t>
            </a:fld>
            <a:endParaRPr lang="en-US"/>
          </a:p>
        </p:txBody>
      </p:sp>
    </p:spTree>
    <p:extLst>
      <p:ext uri="{BB962C8B-B14F-4D97-AF65-F5344CB8AC3E}">
        <p14:creationId xmlns:p14="http://schemas.microsoft.com/office/powerpoint/2010/main" val="200558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Blockchain Team will develop functions to create Smart-Contracts, as well as to submit information to a smart contract. </a:t>
            </a:r>
          </a:p>
          <a:p>
            <a:r>
              <a:rPr lang="en-US" dirty="0"/>
              <a:t>For the Creation of Smart Contracts, they must be able to include all of the possible fields that we agreed upon, and also be able to add viewing permissions into the contract. This is so only the relevant parties to a smart contract can view it. </a:t>
            </a:r>
          </a:p>
          <a:p>
            <a:r>
              <a:rPr lang="en-US" dirty="0"/>
              <a:t>Blockchain team must also remember that the inputs to these functions are in JSON format. </a:t>
            </a:r>
          </a:p>
          <a:p>
            <a:endParaRPr lang="en-US" dirty="0"/>
          </a:p>
          <a:p>
            <a:r>
              <a:rPr lang="en-US" dirty="0"/>
              <a:t>API Team will create the Endpoints that submit the information for logging in and creating users. </a:t>
            </a:r>
          </a:p>
        </p:txBody>
      </p:sp>
      <p:sp>
        <p:nvSpPr>
          <p:cNvPr id="4" name="Slide Number Placeholder 3"/>
          <p:cNvSpPr>
            <a:spLocks noGrp="1"/>
          </p:cNvSpPr>
          <p:nvPr>
            <p:ph type="sldNum" sz="quarter" idx="5"/>
          </p:nvPr>
        </p:nvSpPr>
        <p:spPr/>
        <p:txBody>
          <a:bodyPr/>
          <a:lstStyle/>
          <a:p>
            <a:fld id="{19087CE9-727B-437E-AE42-24E29F8894CB}" type="slidenum">
              <a:rPr lang="en-US" smtClean="0"/>
              <a:t>23</a:t>
            </a:fld>
            <a:endParaRPr lang="en-US"/>
          </a:p>
        </p:txBody>
      </p:sp>
    </p:spTree>
    <p:extLst>
      <p:ext uri="{BB962C8B-B14F-4D97-AF65-F5344CB8AC3E}">
        <p14:creationId xmlns:p14="http://schemas.microsoft.com/office/powerpoint/2010/main" val="3651725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Stack Engineering Team will integrate the functions created by the Blockchain Team to Create Smart Contracts and Post Information to a Smart Contract.</a:t>
            </a:r>
          </a:p>
          <a:p>
            <a:endParaRPr lang="en-US" dirty="0"/>
          </a:p>
          <a:p>
            <a:r>
              <a:rPr lang="en-US" dirty="0"/>
              <a:t>They will also be integrating the Create and Submit Documents/Information Pages of the Website to the API functions that they created. </a:t>
            </a:r>
          </a:p>
          <a:p>
            <a:endParaRPr lang="en-US" dirty="0"/>
          </a:p>
          <a:p>
            <a:r>
              <a:rPr lang="en-US" dirty="0"/>
              <a:t>Blockchain team will support the Full Stack Engineering team in helping with initial tests, confirming that the Smart-Contracts are being created, and that conditions of the Smart-Contract are being fulfilled during initial tests. </a:t>
            </a:r>
          </a:p>
          <a:p>
            <a:endParaRPr lang="en-US" dirty="0"/>
          </a:p>
          <a:p>
            <a:r>
              <a:rPr lang="en-US" dirty="0"/>
              <a:t>Blockchain Team will also work on creating documentation and guides for our end users. </a:t>
            </a:r>
          </a:p>
          <a:p>
            <a:endParaRPr lang="en-US" dirty="0"/>
          </a:p>
          <a:p>
            <a:endParaRPr lang="en-US" dirty="0"/>
          </a:p>
        </p:txBody>
      </p:sp>
      <p:sp>
        <p:nvSpPr>
          <p:cNvPr id="4" name="Slide Number Placeholder 3"/>
          <p:cNvSpPr>
            <a:spLocks noGrp="1"/>
          </p:cNvSpPr>
          <p:nvPr>
            <p:ph type="sldNum" sz="quarter" idx="5"/>
          </p:nvPr>
        </p:nvSpPr>
        <p:spPr/>
        <p:txBody>
          <a:bodyPr/>
          <a:lstStyle/>
          <a:p>
            <a:fld id="{19087CE9-727B-437E-AE42-24E29F8894CB}" type="slidenum">
              <a:rPr lang="en-US" smtClean="0"/>
              <a:t>24</a:t>
            </a:fld>
            <a:endParaRPr lang="en-US"/>
          </a:p>
        </p:txBody>
      </p:sp>
    </p:spTree>
    <p:extLst>
      <p:ext uri="{BB962C8B-B14F-4D97-AF65-F5344CB8AC3E}">
        <p14:creationId xmlns:p14="http://schemas.microsoft.com/office/powerpoint/2010/main" val="3619220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9, we will be testing the “Create Smart Contract” and “Post Document to Smart-Contract” functions with our Stakeholders and End Users. </a:t>
            </a:r>
          </a:p>
          <a:p>
            <a:endParaRPr lang="en-US" dirty="0"/>
          </a:p>
          <a:p>
            <a:r>
              <a:rPr lang="en-US" dirty="0"/>
              <a:t>We will have both our Full Stack Developers, as well as our Blockchain team involved in this week. </a:t>
            </a:r>
          </a:p>
          <a:p>
            <a:endParaRPr lang="en-US" dirty="0"/>
          </a:p>
          <a:p>
            <a:r>
              <a:rPr lang="en-US" dirty="0"/>
              <a:t>Blockchain and Full Stack Development teams will make any changes needed due to discovered bugs for when creating a Smart-Contract and posting a document to a Smart-Contract. </a:t>
            </a:r>
          </a:p>
          <a:p>
            <a:endParaRPr lang="en-US" dirty="0"/>
          </a:p>
          <a:p>
            <a:r>
              <a:rPr lang="en-US" dirty="0"/>
              <a:t>Both the Blockchain and Full Stack Development Teams will also verify that the Create Smart Contract and Post Item functions are working by verifying with their logs. </a:t>
            </a:r>
          </a:p>
          <a:p>
            <a:endParaRPr lang="en-US" dirty="0"/>
          </a:p>
          <a:p>
            <a:r>
              <a:rPr lang="en-US" dirty="0"/>
              <a:t>We will collect feedback from the end users on how to improve the Smart-Contract Creation Process, and if there are any suggested changes.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087CE9-727B-437E-AE42-24E29F8894CB}" type="slidenum">
              <a:rPr lang="en-US" smtClean="0"/>
              <a:t>25</a:t>
            </a:fld>
            <a:endParaRPr lang="en-US"/>
          </a:p>
        </p:txBody>
      </p:sp>
    </p:spTree>
    <p:extLst>
      <p:ext uri="{BB962C8B-B14F-4D97-AF65-F5344CB8AC3E}">
        <p14:creationId xmlns:p14="http://schemas.microsoft.com/office/powerpoint/2010/main" val="2336181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Blockchain team will create functions that retrieve data regarding a Smart Contract. These functions should be set in a way where we are able to perform different types of searches to retrieve the information needed based off the JSON input that it receives from the API Call.</a:t>
            </a:r>
          </a:p>
          <a:p>
            <a:r>
              <a:rPr lang="en-US" dirty="0"/>
              <a:t>Full Stack Engineers will develop the API Get Endpoints which retrieves information about the Smart Contracts that the user has access to. The Get functions should be able to search and filter contracts based on what the user is looking to see based on the search criteria provided by the end user. </a:t>
            </a:r>
          </a:p>
        </p:txBody>
      </p:sp>
      <p:sp>
        <p:nvSpPr>
          <p:cNvPr id="4" name="Slide Number Placeholder 3"/>
          <p:cNvSpPr>
            <a:spLocks noGrp="1"/>
          </p:cNvSpPr>
          <p:nvPr>
            <p:ph type="sldNum" sz="quarter" idx="5"/>
          </p:nvPr>
        </p:nvSpPr>
        <p:spPr/>
        <p:txBody>
          <a:bodyPr/>
          <a:lstStyle/>
          <a:p>
            <a:fld id="{19087CE9-727B-437E-AE42-24E29F8894CB}" type="slidenum">
              <a:rPr lang="en-US" smtClean="0"/>
              <a:t>26</a:t>
            </a:fld>
            <a:endParaRPr lang="en-US"/>
          </a:p>
        </p:txBody>
      </p:sp>
    </p:spTree>
    <p:extLst>
      <p:ext uri="{BB962C8B-B14F-4D97-AF65-F5344CB8AC3E}">
        <p14:creationId xmlns:p14="http://schemas.microsoft.com/office/powerpoint/2010/main" val="2843521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Stack Engineers will implement the functions that the Blockchain team has created to work with their Get Endpoints that they created. </a:t>
            </a:r>
          </a:p>
          <a:p>
            <a:endParaRPr lang="en-US" dirty="0"/>
          </a:p>
          <a:p>
            <a:r>
              <a:rPr lang="en-US" dirty="0"/>
              <a:t>Full Stack Engineer’s will also implement the API Function’s within the Front-End Site that has been created, to allow for users to put in Search Criteria, and display the information that is retrieved on the page.</a:t>
            </a:r>
          </a:p>
          <a:p>
            <a:endParaRPr lang="en-US" dirty="0"/>
          </a:p>
          <a:p>
            <a:r>
              <a:rPr lang="en-US" dirty="0"/>
              <a:t>Blockchain team will support the Full Stack Engineer’s to make sure that the API Call’s and the Functions are working together.</a:t>
            </a:r>
          </a:p>
          <a:p>
            <a:r>
              <a:rPr lang="en-US" dirty="0"/>
              <a:t>They will also be able to help troubleshoot issues if there are any errors with Blockchain. </a:t>
            </a:r>
          </a:p>
          <a:p>
            <a:endParaRPr lang="en-US" dirty="0"/>
          </a:p>
          <a:p>
            <a:r>
              <a:rPr lang="en-US" dirty="0"/>
              <a:t>Blockchain team will also work on documentation and end user guides, to help the end users understand how to use the product. </a:t>
            </a:r>
          </a:p>
          <a:p>
            <a:endParaRPr lang="en-US" dirty="0"/>
          </a:p>
          <a:p>
            <a:endParaRPr lang="en-US" dirty="0"/>
          </a:p>
        </p:txBody>
      </p:sp>
      <p:sp>
        <p:nvSpPr>
          <p:cNvPr id="4" name="Slide Number Placeholder 3"/>
          <p:cNvSpPr>
            <a:spLocks noGrp="1"/>
          </p:cNvSpPr>
          <p:nvPr>
            <p:ph type="sldNum" sz="quarter" idx="5"/>
          </p:nvPr>
        </p:nvSpPr>
        <p:spPr/>
        <p:txBody>
          <a:bodyPr/>
          <a:lstStyle/>
          <a:p>
            <a:fld id="{19087CE9-727B-437E-AE42-24E29F8894CB}" type="slidenum">
              <a:rPr lang="en-US" smtClean="0"/>
              <a:t>27</a:t>
            </a:fld>
            <a:endParaRPr lang="en-US"/>
          </a:p>
        </p:txBody>
      </p:sp>
    </p:spTree>
    <p:extLst>
      <p:ext uri="{BB962C8B-B14F-4D97-AF65-F5344CB8AC3E}">
        <p14:creationId xmlns:p14="http://schemas.microsoft.com/office/powerpoint/2010/main" val="3075321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Test the features of Retrieving Information on Smart Contracts with the end users. Full Stack Engineers will support to fix any bugs that are occurring during testing and will receive feedback from the stakeholders and end users. </a:t>
            </a:r>
          </a:p>
          <a:p>
            <a:endParaRPr lang="en-US" dirty="0"/>
          </a:p>
          <a:p>
            <a:r>
              <a:rPr lang="en-US" dirty="0"/>
              <a:t>It is important to note that we will NOT be taking any requests to change the Front end of the web page, as it is not included in the final product, and it is up to the end users to create the websites to suit their needs. If there is a specific filter that is not covered with the search criteria, then we can have it considered to be implemented.</a:t>
            </a:r>
          </a:p>
        </p:txBody>
      </p:sp>
      <p:sp>
        <p:nvSpPr>
          <p:cNvPr id="4" name="Slide Number Placeholder 3"/>
          <p:cNvSpPr>
            <a:spLocks noGrp="1"/>
          </p:cNvSpPr>
          <p:nvPr>
            <p:ph type="sldNum" sz="quarter" idx="5"/>
          </p:nvPr>
        </p:nvSpPr>
        <p:spPr/>
        <p:txBody>
          <a:bodyPr/>
          <a:lstStyle/>
          <a:p>
            <a:fld id="{19087CE9-727B-437E-AE42-24E29F8894CB}" type="slidenum">
              <a:rPr lang="en-US" smtClean="0"/>
              <a:t>28</a:t>
            </a:fld>
            <a:endParaRPr lang="en-US"/>
          </a:p>
        </p:txBody>
      </p:sp>
    </p:spTree>
    <p:extLst>
      <p:ext uri="{BB962C8B-B14F-4D97-AF65-F5344CB8AC3E}">
        <p14:creationId xmlns:p14="http://schemas.microsoft.com/office/powerpoint/2010/main" val="1879328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is dedicated to wrapping up the project. This week, our Full Stack Engineers and Blockchain team will be wrapping up documentation for the customers, as well as internal documentation on how the API works. Teams will be performing their final tests on the final product and make any fixes that need to be made.</a:t>
            </a:r>
          </a:p>
          <a:p>
            <a:endParaRPr lang="en-US" dirty="0"/>
          </a:p>
          <a:p>
            <a:r>
              <a:rPr lang="en-US" dirty="0"/>
              <a:t>- Instructional guides for setup and usage will also be created and distributed to the Support Team.</a:t>
            </a:r>
          </a:p>
          <a:p>
            <a:endParaRPr lang="en-US" dirty="0"/>
          </a:p>
          <a:p>
            <a:r>
              <a:rPr lang="en-US" dirty="0"/>
              <a:t>- Full Stack Engineers and Blockchain team will be recording all their lessons learned for the project. </a:t>
            </a:r>
          </a:p>
          <a:p>
            <a:endParaRPr lang="en-US" dirty="0"/>
          </a:p>
          <a:p>
            <a:endParaRPr lang="en-US" dirty="0"/>
          </a:p>
        </p:txBody>
      </p:sp>
      <p:sp>
        <p:nvSpPr>
          <p:cNvPr id="4" name="Slide Number Placeholder 3"/>
          <p:cNvSpPr>
            <a:spLocks noGrp="1"/>
          </p:cNvSpPr>
          <p:nvPr>
            <p:ph type="sldNum" sz="quarter" idx="5"/>
          </p:nvPr>
        </p:nvSpPr>
        <p:spPr/>
        <p:txBody>
          <a:bodyPr/>
          <a:lstStyle/>
          <a:p>
            <a:fld id="{19087CE9-727B-437E-AE42-24E29F8894CB}" type="slidenum">
              <a:rPr lang="en-US" smtClean="0"/>
              <a:t>29</a:t>
            </a:fld>
            <a:endParaRPr lang="en-US"/>
          </a:p>
        </p:txBody>
      </p:sp>
    </p:spTree>
    <p:extLst>
      <p:ext uri="{BB962C8B-B14F-4D97-AF65-F5344CB8AC3E}">
        <p14:creationId xmlns:p14="http://schemas.microsoft.com/office/powerpoint/2010/main" val="403355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R1: Volatility of Ethereum </a:t>
            </a:r>
          </a:p>
          <a:p>
            <a:endParaRPr lang="en-US" dirty="0"/>
          </a:p>
          <a:p>
            <a:r>
              <a:rPr lang="en-US" dirty="0"/>
              <a:t>R2: Hacked Ethereum Wallets</a:t>
            </a:r>
          </a:p>
          <a:p>
            <a:endParaRPr lang="en-US" dirty="0"/>
          </a:p>
          <a:p>
            <a:r>
              <a:rPr lang="en-US" dirty="0"/>
              <a:t>R3: Government Banning of Blockchain</a:t>
            </a:r>
          </a:p>
          <a:p>
            <a:endParaRPr lang="en-US" dirty="0"/>
          </a:p>
          <a:p>
            <a:endParaRPr lang="en-US" dirty="0"/>
          </a:p>
          <a:p>
            <a:r>
              <a:rPr lang="en-US" dirty="0"/>
              <a:t>Above is our Risk Matrix, and as you can see, Hacked Ethereum Wallets and Ethereum’s volatility poses the greatest threats to our API, with both being in the red zone.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3A9536F-3222-4A24-B86B-CD3152D957A6}" type="slidenum">
              <a:rPr lang="en-US" smtClean="0"/>
              <a:t>31</a:t>
            </a:fld>
            <a:endParaRPr lang="en-US"/>
          </a:p>
        </p:txBody>
      </p:sp>
    </p:spTree>
    <p:extLst>
      <p:ext uri="{BB962C8B-B14F-4D97-AF65-F5344CB8AC3E}">
        <p14:creationId xmlns:p14="http://schemas.microsoft.com/office/powerpoint/2010/main" val="25155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records on the Blockchain are encrypted from end to end, we can ensure that only the relevant parties have access to view the information. </a:t>
            </a:r>
          </a:p>
          <a:p>
            <a:endParaRPr lang="en-US" dirty="0"/>
          </a:p>
          <a:p>
            <a:r>
              <a:rPr lang="en-US" dirty="0"/>
              <a:t>Blockchain makes an Audit trail, making it easy for a Project Manager to see how fast a project is getting completed., since Documents and information sent to a Project NFT will be timestamped. </a:t>
            </a:r>
          </a:p>
          <a:p>
            <a:endParaRPr lang="en-US" dirty="0"/>
          </a:p>
          <a:p>
            <a:r>
              <a:rPr lang="en-US" dirty="0"/>
              <a:t>A Project NFT will automatically be funded by the purchaser when all the set requirements are met. </a:t>
            </a:r>
          </a:p>
        </p:txBody>
      </p:sp>
      <p:sp>
        <p:nvSpPr>
          <p:cNvPr id="4" name="Slide Number Placeholder 3"/>
          <p:cNvSpPr>
            <a:spLocks noGrp="1"/>
          </p:cNvSpPr>
          <p:nvPr>
            <p:ph type="sldNum" sz="quarter" idx="5"/>
          </p:nvPr>
        </p:nvSpPr>
        <p:spPr/>
        <p:txBody>
          <a:bodyPr/>
          <a:lstStyle/>
          <a:p>
            <a:fld id="{47AAC21B-517A-4A27-B3FF-69F9CB1E32BD}" type="slidenum">
              <a:rPr lang="en-US" smtClean="0"/>
              <a:t>3</a:t>
            </a:fld>
            <a:endParaRPr lang="en-US"/>
          </a:p>
        </p:txBody>
      </p:sp>
    </p:spTree>
    <p:extLst>
      <p:ext uri="{BB962C8B-B14F-4D97-AF65-F5344CB8AC3E}">
        <p14:creationId xmlns:p14="http://schemas.microsoft.com/office/powerpoint/2010/main" val="3150181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Volatility of Cryptocurrencies, like Ethereum are volatile assets. This could affect our users who are providing funding for projects. Since Smart-Contracts can not be altered, the ones who are purchasing the completed projects may not want to create the Smart-Contract until the price of Ethereum is low. Furthermore, it would motivate the parties involved in the work that the smart-contract assigned to finish the project when the value of Ethereum is high, and not be as motivated to complete a project when the value is low. </a:t>
            </a:r>
          </a:p>
          <a:p>
            <a:endParaRPr lang="en-US" dirty="0"/>
          </a:p>
          <a:p>
            <a:r>
              <a:rPr lang="en-US" dirty="0"/>
              <a:t>Due to this possible scenario, there may be companies who are hesitant in purchasing the API, or renewing contracts. </a:t>
            </a:r>
          </a:p>
          <a:p>
            <a:endParaRPr lang="en-US" dirty="0"/>
          </a:p>
          <a:p>
            <a:r>
              <a:rPr lang="en-US" b="1" dirty="0"/>
              <a:t>References: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Best, R. de. (2022, April 28). </a:t>
            </a:r>
            <a:r>
              <a:rPr lang="en-US" i="1" dirty="0">
                <a:effectLst/>
              </a:rPr>
              <a:t>Ethereum Price history 2015-2022</a:t>
            </a:r>
            <a:r>
              <a:rPr lang="en-US" dirty="0">
                <a:effectLst/>
              </a:rPr>
              <a:t>. Statista. Retrieved May 1, 2022, from https://www.statista.com/statistics/806453/price-of-ethereum/ </a:t>
            </a:r>
          </a:p>
          <a:p>
            <a:endParaRPr lang="en-US" dirty="0"/>
          </a:p>
        </p:txBody>
      </p:sp>
      <p:sp>
        <p:nvSpPr>
          <p:cNvPr id="4" name="Slide Number Placeholder 3"/>
          <p:cNvSpPr>
            <a:spLocks noGrp="1"/>
          </p:cNvSpPr>
          <p:nvPr>
            <p:ph type="sldNum" sz="quarter" idx="5"/>
          </p:nvPr>
        </p:nvSpPr>
        <p:spPr/>
        <p:txBody>
          <a:bodyPr/>
          <a:lstStyle/>
          <a:p>
            <a:fld id="{F3A9536F-3222-4A24-B86B-CD3152D957A6}" type="slidenum">
              <a:rPr lang="en-US" smtClean="0"/>
              <a:t>32</a:t>
            </a:fld>
            <a:endParaRPr lang="en-US"/>
          </a:p>
        </p:txBody>
      </p:sp>
    </p:spTree>
    <p:extLst>
      <p:ext uri="{BB962C8B-B14F-4D97-AF65-F5344CB8AC3E}">
        <p14:creationId xmlns:p14="http://schemas.microsoft.com/office/powerpoint/2010/main" val="2806157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selling points for the API is that it is secure and can automatically execute payments when all terms of the contract are completed. Having one of our customers hot wallets hacked would decrease interest in using our platform, as it could be viewed that our product is not secure.</a:t>
            </a:r>
          </a:p>
          <a:p>
            <a:endParaRPr lang="en-US" dirty="0"/>
          </a:p>
          <a:p>
            <a:r>
              <a:rPr lang="en-US" dirty="0" err="1"/>
              <a:t>Cryptopedia</a:t>
            </a:r>
            <a:r>
              <a:rPr lang="en-US" dirty="0"/>
              <a:t> states “</a:t>
            </a:r>
            <a:r>
              <a:rPr lang="en-US" b="0" i="1" dirty="0">
                <a:solidFill>
                  <a:srgbClr val="010304"/>
                </a:solidFill>
                <a:effectLst/>
                <a:latin typeface="Work Sans" panose="020B0604020202020204" pitchFamily="2" charset="0"/>
              </a:rPr>
              <a:t>A hot wallet is connected to the internet and could be vulnerable to online attacks — which could lead to stolen funds — but it’s faster and makes it easier to trade or spend crypto.”(</a:t>
            </a:r>
            <a:r>
              <a:rPr lang="en-US" b="0" i="1" dirty="0" err="1">
                <a:solidFill>
                  <a:srgbClr val="010304"/>
                </a:solidFill>
                <a:effectLst/>
                <a:latin typeface="Work Sans" panose="020B0604020202020204" pitchFamily="2" charset="0"/>
              </a:rPr>
              <a:t>Cryptopedia</a:t>
            </a:r>
            <a:r>
              <a:rPr lang="en-US" b="0" i="1" dirty="0">
                <a:solidFill>
                  <a:srgbClr val="010304"/>
                </a:solidFill>
                <a:effectLst/>
                <a:latin typeface="Work Sans" panose="020B0604020202020204" pitchFamily="2" charset="0"/>
              </a:rPr>
              <a:t>, 2022, para. 2 ). They also explain that a cold wallet is not connected to the internet, which is more secure, and a safe way to store cryptocurrency. </a:t>
            </a:r>
          </a:p>
          <a:p>
            <a:endParaRPr lang="en-US" dirty="0"/>
          </a:p>
          <a:p>
            <a:r>
              <a:rPr lang="en-US" dirty="0"/>
              <a:t>In order to mitigate this risk, we should have an introductory course to cryptocurrency and share best practices for our clients and emphasize only putting on the amount that they need for transactions on a Hot Wallet and storing most of their coins on a cold wallet. </a:t>
            </a:r>
          </a:p>
          <a:p>
            <a:endParaRPr lang="en-US" dirty="0"/>
          </a:p>
          <a:p>
            <a:endParaRPr lang="en-US" dirty="0"/>
          </a:p>
          <a:p>
            <a:r>
              <a:rPr lang="en-US" b="1" dirty="0"/>
              <a:t>References: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Cryptopedia</a:t>
            </a:r>
            <a:r>
              <a:rPr lang="en-US" dirty="0">
                <a:effectLst/>
              </a:rPr>
              <a:t> Staff. (2022, March 10). </a:t>
            </a:r>
            <a:r>
              <a:rPr lang="en-US" i="1" dirty="0">
                <a:effectLst/>
              </a:rPr>
              <a:t>Crypto wallets: Hot vs. cold wallets</a:t>
            </a:r>
            <a:r>
              <a:rPr lang="en-US" dirty="0">
                <a:effectLst/>
              </a:rPr>
              <a:t>. Gemini. Retrieved May 1, 2022, from https://www.gemini.com/cryptopedia/crypto-wallets-hot-cold </a:t>
            </a:r>
          </a:p>
          <a:p>
            <a:endParaRPr lang="en-US" dirty="0"/>
          </a:p>
        </p:txBody>
      </p:sp>
      <p:sp>
        <p:nvSpPr>
          <p:cNvPr id="4" name="Slide Number Placeholder 3"/>
          <p:cNvSpPr>
            <a:spLocks noGrp="1"/>
          </p:cNvSpPr>
          <p:nvPr>
            <p:ph type="sldNum" sz="quarter" idx="5"/>
          </p:nvPr>
        </p:nvSpPr>
        <p:spPr/>
        <p:txBody>
          <a:bodyPr/>
          <a:lstStyle/>
          <a:p>
            <a:fld id="{F3A9536F-3222-4A24-B86B-CD3152D957A6}" type="slidenum">
              <a:rPr lang="en-US" smtClean="0"/>
              <a:t>33</a:t>
            </a:fld>
            <a:endParaRPr lang="en-US"/>
          </a:p>
        </p:txBody>
      </p:sp>
    </p:spTree>
    <p:extLst>
      <p:ext uri="{BB962C8B-B14F-4D97-AF65-F5344CB8AC3E}">
        <p14:creationId xmlns:p14="http://schemas.microsoft.com/office/powerpoint/2010/main" val="1226132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currently countries that ban the use of Ethereum, such as Afghanistan, Saudi Arabi, and Pakistan (Moffatt, 2022, para. 10). There is a risk of other countries following suit and banning the use of the Ethereum network. If this happens, we will be unable to continue business in the countries where Ethereum is banned. </a:t>
            </a:r>
          </a:p>
          <a:p>
            <a:endParaRPr lang="en-US" dirty="0"/>
          </a:p>
          <a:p>
            <a:r>
              <a:rPr lang="en-US" dirty="0"/>
              <a:t>We would need to discontinue contracts with our clients who are operating in countries where Ethereum is illegal, and not promote our services in those countries either. It is possible for our clients to use a Tor network to help prevent them being detected, but as our company policy, we do not want to get ourselves in illegal behavior and adhere to all local laws where our services are being used. </a:t>
            </a:r>
          </a:p>
          <a:p>
            <a:endParaRPr lang="en-US" dirty="0"/>
          </a:p>
          <a:p>
            <a:r>
              <a:rPr lang="en-US" b="1" dirty="0"/>
              <a:t>References: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effectLst/>
              </a:rPr>
              <a:t>Moffatt, N. (2022, March 2). </a:t>
            </a:r>
            <a:r>
              <a:rPr lang="en-US" sz="2800" i="1" dirty="0">
                <a:effectLst/>
              </a:rPr>
              <a:t>Is Ethereum Legal? (and countries where it's not)</a:t>
            </a:r>
            <a:r>
              <a:rPr lang="en-US" sz="2800" dirty="0">
                <a:effectLst/>
              </a:rPr>
              <a:t>. The Financial Geek. Retrieved May 15, 2022, from https://thefinancialgeek.com/blog/is-ethereum-legal/ </a:t>
            </a:r>
          </a:p>
          <a:p>
            <a:endParaRPr lang="en-US" dirty="0"/>
          </a:p>
          <a:p>
            <a:endParaRPr lang="en-US" dirty="0"/>
          </a:p>
        </p:txBody>
      </p:sp>
      <p:sp>
        <p:nvSpPr>
          <p:cNvPr id="4" name="Slide Number Placeholder 3"/>
          <p:cNvSpPr>
            <a:spLocks noGrp="1"/>
          </p:cNvSpPr>
          <p:nvPr>
            <p:ph type="sldNum" sz="quarter" idx="5"/>
          </p:nvPr>
        </p:nvSpPr>
        <p:spPr/>
        <p:txBody>
          <a:bodyPr/>
          <a:lstStyle/>
          <a:p>
            <a:fld id="{F3A9536F-3222-4A24-B86B-CD3152D957A6}" type="slidenum">
              <a:rPr lang="en-US" smtClean="0"/>
              <a:t>34</a:t>
            </a:fld>
            <a:endParaRPr lang="en-US"/>
          </a:p>
        </p:txBody>
      </p:sp>
    </p:spTree>
    <p:extLst>
      <p:ext uri="{BB962C8B-B14F-4D97-AF65-F5344CB8AC3E}">
        <p14:creationId xmlns:p14="http://schemas.microsoft.com/office/powerpoint/2010/main" val="2735350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Risk Management, Siegel suggests that a mitigation plan must be developed for the risks identified, which highlights approaches that can be taken to decrease the likelihood of the risk from occurring, as well as approaches to decrease the impact of the risk, in cases where one of the risks come to pass (Seigel, 2019, pg. 236). Having a plan to mitigate the risks will help to increase the likelihood of the project's success. Siegel also highlights the four potential responses that can be taken for any identified risk, also called the dispositions of risk, which are to Accept, Mitigate, Share, or Transfer the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accepting the risk, we are accepting the probability of the risk occurring and accepting the consequences. Seigel mentions that when we accept a risk, we still should reserve the right to change our mind on how to mitigate the risk on a future date (Seigel, 2019, pg. 236).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mitigating the risk, we can mitigate the risk in either the probability of the risk from occurring and the impact the risk affects our project. Risks can be mitigated though the design of the software, or assigning individuals to help mitigate the risks.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Seigel warns that sharing or transferring risk could affect help the company save money, and help to alleviate the financial burden, however, by transferring or sharing risk, it may negatively impacts the companies reputation. (Siegel, 2019, pg. 237). As a company, we want to keep a great reputation with our customers, so for any instances that we transfer or share risk, we will also be using any actions that we can to help mitigate the risks as well. </a:t>
            </a:r>
          </a:p>
          <a:p>
            <a:r>
              <a:rPr lang="en-US" dirty="0"/>
              <a:t> </a:t>
            </a:r>
          </a:p>
          <a:p>
            <a:endParaRPr lang="en-US" dirty="0"/>
          </a:p>
          <a:p>
            <a:r>
              <a:rPr lang="en-US" b="1" dirty="0"/>
              <a:t>References: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rPr>
              <a:t>Siegel, N. G. (2019). </a:t>
            </a:r>
            <a:r>
              <a:rPr lang="en-US" sz="1800" i="1" dirty="0">
                <a:effectLst/>
                <a:latin typeface="Calibri" panose="020F0502020204030204" pitchFamily="34" charset="0"/>
                <a:ea typeface="Times New Roman" panose="02020603050405020304" pitchFamily="18" charset="0"/>
              </a:rPr>
              <a:t>Engineering Project Management</a:t>
            </a:r>
            <a:r>
              <a:rPr lang="en-US" sz="1800" dirty="0">
                <a:effectLst/>
                <a:latin typeface="Calibri" panose="020F0502020204030204" pitchFamily="34" charset="0"/>
                <a:ea typeface="Times New Roman" panose="02020603050405020304" pitchFamily="18" charset="0"/>
              </a:rPr>
              <a:t>. Wiley.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35</a:t>
            </a:fld>
            <a:endParaRPr lang="en-US"/>
          </a:p>
        </p:txBody>
      </p:sp>
    </p:spTree>
    <p:extLst>
      <p:ext uri="{BB962C8B-B14F-4D97-AF65-F5344CB8AC3E}">
        <p14:creationId xmlns:p14="http://schemas.microsoft.com/office/powerpoint/2010/main" val="3745511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volatility of the price of Ethereum, we understand that there is little that we can do to prevent the cryptocurrency from being volatile, and we can not manipulate the price of Ethereum either. To mitigate the risk of volatility, we can have it to where auto-payment of Ethereum at the close of a contract is optional. This is so that if companies are not comfortable with the volatility of the cryptocurrency, they can choose to have payments of completed projects in the best way they see fit.  This will put the responsibility of sending/receiving payment to the customer using our Blockchain API solution but will allow them to avoid volatility of the crypto market, without losing the main benefits that our solution offers.</a:t>
            </a:r>
          </a:p>
          <a:p>
            <a:endParaRPr lang="en-US" dirty="0"/>
          </a:p>
          <a:p>
            <a:r>
              <a:rPr lang="en-US" dirty="0"/>
              <a:t>We can also remind customers that over the long term, Ethereum is projected to increase in value, and holding their Ethereum assets over time will accumulate value, and a great hedge over the inflation of fiat currencies. This is an important note that the sales team must inform potential customers. This will help reduce the hesitancy of using our blockchain solution for their project management and is a great selling point. </a:t>
            </a:r>
          </a:p>
          <a:p>
            <a:endParaRPr lang="en-US" dirty="0"/>
          </a:p>
          <a:p>
            <a:r>
              <a:rPr lang="en-US" dirty="0"/>
              <a:t>If Ethereum becomes too volatile, we would send out reminders to all our customers that the auto-payment feature of Ethereum is optional, and they can still use our solution for their project management. </a:t>
            </a:r>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36</a:t>
            </a:fld>
            <a:endParaRPr lang="en-US"/>
          </a:p>
        </p:txBody>
      </p:sp>
    </p:spTree>
    <p:extLst>
      <p:ext uri="{BB962C8B-B14F-4D97-AF65-F5344CB8AC3E}">
        <p14:creationId xmlns:p14="http://schemas.microsoft.com/office/powerpoint/2010/main" val="3974552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would mitigate the risk of having Ethereum Wallets being hacked by providing all our customers a best practices guide for their hot and cold wallets. It would include tips such keeping their Ethereum reserves in a cold wallet, and only transfer what they need into the hot wallet, which is easily accessible. We would remind them that a hot wallet should be treated like a checking account, whereas a cold wallet is like a savings account. </a:t>
            </a:r>
          </a:p>
          <a:p>
            <a:endParaRPr lang="en-US" dirty="0"/>
          </a:p>
          <a:p>
            <a:r>
              <a:rPr lang="en-US" dirty="0"/>
              <a:t>Also, when the API is providing the user information about any Smart-Contract, it will only display the last four digits of the Hot Wallet’s account, and that would only be for users who have an elevated level of access to the smart-contract, such as the Project Manager. Doing so will prevent individuals from acquiring hot wallet information that they could use to steal from. We can also have our API Solution log users' interactions with the API, to help identify and address suspicious behaviors coming from users that are interacting with the API. This will help to discourage bad actors from attempting to acquire information they are not supposed to, and flag for suspicious behavior.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37</a:t>
            </a:fld>
            <a:endParaRPr lang="en-US"/>
          </a:p>
        </p:txBody>
      </p:sp>
    </p:spTree>
    <p:extLst>
      <p:ext uri="{BB962C8B-B14F-4D97-AF65-F5344CB8AC3E}">
        <p14:creationId xmlns:p14="http://schemas.microsoft.com/office/powerpoint/2010/main" val="2429665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To mitigate the risk of Government banning blockchain technology, we will make efforts to advertise and show others the value that can be achieved by using blockchain technology. We will also be sure to maintain a close relationship with members of congress and run campaigns to help spread awareness of what blockchain is. When people think of blockchain, they think of it as just a decentralized banking system, so it is important to have the public know the other benefits that blockchain can be used for. We can also give our Blockchain API solution to a government agency at a reduced price, and have our solution used within government agencies. Our blockchain API solution has security in mind, which could be an excellent use case for top secret projects that government agencies work on. Having our solution being utilized within government will make it more difficult for government for begin to ban blockchain, as it would be expensive for the agencies that use our solution to discover and implement new solutions to help with their project management for top secret projects.</a:t>
            </a:r>
          </a:p>
          <a:p>
            <a:endParaRPr lang="en-US" dirty="0"/>
          </a:p>
          <a:p>
            <a:r>
              <a:rPr lang="en-US" dirty="0"/>
              <a:t>In the event that the Government does make blockchain technologies illegal, we would move our company to a cryptocurrency-friendly country and focus our sales to companies who do business where our software could be legally used.</a:t>
            </a:r>
          </a:p>
          <a:p>
            <a:endParaRPr lang="en-US" dirty="0"/>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38</a:t>
            </a:fld>
            <a:endParaRPr lang="en-US"/>
          </a:p>
        </p:txBody>
      </p:sp>
    </p:spTree>
    <p:extLst>
      <p:ext uri="{BB962C8B-B14F-4D97-AF65-F5344CB8AC3E}">
        <p14:creationId xmlns:p14="http://schemas.microsoft.com/office/powerpoint/2010/main" val="3183074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Stakeholder Engagement Assessment Matrix, we have three identified Stakeholders. Our customers, the government, and our blockchain team. </a:t>
            </a:r>
          </a:p>
          <a:p>
            <a:endParaRPr lang="en-US" dirty="0"/>
          </a:p>
          <a:p>
            <a:endParaRPr lang="en-US" dirty="0"/>
          </a:p>
          <a:p>
            <a:r>
              <a:rPr lang="en-US" dirty="0"/>
              <a:t>For reference, any columns that have a “C”, resemble the Current level of engagement of the stakeholder of that row. “D” resembles the desired level of engagement we want to have with each of the stakeholders identified. </a:t>
            </a:r>
          </a:p>
          <a:p>
            <a:endParaRPr lang="en-US" dirty="0"/>
          </a:p>
          <a:p>
            <a:r>
              <a:rPr lang="en-US" dirty="0"/>
              <a:t>In the Power / Interest column, you will see the level of Power and Interest that each of the stakeholders contain. Power resembles how much influence that they have towards the project. Interest is gauged based on the impact the project has, and accountability that the stakeholder has in the project.</a:t>
            </a:r>
          </a:p>
          <a:p>
            <a:endParaRPr lang="en-US" dirty="0"/>
          </a:p>
          <a:p>
            <a:r>
              <a:rPr lang="en-US" dirty="0"/>
              <a:t>The following slides go into more detail about the stakeholders listed in the above Stakeholder Engagement Assessment Matrix. </a:t>
            </a:r>
          </a:p>
        </p:txBody>
      </p:sp>
      <p:sp>
        <p:nvSpPr>
          <p:cNvPr id="4" name="Slide Number Placeholder 3"/>
          <p:cNvSpPr>
            <a:spLocks noGrp="1"/>
          </p:cNvSpPr>
          <p:nvPr>
            <p:ph type="sldNum" sz="quarter" idx="5"/>
          </p:nvPr>
        </p:nvSpPr>
        <p:spPr/>
        <p:txBody>
          <a:bodyPr/>
          <a:lstStyle/>
          <a:p>
            <a:fld id="{B189F0F6-612B-4E54-9468-38E50915FBD9}" type="slidenum">
              <a:rPr lang="en-US" smtClean="0"/>
              <a:t>40</a:t>
            </a:fld>
            <a:endParaRPr lang="en-US"/>
          </a:p>
        </p:txBody>
      </p:sp>
    </p:spTree>
    <p:extLst>
      <p:ext uri="{BB962C8B-B14F-4D97-AF65-F5344CB8AC3E}">
        <p14:creationId xmlns:p14="http://schemas.microsoft.com/office/powerpoint/2010/main" val="2370861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customers are other organizations who are looking for a secure way to handle their project management. Since this is a new product that we are offering, they are currently unaware of this project. </a:t>
            </a:r>
          </a:p>
          <a:p>
            <a:endParaRPr lang="en-US" dirty="0"/>
          </a:p>
          <a:p>
            <a:r>
              <a:rPr lang="en-US" dirty="0"/>
              <a:t>The customers have a low power in influencing the project but will have a high interest when they hear about what we are doing. Jersak claims that stakeholders who have low power but high interest “need to be kept informed and solicited for input from their constituents, but are not selected for their ability to influence main project outcomes” (Jersak, 2020, para. 6).  </a:t>
            </a:r>
          </a:p>
          <a:p>
            <a:endParaRPr lang="en-US" dirty="0"/>
          </a:p>
          <a:p>
            <a:r>
              <a:rPr lang="en-US" dirty="0"/>
              <a:t>The reason why we have the customers labelled as low power is because we want our end product to serve the masses, and not just one individual customer. Most of our customers handle Project Management differently, and by allowing to have a customer have a high level of power of this project, we could potentially be reducing the number of customers who would be able to use our final product. It is important to receive their feedback and keep their suggestions under consideration and keep them informed of the progress of the project, to keep them interested in our product, which would ultimately lead to them purchasing the final product. </a:t>
            </a:r>
          </a:p>
          <a:p>
            <a:endParaRPr lang="en-US" dirty="0"/>
          </a:p>
          <a:p>
            <a:r>
              <a:rPr lang="en-US" dirty="0"/>
              <a:t>The challenges we may face may include the general public having unfamiliarity with blockchain. They may see Ethereum just as a cryptocurrency, and not understand the benefits that they can gain by using Smart Contracts on the Ethereum Blockchain. We will need to educate our potential customers about what Smart Contracts are, and how they work on the Ethereum Blockchain.</a:t>
            </a:r>
          </a:p>
          <a:p>
            <a:endParaRPr lang="en-US" dirty="0"/>
          </a:p>
          <a:p>
            <a:r>
              <a:rPr lang="en-US" dirty="0"/>
              <a:t>Also, customers might be hesitant in getting involved due to the volatility of Ethereum. Companies would rather use a currency that has stability, so they do not feel cheated when they finish a project when the price of Ethereum is down. </a:t>
            </a:r>
          </a:p>
          <a:p>
            <a:endParaRPr lang="en-US" dirty="0"/>
          </a:p>
          <a:p>
            <a:endParaRPr lang="en-US" dirty="0"/>
          </a:p>
          <a:p>
            <a:r>
              <a:rPr lang="en-US" b="1" dirty="0"/>
              <a:t>References: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Jersak, M. (2020). </a:t>
            </a:r>
            <a:r>
              <a:rPr lang="en-US" i="1" dirty="0">
                <a:effectLst/>
              </a:rPr>
              <a:t>Stakeholder analysis – a practical example from a successful project</a:t>
            </a:r>
            <a:r>
              <a:rPr lang="en-US" dirty="0">
                <a:effectLst/>
              </a:rPr>
              <a:t>. People First Project Management. Retrieved May 8, 2022, from https://peoplefirstprojectmanagement.com/stakeholder-analysis-a-practical-example-from-a-successful-project/ </a:t>
            </a:r>
          </a:p>
          <a:p>
            <a:endParaRPr lang="en-US" b="0" i="0" dirty="0">
              <a:solidFill>
                <a:srgbClr val="343A3F"/>
              </a:solidFill>
              <a:effectLst/>
              <a:latin typeface="Lato Extended"/>
            </a:endParaRPr>
          </a:p>
          <a:p>
            <a:endParaRPr lang="en-US" dirty="0"/>
          </a:p>
        </p:txBody>
      </p:sp>
      <p:sp>
        <p:nvSpPr>
          <p:cNvPr id="4" name="Slide Number Placeholder 3"/>
          <p:cNvSpPr>
            <a:spLocks noGrp="1"/>
          </p:cNvSpPr>
          <p:nvPr>
            <p:ph type="sldNum" sz="quarter" idx="5"/>
          </p:nvPr>
        </p:nvSpPr>
        <p:spPr/>
        <p:txBody>
          <a:bodyPr/>
          <a:lstStyle/>
          <a:p>
            <a:fld id="{B189F0F6-612B-4E54-9468-38E50915FBD9}" type="slidenum">
              <a:rPr lang="en-US" smtClean="0"/>
              <a:t>41</a:t>
            </a:fld>
            <a:endParaRPr lang="en-US"/>
          </a:p>
        </p:txBody>
      </p:sp>
    </p:spTree>
    <p:extLst>
      <p:ext uri="{BB962C8B-B14F-4D97-AF65-F5344CB8AC3E}">
        <p14:creationId xmlns:p14="http://schemas.microsoft.com/office/powerpoint/2010/main" val="2394218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Government is a stakeholder who has a high level of power in the success of our project, and low interest. If Government makes blockchain technologies illegal, we will be unable to successfully complete this project. Jucan claims that stakeholders who have high power and low interest “need to be kept satisfied and apprised of project progress, but do not impose their influence on day-to-day project execution or system functional requirements” (Jucan, 2021, para. 7). We need to be sure that we are following the governments laws, and inform them of what our project is, as well as what benefits it brings.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Government is also currently unaware of the project, and once they hear about what we are doing, they are likely to be in the Resistant category initially. Noone claims that “cryptocurrencies undermine central banks’ ability to use monetary policy to fix the problem underlying the currency depreciation, and diminish their influence over investment, spending, or inflation within their jurisdictions” (Noone, 2021, para. 10). Government does have a concern with the rising popularity with Cryptocurrency and may be working on laws that may render our product useless. Jucan claims that most resistant stakeholders are well intended, but their reluctance is derived from a lack of accurate information. Informing our Government Officials about the benefits our project provides, and how the product can benefit them could potentially steer them into a supportive level of engagement, or at minimum, neutral.  </a:t>
            </a:r>
          </a:p>
          <a:p>
            <a:endParaRPr lang="en-US" dirty="0"/>
          </a:p>
          <a:p>
            <a:r>
              <a:rPr lang="en-US" dirty="0"/>
              <a:t>Once government hears us mention the use of Ethereum and Blockchain with our project, they may be resistant, but by highlighting the benefits, and how our project can benefit them, we may be able to have their support in the project and reduce the risk of having the technology we are using from being illegal.</a:t>
            </a:r>
          </a:p>
          <a:p>
            <a:endParaRPr lang="en-US" dirty="0"/>
          </a:p>
          <a:p>
            <a:endParaRPr lang="en-US" dirty="0"/>
          </a:p>
          <a:p>
            <a:endParaRPr lang="en-US" dirty="0"/>
          </a:p>
          <a:p>
            <a:r>
              <a:rPr lang="en-US" b="1" dirty="0"/>
              <a:t>References:</a:t>
            </a:r>
          </a:p>
          <a:p>
            <a:endParaRPr lang="en-US" dirty="0"/>
          </a:p>
          <a:p>
            <a:endParaRPr lang="en-US" dirty="0"/>
          </a:p>
          <a:p>
            <a:pPr indent="-457200"/>
            <a:r>
              <a:rPr lang="en-US" b="0" i="0" dirty="0">
                <a:solidFill>
                  <a:srgbClr val="343A3F"/>
                </a:solidFill>
                <a:effectLst/>
                <a:latin typeface="Lato Extended"/>
              </a:rPr>
              <a:t>Jucan, G. (2020, February 5). </a:t>
            </a:r>
            <a:r>
              <a:rPr lang="en-US" b="0" i="1" dirty="0">
                <a:solidFill>
                  <a:srgbClr val="343A3F"/>
                </a:solidFill>
                <a:effectLst/>
                <a:latin typeface="Lato Extended"/>
              </a:rPr>
              <a:t>Resistant stakeholders: Dealing with the good, the bad and the ugly</a:t>
            </a:r>
            <a:r>
              <a:rPr lang="en-US" b="0" i="0" dirty="0">
                <a:solidFill>
                  <a:srgbClr val="343A3F"/>
                </a:solidFill>
                <a:effectLst/>
                <a:latin typeface="Lato Extended"/>
              </a:rPr>
              <a:t>. Resistant Stakeholders: Dealing With the Good, the Bad and the Ugly George Jucan - February 5, 2020. Retrieved May 4, 2022, from https://www.projectmanagement.com/articles/609128/Resistant-Stakeholders--Dealing-With-the-Good--the-Bad-and-the-Ugly</a:t>
            </a:r>
          </a:p>
          <a:p>
            <a:pPr indent="-457200"/>
            <a:endParaRPr lang="en-US" b="0" i="0" dirty="0">
              <a:solidFill>
                <a:srgbClr val="343A3F"/>
              </a:solidFill>
              <a:effectLst/>
              <a:latin typeface="Lato Extended"/>
            </a:endParaRPr>
          </a:p>
          <a:p>
            <a:pPr marL="0" marR="0" lvl="0" indent="-457200" algn="l" defTabSz="914400" rtl="0" eaLnBrk="1" fontAlgn="auto" latinLnBrk="0" hangingPunct="1">
              <a:lnSpc>
                <a:spcPct val="100000"/>
              </a:lnSpc>
              <a:spcBef>
                <a:spcPts val="0"/>
              </a:spcBef>
              <a:spcAft>
                <a:spcPts val="0"/>
              </a:spcAft>
              <a:buClrTx/>
              <a:buSzTx/>
              <a:buFontTx/>
              <a:buNone/>
              <a:tabLst/>
              <a:defRPr/>
            </a:pPr>
            <a:r>
              <a:rPr lang="en-US" dirty="0" err="1">
                <a:effectLst/>
              </a:rPr>
              <a:t>Noone</a:t>
            </a:r>
            <a:r>
              <a:rPr lang="en-US" dirty="0">
                <a:effectLst/>
              </a:rPr>
              <a:t>, G. (2021, May 17). </a:t>
            </a:r>
            <a:r>
              <a:rPr lang="en-US" i="1" dirty="0">
                <a:effectLst/>
              </a:rPr>
              <a:t>The case against bitcoin: Why governments are cracking down on crypto</a:t>
            </a:r>
            <a:r>
              <a:rPr lang="en-US" dirty="0">
                <a:effectLst/>
              </a:rPr>
              <a:t>. Tech Monitor. Retrieved May 8, 2022, from https://techmonitor.ai/policy/digital-economy/case-against-bitcoin-governments-plan-cryptocurrency-ban </a:t>
            </a:r>
          </a:p>
          <a:p>
            <a:pPr indent="-457200"/>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189F0F6-612B-4E54-9468-38E50915FBD9}" type="slidenum">
              <a:rPr lang="en-US" smtClean="0"/>
              <a:t>42</a:t>
            </a:fld>
            <a:endParaRPr lang="en-US"/>
          </a:p>
        </p:txBody>
      </p:sp>
    </p:spTree>
    <p:extLst>
      <p:ext uri="{BB962C8B-B14F-4D97-AF65-F5344CB8AC3E}">
        <p14:creationId xmlns:p14="http://schemas.microsoft.com/office/powerpoint/2010/main" val="1224475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types of Projects have different requirements. Having an API to connect to the blockchain will allow customization in the front end, where projects can crate their own front end website to where individuals can easily create Smart Contracts, view the status of the contract, and submit their required documents. Creating a custom form in the front end allows project managers to include the requirements that are relevant for a particular type of project.</a:t>
            </a:r>
          </a:p>
        </p:txBody>
      </p:sp>
      <p:sp>
        <p:nvSpPr>
          <p:cNvPr id="4" name="Slide Number Placeholder 3"/>
          <p:cNvSpPr>
            <a:spLocks noGrp="1"/>
          </p:cNvSpPr>
          <p:nvPr>
            <p:ph type="sldNum" sz="quarter" idx="5"/>
          </p:nvPr>
        </p:nvSpPr>
        <p:spPr/>
        <p:txBody>
          <a:bodyPr/>
          <a:lstStyle/>
          <a:p>
            <a:fld id="{47AAC21B-517A-4A27-B3FF-69F9CB1E32BD}" type="slidenum">
              <a:rPr lang="en-US" smtClean="0"/>
              <a:t>4</a:t>
            </a:fld>
            <a:endParaRPr lang="en-US"/>
          </a:p>
        </p:txBody>
      </p:sp>
    </p:spTree>
    <p:extLst>
      <p:ext uri="{BB962C8B-B14F-4D97-AF65-F5344CB8AC3E}">
        <p14:creationId xmlns:p14="http://schemas.microsoft.com/office/powerpoint/2010/main" val="501080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blockchain team is developing the back end of our project using Python to connect to the blockchain and creating smart contracts. They are enthusiasts of Ethereum, and excited in having the role to create a blockchain solution for project management with the Ethereum Blockchain.  </a:t>
            </a:r>
          </a:p>
          <a:p>
            <a:endParaRPr lang="en-US" dirty="0"/>
          </a:p>
          <a:p>
            <a:r>
              <a:rPr lang="en-US" dirty="0"/>
              <a:t>The blockchain team is currently supportive of this project, and they are at the desired level of engagement. If they progress to a leading level of engagement, we need to make sure that we keep the team in check, clearly defining their roles and responsibilities in the project. They may feel like they have more power than they have over the project, because they are responsible for creating the Python Class that interacts with Ethereum's Blockchain. Them knowing that other parties may not know as much as them about blockchain technology may have them feeling like they have more power than they possess in the project.</a:t>
            </a:r>
          </a:p>
          <a:p>
            <a:endParaRPr lang="en-US" dirty="0"/>
          </a:p>
          <a:p>
            <a:r>
              <a:rPr lang="en-US" dirty="0"/>
              <a:t>The challenges that we may face with our blockchain team is that since they are the ones who are developing the program that interacts with Ethereum’s blockchain, they know more about how it works more than anyone else, which means they also know about the vulnerabilities, and how to exploit it. We do not want to have a situation where one of our own developers becomes a bad actor who exploits the software that we release for their own personal gain. Since our solution involves Ethereum wallets, and the other teams involved not having the same amount of knowledge as they do, there may be some who believe they can get away with exploiting our software. We need to be sure to have a close eye on the code that they are producing by having code reviews and keep an eye on each of the team members, keeping note of any suspicious activity. </a:t>
            </a:r>
          </a:p>
        </p:txBody>
      </p:sp>
      <p:sp>
        <p:nvSpPr>
          <p:cNvPr id="4" name="Slide Number Placeholder 3"/>
          <p:cNvSpPr>
            <a:spLocks noGrp="1"/>
          </p:cNvSpPr>
          <p:nvPr>
            <p:ph type="sldNum" sz="quarter" idx="5"/>
          </p:nvPr>
        </p:nvSpPr>
        <p:spPr/>
        <p:txBody>
          <a:bodyPr/>
          <a:lstStyle/>
          <a:p>
            <a:fld id="{B189F0F6-612B-4E54-9468-38E50915FBD9}" type="slidenum">
              <a:rPr lang="en-US" smtClean="0"/>
              <a:t>43</a:t>
            </a:fld>
            <a:endParaRPr lang="en-US"/>
          </a:p>
        </p:txBody>
      </p:sp>
    </p:spTree>
    <p:extLst>
      <p:ext uri="{BB962C8B-B14F-4D97-AF65-F5344CB8AC3E}">
        <p14:creationId xmlns:p14="http://schemas.microsoft.com/office/powerpoint/2010/main" val="3243202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Stack Development Team is responsible for creating the API that works with the Python Class that the Blockchain team is creating, to generate and complete Smart Contracts.  </a:t>
            </a:r>
          </a:p>
          <a:p>
            <a:endParaRPr lang="en-US" dirty="0"/>
          </a:p>
          <a:p>
            <a:r>
              <a:rPr lang="en-US" dirty="0"/>
              <a:t>This team currently has a neutral level of engagement, because they feel a little overwhelmed with working with blockchain, which is a newer technology that they have not used before, but they are excited to be working on the project to create a more secure and efficient way to deal with Project Management. Educating them more on how blockchain works, and how using blockchain makes the smart contracts secure will help them move to the category of Supportive engagement. It is also important to make sure that the Blockchain team helps to educate them through the process of this project, to help give them a better understanding on how to interact with the python class that they are developing. </a:t>
            </a:r>
          </a:p>
          <a:p>
            <a:endParaRPr lang="en-US" dirty="0"/>
          </a:p>
          <a:p>
            <a:r>
              <a:rPr lang="en-US" dirty="0"/>
              <a:t>Much like our Blockchain team, our full stack developers are developing the program that interacts with Ethereum’s blockchain and will know more about the vulnerabilities, and how to exploit it. We do not want to have a situation where one of our own developers becomes a bad actor who exploits the software that we release for their own personal gain. Since our solution involves Ethereum wallets, there could be interest to exploit the API to gather information that they should not have access to. We need to be sure to have a close eye on the code that they are producing by having code reviews and keep an eye on each of the team members, keeping note of any suspicious activity. </a:t>
            </a:r>
          </a:p>
        </p:txBody>
      </p:sp>
      <p:sp>
        <p:nvSpPr>
          <p:cNvPr id="4" name="Slide Number Placeholder 3"/>
          <p:cNvSpPr>
            <a:spLocks noGrp="1"/>
          </p:cNvSpPr>
          <p:nvPr>
            <p:ph type="sldNum" sz="quarter" idx="5"/>
          </p:nvPr>
        </p:nvSpPr>
        <p:spPr/>
        <p:txBody>
          <a:bodyPr/>
          <a:lstStyle/>
          <a:p>
            <a:fld id="{B189F0F6-612B-4E54-9468-38E50915FBD9}" type="slidenum">
              <a:rPr lang="en-US" smtClean="0"/>
              <a:t>44</a:t>
            </a:fld>
            <a:endParaRPr lang="en-US"/>
          </a:p>
        </p:txBody>
      </p:sp>
    </p:spTree>
    <p:extLst>
      <p:ext uri="{BB962C8B-B14F-4D97-AF65-F5344CB8AC3E}">
        <p14:creationId xmlns:p14="http://schemas.microsoft.com/office/powerpoint/2010/main" val="754942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Biafore</a:t>
            </a:r>
            <a:r>
              <a:rPr lang="en-US" dirty="0"/>
              <a:t> mentions when closing a Project, you need to complete the tasks of Obtaining Acceptance in Writing, Documenting the Lessons Learned, Produce a Closeout Report, Close Contracts, and Archive Project Information (</a:t>
            </a:r>
            <a:r>
              <a:rPr lang="en-US" dirty="0" err="1"/>
              <a:t>Biafore</a:t>
            </a:r>
            <a:r>
              <a:rPr lang="en-US" dirty="0"/>
              <a:t>, 2019, sec. 58). </a:t>
            </a:r>
          </a:p>
          <a:p>
            <a:endParaRPr lang="en-US" dirty="0"/>
          </a:p>
          <a:p>
            <a:r>
              <a:rPr lang="en-US" dirty="0"/>
              <a:t>To gain the acceptance in writing, we will have the Team Leads from the Full Stack Development team, and the Blockchain Development Team to Sign a document stating that all of their items from the Work Breakdown Structure have been completed, and all of their code has been thoroughly tested, without any identifiable bugs within the software that has been produce. This will help with accountability on the respective teams, to make sure that all items are complete, and it is a formal way to state that all of the work has been completed.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Lessons Learned Register is a collection of lessons that we have learned throughout the Project Lifecycle. Rowe claims that “</a:t>
            </a:r>
            <a:r>
              <a:rPr lang="en-US" b="0" i="0" dirty="0">
                <a:solidFill>
                  <a:srgbClr val="575757"/>
                </a:solidFill>
                <a:effectLst/>
                <a:latin typeface="Helvetica" panose="020B0604020202020204" pitchFamily="34" charset="0"/>
              </a:rPr>
              <a:t>Sharing lessons learned among project team members prevents an organization from repeating the same mistakes and also allows them to take advantage of organizational best practices” (Rowe, 2006, para. 3). Having the lessons learned documented and stored will allow us to learn from our mistakes for future projects. This will be important to have since we plan on creating a new version of the software 5 years down the road. Instead of creating all the lessons learned at the Closing Stage of the project, all team members will be tasked to produce at least 1 lesson learned per week. This is so when we are in the Closing Stage, we would only need to put them all together for a formalized list of lessons learned, and we do not forget any of the lessons that we learned throughout the project. </a:t>
            </a:r>
          </a:p>
          <a:p>
            <a:endParaRPr lang="en-US" dirty="0"/>
          </a:p>
          <a:p>
            <a:r>
              <a:rPr lang="en-US" dirty="0"/>
              <a:t>We will also have a meeting to document all the lessons learned throughout the project. All parties involved in this project will be involved with contributing lessons learned. Rowe claims that to “</a:t>
            </a:r>
            <a:r>
              <a:rPr lang="en-US" b="0" i="0" dirty="0">
                <a:solidFill>
                  <a:srgbClr val="575757"/>
                </a:solidFill>
                <a:effectLst/>
                <a:latin typeface="Helvetica" panose="020B0604020202020204" pitchFamily="34" charset="0"/>
              </a:rPr>
              <a:t>obtain optimum results, the lessons learned sessions should be facilitated by someone other than the project manager” (Rowe, 2006, para. 13). To get the best results, t</a:t>
            </a:r>
            <a:r>
              <a:rPr lang="en-US" dirty="0"/>
              <a:t>he facilitators of this meeting will be the team leads from all of the teams. The </a:t>
            </a:r>
            <a:r>
              <a:rPr lang="en-US" dirty="0" err="1"/>
              <a:t>facilitors</a:t>
            </a:r>
            <a:r>
              <a:rPr lang="en-US" dirty="0"/>
              <a:t> will be required to ask the following key questions. What went right? What went wrong? What could be improved?</a:t>
            </a:r>
          </a:p>
          <a:p>
            <a:endParaRPr lang="en-US" dirty="0"/>
          </a:p>
          <a:p>
            <a:endParaRPr lang="en-US" dirty="0"/>
          </a:p>
          <a:p>
            <a:r>
              <a:rPr lang="en-US" b="1" dirty="0"/>
              <a:t>References:</a:t>
            </a:r>
          </a:p>
          <a:p>
            <a:endParaRPr lang="en-US" dirty="0"/>
          </a:p>
          <a:p>
            <a:r>
              <a:rPr lang="en-US" dirty="0" err="1">
                <a:effectLst/>
              </a:rPr>
              <a:t>Biafore</a:t>
            </a:r>
            <a:r>
              <a:rPr lang="en-US" dirty="0">
                <a:effectLst/>
              </a:rPr>
              <a:t>, B. (2019, June 28). </a:t>
            </a:r>
            <a:r>
              <a:rPr lang="en-US" i="1" dirty="0">
                <a:effectLst/>
              </a:rPr>
              <a:t>Close a project - Project Management Foundations Video tutorial: </a:t>
            </a:r>
            <a:r>
              <a:rPr lang="en-US" i="1" dirty="0" err="1">
                <a:effectLst/>
              </a:rPr>
              <a:t>Linkedin</a:t>
            </a:r>
            <a:r>
              <a:rPr lang="en-US" i="1" dirty="0">
                <a:effectLst/>
              </a:rPr>
              <a:t> learning, formerly Lynda.com</a:t>
            </a:r>
            <a:r>
              <a:rPr lang="en-US" dirty="0">
                <a:effectLst/>
              </a:rPr>
              <a:t>. LinkedIn. Retrieved May 15, 2022, from https://www.linkedin.com/learning/project-management-foundations-4/close-a-project-3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46</a:t>
            </a:fld>
            <a:endParaRPr lang="en-US"/>
          </a:p>
        </p:txBody>
      </p:sp>
    </p:spTree>
    <p:extLst>
      <p:ext uri="{BB962C8B-B14F-4D97-AF65-F5344CB8AC3E}">
        <p14:creationId xmlns:p14="http://schemas.microsoft.com/office/powerpoint/2010/main" val="8054609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Biafore</a:t>
            </a:r>
            <a:r>
              <a:rPr lang="en-US" dirty="0"/>
              <a:t> mentions that in a closeout report, the project summary, as well as the final schedule and cost should be included (</a:t>
            </a:r>
            <a:r>
              <a:rPr lang="en-US" dirty="0" err="1"/>
              <a:t>Biafore</a:t>
            </a:r>
            <a:r>
              <a:rPr lang="en-US" dirty="0"/>
              <a:t>, 2019, sec. 58). </a:t>
            </a:r>
          </a:p>
          <a:p>
            <a:endParaRPr lang="en-US" dirty="0"/>
          </a:p>
          <a:p>
            <a:r>
              <a:rPr lang="en-US" dirty="0"/>
              <a:t>The Project Summary will highlight all that has been accomplished with the project, if the result of the project delivered what we were supposed to deliver, if we were able to complete the project on time , as well as if we were able to complete the project within the budget that we initially set for the project. If we were unable to complete the project within the budget, there needs to be an explanation of the reason why. </a:t>
            </a:r>
          </a:p>
          <a:p>
            <a:endParaRPr lang="en-US" dirty="0"/>
          </a:p>
          <a:p>
            <a:r>
              <a:rPr lang="en-US" dirty="0"/>
              <a:t>For the final schedule and cost section of the closeout report, we will include the completion date of the project, and if we were able to complete the project early or late, we will identify the reasons as to why that was. This is to help us with determining how much time it would take to complete future projects, and in doing so, we can produce better estimates of how much a project will cost. The total cost of the project will also be included in this section. Having the total cost of the project included will allow us to know how much it will cost for similar projects to be completed in the future and give us insight on how many companies we will need to sell the final solution to before we start making a return on investment. </a:t>
            </a:r>
          </a:p>
          <a:p>
            <a:endParaRPr lang="en-US" dirty="0"/>
          </a:p>
          <a:p>
            <a:endParaRPr lang="en-US" dirty="0"/>
          </a:p>
          <a:p>
            <a:r>
              <a:rPr lang="en-US" b="1" dirty="0"/>
              <a:t>References:</a:t>
            </a:r>
          </a:p>
          <a:p>
            <a:endParaRPr lang="en-US" dirty="0"/>
          </a:p>
          <a:p>
            <a:pPr marL="0" marR="0" lvl="0" indent="-457200" algn="l" defTabSz="914400" rtl="0" eaLnBrk="1" fontAlgn="auto" latinLnBrk="0" hangingPunct="1">
              <a:lnSpc>
                <a:spcPct val="100000"/>
              </a:lnSpc>
              <a:spcBef>
                <a:spcPts val="0"/>
              </a:spcBef>
              <a:spcAft>
                <a:spcPts val="0"/>
              </a:spcAft>
              <a:buClrTx/>
              <a:buSzTx/>
              <a:buFontTx/>
              <a:buNone/>
              <a:tabLst/>
              <a:defRPr/>
            </a:pPr>
            <a:r>
              <a:rPr lang="en-US" dirty="0" err="1">
                <a:effectLst/>
              </a:rPr>
              <a:t>Biafore</a:t>
            </a:r>
            <a:r>
              <a:rPr lang="en-US" dirty="0">
                <a:effectLst/>
              </a:rPr>
              <a:t>, B. (2019, June 28). </a:t>
            </a:r>
            <a:r>
              <a:rPr lang="en-US" i="1" dirty="0">
                <a:effectLst/>
              </a:rPr>
              <a:t>How to prepare a close-out report - Project Management Foundations Video tutorial: </a:t>
            </a:r>
            <a:r>
              <a:rPr lang="en-US" i="1" dirty="0" err="1">
                <a:effectLst/>
              </a:rPr>
              <a:t>Linkedin</a:t>
            </a:r>
            <a:r>
              <a:rPr lang="en-US" i="1" dirty="0">
                <a:effectLst/>
              </a:rPr>
              <a:t> learning, formerly Lynda.com</a:t>
            </a:r>
            <a:r>
              <a:rPr lang="en-US" dirty="0">
                <a:effectLst/>
              </a:rPr>
              <a:t>. LinkedIn. Retrieved May 15, 2022, from https://www.linkedin.com/learning/project-management-foundations-4/how-to-prepare-a-close-out-report-3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47</a:t>
            </a:fld>
            <a:endParaRPr lang="en-US"/>
          </a:p>
        </p:txBody>
      </p:sp>
    </p:spTree>
    <p:extLst>
      <p:ext uri="{BB962C8B-B14F-4D97-AF65-F5344CB8AC3E}">
        <p14:creationId xmlns:p14="http://schemas.microsoft.com/office/powerpoint/2010/main" val="4180652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Lessons Learned Register is a collection of lessons that we have learned throughout the Project Lifecycle. Rowe claims that “</a:t>
            </a:r>
            <a:r>
              <a:rPr lang="en-US" b="0" i="0" dirty="0">
                <a:solidFill>
                  <a:srgbClr val="575757"/>
                </a:solidFill>
                <a:effectLst/>
                <a:latin typeface="Helvetica" panose="020B0604020202020204" pitchFamily="34" charset="0"/>
              </a:rPr>
              <a:t>Sharing lessons learned among project team members prevents an organization from repeating the same mistakes and also allows them to take advantage of organizational best practices” (Rowe, 2006, para. 3). Having the lessons learned documented and stored will allow us to learn from our mistakes for future projects. This will be important to have since we plan on creating a new version of the software 5 years down the road. Instead of creating all the lessons learned at the Closing Stage of the project, all team members will be tasked to produce at least 1 lesson learned per week. This is so when we are in the Closing Stage, we would only need to put them all together for a formalized list of lessons learned, and we do not forget any of the lessons that we learned throughout the project. </a:t>
            </a:r>
          </a:p>
          <a:p>
            <a:endParaRPr lang="en-US" b="0" i="0" dirty="0">
              <a:solidFill>
                <a:srgbClr val="575757"/>
              </a:solidFill>
              <a:effectLst/>
              <a:latin typeface="Helvetica" panose="020B0604020202020204" pitchFamily="34" charset="0"/>
            </a:endParaRPr>
          </a:p>
          <a:p>
            <a:endParaRPr lang="en-US" b="0" i="0" dirty="0">
              <a:solidFill>
                <a:srgbClr val="575757"/>
              </a:solidFill>
              <a:effectLst/>
              <a:latin typeface="Helvetica" panose="020B0604020202020204" pitchFamily="34" charset="0"/>
            </a:endParaRPr>
          </a:p>
          <a:p>
            <a:endParaRPr lang="en-US" b="0" i="0" dirty="0">
              <a:solidFill>
                <a:srgbClr val="575757"/>
              </a:solidFill>
              <a:effectLst/>
              <a:latin typeface="Helvetica" panose="020B0604020202020204" pitchFamily="34" charset="0"/>
            </a:endParaRPr>
          </a:p>
          <a:p>
            <a:r>
              <a:rPr lang="en-US" b="1" i="0" dirty="0">
                <a:solidFill>
                  <a:srgbClr val="575757"/>
                </a:solidFill>
                <a:effectLst/>
                <a:latin typeface="Helvetica" panose="020B0604020202020204" pitchFamily="34" charset="0"/>
              </a:rPr>
              <a:t>References:</a:t>
            </a:r>
          </a:p>
          <a:p>
            <a:endParaRPr lang="en-US" b="0" i="0" dirty="0">
              <a:solidFill>
                <a:srgbClr val="575757"/>
              </a:solidFill>
              <a:effectLst/>
              <a:latin typeface="Helvetica" panose="020B0604020202020204" pitchFamily="34" charset="0"/>
            </a:endParaRPr>
          </a:p>
          <a:p>
            <a:r>
              <a:rPr lang="en-US" b="0" i="0" dirty="0">
                <a:solidFill>
                  <a:srgbClr val="575757"/>
                </a:solidFill>
                <a:effectLst/>
                <a:latin typeface="Helvetica" panose="020B0604020202020204" pitchFamily="34" charset="0"/>
              </a:rPr>
              <a:t>Rowe, S. F. &amp; Sikes, S. (2006). Lessons learned: taking it to the next level. Paper presented at PMI® Global Congress 2006—North America, Seattle, WA. Newtown Square, PA: Project Management Institute.</a:t>
            </a:r>
          </a:p>
          <a:p>
            <a:r>
              <a:rPr lang="en-US" dirty="0"/>
              <a:t>https://www.pmi.org/learning/library/lessons-learned-next-level-communicating-7991</a:t>
            </a:r>
            <a:endParaRPr lang="en-US" b="0" i="0" dirty="0">
              <a:solidFill>
                <a:srgbClr val="575757"/>
              </a:solidFill>
              <a:effectLst/>
              <a:latin typeface="Helvetica"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48</a:t>
            </a:fld>
            <a:endParaRPr lang="en-US"/>
          </a:p>
        </p:txBody>
      </p:sp>
    </p:spTree>
    <p:extLst>
      <p:ext uri="{BB962C8B-B14F-4D97-AF65-F5344CB8AC3E}">
        <p14:creationId xmlns:p14="http://schemas.microsoft.com/office/powerpoint/2010/main" val="2336810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Support Agreement will be finalized in the closure stage. In the Support agreement, it will include the inclusions, exclusions, and responsibilities, and the length of time that support will be provided.</a:t>
            </a:r>
          </a:p>
          <a:p>
            <a:endParaRPr lang="en-US" dirty="0"/>
          </a:p>
          <a:p>
            <a:r>
              <a:rPr lang="en-US" dirty="0"/>
              <a:t>We will provide support for any issues that pertain to the API and blockchain solution for the next 5 years. It will exclude including additional features that have not been included in the software, and unauthorized modifications to the software. </a:t>
            </a:r>
          </a:p>
          <a:p>
            <a:endParaRPr lang="en-US" dirty="0"/>
          </a:p>
          <a:p>
            <a:r>
              <a:rPr lang="en-US" dirty="0"/>
              <a:t>It will be the responsibility of the customer to maintain an environment that fits the criteria for the minimum standards that is required for the Blockchain API solution to run effectively. The support agreement will also include the method in which the customer will submit their support requests, which will be a ticketing system, where they can submit their support requests. </a:t>
            </a:r>
          </a:p>
        </p:txBody>
      </p:sp>
      <p:sp>
        <p:nvSpPr>
          <p:cNvPr id="4" name="Slide Number Placeholder 3"/>
          <p:cNvSpPr>
            <a:spLocks noGrp="1"/>
          </p:cNvSpPr>
          <p:nvPr>
            <p:ph type="sldNum" sz="quarter" idx="5"/>
          </p:nvPr>
        </p:nvSpPr>
        <p:spPr/>
        <p:txBody>
          <a:bodyPr/>
          <a:lstStyle/>
          <a:p>
            <a:fld id="{47AAC21B-517A-4A27-B3FF-69F9CB1E32BD}" type="slidenum">
              <a:rPr lang="en-US" smtClean="0"/>
              <a:t>49</a:t>
            </a:fld>
            <a:endParaRPr lang="en-US"/>
          </a:p>
        </p:txBody>
      </p:sp>
    </p:spTree>
    <p:extLst>
      <p:ext uri="{BB962C8B-B14F-4D97-AF65-F5344CB8AC3E}">
        <p14:creationId xmlns:p14="http://schemas.microsoft.com/office/powerpoint/2010/main" val="1009674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close out the project, there must be a successful handoff to the sales and support team. We will have a 3-hour session scheduled for the API Team to meet with the Sales and Support team to educate them how the API Works, and best ways that the Sales team can demonstrate the capabilities of the software to potential clients. There will also be a 3-hour scheduled session for the Blockchain team to educate the sales team on how to set up Ethereum Wallets, as well as set up individual users, so that the Sales Team can show potential clients how to set up accounts for their employees. Although these sessions will have the Sales Team as the primary Audience, we will have the support team join these sessions as well, so they can be familiar with how to use the software. </a:t>
            </a:r>
          </a:p>
          <a:p>
            <a:endParaRPr lang="en-US" dirty="0"/>
          </a:p>
          <a:p>
            <a:endParaRPr lang="en-US" dirty="0"/>
          </a:p>
          <a:p>
            <a:r>
              <a:rPr lang="en-US" dirty="0"/>
              <a:t>We will have a remote desktop configured with the API and Blockchain setup installed so that they can demonstrate the software to potential clients. </a:t>
            </a:r>
          </a:p>
          <a:p>
            <a:endParaRPr lang="en-US" dirty="0"/>
          </a:p>
          <a:p>
            <a:r>
              <a:rPr lang="en-US" dirty="0"/>
              <a:t>API Documentation, User Guides, API Setup Guide, Ethereum Wallet Setup Guide, and Configuration guide will be provided to both the Sales and Support team. It is critical for both teams to have these documents so that they can answer questions and provide support to the potential and existing clients. </a:t>
            </a:r>
          </a:p>
          <a:p>
            <a:endParaRPr lang="en-US" dirty="0"/>
          </a:p>
          <a:p>
            <a:endParaRPr lang="en-US" dirty="0"/>
          </a:p>
          <a:p>
            <a:r>
              <a:rPr lang="en-US" dirty="0"/>
              <a:t>The Support team will be given Escalation Guidelines to follow before having the API or Blockchain Team involved to resolve any bugs in software. The Support team should be able to handle most issues that clients open tickets for and should only have the API and Blockchain teams involved only if the support team is unable to resolve the issues. </a:t>
            </a:r>
          </a:p>
          <a:p>
            <a:endParaRPr lang="en-US" dirty="0"/>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50</a:t>
            </a:fld>
            <a:endParaRPr lang="en-US"/>
          </a:p>
        </p:txBody>
      </p:sp>
    </p:spTree>
    <p:extLst>
      <p:ext uri="{BB962C8B-B14F-4D97-AF65-F5344CB8AC3E}">
        <p14:creationId xmlns:p14="http://schemas.microsoft.com/office/powerpoint/2010/main" val="165243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also prepare to transition all the developers to begin working on new projects within the company. Management will be made aware that in cases where the support team is unable to resolve an issue, the issue tickets will be escalated to the developers of the software for the Blockchain API solution. If a support ticket gets escalated to the developers, the issue will be assigned a severity level (low, medium, critical). For issues that have a low or medium severity level ticket, the developers must have 25-35% of their weekly bandwidth available to address the issue. In cases of critical issues, they must have 80% available bandwidth to address the issue. This is so that the issues from the previous issues can be resolved swiftly, while allowing the developers to continue making progress on their new assignments. </a:t>
            </a:r>
          </a:p>
        </p:txBody>
      </p:sp>
      <p:sp>
        <p:nvSpPr>
          <p:cNvPr id="4" name="Slide Number Placeholder 3"/>
          <p:cNvSpPr>
            <a:spLocks noGrp="1"/>
          </p:cNvSpPr>
          <p:nvPr>
            <p:ph type="sldNum" sz="quarter" idx="5"/>
          </p:nvPr>
        </p:nvSpPr>
        <p:spPr/>
        <p:txBody>
          <a:bodyPr/>
          <a:lstStyle/>
          <a:p>
            <a:fld id="{47AAC21B-517A-4A27-B3FF-69F9CB1E32BD}" type="slidenum">
              <a:rPr lang="en-US" smtClean="0"/>
              <a:t>51</a:t>
            </a:fld>
            <a:endParaRPr lang="en-US"/>
          </a:p>
        </p:txBody>
      </p:sp>
    </p:spTree>
    <p:extLst>
      <p:ext uri="{BB962C8B-B14F-4D97-AF65-F5344CB8AC3E}">
        <p14:creationId xmlns:p14="http://schemas.microsoft.com/office/powerpoint/2010/main" val="1998087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is a compilation of all referenced used for this project. The Slides that use the sources also have the references listed at the bottom of the notes of the </a:t>
            </a:r>
            <a:r>
              <a:rPr lang="en-US"/>
              <a:t>respective pages. </a:t>
            </a:r>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52</a:t>
            </a:fld>
            <a:endParaRPr lang="en-US"/>
          </a:p>
        </p:txBody>
      </p:sp>
    </p:spTree>
    <p:extLst>
      <p:ext uri="{BB962C8B-B14F-4D97-AF65-F5344CB8AC3E}">
        <p14:creationId xmlns:p14="http://schemas.microsoft.com/office/powerpoint/2010/main" val="3083979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By using an API to communicate with the Blockchain, we create a gateway for Project Managers to define the requirements of a particular project they are creating, as well as to retrieve the status of the project. It also allows the Systems Engineers to submit the Source Code and Documentation to a particular Project that he is working on. </a:t>
            </a:r>
          </a:p>
          <a:p>
            <a:pPr marL="171450" indent="-171450">
              <a:buFontTx/>
              <a:buChar char="-"/>
            </a:pPr>
            <a:r>
              <a:rPr lang="en-US" dirty="0"/>
              <a:t>When this final product is released, teams that are using this API can develop their own custom Front End websites that fit to their needs and wants. They will be able to create specific forms to help them create Smart Contracts, Project requirement submissions forms, and customize the way they view their data. They can also customize the color scheme of the website to help the site look how they want it to.</a:t>
            </a:r>
          </a:p>
          <a:p>
            <a:pPr marL="171450" indent="-171450">
              <a:buFontTx/>
              <a:buChar char="-"/>
            </a:pPr>
            <a:r>
              <a:rPr lang="en-US" dirty="0"/>
              <a:t>Using the Blockchain stores all of the documents of the project securely, being encrypted end-to-end, and using the API allows the teams that work on a particular project to easily utilize the Blockchain technology to track, complete, and manage their projects.</a:t>
            </a:r>
          </a:p>
        </p:txBody>
      </p:sp>
      <p:sp>
        <p:nvSpPr>
          <p:cNvPr id="4" name="Slide Number Placeholder 3"/>
          <p:cNvSpPr>
            <a:spLocks noGrp="1"/>
          </p:cNvSpPr>
          <p:nvPr>
            <p:ph type="sldNum" sz="quarter" idx="5"/>
          </p:nvPr>
        </p:nvSpPr>
        <p:spPr/>
        <p:txBody>
          <a:bodyPr/>
          <a:lstStyle/>
          <a:p>
            <a:fld id="{47AAC21B-517A-4A27-B3FF-69F9CB1E32BD}" type="slidenum">
              <a:rPr lang="en-US" smtClean="0"/>
              <a:t>5</a:t>
            </a:fld>
            <a:endParaRPr lang="en-US"/>
          </a:p>
        </p:txBody>
      </p:sp>
    </p:spTree>
    <p:extLst>
      <p:ext uri="{BB962C8B-B14F-4D97-AF65-F5344CB8AC3E}">
        <p14:creationId xmlns:p14="http://schemas.microsoft.com/office/powerpoint/2010/main" val="385172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Tx/>
              <a:buChar char="-"/>
            </a:pPr>
            <a:r>
              <a:rPr lang="en-US" dirty="0"/>
              <a:t>Creating a Smart Contract can be used to set the required documents that need to be provided in order to Close a Project. This can include Source Code to a project, Documentation, user guides, etc. </a:t>
            </a:r>
          </a:p>
          <a:p>
            <a:pPr marL="171450" indent="-171450">
              <a:buFontTx/>
              <a:buChar char="-"/>
            </a:pPr>
            <a:r>
              <a:rPr lang="en-US" dirty="0"/>
              <a:t>When all the requirements are met of the Smart Contract that is configured, the Smart Contract can transfer the funds for the project from the purchaser to the companies Ethereum Wallet.</a:t>
            </a:r>
          </a:p>
          <a:p>
            <a:pPr marL="171450" indent="-171450">
              <a:buFontTx/>
              <a:buChar char="-"/>
            </a:pPr>
            <a:r>
              <a:rPr lang="en-US" dirty="0"/>
              <a:t>Using the Smart Wallet, the Purchaser of the project is ensured that they are getting what they paid for, and it also ensures that all the requirements are being met before the project is completed.</a:t>
            </a:r>
          </a:p>
          <a:p>
            <a:endParaRPr lang="en-US" dirty="0"/>
          </a:p>
          <a:p>
            <a:endParaRPr lang="en-US" dirty="0"/>
          </a:p>
          <a:p>
            <a:r>
              <a:rPr lang="en-US" dirty="0"/>
              <a:t>References: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What are smart contracts on Blockchain?</a:t>
            </a:r>
            <a:r>
              <a:rPr lang="en-US" dirty="0">
                <a:effectLst/>
              </a:rPr>
              <a:t> IBM. (n.d.). Retrieved April 2, 2022, from https://www.ibm.com/topics/smart-contracts#:~:text=Next%20Steps-,Smart%20contracts%20defined,intermediary's%20involvement%20or%20time%20loss. </a:t>
            </a:r>
          </a:p>
          <a:p>
            <a:endParaRPr lang="en-US" dirty="0"/>
          </a:p>
        </p:txBody>
      </p:sp>
      <p:sp>
        <p:nvSpPr>
          <p:cNvPr id="4" name="Slide Number Placeholder 3"/>
          <p:cNvSpPr>
            <a:spLocks noGrp="1"/>
          </p:cNvSpPr>
          <p:nvPr>
            <p:ph type="sldNum" sz="quarter" idx="5"/>
          </p:nvPr>
        </p:nvSpPr>
        <p:spPr/>
        <p:txBody>
          <a:bodyPr/>
          <a:lstStyle/>
          <a:p>
            <a:fld id="{47AAC21B-517A-4A27-B3FF-69F9CB1E32BD}" type="slidenum">
              <a:rPr lang="en-US" smtClean="0"/>
              <a:t>6</a:t>
            </a:fld>
            <a:endParaRPr lang="en-US"/>
          </a:p>
        </p:txBody>
      </p:sp>
    </p:spTree>
    <p:extLst>
      <p:ext uri="{BB962C8B-B14F-4D97-AF65-F5344CB8AC3E}">
        <p14:creationId xmlns:p14="http://schemas.microsoft.com/office/powerpoint/2010/main" val="1832500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Requirements: </a:t>
            </a:r>
          </a:p>
          <a:p>
            <a:endParaRPr lang="en-US" dirty="0"/>
          </a:p>
          <a:p>
            <a:r>
              <a:rPr lang="en-US" dirty="0"/>
              <a:t>- We need to have a way to manage Projects by using Blockchain technology, by storing the Project and it’s required documentation as an NFT. Smart Contracts must be implemented with the created Project NFT’s, to manage the progress of a project, and ensure that a project is only funded when all requirements have been met. We also need to have an API Created, so that the parties who use this solution for project management can make their own custom Front-End website, which allows them to create Forms that help them build the Smart Contract, as well as the ability for the parties to display the progress of their projects in their preferred way.</a:t>
            </a:r>
          </a:p>
          <a:p>
            <a:endParaRPr lang="en-US" dirty="0"/>
          </a:p>
          <a:p>
            <a:r>
              <a:rPr lang="en-US" b="1" dirty="0"/>
              <a:t>Design:</a:t>
            </a:r>
          </a:p>
          <a:p>
            <a:endParaRPr lang="en-US" dirty="0"/>
          </a:p>
          <a:p>
            <a:r>
              <a:rPr lang="en-US" dirty="0"/>
              <a:t>- For the design of this solution, we will have a custom class in Python that will connect to the blockchain, and have the features to Create Smart Contracts, Submit information and Documents to fulfill the Smart Contract, and retrieve the status of a Smart Contract. The Functions should take JSON as inputs and return JSON as outputs. We will also need an API that has endpoints to Create Contracts, Submit information and documents to a Smart Contract, and Get the status of a particular Smart Contract.</a:t>
            </a:r>
          </a:p>
          <a:p>
            <a:endParaRPr lang="en-US" dirty="0"/>
          </a:p>
          <a:p>
            <a:r>
              <a:rPr lang="en-US" b="1" dirty="0"/>
              <a:t>Implementation:</a:t>
            </a:r>
          </a:p>
          <a:p>
            <a:endParaRPr lang="en-US" dirty="0"/>
          </a:p>
          <a:p>
            <a:r>
              <a:rPr lang="en-US" dirty="0"/>
              <a:t>- Our API Team will develop the endpoints to Create Contracts, Submit documents and required information to a contract, and Get the Status of a Smart Contract.</a:t>
            </a:r>
          </a:p>
          <a:p>
            <a:r>
              <a:rPr lang="en-US" dirty="0"/>
              <a:t>	</a:t>
            </a:r>
          </a:p>
          <a:p>
            <a:r>
              <a:rPr lang="en-US" dirty="0"/>
              <a:t>- Our Blockchain Team will develop a class in Python that connects to the blockchain, and have functions that create Smart Contracts, Retrieves the Status of a Smart Contract, and Submits Documents and Information to a Smart Contract. All functions within the class must take JSON as inputs and return JSON as the output. This is because this class will be utilized by the API.</a:t>
            </a:r>
          </a:p>
          <a:p>
            <a:endParaRPr lang="en-US" dirty="0"/>
          </a:p>
          <a:p>
            <a:r>
              <a:rPr lang="en-US" b="1" dirty="0"/>
              <a:t>Integration:</a:t>
            </a:r>
          </a:p>
          <a:p>
            <a:endParaRPr lang="en-US" b="1" dirty="0"/>
          </a:p>
          <a:p>
            <a:pPr marL="171450" indent="-171450">
              <a:buFontTx/>
              <a:buChar char="-"/>
            </a:pPr>
            <a:r>
              <a:rPr lang="en-US" b="0" dirty="0"/>
              <a:t>After the API team creates the API, and Blockchain team creates the Blockchain class, we will have the API Team include the created Blockchain class in their API, placing the functions of the Blockchain Class within the appropriate Endpoint. The Get Smart Contract Status endpoint will utilize the function to retrieve the status of a particular Smart Contract of a project. </a:t>
            </a:r>
          </a:p>
          <a:p>
            <a:pPr marL="171450" indent="-171450">
              <a:buFontTx/>
              <a:buChar char="-"/>
            </a:pPr>
            <a:endParaRPr lang="en-US" b="0" dirty="0"/>
          </a:p>
          <a:p>
            <a:pPr marL="0" indent="0">
              <a:buFontTx/>
              <a:buNone/>
            </a:pPr>
            <a:r>
              <a:rPr lang="en-US" b="1" dirty="0"/>
              <a:t>Test:</a:t>
            </a:r>
          </a:p>
          <a:p>
            <a:pPr marL="0" indent="0">
              <a:buFontTx/>
              <a:buNone/>
            </a:pPr>
            <a:endParaRPr lang="en-US" b="1" dirty="0"/>
          </a:p>
          <a:p>
            <a:pPr marL="171450" indent="-171450">
              <a:buFontTx/>
              <a:buChar char="-"/>
            </a:pPr>
            <a:r>
              <a:rPr lang="en-US" b="0" dirty="0"/>
              <a:t>We will test this solution by using the API to Create a Contract, which requires Source Code, Word Documents, PDF’s, and PowerPoint Presentations. It is important to include a variety of different documents, to test many different requirements that a Project Manager might assign as a requirement for a project. </a:t>
            </a:r>
          </a:p>
          <a:p>
            <a:pPr marL="171450" indent="-171450">
              <a:buFontTx/>
              <a:buChar char="-"/>
            </a:pPr>
            <a:r>
              <a:rPr lang="en-US" b="0" dirty="0"/>
              <a:t>In the Smart Contract, we need to include 1 ETH as the amount that is funded to the Teams wallet. This will require 2 ETH Wallets to be able to test.</a:t>
            </a:r>
          </a:p>
          <a:p>
            <a:pPr marL="171450" indent="-171450">
              <a:buFontTx/>
              <a:buChar char="-"/>
            </a:pPr>
            <a:endParaRPr lang="en-US" b="0" dirty="0"/>
          </a:p>
          <a:p>
            <a:pPr marL="171450" indent="-171450">
              <a:buFontTx/>
              <a:buChar char="-"/>
            </a:pPr>
            <a:r>
              <a:rPr lang="en-US" b="0" dirty="0"/>
              <a:t>We will then fulfill the created Smart Contract by submitting Source Code, Word Documents, PDF’s, and PowerPoint Presentations</a:t>
            </a:r>
          </a:p>
          <a:p>
            <a:pPr marL="171450" indent="-171450">
              <a:buFontTx/>
              <a:buChar char="-"/>
            </a:pPr>
            <a:r>
              <a:rPr lang="en-US" b="0" dirty="0"/>
              <a:t>After submitting each requirement of the Project to the Blockchain, we will use the endpoint to retrieve the status of the Project created. </a:t>
            </a:r>
          </a:p>
          <a:p>
            <a:pPr marL="171450" indent="-171450">
              <a:buFontTx/>
              <a:buChar char="-"/>
            </a:pPr>
            <a:r>
              <a:rPr lang="en-US" b="0" dirty="0"/>
              <a:t>When we complete the test Smart Contract, we should see that the Ethereum wallet that is associated to the Project should be funded with 1 ETH.</a:t>
            </a:r>
          </a:p>
          <a:p>
            <a:pPr marL="171450" indent="-171450">
              <a:buFontTx/>
              <a:buChar char="-"/>
            </a:pPr>
            <a:endParaRPr lang="en-US" b="0" dirty="0"/>
          </a:p>
          <a:p>
            <a:pPr marL="0" indent="0">
              <a:buFontTx/>
              <a:buNone/>
            </a:pPr>
            <a:r>
              <a:rPr lang="en-US" b="1" dirty="0"/>
              <a:t>Support:</a:t>
            </a:r>
          </a:p>
          <a:p>
            <a:pPr marL="0" indent="0">
              <a:buFontTx/>
              <a:buNone/>
            </a:pPr>
            <a:endParaRPr lang="en-US" b="1" dirty="0"/>
          </a:p>
          <a:p>
            <a:pPr marL="171450" indent="-171450">
              <a:buFontTx/>
              <a:buChar char="-"/>
            </a:pPr>
            <a:r>
              <a:rPr lang="en-US" b="0" dirty="0"/>
              <a:t>The Blockchain API solution will be supported by our support team for the next 2 years, and Developers who worked on this project will be responsible for handling any bugs that Support team is unable to resolve.</a:t>
            </a:r>
          </a:p>
          <a:p>
            <a:pPr marL="171450" indent="-171450">
              <a:buFontTx/>
              <a:buChar char="-"/>
            </a:pPr>
            <a:endParaRPr lang="en-US" b="0" dirty="0"/>
          </a:p>
          <a:p>
            <a:pPr marL="0" indent="0">
              <a:buFontTx/>
              <a:buNone/>
            </a:pPr>
            <a:r>
              <a:rPr lang="en-US" b="1" dirty="0"/>
              <a:t>Retirement: </a:t>
            </a:r>
          </a:p>
          <a:p>
            <a:pPr marL="171450" indent="-171450">
              <a:buFontTx/>
              <a:buChar char="-"/>
            </a:pPr>
            <a:r>
              <a:rPr lang="en-US" b="0" dirty="0"/>
              <a:t>This version of the Blockchain API will be retired after two years being replaced with Version 2. Current customers will be eligible for a free upgrade to the second version.</a:t>
            </a:r>
          </a:p>
          <a:p>
            <a:pPr marL="171450" indent="-171450">
              <a:buFontTx/>
              <a:buChar char="-"/>
            </a:pPr>
            <a:r>
              <a:rPr lang="en-US" b="0" dirty="0"/>
              <a:t>We will keep the lessons learned from this project, as well as the feedback that has been received on what to be included in the next version. </a:t>
            </a:r>
          </a:p>
          <a:p>
            <a:pPr marL="171450" indent="-171450">
              <a:buFontTx/>
              <a:buChar char="-"/>
            </a:pPr>
            <a:r>
              <a:rPr lang="en-US" b="0" dirty="0"/>
              <a:t>Upgrading to a newer version helps to ensure we are using the latest and greatest technology, keeping us competitive in the market. </a:t>
            </a:r>
          </a:p>
          <a:p>
            <a:pPr marL="0" indent="0">
              <a:buFontTx/>
              <a:buNone/>
            </a:pPr>
            <a:endParaRPr lang="en-US" b="0" dirty="0"/>
          </a:p>
        </p:txBody>
      </p:sp>
      <p:sp>
        <p:nvSpPr>
          <p:cNvPr id="4" name="Slide Number Placeholder 3"/>
          <p:cNvSpPr>
            <a:spLocks noGrp="1"/>
          </p:cNvSpPr>
          <p:nvPr>
            <p:ph type="sldNum" sz="quarter" idx="5"/>
          </p:nvPr>
        </p:nvSpPr>
        <p:spPr/>
        <p:txBody>
          <a:bodyPr/>
          <a:lstStyle/>
          <a:p>
            <a:fld id="{47AAC21B-517A-4A27-B3FF-69F9CB1E32BD}" type="slidenum">
              <a:rPr lang="en-US" smtClean="0"/>
              <a:t>7</a:t>
            </a:fld>
            <a:endParaRPr lang="en-US"/>
          </a:p>
        </p:txBody>
      </p:sp>
    </p:spTree>
    <p:extLst>
      <p:ext uri="{BB962C8B-B14F-4D97-AF65-F5344CB8AC3E}">
        <p14:creationId xmlns:p14="http://schemas.microsoft.com/office/powerpoint/2010/main" val="302035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Charter, Developmental Approach, Project Life Cycle Description and Environmental factors are all inputs to the Scope Management.</a:t>
            </a:r>
          </a:p>
          <a:p>
            <a:endParaRPr lang="en-US" dirty="0"/>
          </a:p>
          <a:p>
            <a:r>
              <a:rPr lang="en-US" b="1" dirty="0"/>
              <a:t>Project Charter:</a:t>
            </a:r>
          </a:p>
          <a:p>
            <a:endParaRPr lang="en-US" dirty="0"/>
          </a:p>
          <a:p>
            <a:pPr marL="171450" indent="-171450">
              <a:buFontTx/>
              <a:buChar char="-"/>
            </a:pPr>
            <a:r>
              <a:rPr lang="en-US" dirty="0"/>
              <a:t>In the project charter, we are defining the purpose of this project, the project description, the assumptions, and the high level requirements.</a:t>
            </a:r>
          </a:p>
          <a:p>
            <a:pPr marL="628650" lvl="1" indent="-171450">
              <a:buFontTx/>
              <a:buChar char="-"/>
            </a:pPr>
            <a:r>
              <a:rPr lang="en-US" dirty="0"/>
              <a:t> Our purpose is to provide companies with an easy and secure way to manage their projects, which helps to boost the quality and keeps project managers on track to have their deliverables on time.</a:t>
            </a:r>
          </a:p>
          <a:p>
            <a:pPr marL="628650" lvl="1" indent="-171450">
              <a:buFontTx/>
              <a:buChar char="-"/>
            </a:pPr>
            <a:r>
              <a:rPr lang="en-US" dirty="0"/>
              <a:t>The description of the project is having a API to communicate with Blockchain, which allows for customization in a front end website to tailor to our customers needs. </a:t>
            </a:r>
          </a:p>
          <a:p>
            <a:pPr marL="628650" lvl="1" indent="-171450">
              <a:buFontTx/>
              <a:buChar char="-"/>
            </a:pPr>
            <a:r>
              <a:rPr lang="en-US" dirty="0"/>
              <a:t>The Assumptions are that the customers would develop their own front end website that tailors to the companies needs and project management style.</a:t>
            </a:r>
          </a:p>
          <a:p>
            <a:pPr marL="628650" lvl="1" indent="-171450">
              <a:buFontTx/>
              <a:buChar char="-"/>
            </a:pPr>
            <a:r>
              <a:rPr lang="en-US" dirty="0"/>
              <a:t>For the high level requirements, we must have cyber security in mind with all aspects of the project. Our clients value security highly, as they have proprietary information they want to have secure. Without the assurance of security with this product, we would consider the project to be a failure. We must also have the smart contract customizable to fit different projects needs. </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Developmental Approach and Project Life Cycle:</a:t>
            </a:r>
          </a:p>
          <a:p>
            <a:pPr marL="171450" indent="-171450">
              <a:buFontTx/>
              <a:buChar char="-"/>
            </a:pPr>
            <a:endParaRPr lang="en-US" dirty="0"/>
          </a:p>
          <a:p>
            <a:pPr marL="171450" indent="-171450">
              <a:buFontTx/>
              <a:buChar char="-"/>
            </a:pPr>
            <a:r>
              <a:rPr lang="en-US" dirty="0"/>
              <a:t>The Developmental approach that is to be taken is going to be an Agile Methodology, with the phases “Requirements”, “Design”, “Implementation”, “Integration”, “Test”, “Production”, “Support”, and “Retirement” for the Product Life Cycle. </a:t>
            </a:r>
          </a:p>
          <a:p>
            <a:pPr marL="171450" indent="-171450">
              <a:buFontTx/>
              <a:buChar char="-"/>
            </a:pPr>
            <a:endParaRPr lang="en-US" dirty="0"/>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Environmental Factors:</a:t>
            </a:r>
          </a:p>
          <a:p>
            <a:pPr marL="171450" indent="-171450">
              <a:buFontTx/>
              <a:buChar char="-"/>
            </a:pPr>
            <a:endParaRPr lang="en-US" dirty="0"/>
          </a:p>
          <a:p>
            <a:pPr marL="171450" indent="-171450">
              <a:buFontTx/>
              <a:buChar char="-"/>
            </a:pPr>
            <a:r>
              <a:rPr lang="en-US" dirty="0"/>
              <a:t>We are considering the Environmental Factors while planning the scope management. </a:t>
            </a:r>
          </a:p>
          <a:p>
            <a:pPr marL="171450" indent="-171450">
              <a:buFontTx/>
              <a:buChar char="-"/>
            </a:pPr>
            <a:r>
              <a:rPr lang="en-US" dirty="0"/>
              <a:t>For our Project Standards, our Python code must adhere to PEP-8 guidelines for easily readable code. We are planning on creating future versions in the future, and having clean code is a standard we value, so developers have an easier time reading, and improving code. We must also use HTTPS to help ensure a secure API. The </a:t>
            </a:r>
            <a:r>
              <a:rPr lang="en-US" dirty="0" err="1"/>
              <a:t>api</a:t>
            </a:r>
            <a:r>
              <a:rPr lang="en-US" dirty="0"/>
              <a:t> that we are developing must also be able to be deployed on other companies servers. This is also to help address security concerns of our clients. </a:t>
            </a:r>
          </a:p>
          <a:p>
            <a:pPr marL="171450" indent="-171450">
              <a:buFontTx/>
              <a:buChar char="-"/>
            </a:pPr>
            <a:r>
              <a:rPr lang="en-US" dirty="0"/>
              <a:t>Regarding Marketplace conditions, our competitor is Atlassian's Jira Product. It is a highly customizable tool for project management, and has a front end included. Jira does have a steep learning curve for end users to use their tool effectively and does not work with blockchain. Using Smart Contracts to automatically fund a project in our project gives us a competitive advantage. Making our solution easy to use is important, as it will give us another competitive advantage. </a:t>
            </a:r>
          </a:p>
          <a:p>
            <a:pPr marL="171450" indent="-171450">
              <a:buFontTx/>
              <a:buChar char="-"/>
            </a:pPr>
            <a:endParaRPr lang="en-US" dirty="0"/>
          </a:p>
          <a:p>
            <a:pPr marL="0" indent="0">
              <a:buFontTx/>
              <a:buNone/>
            </a:pPr>
            <a:r>
              <a:rPr lang="en-US" b="1" dirty="0"/>
              <a:t>Tools and Techniques used for Scope Management</a:t>
            </a:r>
          </a:p>
          <a:p>
            <a:pPr marL="171450" indent="-171450">
              <a:buFontTx/>
              <a:buChar char="-"/>
            </a:pPr>
            <a:endParaRPr lang="en-US" dirty="0"/>
          </a:p>
          <a:p>
            <a:pPr marL="171450" indent="-171450">
              <a:buFontTx/>
              <a:buChar char="-"/>
            </a:pPr>
            <a:r>
              <a:rPr lang="en-US" dirty="0"/>
              <a:t>Expert Judgement:</a:t>
            </a:r>
          </a:p>
          <a:p>
            <a:pPr marL="628650" lvl="1" indent="-171450">
              <a:buFontTx/>
              <a:buChar char="-"/>
            </a:pPr>
            <a:r>
              <a:rPr lang="en-US" dirty="0"/>
              <a:t>We will use expert judgement from our top Cyber Security Experts to gather best practices in creating Secure API’s, and Blockchain Experts for the best practices in connecting to blockchain using Python, and developing Smart contracts. </a:t>
            </a:r>
          </a:p>
          <a:p>
            <a:pPr marL="171450" indent="-171450">
              <a:buFontTx/>
              <a:buChar char="-"/>
            </a:pPr>
            <a:r>
              <a:rPr lang="en-US" dirty="0"/>
              <a:t>Data Analysis:</a:t>
            </a:r>
          </a:p>
          <a:p>
            <a:pPr marL="628650" lvl="1" indent="-171450">
              <a:buFontTx/>
              <a:buChar char="-"/>
            </a:pPr>
            <a:r>
              <a:rPr lang="en-US" dirty="0"/>
              <a:t>We will perform data analysis on different Project Management styles, such as Waterfall and Agile, to determine the most popular management styles in Project Management, as well as the best ones that would work with Smart Contracts. </a:t>
            </a:r>
          </a:p>
          <a:p>
            <a:pPr marL="457200" lvl="1" indent="0">
              <a:buFontTx/>
              <a:buNone/>
            </a:pPr>
            <a:endParaRPr lang="en-US" dirty="0"/>
          </a:p>
        </p:txBody>
      </p:sp>
      <p:sp>
        <p:nvSpPr>
          <p:cNvPr id="4" name="Slide Number Placeholder 3"/>
          <p:cNvSpPr>
            <a:spLocks noGrp="1"/>
          </p:cNvSpPr>
          <p:nvPr>
            <p:ph type="sldNum" sz="quarter" idx="5"/>
          </p:nvPr>
        </p:nvSpPr>
        <p:spPr/>
        <p:txBody>
          <a:bodyPr/>
          <a:lstStyle/>
          <a:p>
            <a:fld id="{E6B2A549-F31A-4AC1-BFBD-2D8C8A498AD5}" type="slidenum">
              <a:rPr lang="en-US" smtClean="0"/>
              <a:t>9</a:t>
            </a:fld>
            <a:endParaRPr lang="en-US"/>
          </a:p>
        </p:txBody>
      </p:sp>
    </p:spTree>
    <p:extLst>
      <p:ext uri="{BB962C8B-B14F-4D97-AF65-F5344CB8AC3E}">
        <p14:creationId xmlns:p14="http://schemas.microsoft.com/office/powerpoint/2010/main" val="110047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Scope Inclusions of this project.</a:t>
            </a:r>
          </a:p>
          <a:p>
            <a:endParaRPr lang="en-US" dirty="0"/>
          </a:p>
          <a:p>
            <a:r>
              <a:rPr lang="en-US" dirty="0"/>
              <a:t>For the API, we will be including the Get Methods to Get the Status of a Contract, retrieve the status of multiple contracts, and retrieve documents submitted to a smart contract.</a:t>
            </a:r>
          </a:p>
          <a:p>
            <a:endParaRPr lang="en-US" dirty="0"/>
          </a:p>
          <a:p>
            <a:r>
              <a:rPr lang="en-US" dirty="0"/>
              <a:t>For the Python Class that connects to the Blockchain, Obtaining connection to the Blockchain, Creating Smart Contracts, Retrieving information from a Smart Contract, and adding information and documents to a smart contract are all within scope. Keep in mind that for all functions in the Python Class, they will all require JSON as Input and JSON as output. This is so that the API can effectively read the information that is being provided, as well as being able to submit the required information to the Python Class. </a:t>
            </a:r>
          </a:p>
        </p:txBody>
      </p:sp>
      <p:sp>
        <p:nvSpPr>
          <p:cNvPr id="4" name="Slide Number Placeholder 3"/>
          <p:cNvSpPr>
            <a:spLocks noGrp="1"/>
          </p:cNvSpPr>
          <p:nvPr>
            <p:ph type="sldNum" sz="quarter" idx="5"/>
          </p:nvPr>
        </p:nvSpPr>
        <p:spPr/>
        <p:txBody>
          <a:bodyPr/>
          <a:lstStyle/>
          <a:p>
            <a:fld id="{47AAC21B-517A-4A27-B3FF-69F9CB1E32BD}" type="slidenum">
              <a:rPr lang="en-US" smtClean="0"/>
              <a:t>10</a:t>
            </a:fld>
            <a:endParaRPr lang="en-US"/>
          </a:p>
        </p:txBody>
      </p:sp>
    </p:spTree>
    <p:extLst>
      <p:ext uri="{BB962C8B-B14F-4D97-AF65-F5344CB8AC3E}">
        <p14:creationId xmlns:p14="http://schemas.microsoft.com/office/powerpoint/2010/main" val="310247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9E3E1-D612-4B76-8ABD-963F2AA32D75}"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356315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9E3E1-D612-4B76-8ABD-963F2AA32D75}"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253191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9E3E1-D612-4B76-8ABD-963F2AA32D75}"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2FBE0-4B8D-42C4-B3F6-2CB0E27431B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537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AE9E3E1-D612-4B76-8ABD-963F2AA32D75}"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159895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AE9E3E1-D612-4B76-8ABD-963F2AA32D75}"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2FBE0-4B8D-42C4-B3F6-2CB0E27431B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45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AE9E3E1-D612-4B76-8ABD-963F2AA32D75}"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2771067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9E3E1-D612-4B76-8ABD-963F2AA32D75}"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203476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9E3E1-D612-4B76-8ABD-963F2AA32D75}"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16390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9E3E1-D612-4B76-8ABD-963F2AA32D75}"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83170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9E3E1-D612-4B76-8ABD-963F2AA32D75}"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204922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9E3E1-D612-4B76-8ABD-963F2AA32D75}"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365117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9E3E1-D612-4B76-8ABD-963F2AA32D75}"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380255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9E3E1-D612-4B76-8ABD-963F2AA32D75}"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279420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9E3E1-D612-4B76-8ABD-963F2AA32D75}"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8144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9E3E1-D612-4B76-8ABD-963F2AA32D75}"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9363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9E3E1-D612-4B76-8ABD-963F2AA32D75}"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2FBE0-4B8D-42C4-B3F6-2CB0E27431BE}" type="slidenum">
              <a:rPr lang="en-US" smtClean="0"/>
              <a:t>‹#›</a:t>
            </a:fld>
            <a:endParaRPr lang="en-US"/>
          </a:p>
        </p:txBody>
      </p:sp>
    </p:spTree>
    <p:extLst>
      <p:ext uri="{BB962C8B-B14F-4D97-AF65-F5344CB8AC3E}">
        <p14:creationId xmlns:p14="http://schemas.microsoft.com/office/powerpoint/2010/main" val="118701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E9E3E1-D612-4B76-8ABD-963F2AA32D75}" type="datetimeFigureOut">
              <a:rPr lang="en-US" smtClean="0"/>
              <a:t>5/15/2022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C2FBE0-4B8D-42C4-B3F6-2CB0E27431BE}" type="slidenum">
              <a:rPr lang="en-US" smtClean="0"/>
              <a:t>‹#›</a:t>
            </a:fld>
            <a:endParaRPr lang="en-US"/>
          </a:p>
        </p:txBody>
      </p:sp>
    </p:spTree>
    <p:extLst>
      <p:ext uri="{BB962C8B-B14F-4D97-AF65-F5344CB8AC3E}">
        <p14:creationId xmlns:p14="http://schemas.microsoft.com/office/powerpoint/2010/main" val="5011045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E037-277B-427A-8F03-5E92DE25FA1F}"/>
              </a:ext>
            </a:extLst>
          </p:cNvPr>
          <p:cNvSpPr>
            <a:spLocks noGrp="1"/>
          </p:cNvSpPr>
          <p:nvPr>
            <p:ph type="ctrTitle"/>
          </p:nvPr>
        </p:nvSpPr>
        <p:spPr/>
        <p:txBody>
          <a:bodyPr>
            <a:noAutofit/>
          </a:bodyPr>
          <a:lstStyle/>
          <a:p>
            <a:pPr algn="ctr"/>
            <a:r>
              <a:rPr lang="en-US" sz="3200" b="0" i="0" dirty="0">
                <a:solidFill>
                  <a:srgbClr val="343A3F"/>
                </a:solidFill>
                <a:effectLst/>
                <a:latin typeface="Lato Extended"/>
              </a:rPr>
              <a:t>Design and Implementation of a Project Management API using Python and Blockchain Technology</a:t>
            </a:r>
            <a:br>
              <a:rPr lang="en-US" sz="3200" b="0" i="0" dirty="0">
                <a:solidFill>
                  <a:srgbClr val="343A3F"/>
                </a:solidFill>
                <a:effectLst/>
                <a:latin typeface="Lato Extended"/>
              </a:rPr>
            </a:br>
            <a:endParaRPr lang="en-US" sz="3200" dirty="0"/>
          </a:p>
        </p:txBody>
      </p:sp>
      <p:sp>
        <p:nvSpPr>
          <p:cNvPr id="3" name="Subtitle 2">
            <a:extLst>
              <a:ext uri="{FF2B5EF4-FFF2-40B4-BE49-F238E27FC236}">
                <a16:creationId xmlns:a16="http://schemas.microsoft.com/office/drawing/2014/main" id="{3ACD21F9-9A76-43BF-8BEE-55262B7F043D}"/>
              </a:ext>
            </a:extLst>
          </p:cNvPr>
          <p:cNvSpPr>
            <a:spLocks noGrp="1"/>
          </p:cNvSpPr>
          <p:nvPr>
            <p:ph type="subTitle" idx="1"/>
          </p:nvPr>
        </p:nvSpPr>
        <p:spPr/>
        <p:txBody>
          <a:bodyPr/>
          <a:lstStyle/>
          <a:p>
            <a:pPr algn="ctr"/>
            <a:r>
              <a:rPr lang="en-US" dirty="0"/>
              <a:t>Nolan Byrnes</a:t>
            </a:r>
          </a:p>
          <a:p>
            <a:endParaRPr lang="en-US" dirty="0"/>
          </a:p>
        </p:txBody>
      </p:sp>
    </p:spTree>
    <p:extLst>
      <p:ext uri="{BB962C8B-B14F-4D97-AF65-F5344CB8AC3E}">
        <p14:creationId xmlns:p14="http://schemas.microsoft.com/office/powerpoint/2010/main" val="98445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2CF2-DA84-4633-A2D5-88560469A146}"/>
              </a:ext>
            </a:extLst>
          </p:cNvPr>
          <p:cNvSpPr>
            <a:spLocks noGrp="1"/>
          </p:cNvSpPr>
          <p:nvPr>
            <p:ph type="title"/>
          </p:nvPr>
        </p:nvSpPr>
        <p:spPr/>
        <p:txBody>
          <a:bodyPr/>
          <a:lstStyle/>
          <a:p>
            <a:r>
              <a:rPr lang="en-US" dirty="0"/>
              <a:t>Scope Inclusions</a:t>
            </a:r>
          </a:p>
        </p:txBody>
      </p:sp>
      <p:sp>
        <p:nvSpPr>
          <p:cNvPr id="3" name="Content Placeholder 2">
            <a:extLst>
              <a:ext uri="{FF2B5EF4-FFF2-40B4-BE49-F238E27FC236}">
                <a16:creationId xmlns:a16="http://schemas.microsoft.com/office/drawing/2014/main" id="{8E95D2C1-2A4F-467D-A863-C133BA94F3F2}"/>
              </a:ext>
            </a:extLst>
          </p:cNvPr>
          <p:cNvSpPr>
            <a:spLocks noGrp="1"/>
          </p:cNvSpPr>
          <p:nvPr>
            <p:ph idx="1"/>
          </p:nvPr>
        </p:nvSpPr>
        <p:spPr/>
        <p:txBody>
          <a:bodyPr/>
          <a:lstStyle/>
          <a:p>
            <a:r>
              <a:rPr lang="en-US" dirty="0"/>
              <a:t>API</a:t>
            </a:r>
          </a:p>
          <a:p>
            <a:pPr lvl="1"/>
            <a:r>
              <a:rPr lang="en-US" dirty="0"/>
              <a:t>Get Methods to Get the Status of a Smart-Contract, Get Status of Multiple Contracts</a:t>
            </a:r>
          </a:p>
          <a:p>
            <a:r>
              <a:rPr lang="en-US" dirty="0"/>
              <a:t>Blockchain Connection Through Python</a:t>
            </a:r>
          </a:p>
          <a:p>
            <a:pPr lvl="1"/>
            <a:r>
              <a:rPr lang="en-US" dirty="0"/>
              <a:t>Connects to Blockchain</a:t>
            </a:r>
          </a:p>
          <a:p>
            <a:pPr lvl="1"/>
            <a:r>
              <a:rPr lang="en-US" dirty="0"/>
              <a:t>Creates Smart-Contract</a:t>
            </a:r>
          </a:p>
          <a:p>
            <a:pPr lvl="1"/>
            <a:r>
              <a:rPr lang="en-US" dirty="0"/>
              <a:t>Gets Status of Smart-Contracts</a:t>
            </a:r>
          </a:p>
          <a:p>
            <a:pPr lvl="1"/>
            <a:r>
              <a:rPr lang="en-US" dirty="0"/>
              <a:t>Adds information to Smart Contracts</a:t>
            </a:r>
          </a:p>
          <a:p>
            <a:pPr marL="457200" lvl="1" indent="0">
              <a:buNone/>
            </a:pPr>
            <a:endParaRPr lang="en-US" dirty="0"/>
          </a:p>
        </p:txBody>
      </p:sp>
    </p:spTree>
    <p:extLst>
      <p:ext uri="{BB962C8B-B14F-4D97-AF65-F5344CB8AC3E}">
        <p14:creationId xmlns:p14="http://schemas.microsoft.com/office/powerpoint/2010/main" val="68264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B02E-1B87-47AF-A4C4-317B5A43CCC8}"/>
              </a:ext>
            </a:extLst>
          </p:cNvPr>
          <p:cNvSpPr>
            <a:spLocks noGrp="1"/>
          </p:cNvSpPr>
          <p:nvPr>
            <p:ph type="title"/>
          </p:nvPr>
        </p:nvSpPr>
        <p:spPr/>
        <p:txBody>
          <a:bodyPr/>
          <a:lstStyle/>
          <a:p>
            <a:r>
              <a:rPr lang="en-US" dirty="0"/>
              <a:t>Scope Exclusions</a:t>
            </a:r>
          </a:p>
        </p:txBody>
      </p:sp>
      <p:sp>
        <p:nvSpPr>
          <p:cNvPr id="3" name="Content Placeholder 2">
            <a:extLst>
              <a:ext uri="{FF2B5EF4-FFF2-40B4-BE49-F238E27FC236}">
                <a16:creationId xmlns:a16="http://schemas.microsoft.com/office/drawing/2014/main" id="{1605E144-D2F1-4221-82B9-DCA0D8524D79}"/>
              </a:ext>
            </a:extLst>
          </p:cNvPr>
          <p:cNvSpPr>
            <a:spLocks noGrp="1"/>
          </p:cNvSpPr>
          <p:nvPr>
            <p:ph idx="1"/>
          </p:nvPr>
        </p:nvSpPr>
        <p:spPr/>
        <p:txBody>
          <a:bodyPr/>
          <a:lstStyle/>
          <a:p>
            <a:r>
              <a:rPr lang="en-US" dirty="0"/>
              <a:t>API Methods Edit and Delete</a:t>
            </a:r>
          </a:p>
          <a:p>
            <a:r>
              <a:rPr lang="en-US" dirty="0"/>
              <a:t>Front-End Website that connects to API</a:t>
            </a:r>
          </a:p>
        </p:txBody>
      </p:sp>
    </p:spTree>
    <p:extLst>
      <p:ext uri="{BB962C8B-B14F-4D97-AF65-F5344CB8AC3E}">
        <p14:creationId xmlns:p14="http://schemas.microsoft.com/office/powerpoint/2010/main" val="242839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68D9-0257-45E8-A4F2-DAACE9DACC5B}"/>
              </a:ext>
            </a:extLst>
          </p:cNvPr>
          <p:cNvSpPr>
            <a:spLocks noGrp="1"/>
          </p:cNvSpPr>
          <p:nvPr>
            <p:ph type="title"/>
          </p:nvPr>
        </p:nvSpPr>
        <p:spPr/>
        <p:txBody>
          <a:bodyPr/>
          <a:lstStyle/>
          <a:p>
            <a:r>
              <a:rPr lang="en-US" dirty="0"/>
              <a:t>Work Breakdown Structure</a:t>
            </a:r>
          </a:p>
        </p:txBody>
      </p:sp>
      <p:sp>
        <p:nvSpPr>
          <p:cNvPr id="3" name="Content Placeholder 2">
            <a:extLst>
              <a:ext uri="{FF2B5EF4-FFF2-40B4-BE49-F238E27FC236}">
                <a16:creationId xmlns:a16="http://schemas.microsoft.com/office/drawing/2014/main" id="{21FA91F2-2E0D-4E3F-9F49-63B8D7340E67}"/>
              </a:ext>
            </a:extLst>
          </p:cNvPr>
          <p:cNvSpPr>
            <a:spLocks noGrp="1"/>
          </p:cNvSpPr>
          <p:nvPr>
            <p:ph idx="1"/>
          </p:nvPr>
        </p:nvSpPr>
        <p:spPr/>
        <p:txBody>
          <a:bodyPr>
            <a:normAutofit/>
          </a:bodyPr>
          <a:lstStyle/>
          <a:p>
            <a:pPr marL="457200" lvl="1" indent="0">
              <a:buNone/>
            </a:pPr>
            <a:endParaRPr lang="en-US" dirty="0"/>
          </a:p>
          <a:p>
            <a:endParaRPr lang="en-US" dirty="0"/>
          </a:p>
        </p:txBody>
      </p:sp>
      <p:graphicFrame>
        <p:nvGraphicFramePr>
          <p:cNvPr id="5" name="Object 4">
            <a:extLst>
              <a:ext uri="{FF2B5EF4-FFF2-40B4-BE49-F238E27FC236}">
                <a16:creationId xmlns:a16="http://schemas.microsoft.com/office/drawing/2014/main" id="{A3E8E438-26B4-940E-A4E0-3AB225DAA992}"/>
              </a:ext>
            </a:extLst>
          </p:cNvPr>
          <p:cNvGraphicFramePr>
            <a:graphicFrameLocks noChangeAspect="1"/>
          </p:cNvGraphicFramePr>
          <p:nvPr>
            <p:extLst>
              <p:ext uri="{D42A27DB-BD31-4B8C-83A1-F6EECF244321}">
                <p14:modId xmlns:p14="http://schemas.microsoft.com/office/powerpoint/2010/main" val="3439306069"/>
              </p:ext>
            </p:extLst>
          </p:nvPr>
        </p:nvGraphicFramePr>
        <p:xfrm>
          <a:off x="3487737" y="1264555"/>
          <a:ext cx="5216525" cy="5418137"/>
        </p:xfrm>
        <a:graphic>
          <a:graphicData uri="http://schemas.openxmlformats.org/presentationml/2006/ole">
            <mc:AlternateContent xmlns:mc="http://schemas.openxmlformats.org/markup-compatibility/2006">
              <mc:Choice xmlns:v="urn:schemas-microsoft-com:vml" Requires="v">
                <p:oleObj name="Worksheet" r:id="rId3" imgW="7162756" imgH="7438918" progId="Excel.Sheet.12">
                  <p:embed/>
                </p:oleObj>
              </mc:Choice>
              <mc:Fallback>
                <p:oleObj name="Worksheet" r:id="rId3" imgW="7162756" imgH="7438918" progId="Excel.Sheet.12">
                  <p:embed/>
                  <p:pic>
                    <p:nvPicPr>
                      <p:cNvPr id="5" name="Object 4">
                        <a:extLst>
                          <a:ext uri="{FF2B5EF4-FFF2-40B4-BE49-F238E27FC236}">
                            <a16:creationId xmlns:a16="http://schemas.microsoft.com/office/drawing/2014/main" id="{A3E8E438-26B4-940E-A4E0-3AB225DAA992}"/>
                          </a:ext>
                        </a:extLst>
                      </p:cNvPr>
                      <p:cNvPicPr/>
                      <p:nvPr/>
                    </p:nvPicPr>
                    <p:blipFill>
                      <a:blip r:embed="rId4"/>
                      <a:stretch>
                        <a:fillRect/>
                      </a:stretch>
                    </p:blipFill>
                    <p:spPr>
                      <a:xfrm>
                        <a:off x="3487737" y="1264555"/>
                        <a:ext cx="5216525" cy="5418137"/>
                      </a:xfrm>
                      <a:prstGeom prst="rect">
                        <a:avLst/>
                      </a:prstGeom>
                    </p:spPr>
                  </p:pic>
                </p:oleObj>
              </mc:Fallback>
            </mc:AlternateContent>
          </a:graphicData>
        </a:graphic>
      </p:graphicFrame>
    </p:spTree>
    <p:extLst>
      <p:ext uri="{BB962C8B-B14F-4D97-AF65-F5344CB8AC3E}">
        <p14:creationId xmlns:p14="http://schemas.microsoft.com/office/powerpoint/2010/main" val="132246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5525-3EB4-40A7-803E-B7239F96468D}"/>
              </a:ext>
            </a:extLst>
          </p:cNvPr>
          <p:cNvSpPr>
            <a:spLocks noGrp="1"/>
          </p:cNvSpPr>
          <p:nvPr>
            <p:ph type="title"/>
          </p:nvPr>
        </p:nvSpPr>
        <p:spPr/>
        <p:txBody>
          <a:bodyPr/>
          <a:lstStyle/>
          <a:p>
            <a:r>
              <a:rPr lang="en-US" dirty="0"/>
              <a:t>Change Request Process</a:t>
            </a:r>
          </a:p>
        </p:txBody>
      </p:sp>
      <p:sp>
        <p:nvSpPr>
          <p:cNvPr id="3" name="Content Placeholder 2">
            <a:extLst>
              <a:ext uri="{FF2B5EF4-FFF2-40B4-BE49-F238E27FC236}">
                <a16:creationId xmlns:a16="http://schemas.microsoft.com/office/drawing/2014/main" id="{8EF2C9D8-01A4-48ED-9733-54A120B6D046}"/>
              </a:ext>
            </a:extLst>
          </p:cNvPr>
          <p:cNvSpPr>
            <a:spLocks noGrp="1"/>
          </p:cNvSpPr>
          <p:nvPr>
            <p:ph idx="1"/>
          </p:nvPr>
        </p:nvSpPr>
        <p:spPr/>
        <p:txBody>
          <a:bodyPr/>
          <a:lstStyle/>
          <a:p>
            <a:r>
              <a:rPr lang="en-US" dirty="0"/>
              <a:t>Change requests go through the following Steps:</a:t>
            </a:r>
          </a:p>
          <a:p>
            <a:pPr lvl="1"/>
            <a:r>
              <a:rPr lang="en-US" dirty="0"/>
              <a:t>Submission of Formal Change Request</a:t>
            </a:r>
          </a:p>
          <a:p>
            <a:pPr lvl="1"/>
            <a:r>
              <a:rPr lang="en-US" dirty="0"/>
              <a:t>Determination of being within Scope of Project</a:t>
            </a:r>
          </a:p>
          <a:p>
            <a:pPr lvl="1"/>
            <a:r>
              <a:rPr lang="en-US" dirty="0"/>
              <a:t>Priority Assessment</a:t>
            </a:r>
          </a:p>
          <a:p>
            <a:pPr lvl="1"/>
            <a:r>
              <a:rPr lang="en-US" dirty="0"/>
              <a:t>Approval/Rejection</a:t>
            </a:r>
          </a:p>
          <a:p>
            <a:pPr lvl="1"/>
            <a:endParaRPr lang="en-US" dirty="0"/>
          </a:p>
        </p:txBody>
      </p:sp>
    </p:spTree>
    <p:extLst>
      <p:ext uri="{BB962C8B-B14F-4D97-AF65-F5344CB8AC3E}">
        <p14:creationId xmlns:p14="http://schemas.microsoft.com/office/powerpoint/2010/main" val="388573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921C-F321-493B-8117-E87443CD5BB7}"/>
              </a:ext>
            </a:extLst>
          </p:cNvPr>
          <p:cNvSpPr>
            <a:spLocks noGrp="1"/>
          </p:cNvSpPr>
          <p:nvPr>
            <p:ph type="title"/>
          </p:nvPr>
        </p:nvSpPr>
        <p:spPr/>
        <p:txBody>
          <a:bodyPr/>
          <a:lstStyle/>
          <a:p>
            <a:r>
              <a:rPr lang="en-US" dirty="0"/>
              <a:t>Inception Stage: 4 Month Timeline</a:t>
            </a:r>
          </a:p>
        </p:txBody>
      </p:sp>
      <p:sp>
        <p:nvSpPr>
          <p:cNvPr id="3" name="Content Placeholder 2">
            <a:extLst>
              <a:ext uri="{FF2B5EF4-FFF2-40B4-BE49-F238E27FC236}">
                <a16:creationId xmlns:a16="http://schemas.microsoft.com/office/drawing/2014/main" id="{4ECB48DB-F6C0-43D5-9342-0C798DC193D3}"/>
              </a:ext>
            </a:extLst>
          </p:cNvPr>
          <p:cNvSpPr>
            <a:spLocks noGrp="1"/>
          </p:cNvSpPr>
          <p:nvPr>
            <p:ph idx="1"/>
          </p:nvPr>
        </p:nvSpPr>
        <p:spPr/>
        <p:txBody>
          <a:bodyPr/>
          <a:lstStyle/>
          <a:p>
            <a:r>
              <a:rPr lang="en-US" dirty="0"/>
              <a:t>Discovery of all Relevant Fields for Smart-Contracts</a:t>
            </a:r>
          </a:p>
          <a:p>
            <a:r>
              <a:rPr lang="en-US" dirty="0"/>
              <a:t>Prototype of a Smart-Contract</a:t>
            </a:r>
          </a:p>
          <a:p>
            <a:r>
              <a:rPr lang="en-US" dirty="0"/>
              <a:t>Prototype of Python Class that reads the information from the Prototyped Smart-Contract and formats the gathered data into JSON Format.</a:t>
            </a:r>
          </a:p>
          <a:p>
            <a:r>
              <a:rPr lang="en-US" dirty="0"/>
              <a:t>Prototype of Front – End Website that connects to an API.</a:t>
            </a:r>
          </a:p>
        </p:txBody>
      </p:sp>
    </p:spTree>
    <p:extLst>
      <p:ext uri="{BB962C8B-B14F-4D97-AF65-F5344CB8AC3E}">
        <p14:creationId xmlns:p14="http://schemas.microsoft.com/office/powerpoint/2010/main" val="37829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22E9-B1AC-48D7-92B3-50D2D9638613}"/>
              </a:ext>
            </a:extLst>
          </p:cNvPr>
          <p:cNvSpPr>
            <a:spLocks noGrp="1"/>
          </p:cNvSpPr>
          <p:nvPr>
            <p:ph type="title"/>
          </p:nvPr>
        </p:nvSpPr>
        <p:spPr/>
        <p:txBody>
          <a:bodyPr/>
          <a:lstStyle/>
          <a:p>
            <a:r>
              <a:rPr lang="en-US" dirty="0"/>
              <a:t>Delivery: 3 Months</a:t>
            </a:r>
          </a:p>
        </p:txBody>
      </p:sp>
      <p:sp>
        <p:nvSpPr>
          <p:cNvPr id="3" name="Content Placeholder 2">
            <a:extLst>
              <a:ext uri="{FF2B5EF4-FFF2-40B4-BE49-F238E27FC236}">
                <a16:creationId xmlns:a16="http://schemas.microsoft.com/office/drawing/2014/main" id="{23A7D776-0975-4E3B-BFEA-7F62082631FD}"/>
              </a:ext>
            </a:extLst>
          </p:cNvPr>
          <p:cNvSpPr>
            <a:spLocks noGrp="1"/>
          </p:cNvSpPr>
          <p:nvPr>
            <p:ph idx="1"/>
          </p:nvPr>
        </p:nvSpPr>
        <p:spPr/>
        <p:txBody>
          <a:bodyPr/>
          <a:lstStyle/>
          <a:p>
            <a:r>
              <a:rPr lang="en-US" dirty="0"/>
              <a:t>API Team to Deliver API</a:t>
            </a:r>
          </a:p>
          <a:p>
            <a:r>
              <a:rPr lang="en-US" dirty="0"/>
              <a:t>Blockchain team to Deliver Python Class that connects to Blockchain</a:t>
            </a:r>
          </a:p>
        </p:txBody>
      </p:sp>
    </p:spTree>
    <p:extLst>
      <p:ext uri="{BB962C8B-B14F-4D97-AF65-F5344CB8AC3E}">
        <p14:creationId xmlns:p14="http://schemas.microsoft.com/office/powerpoint/2010/main" val="405939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0FAF-DC09-449E-B5F1-F4F0FA2F39D3}"/>
              </a:ext>
            </a:extLst>
          </p:cNvPr>
          <p:cNvSpPr>
            <a:spLocks noGrp="1"/>
          </p:cNvSpPr>
          <p:nvPr>
            <p:ph type="title"/>
          </p:nvPr>
        </p:nvSpPr>
        <p:spPr/>
        <p:txBody>
          <a:bodyPr/>
          <a:lstStyle/>
          <a:p>
            <a:r>
              <a:rPr lang="en-US" dirty="0"/>
              <a:t>Maintenance: 2 Years</a:t>
            </a:r>
          </a:p>
        </p:txBody>
      </p:sp>
      <p:sp>
        <p:nvSpPr>
          <p:cNvPr id="3" name="Content Placeholder 2">
            <a:extLst>
              <a:ext uri="{FF2B5EF4-FFF2-40B4-BE49-F238E27FC236}">
                <a16:creationId xmlns:a16="http://schemas.microsoft.com/office/drawing/2014/main" id="{27556D42-D7B6-4AD1-A75E-1AD5697931D2}"/>
              </a:ext>
            </a:extLst>
          </p:cNvPr>
          <p:cNvSpPr>
            <a:spLocks noGrp="1"/>
          </p:cNvSpPr>
          <p:nvPr>
            <p:ph idx="1"/>
          </p:nvPr>
        </p:nvSpPr>
        <p:spPr/>
        <p:txBody>
          <a:bodyPr/>
          <a:lstStyle/>
          <a:p>
            <a:r>
              <a:rPr lang="en-US" dirty="0"/>
              <a:t>Support Ticketing System for our Support Team to manage</a:t>
            </a:r>
          </a:p>
          <a:p>
            <a:r>
              <a:rPr lang="en-US" dirty="0"/>
              <a:t>Tickets escalated to Developers if Support team is unable to resolve the issue ticket.</a:t>
            </a:r>
          </a:p>
          <a:p>
            <a:r>
              <a:rPr lang="en-US" dirty="0"/>
              <a:t>Development Team will implement Bug fixes to the product for any encountered Bugs.</a:t>
            </a:r>
          </a:p>
          <a:p>
            <a:endParaRPr lang="en-US" dirty="0"/>
          </a:p>
        </p:txBody>
      </p:sp>
    </p:spTree>
    <p:extLst>
      <p:ext uri="{BB962C8B-B14F-4D97-AF65-F5344CB8AC3E}">
        <p14:creationId xmlns:p14="http://schemas.microsoft.com/office/powerpoint/2010/main" val="217555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E037-277B-427A-8F03-5E92DE25FA1F}"/>
              </a:ext>
            </a:extLst>
          </p:cNvPr>
          <p:cNvSpPr>
            <a:spLocks noGrp="1"/>
          </p:cNvSpPr>
          <p:nvPr>
            <p:ph type="ctrTitle"/>
          </p:nvPr>
        </p:nvSpPr>
        <p:spPr/>
        <p:txBody>
          <a:bodyPr>
            <a:noAutofit/>
          </a:bodyPr>
          <a:lstStyle/>
          <a:p>
            <a:r>
              <a:rPr lang="en-US" sz="3200" b="0" i="0" dirty="0">
                <a:solidFill>
                  <a:srgbClr val="343A3F"/>
                </a:solidFill>
                <a:effectLst/>
                <a:latin typeface="Lato Extended"/>
              </a:rPr>
              <a:t>Gantt Chart </a:t>
            </a:r>
            <a:endParaRPr lang="en-US" sz="3200" dirty="0"/>
          </a:p>
        </p:txBody>
      </p:sp>
      <p:sp>
        <p:nvSpPr>
          <p:cNvPr id="3" name="Subtitle 2">
            <a:extLst>
              <a:ext uri="{FF2B5EF4-FFF2-40B4-BE49-F238E27FC236}">
                <a16:creationId xmlns:a16="http://schemas.microsoft.com/office/drawing/2014/main" id="{3ACD21F9-9A76-43BF-8BEE-55262B7F043D}"/>
              </a:ext>
            </a:extLst>
          </p:cNvPr>
          <p:cNvSpPr>
            <a:spLocks noGrp="1"/>
          </p:cNvSpPr>
          <p:nvPr>
            <p:ph type="subTitle" idx="1"/>
          </p:nvPr>
        </p:nvSpPr>
        <p:spPr/>
        <p:txBody>
          <a:bodyPr/>
          <a:lstStyle/>
          <a:p>
            <a:pPr algn="ctr"/>
            <a:endParaRPr lang="en-US" dirty="0"/>
          </a:p>
          <a:p>
            <a:endParaRPr lang="en-US" dirty="0"/>
          </a:p>
        </p:txBody>
      </p:sp>
    </p:spTree>
    <p:extLst>
      <p:ext uri="{BB962C8B-B14F-4D97-AF65-F5344CB8AC3E}">
        <p14:creationId xmlns:p14="http://schemas.microsoft.com/office/powerpoint/2010/main" val="201991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4F89-0D01-4DD2-BA39-17CAF1542948}"/>
              </a:ext>
            </a:extLst>
          </p:cNvPr>
          <p:cNvSpPr>
            <a:spLocks noGrp="1"/>
          </p:cNvSpPr>
          <p:nvPr>
            <p:ph type="title"/>
          </p:nvPr>
        </p:nvSpPr>
        <p:spPr/>
        <p:txBody>
          <a:bodyPr/>
          <a:lstStyle/>
          <a:p>
            <a:r>
              <a:rPr lang="en-US" dirty="0"/>
              <a:t>Gantt Chart</a:t>
            </a:r>
          </a:p>
        </p:txBody>
      </p:sp>
      <p:pic>
        <p:nvPicPr>
          <p:cNvPr id="6" name="Content Placeholder 5" descr="Chart&#10;&#10;Description automatically generated">
            <a:extLst>
              <a:ext uri="{FF2B5EF4-FFF2-40B4-BE49-F238E27FC236}">
                <a16:creationId xmlns:a16="http://schemas.microsoft.com/office/drawing/2014/main" id="{E2DE068E-2166-9D6C-CD36-A68B3FE963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4985" y="1392311"/>
            <a:ext cx="5852639" cy="5465689"/>
          </a:xfrm>
        </p:spPr>
      </p:pic>
    </p:spTree>
    <p:extLst>
      <p:ext uri="{BB962C8B-B14F-4D97-AF65-F5344CB8AC3E}">
        <p14:creationId xmlns:p14="http://schemas.microsoft.com/office/powerpoint/2010/main" val="1097074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C913-8C2C-4480-912C-9374F53F28E5}"/>
              </a:ext>
            </a:extLst>
          </p:cNvPr>
          <p:cNvSpPr>
            <a:spLocks noGrp="1"/>
          </p:cNvSpPr>
          <p:nvPr>
            <p:ph type="title"/>
          </p:nvPr>
        </p:nvSpPr>
        <p:spPr/>
        <p:txBody>
          <a:bodyPr/>
          <a:lstStyle/>
          <a:p>
            <a:r>
              <a:rPr lang="en-US" dirty="0"/>
              <a:t>Gantt Chart: Weeks 1-3	</a:t>
            </a:r>
          </a:p>
        </p:txBody>
      </p:sp>
      <p:sp>
        <p:nvSpPr>
          <p:cNvPr id="3" name="Content Placeholder 2">
            <a:extLst>
              <a:ext uri="{FF2B5EF4-FFF2-40B4-BE49-F238E27FC236}">
                <a16:creationId xmlns:a16="http://schemas.microsoft.com/office/drawing/2014/main" id="{C5D886AA-78CC-4192-8BCF-0F1D781427BA}"/>
              </a:ext>
            </a:extLst>
          </p:cNvPr>
          <p:cNvSpPr>
            <a:spLocks noGrp="1"/>
          </p:cNvSpPr>
          <p:nvPr>
            <p:ph idx="1"/>
          </p:nvPr>
        </p:nvSpPr>
        <p:spPr/>
        <p:txBody>
          <a:bodyPr/>
          <a:lstStyle/>
          <a:p>
            <a:r>
              <a:rPr lang="en-US" dirty="0"/>
              <a:t>Blockchain Setup – Blockchain Team</a:t>
            </a:r>
          </a:p>
          <a:p>
            <a:r>
              <a:rPr lang="en-US" dirty="0"/>
              <a:t>API Setup – Full Stack Development Team</a:t>
            </a:r>
          </a:p>
          <a:p>
            <a:r>
              <a:rPr lang="en-US" dirty="0"/>
              <a:t>Front-End Setup – Full Stack Development Team</a:t>
            </a:r>
          </a:p>
        </p:txBody>
      </p:sp>
    </p:spTree>
    <p:extLst>
      <p:ext uri="{BB962C8B-B14F-4D97-AF65-F5344CB8AC3E}">
        <p14:creationId xmlns:p14="http://schemas.microsoft.com/office/powerpoint/2010/main" val="313201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8CE5-3023-4DC7-B5AB-6B1C05D9041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0D7E85AB-28F8-46A9-B0FF-1FC932B6F8CE}"/>
              </a:ext>
            </a:extLst>
          </p:cNvPr>
          <p:cNvSpPr>
            <a:spLocks noGrp="1"/>
          </p:cNvSpPr>
          <p:nvPr>
            <p:ph idx="1"/>
          </p:nvPr>
        </p:nvSpPr>
        <p:spPr/>
        <p:txBody>
          <a:bodyPr>
            <a:normAutofit/>
          </a:bodyPr>
          <a:lstStyle/>
          <a:p>
            <a:r>
              <a:rPr lang="en-US" dirty="0"/>
              <a:t>Smart Contracts can be used to help manage a project.</a:t>
            </a:r>
          </a:p>
          <a:p>
            <a:r>
              <a:rPr lang="en-US" dirty="0"/>
              <a:t>When all conditions of Smart Contract are met, the Project NFT will be funded</a:t>
            </a:r>
          </a:p>
          <a:p>
            <a:r>
              <a:rPr lang="en-US" dirty="0"/>
              <a:t>Storing Projects as NFT’s (Non-Fungible Tokens) allows us to store our projects securely</a:t>
            </a:r>
          </a:p>
          <a:p>
            <a:r>
              <a:rPr lang="en-US" dirty="0"/>
              <a:t>Developing an API can make it easy for companies to utilize this solution for completing projects, and ultimately paid upon completion of a project. </a:t>
            </a:r>
          </a:p>
          <a:p>
            <a:endParaRPr lang="en-US" dirty="0"/>
          </a:p>
        </p:txBody>
      </p:sp>
    </p:spTree>
    <p:extLst>
      <p:ext uri="{BB962C8B-B14F-4D97-AF65-F5344CB8AC3E}">
        <p14:creationId xmlns:p14="http://schemas.microsoft.com/office/powerpoint/2010/main" val="145370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E803-3C75-4D94-9F08-C70F0DFA618A}"/>
              </a:ext>
            </a:extLst>
          </p:cNvPr>
          <p:cNvSpPr>
            <a:spLocks noGrp="1"/>
          </p:cNvSpPr>
          <p:nvPr>
            <p:ph type="title"/>
          </p:nvPr>
        </p:nvSpPr>
        <p:spPr/>
        <p:txBody>
          <a:bodyPr/>
          <a:lstStyle/>
          <a:p>
            <a:r>
              <a:rPr lang="en-US" dirty="0"/>
              <a:t>Gantt Chart: Week 4</a:t>
            </a:r>
          </a:p>
        </p:txBody>
      </p:sp>
      <p:sp>
        <p:nvSpPr>
          <p:cNvPr id="3" name="Content Placeholder 2">
            <a:extLst>
              <a:ext uri="{FF2B5EF4-FFF2-40B4-BE49-F238E27FC236}">
                <a16:creationId xmlns:a16="http://schemas.microsoft.com/office/drawing/2014/main" id="{1FCF6494-60F3-4E9F-A6AB-ABAD7D112150}"/>
              </a:ext>
            </a:extLst>
          </p:cNvPr>
          <p:cNvSpPr>
            <a:spLocks noGrp="1"/>
          </p:cNvSpPr>
          <p:nvPr>
            <p:ph idx="1"/>
          </p:nvPr>
        </p:nvSpPr>
        <p:spPr/>
        <p:txBody>
          <a:bodyPr/>
          <a:lstStyle/>
          <a:p>
            <a:r>
              <a:rPr lang="en-US" dirty="0"/>
              <a:t>Create </a:t>
            </a:r>
            <a:r>
              <a:rPr lang="en-US" dirty="0" err="1"/>
              <a:t>Create</a:t>
            </a:r>
            <a:r>
              <a:rPr lang="en-US" dirty="0"/>
              <a:t> User Endpoints – Full Stack Development Team</a:t>
            </a:r>
          </a:p>
          <a:p>
            <a:r>
              <a:rPr lang="en-US" dirty="0"/>
              <a:t>Create </a:t>
            </a:r>
            <a:r>
              <a:rPr lang="en-US" dirty="0" err="1"/>
              <a:t>Create</a:t>
            </a:r>
            <a:r>
              <a:rPr lang="en-US" dirty="0"/>
              <a:t> User Functions – Blockchain Team</a:t>
            </a:r>
          </a:p>
          <a:p>
            <a:r>
              <a:rPr lang="en-US" dirty="0"/>
              <a:t>Create Login API Endpoints – Full Stack Development Team</a:t>
            </a:r>
          </a:p>
          <a:p>
            <a:r>
              <a:rPr lang="en-US" dirty="0"/>
              <a:t>Create Login Functions – Blockchain Team</a:t>
            </a:r>
          </a:p>
          <a:p>
            <a:pPr marL="0" indent="0">
              <a:buNone/>
            </a:pPr>
            <a:endParaRPr lang="en-US" dirty="0"/>
          </a:p>
          <a:p>
            <a:endParaRPr lang="en-US" dirty="0"/>
          </a:p>
        </p:txBody>
      </p:sp>
    </p:spTree>
    <p:extLst>
      <p:ext uri="{BB962C8B-B14F-4D97-AF65-F5344CB8AC3E}">
        <p14:creationId xmlns:p14="http://schemas.microsoft.com/office/powerpoint/2010/main" val="298385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E803-3C75-4D94-9F08-C70F0DFA618A}"/>
              </a:ext>
            </a:extLst>
          </p:cNvPr>
          <p:cNvSpPr>
            <a:spLocks noGrp="1"/>
          </p:cNvSpPr>
          <p:nvPr>
            <p:ph type="title"/>
          </p:nvPr>
        </p:nvSpPr>
        <p:spPr/>
        <p:txBody>
          <a:bodyPr/>
          <a:lstStyle/>
          <a:p>
            <a:r>
              <a:rPr lang="en-US" dirty="0"/>
              <a:t>Gantt Chart: Week 5</a:t>
            </a:r>
          </a:p>
        </p:txBody>
      </p:sp>
      <p:sp>
        <p:nvSpPr>
          <p:cNvPr id="3" name="Content Placeholder 2">
            <a:extLst>
              <a:ext uri="{FF2B5EF4-FFF2-40B4-BE49-F238E27FC236}">
                <a16:creationId xmlns:a16="http://schemas.microsoft.com/office/drawing/2014/main" id="{1FCF6494-60F3-4E9F-A6AB-ABAD7D112150}"/>
              </a:ext>
            </a:extLst>
          </p:cNvPr>
          <p:cNvSpPr>
            <a:spLocks noGrp="1"/>
          </p:cNvSpPr>
          <p:nvPr>
            <p:ph idx="1"/>
          </p:nvPr>
        </p:nvSpPr>
        <p:spPr/>
        <p:txBody>
          <a:bodyPr/>
          <a:lstStyle/>
          <a:p>
            <a:r>
              <a:rPr lang="en-US" dirty="0"/>
              <a:t>Integrate Functions from Blockchain Class into API Endpoints</a:t>
            </a:r>
          </a:p>
          <a:p>
            <a:pPr marL="0" indent="0">
              <a:buNone/>
            </a:pPr>
            <a:endParaRPr lang="en-US" dirty="0"/>
          </a:p>
          <a:p>
            <a:endParaRPr lang="en-US" dirty="0"/>
          </a:p>
        </p:txBody>
      </p:sp>
    </p:spTree>
    <p:extLst>
      <p:ext uri="{BB962C8B-B14F-4D97-AF65-F5344CB8AC3E}">
        <p14:creationId xmlns:p14="http://schemas.microsoft.com/office/powerpoint/2010/main" val="7848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E803-3C75-4D94-9F08-C70F0DFA618A}"/>
              </a:ext>
            </a:extLst>
          </p:cNvPr>
          <p:cNvSpPr>
            <a:spLocks noGrp="1"/>
          </p:cNvSpPr>
          <p:nvPr>
            <p:ph type="title"/>
          </p:nvPr>
        </p:nvSpPr>
        <p:spPr/>
        <p:txBody>
          <a:bodyPr/>
          <a:lstStyle/>
          <a:p>
            <a:r>
              <a:rPr lang="en-US" dirty="0"/>
              <a:t>Gantt Chart: Week 6</a:t>
            </a:r>
          </a:p>
        </p:txBody>
      </p:sp>
      <p:sp>
        <p:nvSpPr>
          <p:cNvPr id="3" name="Content Placeholder 2">
            <a:extLst>
              <a:ext uri="{FF2B5EF4-FFF2-40B4-BE49-F238E27FC236}">
                <a16:creationId xmlns:a16="http://schemas.microsoft.com/office/drawing/2014/main" id="{1FCF6494-60F3-4E9F-A6AB-ABAD7D112150}"/>
              </a:ext>
            </a:extLst>
          </p:cNvPr>
          <p:cNvSpPr>
            <a:spLocks noGrp="1"/>
          </p:cNvSpPr>
          <p:nvPr>
            <p:ph idx="1"/>
          </p:nvPr>
        </p:nvSpPr>
        <p:spPr/>
        <p:txBody>
          <a:bodyPr/>
          <a:lstStyle/>
          <a:p>
            <a:r>
              <a:rPr lang="en-US" dirty="0"/>
              <a:t>Test Creating Account and Logging into account with Stakeholders</a:t>
            </a:r>
          </a:p>
          <a:p>
            <a:pPr marL="0" indent="0">
              <a:buNone/>
            </a:pPr>
            <a:endParaRPr lang="en-US" dirty="0"/>
          </a:p>
          <a:p>
            <a:endParaRPr lang="en-US" dirty="0"/>
          </a:p>
        </p:txBody>
      </p:sp>
    </p:spTree>
    <p:extLst>
      <p:ext uri="{BB962C8B-B14F-4D97-AF65-F5344CB8AC3E}">
        <p14:creationId xmlns:p14="http://schemas.microsoft.com/office/powerpoint/2010/main" val="304137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F3A7-D0E5-400E-A4EA-C21CA4E85220}"/>
              </a:ext>
            </a:extLst>
          </p:cNvPr>
          <p:cNvSpPr>
            <a:spLocks noGrp="1"/>
          </p:cNvSpPr>
          <p:nvPr>
            <p:ph type="title"/>
          </p:nvPr>
        </p:nvSpPr>
        <p:spPr/>
        <p:txBody>
          <a:bodyPr/>
          <a:lstStyle/>
          <a:p>
            <a:r>
              <a:rPr lang="en-US" dirty="0"/>
              <a:t>Gantt Chart: Week 7</a:t>
            </a:r>
          </a:p>
        </p:txBody>
      </p:sp>
      <p:sp>
        <p:nvSpPr>
          <p:cNvPr id="3" name="Content Placeholder 2">
            <a:extLst>
              <a:ext uri="{FF2B5EF4-FFF2-40B4-BE49-F238E27FC236}">
                <a16:creationId xmlns:a16="http://schemas.microsoft.com/office/drawing/2014/main" id="{6093CD81-7EFC-4C6A-A8E2-EA15E02C8497}"/>
              </a:ext>
            </a:extLst>
          </p:cNvPr>
          <p:cNvSpPr>
            <a:spLocks noGrp="1"/>
          </p:cNvSpPr>
          <p:nvPr>
            <p:ph idx="1"/>
          </p:nvPr>
        </p:nvSpPr>
        <p:spPr/>
        <p:txBody>
          <a:bodyPr/>
          <a:lstStyle/>
          <a:p>
            <a:r>
              <a:rPr lang="en-US" dirty="0"/>
              <a:t>Create Functions to Create Smart Contracts and Submit Information to Smart Contracts</a:t>
            </a:r>
          </a:p>
          <a:p>
            <a:r>
              <a:rPr lang="en-US" dirty="0"/>
              <a:t>Create Functions to assign user to a Smart-Contract</a:t>
            </a:r>
          </a:p>
          <a:p>
            <a:r>
              <a:rPr lang="en-US" dirty="0"/>
              <a:t>Create End points that create and submit information to a Smart-Contract</a:t>
            </a:r>
          </a:p>
        </p:txBody>
      </p:sp>
    </p:spTree>
    <p:extLst>
      <p:ext uri="{BB962C8B-B14F-4D97-AF65-F5344CB8AC3E}">
        <p14:creationId xmlns:p14="http://schemas.microsoft.com/office/powerpoint/2010/main" val="26825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86CA-A6B4-4953-B4E8-E5F41215AA97}"/>
              </a:ext>
            </a:extLst>
          </p:cNvPr>
          <p:cNvSpPr>
            <a:spLocks noGrp="1"/>
          </p:cNvSpPr>
          <p:nvPr>
            <p:ph type="title"/>
          </p:nvPr>
        </p:nvSpPr>
        <p:spPr/>
        <p:txBody>
          <a:bodyPr/>
          <a:lstStyle/>
          <a:p>
            <a:r>
              <a:rPr lang="en-US" dirty="0"/>
              <a:t>Gantt Chart: Week 8</a:t>
            </a:r>
          </a:p>
        </p:txBody>
      </p:sp>
      <p:sp>
        <p:nvSpPr>
          <p:cNvPr id="3" name="Content Placeholder 2">
            <a:extLst>
              <a:ext uri="{FF2B5EF4-FFF2-40B4-BE49-F238E27FC236}">
                <a16:creationId xmlns:a16="http://schemas.microsoft.com/office/drawing/2014/main" id="{1C57718E-35A9-4769-A686-1DFDA143FE4C}"/>
              </a:ext>
            </a:extLst>
          </p:cNvPr>
          <p:cNvSpPr>
            <a:spLocks noGrp="1"/>
          </p:cNvSpPr>
          <p:nvPr>
            <p:ph idx="1"/>
          </p:nvPr>
        </p:nvSpPr>
        <p:spPr/>
        <p:txBody>
          <a:bodyPr/>
          <a:lstStyle/>
          <a:p>
            <a:r>
              <a:rPr lang="en-US" i="1" dirty="0">
                <a:solidFill>
                  <a:srgbClr val="333333"/>
                </a:solidFill>
                <a:effectLst/>
              </a:rPr>
              <a:t>Integrate Create and Submit functions from Blockchain Class with Post Endpoints</a:t>
            </a:r>
          </a:p>
          <a:p>
            <a:r>
              <a:rPr lang="en-US" i="1" dirty="0">
                <a:solidFill>
                  <a:srgbClr val="333333"/>
                </a:solidFill>
                <a:effectLst/>
              </a:rPr>
              <a:t>Integrate Front-End website with API</a:t>
            </a:r>
          </a:p>
          <a:p>
            <a:r>
              <a:rPr lang="en-US" i="1" dirty="0">
                <a:solidFill>
                  <a:srgbClr val="333333"/>
                </a:solidFill>
              </a:rPr>
              <a:t>Blockchain Team supports the Full Stack Developers with integrating the Create Functions with the API.</a:t>
            </a:r>
          </a:p>
          <a:p>
            <a:r>
              <a:rPr lang="en-US" i="1" dirty="0">
                <a:solidFill>
                  <a:srgbClr val="333333"/>
                </a:solidFill>
              </a:rPr>
              <a:t>Blockchain Team to work on documentation</a:t>
            </a:r>
            <a:endParaRPr lang="en-US" dirty="0"/>
          </a:p>
        </p:txBody>
      </p:sp>
    </p:spTree>
    <p:extLst>
      <p:ext uri="{BB962C8B-B14F-4D97-AF65-F5344CB8AC3E}">
        <p14:creationId xmlns:p14="http://schemas.microsoft.com/office/powerpoint/2010/main" val="2383150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B4DD-E2B6-4B72-8071-1C0A1989A7E9}"/>
              </a:ext>
            </a:extLst>
          </p:cNvPr>
          <p:cNvSpPr>
            <a:spLocks noGrp="1"/>
          </p:cNvSpPr>
          <p:nvPr>
            <p:ph type="title"/>
          </p:nvPr>
        </p:nvSpPr>
        <p:spPr/>
        <p:txBody>
          <a:bodyPr/>
          <a:lstStyle/>
          <a:p>
            <a:r>
              <a:rPr lang="en-US" dirty="0"/>
              <a:t>Gantt Chart: Week 9</a:t>
            </a:r>
          </a:p>
        </p:txBody>
      </p:sp>
      <p:sp>
        <p:nvSpPr>
          <p:cNvPr id="3" name="Content Placeholder 2">
            <a:extLst>
              <a:ext uri="{FF2B5EF4-FFF2-40B4-BE49-F238E27FC236}">
                <a16:creationId xmlns:a16="http://schemas.microsoft.com/office/drawing/2014/main" id="{64AE4241-8F28-4C8C-ABAD-568B43CFAE13}"/>
              </a:ext>
            </a:extLst>
          </p:cNvPr>
          <p:cNvSpPr>
            <a:spLocks noGrp="1"/>
          </p:cNvSpPr>
          <p:nvPr>
            <p:ph idx="1"/>
          </p:nvPr>
        </p:nvSpPr>
        <p:spPr/>
        <p:txBody>
          <a:bodyPr/>
          <a:lstStyle/>
          <a:p>
            <a:r>
              <a:rPr lang="en-US" i="1" dirty="0">
                <a:solidFill>
                  <a:srgbClr val="333333"/>
                </a:solidFill>
                <a:effectLst/>
              </a:rPr>
              <a:t>Test Creating Smart Contracts from Front End with stakeholders and end users </a:t>
            </a:r>
          </a:p>
          <a:p>
            <a:pPr marL="0" indent="0">
              <a:buNone/>
            </a:pPr>
            <a:endParaRPr lang="en-US" dirty="0"/>
          </a:p>
        </p:txBody>
      </p:sp>
    </p:spTree>
    <p:extLst>
      <p:ext uri="{BB962C8B-B14F-4D97-AF65-F5344CB8AC3E}">
        <p14:creationId xmlns:p14="http://schemas.microsoft.com/office/powerpoint/2010/main" val="226070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9D82-00C3-40FB-9868-1E253E1331A4}"/>
              </a:ext>
            </a:extLst>
          </p:cNvPr>
          <p:cNvSpPr>
            <a:spLocks noGrp="1"/>
          </p:cNvSpPr>
          <p:nvPr>
            <p:ph type="title"/>
          </p:nvPr>
        </p:nvSpPr>
        <p:spPr/>
        <p:txBody>
          <a:bodyPr/>
          <a:lstStyle/>
          <a:p>
            <a:r>
              <a:rPr lang="en-US" dirty="0"/>
              <a:t>Gantt Chart: Week 10	</a:t>
            </a:r>
          </a:p>
        </p:txBody>
      </p:sp>
      <p:sp>
        <p:nvSpPr>
          <p:cNvPr id="3" name="Content Placeholder 2">
            <a:extLst>
              <a:ext uri="{FF2B5EF4-FFF2-40B4-BE49-F238E27FC236}">
                <a16:creationId xmlns:a16="http://schemas.microsoft.com/office/drawing/2014/main" id="{C9BD3F7C-45C5-42C3-AC40-6A2EA7BB9DA9}"/>
              </a:ext>
            </a:extLst>
          </p:cNvPr>
          <p:cNvSpPr>
            <a:spLocks noGrp="1"/>
          </p:cNvSpPr>
          <p:nvPr>
            <p:ph idx="1"/>
          </p:nvPr>
        </p:nvSpPr>
        <p:spPr/>
        <p:txBody>
          <a:bodyPr/>
          <a:lstStyle/>
          <a:p>
            <a:r>
              <a:rPr lang="en-US" dirty="0"/>
              <a:t>Create Functions that retrieve the Status of Smart Contracts - Blockchain Team</a:t>
            </a:r>
          </a:p>
          <a:p>
            <a:r>
              <a:rPr lang="en-US" dirty="0"/>
              <a:t>Create Get Endpoints – Full Stack Developers</a:t>
            </a:r>
          </a:p>
        </p:txBody>
      </p:sp>
    </p:spTree>
    <p:extLst>
      <p:ext uri="{BB962C8B-B14F-4D97-AF65-F5344CB8AC3E}">
        <p14:creationId xmlns:p14="http://schemas.microsoft.com/office/powerpoint/2010/main" val="3825494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20BC-EAB5-4A58-80F2-EBABC916C607}"/>
              </a:ext>
            </a:extLst>
          </p:cNvPr>
          <p:cNvSpPr>
            <a:spLocks noGrp="1"/>
          </p:cNvSpPr>
          <p:nvPr>
            <p:ph type="title"/>
          </p:nvPr>
        </p:nvSpPr>
        <p:spPr/>
        <p:txBody>
          <a:bodyPr/>
          <a:lstStyle/>
          <a:p>
            <a:r>
              <a:rPr lang="en-US" dirty="0"/>
              <a:t>Gantt Chart: Week 11</a:t>
            </a:r>
          </a:p>
        </p:txBody>
      </p:sp>
      <p:sp>
        <p:nvSpPr>
          <p:cNvPr id="3" name="Content Placeholder 2">
            <a:extLst>
              <a:ext uri="{FF2B5EF4-FFF2-40B4-BE49-F238E27FC236}">
                <a16:creationId xmlns:a16="http://schemas.microsoft.com/office/drawing/2014/main" id="{2DFC38E6-4067-455C-8089-F1955143A34A}"/>
              </a:ext>
            </a:extLst>
          </p:cNvPr>
          <p:cNvSpPr>
            <a:spLocks noGrp="1"/>
          </p:cNvSpPr>
          <p:nvPr>
            <p:ph idx="1"/>
          </p:nvPr>
        </p:nvSpPr>
        <p:spPr/>
        <p:txBody>
          <a:bodyPr/>
          <a:lstStyle/>
          <a:p>
            <a:r>
              <a:rPr lang="en-US" dirty="0"/>
              <a:t>Full Stack Engineers will Implement the Get Functions created by the Blockchain Team within their Get Endpoints. </a:t>
            </a:r>
          </a:p>
          <a:p>
            <a:r>
              <a:rPr lang="en-US" dirty="0"/>
              <a:t>Full Stack Engineers will create a Search Page in the Front end, and have the search filter’s match what can be implemented with the Get Request</a:t>
            </a:r>
          </a:p>
          <a:p>
            <a:r>
              <a:rPr lang="en-US" dirty="0"/>
              <a:t>Blockchain Team will support the Full Stack Engineers</a:t>
            </a:r>
          </a:p>
        </p:txBody>
      </p:sp>
    </p:spTree>
    <p:extLst>
      <p:ext uri="{BB962C8B-B14F-4D97-AF65-F5344CB8AC3E}">
        <p14:creationId xmlns:p14="http://schemas.microsoft.com/office/powerpoint/2010/main" val="3512990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C75D-C9E5-48B1-A51B-C6FEB1C46C5D}"/>
              </a:ext>
            </a:extLst>
          </p:cNvPr>
          <p:cNvSpPr>
            <a:spLocks noGrp="1"/>
          </p:cNvSpPr>
          <p:nvPr>
            <p:ph type="title"/>
          </p:nvPr>
        </p:nvSpPr>
        <p:spPr/>
        <p:txBody>
          <a:bodyPr/>
          <a:lstStyle/>
          <a:p>
            <a:r>
              <a:rPr lang="en-US" dirty="0"/>
              <a:t>Gantt Chart: Week 12</a:t>
            </a:r>
          </a:p>
        </p:txBody>
      </p:sp>
      <p:sp>
        <p:nvSpPr>
          <p:cNvPr id="3" name="Content Placeholder 2">
            <a:extLst>
              <a:ext uri="{FF2B5EF4-FFF2-40B4-BE49-F238E27FC236}">
                <a16:creationId xmlns:a16="http://schemas.microsoft.com/office/drawing/2014/main" id="{0ED7CB04-F2AD-4E42-BE5C-DD29267D11A7}"/>
              </a:ext>
            </a:extLst>
          </p:cNvPr>
          <p:cNvSpPr>
            <a:spLocks noGrp="1"/>
          </p:cNvSpPr>
          <p:nvPr>
            <p:ph idx="1"/>
          </p:nvPr>
        </p:nvSpPr>
        <p:spPr/>
        <p:txBody>
          <a:bodyPr/>
          <a:lstStyle/>
          <a:p>
            <a:r>
              <a:rPr lang="en-US" dirty="0"/>
              <a:t>Test Retrieving Smart Contract Information with Stakeholders and End Users</a:t>
            </a:r>
          </a:p>
          <a:p>
            <a:r>
              <a:rPr lang="en-US" dirty="0"/>
              <a:t>Both the Full Stack Engineers and the Blockchain team will be involved with testing with stakeholders.</a:t>
            </a:r>
          </a:p>
        </p:txBody>
      </p:sp>
    </p:spTree>
    <p:extLst>
      <p:ext uri="{BB962C8B-B14F-4D97-AF65-F5344CB8AC3E}">
        <p14:creationId xmlns:p14="http://schemas.microsoft.com/office/powerpoint/2010/main" val="145853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2E1F-ACC6-4187-9420-9677E31EE55A}"/>
              </a:ext>
            </a:extLst>
          </p:cNvPr>
          <p:cNvSpPr>
            <a:spLocks noGrp="1"/>
          </p:cNvSpPr>
          <p:nvPr>
            <p:ph type="title"/>
          </p:nvPr>
        </p:nvSpPr>
        <p:spPr/>
        <p:txBody>
          <a:bodyPr/>
          <a:lstStyle/>
          <a:p>
            <a:r>
              <a:rPr lang="en-US" dirty="0"/>
              <a:t>Gantt Chart: Week 13</a:t>
            </a:r>
          </a:p>
        </p:txBody>
      </p:sp>
      <p:sp>
        <p:nvSpPr>
          <p:cNvPr id="3" name="Content Placeholder 2">
            <a:extLst>
              <a:ext uri="{FF2B5EF4-FFF2-40B4-BE49-F238E27FC236}">
                <a16:creationId xmlns:a16="http://schemas.microsoft.com/office/drawing/2014/main" id="{D96BD313-2B18-43AB-985C-07E5C44E3626}"/>
              </a:ext>
            </a:extLst>
          </p:cNvPr>
          <p:cNvSpPr>
            <a:spLocks noGrp="1"/>
          </p:cNvSpPr>
          <p:nvPr>
            <p:ph idx="1"/>
          </p:nvPr>
        </p:nvSpPr>
        <p:spPr/>
        <p:txBody>
          <a:bodyPr/>
          <a:lstStyle/>
          <a:p>
            <a:r>
              <a:rPr lang="en-US" dirty="0"/>
              <a:t>Wrap up Documentation of API and Blockchain Class</a:t>
            </a:r>
          </a:p>
          <a:p>
            <a:r>
              <a:rPr lang="en-US" dirty="0"/>
              <a:t>Final tests and bug fixes</a:t>
            </a:r>
          </a:p>
        </p:txBody>
      </p:sp>
    </p:spTree>
    <p:extLst>
      <p:ext uri="{BB962C8B-B14F-4D97-AF65-F5344CB8AC3E}">
        <p14:creationId xmlns:p14="http://schemas.microsoft.com/office/powerpoint/2010/main" val="301273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8CE5-3023-4DC7-B5AB-6B1C05D9041E}"/>
              </a:ext>
            </a:extLst>
          </p:cNvPr>
          <p:cNvSpPr>
            <a:spLocks noGrp="1"/>
          </p:cNvSpPr>
          <p:nvPr>
            <p:ph type="title"/>
          </p:nvPr>
        </p:nvSpPr>
        <p:spPr/>
        <p:txBody>
          <a:bodyPr/>
          <a:lstStyle/>
          <a:p>
            <a:r>
              <a:rPr lang="en-US" dirty="0"/>
              <a:t>Benefits of Blockchain</a:t>
            </a:r>
          </a:p>
        </p:txBody>
      </p:sp>
      <p:sp>
        <p:nvSpPr>
          <p:cNvPr id="3" name="Content Placeholder 2">
            <a:extLst>
              <a:ext uri="{FF2B5EF4-FFF2-40B4-BE49-F238E27FC236}">
                <a16:creationId xmlns:a16="http://schemas.microsoft.com/office/drawing/2014/main" id="{0D7E85AB-28F8-46A9-B0FF-1FC932B6F8CE}"/>
              </a:ext>
            </a:extLst>
          </p:cNvPr>
          <p:cNvSpPr>
            <a:spLocks noGrp="1"/>
          </p:cNvSpPr>
          <p:nvPr>
            <p:ph idx="1"/>
          </p:nvPr>
        </p:nvSpPr>
        <p:spPr/>
        <p:txBody>
          <a:bodyPr>
            <a:normAutofit/>
          </a:bodyPr>
          <a:lstStyle/>
          <a:p>
            <a:r>
              <a:rPr lang="en-US" dirty="0"/>
              <a:t>Enhanced Security</a:t>
            </a:r>
          </a:p>
          <a:p>
            <a:pPr lvl="1"/>
            <a:r>
              <a:rPr lang="en-US" dirty="0"/>
              <a:t>Blockchain records can not be altered.</a:t>
            </a:r>
          </a:p>
          <a:p>
            <a:pPr lvl="1"/>
            <a:r>
              <a:rPr lang="en-US" dirty="0"/>
              <a:t>Blockchain records are encrypted end to end.</a:t>
            </a:r>
          </a:p>
          <a:p>
            <a:r>
              <a:rPr lang="en-US" dirty="0"/>
              <a:t>Instant Traceability and Transparency</a:t>
            </a:r>
          </a:p>
          <a:p>
            <a:pPr lvl="1"/>
            <a:r>
              <a:rPr lang="en-US" dirty="0"/>
              <a:t>Blockchain creates an Audit trail, making it easy to track the progress of a Project.</a:t>
            </a:r>
          </a:p>
          <a:p>
            <a:r>
              <a:rPr lang="en-US" dirty="0"/>
              <a:t>Automation</a:t>
            </a:r>
          </a:p>
          <a:p>
            <a:pPr lvl="1"/>
            <a:r>
              <a:rPr lang="en-US" dirty="0"/>
              <a:t>Transactions can be automated with “Smart Contracts”. We can have a project automatically funded when all of the requirements of the project are met.</a:t>
            </a:r>
          </a:p>
        </p:txBody>
      </p:sp>
    </p:spTree>
    <p:extLst>
      <p:ext uri="{BB962C8B-B14F-4D97-AF65-F5344CB8AC3E}">
        <p14:creationId xmlns:p14="http://schemas.microsoft.com/office/powerpoint/2010/main" val="3776568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B643-2B3C-48EB-9929-F3AE38D9244A}"/>
              </a:ext>
            </a:extLst>
          </p:cNvPr>
          <p:cNvSpPr>
            <a:spLocks noGrp="1"/>
          </p:cNvSpPr>
          <p:nvPr>
            <p:ph type="ctrTitle"/>
          </p:nvPr>
        </p:nvSpPr>
        <p:spPr/>
        <p:txBody>
          <a:bodyPr>
            <a:normAutofit/>
          </a:bodyPr>
          <a:lstStyle/>
          <a:p>
            <a:r>
              <a:rPr lang="en-US" dirty="0"/>
              <a:t>Risk Management</a:t>
            </a:r>
          </a:p>
        </p:txBody>
      </p:sp>
      <p:sp>
        <p:nvSpPr>
          <p:cNvPr id="3" name="Subtitle 2">
            <a:extLst>
              <a:ext uri="{FF2B5EF4-FFF2-40B4-BE49-F238E27FC236}">
                <a16:creationId xmlns:a16="http://schemas.microsoft.com/office/drawing/2014/main" id="{496FE0F9-E7A3-42BF-9CF1-033AC6B9D934}"/>
              </a:ext>
            </a:extLst>
          </p:cNvPr>
          <p:cNvSpPr>
            <a:spLocks noGrp="1"/>
          </p:cNvSpPr>
          <p:nvPr>
            <p:ph type="subTitle" idx="1"/>
          </p:nvPr>
        </p:nvSpPr>
        <p:spPr/>
        <p:txBody>
          <a:bodyPr/>
          <a:lstStyle/>
          <a:p>
            <a:pPr algn="ctr"/>
            <a:r>
              <a:rPr lang="en-US" dirty="0"/>
              <a:t>Nolan Byrnes</a:t>
            </a:r>
          </a:p>
        </p:txBody>
      </p:sp>
    </p:spTree>
    <p:extLst>
      <p:ext uri="{BB962C8B-B14F-4D97-AF65-F5344CB8AC3E}">
        <p14:creationId xmlns:p14="http://schemas.microsoft.com/office/powerpoint/2010/main" val="1414336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F0FB08-4BB4-4184-A9C5-0E24276453D7}"/>
              </a:ext>
            </a:extLst>
          </p:cNvPr>
          <p:cNvSpPr>
            <a:spLocks noGrp="1"/>
          </p:cNvSpPr>
          <p:nvPr>
            <p:ph type="title"/>
          </p:nvPr>
        </p:nvSpPr>
        <p:spPr/>
        <p:txBody>
          <a:bodyPr/>
          <a:lstStyle/>
          <a:p>
            <a:r>
              <a:rPr lang="en-US" dirty="0"/>
              <a:t>Risk Matrix</a:t>
            </a:r>
          </a:p>
        </p:txBody>
      </p:sp>
      <p:pic>
        <p:nvPicPr>
          <p:cNvPr id="5" name="Content Placeholder 4">
            <a:extLst>
              <a:ext uri="{FF2B5EF4-FFF2-40B4-BE49-F238E27FC236}">
                <a16:creationId xmlns:a16="http://schemas.microsoft.com/office/drawing/2014/main" id="{FB17EDD4-AE58-9047-ECA8-F936958626D0}"/>
              </a:ext>
            </a:extLst>
          </p:cNvPr>
          <p:cNvPicPr>
            <a:picLocks noGrp="1" noChangeAspect="1"/>
          </p:cNvPicPr>
          <p:nvPr>
            <p:ph idx="1"/>
          </p:nvPr>
        </p:nvPicPr>
        <p:blipFill>
          <a:blip r:embed="rId3"/>
          <a:stretch>
            <a:fillRect/>
          </a:stretch>
        </p:blipFill>
        <p:spPr>
          <a:xfrm>
            <a:off x="2864055" y="2200530"/>
            <a:ext cx="5534025" cy="3152775"/>
          </a:xfrm>
          <a:prstGeom prst="rect">
            <a:avLst/>
          </a:prstGeom>
        </p:spPr>
      </p:pic>
    </p:spTree>
    <p:extLst>
      <p:ext uri="{BB962C8B-B14F-4D97-AF65-F5344CB8AC3E}">
        <p14:creationId xmlns:p14="http://schemas.microsoft.com/office/powerpoint/2010/main" val="2711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9D23-56D5-4860-A711-C407EA5DCB55}"/>
              </a:ext>
            </a:extLst>
          </p:cNvPr>
          <p:cNvSpPr>
            <a:spLocks noGrp="1"/>
          </p:cNvSpPr>
          <p:nvPr>
            <p:ph type="title"/>
          </p:nvPr>
        </p:nvSpPr>
        <p:spPr/>
        <p:txBody>
          <a:bodyPr/>
          <a:lstStyle/>
          <a:p>
            <a:r>
              <a:rPr lang="en-US" dirty="0"/>
              <a:t>Volatility of Ethereum</a:t>
            </a:r>
          </a:p>
        </p:txBody>
      </p:sp>
      <p:sp>
        <p:nvSpPr>
          <p:cNvPr id="3" name="Content Placeholder 2">
            <a:extLst>
              <a:ext uri="{FF2B5EF4-FFF2-40B4-BE49-F238E27FC236}">
                <a16:creationId xmlns:a16="http://schemas.microsoft.com/office/drawing/2014/main" id="{90A666E9-3E37-49BD-A76B-53AD0A52D786}"/>
              </a:ext>
            </a:extLst>
          </p:cNvPr>
          <p:cNvSpPr>
            <a:spLocks noGrp="1"/>
          </p:cNvSpPr>
          <p:nvPr>
            <p:ph sz="half" idx="1"/>
          </p:nvPr>
        </p:nvSpPr>
        <p:spPr>
          <a:xfrm>
            <a:off x="1884132" y="2125976"/>
            <a:ext cx="4313864" cy="3777622"/>
          </a:xfrm>
        </p:spPr>
        <p:txBody>
          <a:bodyPr/>
          <a:lstStyle/>
          <a:p>
            <a:r>
              <a:rPr lang="en-US" dirty="0"/>
              <a:t>Volatility of Ethereum is higher than typical Fiat currencies.</a:t>
            </a:r>
          </a:p>
          <a:p>
            <a:r>
              <a:rPr lang="en-US" dirty="0"/>
              <a:t>This may discourage the use of Smart-contracts to complete financial contracts</a:t>
            </a:r>
          </a:p>
          <a:p>
            <a:r>
              <a:rPr lang="en-US" dirty="0"/>
              <a:t>Creating Smart-Contracts could affect the creation of projects based on the price of Ethereum. </a:t>
            </a:r>
          </a:p>
        </p:txBody>
      </p:sp>
      <p:pic>
        <p:nvPicPr>
          <p:cNvPr id="6" name="Content Placeholder 5" descr="Chart, line chart&#10;&#10;Description automatically generated">
            <a:extLst>
              <a:ext uri="{FF2B5EF4-FFF2-40B4-BE49-F238E27FC236}">
                <a16:creationId xmlns:a16="http://schemas.microsoft.com/office/drawing/2014/main" id="{C464BFBC-5408-41B3-A51C-573221CABF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8087" y="1964178"/>
            <a:ext cx="4916526" cy="3652978"/>
          </a:xfrm>
        </p:spPr>
      </p:pic>
    </p:spTree>
    <p:extLst>
      <p:ext uri="{BB962C8B-B14F-4D97-AF65-F5344CB8AC3E}">
        <p14:creationId xmlns:p14="http://schemas.microsoft.com/office/powerpoint/2010/main" val="3717035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9DF3-FB8D-4929-9543-40D97CEC4FFF}"/>
              </a:ext>
            </a:extLst>
          </p:cNvPr>
          <p:cNvSpPr>
            <a:spLocks noGrp="1"/>
          </p:cNvSpPr>
          <p:nvPr>
            <p:ph type="title"/>
          </p:nvPr>
        </p:nvSpPr>
        <p:spPr/>
        <p:txBody>
          <a:bodyPr/>
          <a:lstStyle/>
          <a:p>
            <a:r>
              <a:rPr lang="en-US" dirty="0"/>
              <a:t>Ethereum Hot Wallets being hacked</a:t>
            </a:r>
          </a:p>
        </p:txBody>
      </p:sp>
      <p:sp>
        <p:nvSpPr>
          <p:cNvPr id="3" name="Content Placeholder 2">
            <a:extLst>
              <a:ext uri="{FF2B5EF4-FFF2-40B4-BE49-F238E27FC236}">
                <a16:creationId xmlns:a16="http://schemas.microsoft.com/office/drawing/2014/main" id="{03271543-120E-49C1-80E6-5A4EB07247C9}"/>
              </a:ext>
            </a:extLst>
          </p:cNvPr>
          <p:cNvSpPr>
            <a:spLocks noGrp="1"/>
          </p:cNvSpPr>
          <p:nvPr>
            <p:ph idx="1"/>
          </p:nvPr>
        </p:nvSpPr>
        <p:spPr/>
        <p:txBody>
          <a:bodyPr/>
          <a:lstStyle/>
          <a:p>
            <a:r>
              <a:rPr lang="en-US" dirty="0"/>
              <a:t>There is a risk of Ethereum Hot wallets being hacked</a:t>
            </a:r>
          </a:p>
          <a:p>
            <a:r>
              <a:rPr lang="en-US" dirty="0"/>
              <a:t>Using the Smart Contract API would require a Hot wallet</a:t>
            </a:r>
          </a:p>
          <a:p>
            <a:r>
              <a:rPr lang="en-US" dirty="0"/>
              <a:t>Companies using our API may have their wallets hacked</a:t>
            </a:r>
          </a:p>
        </p:txBody>
      </p:sp>
    </p:spTree>
    <p:extLst>
      <p:ext uri="{BB962C8B-B14F-4D97-AF65-F5344CB8AC3E}">
        <p14:creationId xmlns:p14="http://schemas.microsoft.com/office/powerpoint/2010/main" val="650765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9FA-93DA-4773-8B7E-D105957DE142}"/>
              </a:ext>
            </a:extLst>
          </p:cNvPr>
          <p:cNvSpPr>
            <a:spLocks noGrp="1"/>
          </p:cNvSpPr>
          <p:nvPr>
            <p:ph type="title"/>
          </p:nvPr>
        </p:nvSpPr>
        <p:spPr/>
        <p:txBody>
          <a:bodyPr/>
          <a:lstStyle/>
          <a:p>
            <a:r>
              <a:rPr lang="en-US" dirty="0"/>
              <a:t>Government banning of Blockchain</a:t>
            </a:r>
          </a:p>
        </p:txBody>
      </p:sp>
      <p:sp>
        <p:nvSpPr>
          <p:cNvPr id="3" name="Content Placeholder 2">
            <a:extLst>
              <a:ext uri="{FF2B5EF4-FFF2-40B4-BE49-F238E27FC236}">
                <a16:creationId xmlns:a16="http://schemas.microsoft.com/office/drawing/2014/main" id="{B68565A8-EF3B-47B4-8361-ED19475B1740}"/>
              </a:ext>
            </a:extLst>
          </p:cNvPr>
          <p:cNvSpPr>
            <a:spLocks noGrp="1"/>
          </p:cNvSpPr>
          <p:nvPr>
            <p:ph idx="1"/>
          </p:nvPr>
        </p:nvSpPr>
        <p:spPr/>
        <p:txBody>
          <a:bodyPr/>
          <a:lstStyle/>
          <a:p>
            <a:r>
              <a:rPr lang="en-US" dirty="0"/>
              <a:t>There are countries where Ethereum is illegal, such as Afghanistan, Saudi Arabia, and Pakistan. </a:t>
            </a:r>
          </a:p>
          <a:p>
            <a:r>
              <a:rPr lang="en-US" dirty="0"/>
              <a:t>Other countries may also ban Ethereum.</a:t>
            </a:r>
          </a:p>
          <a:p>
            <a:r>
              <a:rPr lang="en-US" dirty="0"/>
              <a:t>We would need to be sure that we do not extend our services to countries where Ethereum is illegal and discontinue support for companies who are operating in countries where Ethereum is illegal.</a:t>
            </a:r>
          </a:p>
          <a:p>
            <a:endParaRPr lang="en-US" dirty="0"/>
          </a:p>
        </p:txBody>
      </p:sp>
    </p:spTree>
    <p:extLst>
      <p:ext uri="{BB962C8B-B14F-4D97-AF65-F5344CB8AC3E}">
        <p14:creationId xmlns:p14="http://schemas.microsoft.com/office/powerpoint/2010/main" val="2419692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4619-CE2D-0CDF-A4AD-849634C41239}"/>
              </a:ext>
            </a:extLst>
          </p:cNvPr>
          <p:cNvSpPr>
            <a:spLocks noGrp="1"/>
          </p:cNvSpPr>
          <p:nvPr>
            <p:ph type="title"/>
          </p:nvPr>
        </p:nvSpPr>
        <p:spPr/>
        <p:txBody>
          <a:bodyPr/>
          <a:lstStyle/>
          <a:p>
            <a:r>
              <a:rPr lang="en-US" dirty="0"/>
              <a:t>Risk Management: Mitigation Plan</a:t>
            </a:r>
          </a:p>
        </p:txBody>
      </p:sp>
      <p:sp>
        <p:nvSpPr>
          <p:cNvPr id="3" name="Content Placeholder 2">
            <a:extLst>
              <a:ext uri="{FF2B5EF4-FFF2-40B4-BE49-F238E27FC236}">
                <a16:creationId xmlns:a16="http://schemas.microsoft.com/office/drawing/2014/main" id="{487A6277-6948-2C5F-FEA5-586DB2F7B986}"/>
              </a:ext>
            </a:extLst>
          </p:cNvPr>
          <p:cNvSpPr>
            <a:spLocks noGrp="1"/>
          </p:cNvSpPr>
          <p:nvPr>
            <p:ph idx="1"/>
          </p:nvPr>
        </p:nvSpPr>
        <p:spPr/>
        <p:txBody>
          <a:bodyPr/>
          <a:lstStyle/>
          <a:p>
            <a:r>
              <a:rPr lang="en-US" dirty="0"/>
              <a:t>Approaches to decrease likelihood of risk from occurring</a:t>
            </a:r>
          </a:p>
          <a:p>
            <a:r>
              <a:rPr lang="en-US" dirty="0"/>
              <a:t>Approaches to decrease the impact of the risk</a:t>
            </a:r>
          </a:p>
          <a:p>
            <a:r>
              <a:rPr lang="en-US" dirty="0"/>
              <a:t>Dispositions of Risk:</a:t>
            </a:r>
          </a:p>
          <a:p>
            <a:pPr lvl="1"/>
            <a:r>
              <a:rPr lang="en-US" dirty="0"/>
              <a:t>Accept</a:t>
            </a:r>
          </a:p>
          <a:p>
            <a:pPr lvl="1"/>
            <a:r>
              <a:rPr lang="en-US" dirty="0"/>
              <a:t>Mitigate</a:t>
            </a:r>
          </a:p>
          <a:p>
            <a:pPr lvl="1"/>
            <a:r>
              <a:rPr lang="en-US" dirty="0"/>
              <a:t>Transfer</a:t>
            </a:r>
          </a:p>
          <a:p>
            <a:pPr lvl="1"/>
            <a:r>
              <a:rPr lang="en-US" dirty="0"/>
              <a:t>Share</a:t>
            </a:r>
          </a:p>
        </p:txBody>
      </p:sp>
    </p:spTree>
    <p:extLst>
      <p:ext uri="{BB962C8B-B14F-4D97-AF65-F5344CB8AC3E}">
        <p14:creationId xmlns:p14="http://schemas.microsoft.com/office/powerpoint/2010/main" val="3895730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6CBA-1D63-BCC7-8084-EFFC4C02B28A}"/>
              </a:ext>
            </a:extLst>
          </p:cNvPr>
          <p:cNvSpPr>
            <a:spLocks noGrp="1"/>
          </p:cNvSpPr>
          <p:nvPr>
            <p:ph type="title"/>
          </p:nvPr>
        </p:nvSpPr>
        <p:spPr/>
        <p:txBody>
          <a:bodyPr/>
          <a:lstStyle/>
          <a:p>
            <a:r>
              <a:rPr lang="en-US" dirty="0"/>
              <a:t>Mitigation Plan: Volatility of Ethereum</a:t>
            </a:r>
          </a:p>
        </p:txBody>
      </p:sp>
      <p:sp>
        <p:nvSpPr>
          <p:cNvPr id="3" name="Content Placeholder 2">
            <a:extLst>
              <a:ext uri="{FF2B5EF4-FFF2-40B4-BE49-F238E27FC236}">
                <a16:creationId xmlns:a16="http://schemas.microsoft.com/office/drawing/2014/main" id="{436585B8-C428-C711-CF33-7DAAF707D380}"/>
              </a:ext>
            </a:extLst>
          </p:cNvPr>
          <p:cNvSpPr>
            <a:spLocks noGrp="1"/>
          </p:cNvSpPr>
          <p:nvPr>
            <p:ph idx="1"/>
          </p:nvPr>
        </p:nvSpPr>
        <p:spPr/>
        <p:txBody>
          <a:bodyPr/>
          <a:lstStyle/>
          <a:p>
            <a:r>
              <a:rPr lang="en-US" dirty="0"/>
              <a:t>Disposition of risk: Mitigate</a:t>
            </a:r>
          </a:p>
          <a:p>
            <a:r>
              <a:rPr lang="en-US" dirty="0"/>
              <a:t>Make auto-payment of </a:t>
            </a:r>
            <a:r>
              <a:rPr lang="en-US" dirty="0" err="1"/>
              <a:t>Etheruem</a:t>
            </a:r>
            <a:r>
              <a:rPr lang="en-US" dirty="0"/>
              <a:t> at close of Smart-Contract optional</a:t>
            </a:r>
          </a:p>
          <a:p>
            <a:endParaRPr lang="en-US" dirty="0"/>
          </a:p>
        </p:txBody>
      </p:sp>
    </p:spTree>
    <p:extLst>
      <p:ext uri="{BB962C8B-B14F-4D97-AF65-F5344CB8AC3E}">
        <p14:creationId xmlns:p14="http://schemas.microsoft.com/office/powerpoint/2010/main" val="1061456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6CBA-1D63-BCC7-8084-EFFC4C02B28A}"/>
              </a:ext>
            </a:extLst>
          </p:cNvPr>
          <p:cNvSpPr>
            <a:spLocks noGrp="1"/>
          </p:cNvSpPr>
          <p:nvPr>
            <p:ph type="title"/>
          </p:nvPr>
        </p:nvSpPr>
        <p:spPr/>
        <p:txBody>
          <a:bodyPr/>
          <a:lstStyle/>
          <a:p>
            <a:r>
              <a:rPr lang="en-US" dirty="0"/>
              <a:t>Mitigation Plan: Ethereum Hot Wallets Hacked</a:t>
            </a:r>
          </a:p>
        </p:txBody>
      </p:sp>
      <p:sp>
        <p:nvSpPr>
          <p:cNvPr id="3" name="Content Placeholder 2">
            <a:extLst>
              <a:ext uri="{FF2B5EF4-FFF2-40B4-BE49-F238E27FC236}">
                <a16:creationId xmlns:a16="http://schemas.microsoft.com/office/drawing/2014/main" id="{436585B8-C428-C711-CF33-7DAAF707D380}"/>
              </a:ext>
            </a:extLst>
          </p:cNvPr>
          <p:cNvSpPr>
            <a:spLocks noGrp="1"/>
          </p:cNvSpPr>
          <p:nvPr>
            <p:ph idx="1"/>
          </p:nvPr>
        </p:nvSpPr>
        <p:spPr/>
        <p:txBody>
          <a:bodyPr/>
          <a:lstStyle/>
          <a:p>
            <a:r>
              <a:rPr lang="en-US" dirty="0"/>
              <a:t>Disposition of risk: Mitigate</a:t>
            </a:r>
          </a:p>
          <a:p>
            <a:endParaRPr lang="en-US" dirty="0"/>
          </a:p>
          <a:p>
            <a:r>
              <a:rPr lang="en-US" dirty="0"/>
              <a:t>Provide best practices to customers</a:t>
            </a:r>
          </a:p>
          <a:p>
            <a:r>
              <a:rPr lang="en-US" dirty="0"/>
              <a:t>Restrict Hot-wallet information from being retrieved in API’s Get Requests</a:t>
            </a:r>
          </a:p>
          <a:p>
            <a:r>
              <a:rPr lang="en-US" dirty="0"/>
              <a:t>Restrict Smart-Contract Creation to Project Managers</a:t>
            </a:r>
          </a:p>
          <a:p>
            <a:r>
              <a:rPr lang="en-US" dirty="0"/>
              <a:t>Log users interactions with API</a:t>
            </a:r>
          </a:p>
          <a:p>
            <a:endParaRPr lang="en-US" dirty="0"/>
          </a:p>
          <a:p>
            <a:endParaRPr lang="en-US" dirty="0"/>
          </a:p>
          <a:p>
            <a:endParaRPr lang="en-US" dirty="0"/>
          </a:p>
        </p:txBody>
      </p:sp>
    </p:spTree>
    <p:extLst>
      <p:ext uri="{BB962C8B-B14F-4D97-AF65-F5344CB8AC3E}">
        <p14:creationId xmlns:p14="http://schemas.microsoft.com/office/powerpoint/2010/main" val="923171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6CBA-1D63-BCC7-8084-EFFC4C02B28A}"/>
              </a:ext>
            </a:extLst>
          </p:cNvPr>
          <p:cNvSpPr>
            <a:spLocks noGrp="1"/>
          </p:cNvSpPr>
          <p:nvPr>
            <p:ph type="title"/>
          </p:nvPr>
        </p:nvSpPr>
        <p:spPr/>
        <p:txBody>
          <a:bodyPr/>
          <a:lstStyle/>
          <a:p>
            <a:r>
              <a:rPr lang="en-US" dirty="0"/>
              <a:t>Mitigation Plan: Government banning Blockchain</a:t>
            </a:r>
          </a:p>
        </p:txBody>
      </p:sp>
      <p:sp>
        <p:nvSpPr>
          <p:cNvPr id="3" name="Content Placeholder 2">
            <a:extLst>
              <a:ext uri="{FF2B5EF4-FFF2-40B4-BE49-F238E27FC236}">
                <a16:creationId xmlns:a16="http://schemas.microsoft.com/office/drawing/2014/main" id="{436585B8-C428-C711-CF33-7DAAF707D380}"/>
              </a:ext>
            </a:extLst>
          </p:cNvPr>
          <p:cNvSpPr>
            <a:spLocks noGrp="1"/>
          </p:cNvSpPr>
          <p:nvPr>
            <p:ph idx="1"/>
          </p:nvPr>
        </p:nvSpPr>
        <p:spPr/>
        <p:txBody>
          <a:bodyPr/>
          <a:lstStyle/>
          <a:p>
            <a:r>
              <a:rPr lang="en-US" dirty="0"/>
              <a:t>Disposition of risk: Mitigate</a:t>
            </a:r>
          </a:p>
          <a:p>
            <a:r>
              <a:rPr lang="en-US" dirty="0"/>
              <a:t>Provide our Blockchain Project management solution to government agencies</a:t>
            </a:r>
          </a:p>
          <a:p>
            <a:r>
              <a:rPr lang="en-US" dirty="0"/>
              <a:t>Run campaigns to help spread awareness of the benefits of blockchain technologies</a:t>
            </a:r>
          </a:p>
          <a:p>
            <a:r>
              <a:rPr lang="en-US" dirty="0"/>
              <a:t>Keep close relationships with members of congress.</a:t>
            </a:r>
          </a:p>
          <a:p>
            <a:r>
              <a:rPr lang="en-US" dirty="0"/>
              <a:t>Move to crypto-friendly country, and redirect our efforts in case that Government makes blockchain technology illegal</a:t>
            </a:r>
          </a:p>
          <a:p>
            <a:endParaRPr lang="en-US" dirty="0"/>
          </a:p>
        </p:txBody>
      </p:sp>
    </p:spTree>
    <p:extLst>
      <p:ext uri="{BB962C8B-B14F-4D97-AF65-F5344CB8AC3E}">
        <p14:creationId xmlns:p14="http://schemas.microsoft.com/office/powerpoint/2010/main" val="1818567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2296-FE20-E7C6-3738-79E9C13F0455}"/>
              </a:ext>
            </a:extLst>
          </p:cNvPr>
          <p:cNvSpPr>
            <a:spLocks noGrp="1"/>
          </p:cNvSpPr>
          <p:nvPr>
            <p:ph type="ctrTitle"/>
          </p:nvPr>
        </p:nvSpPr>
        <p:spPr/>
        <p:txBody>
          <a:bodyPr/>
          <a:lstStyle/>
          <a:p>
            <a:r>
              <a:rPr lang="en-US" dirty="0"/>
              <a:t>Stakeholder Management</a:t>
            </a:r>
          </a:p>
        </p:txBody>
      </p:sp>
      <p:sp>
        <p:nvSpPr>
          <p:cNvPr id="3" name="Subtitle 2">
            <a:extLst>
              <a:ext uri="{FF2B5EF4-FFF2-40B4-BE49-F238E27FC236}">
                <a16:creationId xmlns:a16="http://schemas.microsoft.com/office/drawing/2014/main" id="{71D8CF18-1940-A462-B041-03E75BFC1013}"/>
              </a:ext>
            </a:extLst>
          </p:cNvPr>
          <p:cNvSpPr>
            <a:spLocks noGrp="1"/>
          </p:cNvSpPr>
          <p:nvPr>
            <p:ph type="subTitle" idx="1"/>
          </p:nvPr>
        </p:nvSpPr>
        <p:spPr/>
        <p:txBody>
          <a:bodyPr/>
          <a:lstStyle/>
          <a:p>
            <a:r>
              <a:rPr lang="en-US" dirty="0"/>
              <a:t>Nolan Byrnes</a:t>
            </a:r>
          </a:p>
        </p:txBody>
      </p:sp>
    </p:spTree>
    <p:extLst>
      <p:ext uri="{BB962C8B-B14F-4D97-AF65-F5344CB8AC3E}">
        <p14:creationId xmlns:p14="http://schemas.microsoft.com/office/powerpoint/2010/main" val="105586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5127-915B-4E09-B0FC-7DD8FF237EC7}"/>
              </a:ext>
            </a:extLst>
          </p:cNvPr>
          <p:cNvSpPr>
            <a:spLocks noGrp="1"/>
          </p:cNvSpPr>
          <p:nvPr>
            <p:ph type="title"/>
          </p:nvPr>
        </p:nvSpPr>
        <p:spPr/>
        <p:txBody>
          <a:bodyPr/>
          <a:lstStyle/>
          <a:p>
            <a:r>
              <a:rPr lang="en-US" dirty="0"/>
              <a:t>Benefits of using Python API</a:t>
            </a:r>
          </a:p>
        </p:txBody>
      </p:sp>
      <p:sp>
        <p:nvSpPr>
          <p:cNvPr id="3" name="Content Placeholder 2">
            <a:extLst>
              <a:ext uri="{FF2B5EF4-FFF2-40B4-BE49-F238E27FC236}">
                <a16:creationId xmlns:a16="http://schemas.microsoft.com/office/drawing/2014/main" id="{62AB6D86-5356-417E-A73B-8D245749F447}"/>
              </a:ext>
            </a:extLst>
          </p:cNvPr>
          <p:cNvSpPr>
            <a:spLocks noGrp="1"/>
          </p:cNvSpPr>
          <p:nvPr>
            <p:ph idx="1"/>
          </p:nvPr>
        </p:nvSpPr>
        <p:spPr/>
        <p:txBody>
          <a:bodyPr/>
          <a:lstStyle/>
          <a:p>
            <a:r>
              <a:rPr lang="en-US" dirty="0"/>
              <a:t>Using an API, we can send the required data that we need through the Block Chain. </a:t>
            </a:r>
          </a:p>
          <a:p>
            <a:r>
              <a:rPr lang="en-US" dirty="0"/>
              <a:t>Future Projects can use the Developed API to create a custom front end of a website for end users to easily track their projects using our Project Management Product using Blockchain.</a:t>
            </a:r>
          </a:p>
          <a:p>
            <a:endParaRPr lang="en-US" dirty="0"/>
          </a:p>
        </p:txBody>
      </p:sp>
    </p:spTree>
    <p:extLst>
      <p:ext uri="{BB962C8B-B14F-4D97-AF65-F5344CB8AC3E}">
        <p14:creationId xmlns:p14="http://schemas.microsoft.com/office/powerpoint/2010/main" val="88280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C4BF-3BB7-9948-614D-EF21B1D5D404}"/>
              </a:ext>
            </a:extLst>
          </p:cNvPr>
          <p:cNvSpPr>
            <a:spLocks noGrp="1"/>
          </p:cNvSpPr>
          <p:nvPr>
            <p:ph type="title"/>
          </p:nvPr>
        </p:nvSpPr>
        <p:spPr/>
        <p:txBody>
          <a:bodyPr>
            <a:normAutofit/>
          </a:bodyPr>
          <a:lstStyle/>
          <a:p>
            <a:r>
              <a:rPr lang="en-US" dirty="0"/>
              <a:t>Stakeholder Engagement Assessment Matrix</a:t>
            </a:r>
          </a:p>
        </p:txBody>
      </p:sp>
      <p:graphicFrame>
        <p:nvGraphicFramePr>
          <p:cNvPr id="9" name="Content Placeholder 8">
            <a:extLst>
              <a:ext uri="{FF2B5EF4-FFF2-40B4-BE49-F238E27FC236}">
                <a16:creationId xmlns:a16="http://schemas.microsoft.com/office/drawing/2014/main" id="{583FC65E-542E-DD17-827F-5EA50A8BC2C1}"/>
              </a:ext>
            </a:extLst>
          </p:cNvPr>
          <p:cNvGraphicFramePr>
            <a:graphicFrameLocks noGrp="1"/>
          </p:cNvGraphicFramePr>
          <p:nvPr>
            <p:ph idx="1"/>
          </p:nvPr>
        </p:nvGraphicFramePr>
        <p:xfrm>
          <a:off x="1495425" y="2705100"/>
          <a:ext cx="10009188" cy="1735535"/>
        </p:xfrm>
        <a:graphic>
          <a:graphicData uri="http://schemas.openxmlformats.org/drawingml/2006/table">
            <a:tbl>
              <a:tblPr/>
              <a:tblGrid>
                <a:gridCol w="1888644">
                  <a:extLst>
                    <a:ext uri="{9D8B030D-6E8A-4147-A177-3AD203B41FA5}">
                      <a16:colId xmlns:a16="http://schemas.microsoft.com/office/drawing/2014/main" val="3625611796"/>
                    </a:ext>
                  </a:extLst>
                </a:gridCol>
                <a:gridCol w="1425864">
                  <a:extLst>
                    <a:ext uri="{9D8B030D-6E8A-4147-A177-3AD203B41FA5}">
                      <a16:colId xmlns:a16="http://schemas.microsoft.com/office/drawing/2014/main" val="4286754326"/>
                    </a:ext>
                  </a:extLst>
                </a:gridCol>
                <a:gridCol w="963084">
                  <a:extLst>
                    <a:ext uri="{9D8B030D-6E8A-4147-A177-3AD203B41FA5}">
                      <a16:colId xmlns:a16="http://schemas.microsoft.com/office/drawing/2014/main" val="2812375168"/>
                    </a:ext>
                  </a:extLst>
                </a:gridCol>
                <a:gridCol w="1638492">
                  <a:extLst>
                    <a:ext uri="{9D8B030D-6E8A-4147-A177-3AD203B41FA5}">
                      <a16:colId xmlns:a16="http://schemas.microsoft.com/office/drawing/2014/main" val="986642363"/>
                    </a:ext>
                  </a:extLst>
                </a:gridCol>
                <a:gridCol w="1500909">
                  <a:extLst>
                    <a:ext uri="{9D8B030D-6E8A-4147-A177-3AD203B41FA5}">
                      <a16:colId xmlns:a16="http://schemas.microsoft.com/office/drawing/2014/main" val="2181175497"/>
                    </a:ext>
                  </a:extLst>
                </a:gridCol>
                <a:gridCol w="1363326">
                  <a:extLst>
                    <a:ext uri="{9D8B030D-6E8A-4147-A177-3AD203B41FA5}">
                      <a16:colId xmlns:a16="http://schemas.microsoft.com/office/drawing/2014/main" val="3003803180"/>
                    </a:ext>
                  </a:extLst>
                </a:gridCol>
                <a:gridCol w="1228869">
                  <a:extLst>
                    <a:ext uri="{9D8B030D-6E8A-4147-A177-3AD203B41FA5}">
                      <a16:colId xmlns:a16="http://schemas.microsoft.com/office/drawing/2014/main" val="1661708118"/>
                    </a:ext>
                  </a:extLst>
                </a:gridCol>
              </a:tblGrid>
              <a:tr h="347107">
                <a:tc>
                  <a:txBody>
                    <a:bodyPr/>
                    <a:lstStyle/>
                    <a:p>
                      <a:pPr algn="ctr" fontAlgn="ctr"/>
                      <a:r>
                        <a:rPr lang="en-US" sz="1000" b="1" i="0" u="none" strike="noStrike">
                          <a:solidFill>
                            <a:srgbClr val="305496"/>
                          </a:solidFill>
                          <a:effectLst/>
                          <a:latin typeface="Calibri" panose="020F0502020204030204" pitchFamily="34" charset="0"/>
                        </a:rPr>
                        <a:t>Stakeholder</a:t>
                      </a:r>
                    </a:p>
                  </a:txBody>
                  <a:tcPr marL="8358" marR="8358" marT="8358"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EA9DB"/>
                    </a:solidFill>
                  </a:tcPr>
                </a:tc>
                <a:tc>
                  <a:txBody>
                    <a:bodyPr/>
                    <a:lstStyle/>
                    <a:p>
                      <a:pPr algn="ctr" fontAlgn="ctr"/>
                      <a:r>
                        <a:rPr lang="en-US" sz="1000" b="1" i="0" u="none" strike="noStrike">
                          <a:solidFill>
                            <a:srgbClr val="305496"/>
                          </a:solidFill>
                          <a:effectLst/>
                          <a:latin typeface="Calibri" panose="020F0502020204030204" pitchFamily="34" charset="0"/>
                        </a:rPr>
                        <a:t>Power / Interest</a:t>
                      </a:r>
                    </a:p>
                  </a:txBody>
                  <a:tcPr marL="8358" marR="8358" marT="8358"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EA9DB"/>
                    </a:solidFill>
                  </a:tcPr>
                </a:tc>
                <a:tc>
                  <a:txBody>
                    <a:bodyPr/>
                    <a:lstStyle/>
                    <a:p>
                      <a:pPr algn="ctr" fontAlgn="ctr"/>
                      <a:r>
                        <a:rPr lang="en-US" sz="1000" b="1" i="0" u="none" strike="noStrike">
                          <a:solidFill>
                            <a:srgbClr val="305496"/>
                          </a:solidFill>
                          <a:effectLst/>
                          <a:latin typeface="Calibri" panose="020F0502020204030204" pitchFamily="34" charset="0"/>
                        </a:rPr>
                        <a:t>Unaware</a:t>
                      </a:r>
                    </a:p>
                  </a:txBody>
                  <a:tcPr marL="8358" marR="8358" marT="8358"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EA9DB"/>
                    </a:solidFill>
                  </a:tcPr>
                </a:tc>
                <a:tc>
                  <a:txBody>
                    <a:bodyPr/>
                    <a:lstStyle/>
                    <a:p>
                      <a:pPr algn="ctr" fontAlgn="ctr"/>
                      <a:r>
                        <a:rPr lang="en-US" sz="1000" b="1" i="0" u="none" strike="noStrike">
                          <a:solidFill>
                            <a:srgbClr val="305496"/>
                          </a:solidFill>
                          <a:effectLst/>
                          <a:latin typeface="Calibri" panose="020F0502020204030204" pitchFamily="34" charset="0"/>
                        </a:rPr>
                        <a:t>Resistant</a:t>
                      </a:r>
                    </a:p>
                  </a:txBody>
                  <a:tcPr marL="8358" marR="8358" marT="8358"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EA9DB"/>
                    </a:solidFill>
                  </a:tcPr>
                </a:tc>
                <a:tc>
                  <a:txBody>
                    <a:bodyPr/>
                    <a:lstStyle/>
                    <a:p>
                      <a:pPr algn="ctr" fontAlgn="ctr"/>
                      <a:r>
                        <a:rPr lang="en-US" sz="1000" b="1" i="0" u="none" strike="noStrike">
                          <a:solidFill>
                            <a:srgbClr val="305496"/>
                          </a:solidFill>
                          <a:effectLst/>
                          <a:latin typeface="Calibri" panose="020F0502020204030204" pitchFamily="34" charset="0"/>
                        </a:rPr>
                        <a:t>Neutral</a:t>
                      </a:r>
                    </a:p>
                  </a:txBody>
                  <a:tcPr marL="8358" marR="8358" marT="8358"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EA9DB"/>
                    </a:solidFill>
                  </a:tcPr>
                </a:tc>
                <a:tc>
                  <a:txBody>
                    <a:bodyPr/>
                    <a:lstStyle/>
                    <a:p>
                      <a:pPr algn="ctr" fontAlgn="ctr"/>
                      <a:r>
                        <a:rPr lang="en-US" sz="1000" b="1" i="0" u="none" strike="noStrike">
                          <a:solidFill>
                            <a:srgbClr val="305496"/>
                          </a:solidFill>
                          <a:effectLst/>
                          <a:latin typeface="Calibri" panose="020F0502020204030204" pitchFamily="34" charset="0"/>
                        </a:rPr>
                        <a:t>Supportive</a:t>
                      </a:r>
                    </a:p>
                  </a:txBody>
                  <a:tcPr marL="8358" marR="8358" marT="8358"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EA9DB"/>
                    </a:solidFill>
                  </a:tcPr>
                </a:tc>
                <a:tc>
                  <a:txBody>
                    <a:bodyPr/>
                    <a:lstStyle/>
                    <a:p>
                      <a:pPr algn="ctr" fontAlgn="ctr"/>
                      <a:r>
                        <a:rPr lang="en-US" sz="1000" b="1" i="0" u="none" strike="noStrike">
                          <a:solidFill>
                            <a:srgbClr val="305496"/>
                          </a:solidFill>
                          <a:effectLst/>
                          <a:latin typeface="Calibri" panose="020F0502020204030204" pitchFamily="34" charset="0"/>
                        </a:rPr>
                        <a:t>Leading</a:t>
                      </a:r>
                    </a:p>
                  </a:txBody>
                  <a:tcPr marL="8358" marR="8358" marT="8358"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EA9DB"/>
                    </a:solidFill>
                  </a:tcPr>
                </a:tc>
                <a:extLst>
                  <a:ext uri="{0D108BD9-81ED-4DB2-BD59-A6C34878D82A}">
                    <a16:rowId xmlns:a16="http://schemas.microsoft.com/office/drawing/2014/main" val="3348280421"/>
                  </a:ext>
                </a:extLst>
              </a:tr>
              <a:tr h="347107">
                <a:tc>
                  <a:txBody>
                    <a:bodyPr/>
                    <a:lstStyle/>
                    <a:p>
                      <a:pPr algn="l" fontAlgn="b"/>
                      <a:r>
                        <a:rPr lang="en-US" sz="1000" b="0" i="0" u="none" strike="noStrike">
                          <a:solidFill>
                            <a:srgbClr val="305496"/>
                          </a:solidFill>
                          <a:effectLst/>
                          <a:latin typeface="Calibri" panose="020F0502020204030204" pitchFamily="34" charset="0"/>
                        </a:rPr>
                        <a:t>Customers</a:t>
                      </a:r>
                    </a:p>
                  </a:txBody>
                  <a:tcPr marL="8358" marR="8358" marT="8358" marB="0" anchor="b">
                    <a:lnL>
                      <a:noFill/>
                    </a:lnL>
                    <a:lnR>
                      <a:noFill/>
                    </a:lnR>
                    <a:lnT w="6350" cap="flat" cmpd="sng" algn="ctr">
                      <a:solidFill>
                        <a:srgbClr val="4472C4"/>
                      </a:solidFill>
                      <a:prstDash val="solid"/>
                      <a:round/>
                      <a:headEnd type="none" w="med" len="med"/>
                      <a:tailEnd type="none" w="med" len="med"/>
                    </a:lnT>
                    <a:lnB>
                      <a:noFill/>
                    </a:lnB>
                    <a:solidFill>
                      <a:srgbClr val="8EA9DB"/>
                    </a:solidFill>
                  </a:tcPr>
                </a:tc>
                <a:tc>
                  <a:txBody>
                    <a:bodyPr/>
                    <a:lstStyle/>
                    <a:p>
                      <a:pPr algn="l" fontAlgn="b"/>
                      <a:r>
                        <a:rPr lang="en-US" sz="1000" b="0" i="0" u="none" strike="noStrike">
                          <a:solidFill>
                            <a:srgbClr val="305496"/>
                          </a:solidFill>
                          <a:effectLst/>
                          <a:latin typeface="Calibri" panose="020F0502020204030204" pitchFamily="34" charset="0"/>
                        </a:rPr>
                        <a:t>Low / High</a:t>
                      </a:r>
                    </a:p>
                  </a:txBody>
                  <a:tcPr marL="8358" marR="8358" marT="8358" marB="0" anchor="b">
                    <a:lnL>
                      <a:noFill/>
                    </a:lnL>
                    <a:lnR>
                      <a:noFill/>
                    </a:lnR>
                    <a:lnT w="6350" cap="flat" cmpd="sng" algn="ctr">
                      <a:solidFill>
                        <a:srgbClr val="4472C4"/>
                      </a:solidFill>
                      <a:prstDash val="solid"/>
                      <a:round/>
                      <a:headEnd type="none" w="med" len="med"/>
                      <a:tailEnd type="none" w="med" len="med"/>
                    </a:lnT>
                    <a:lnB>
                      <a:noFill/>
                    </a:lnB>
                    <a:solidFill>
                      <a:srgbClr val="D9E1F2"/>
                    </a:solidFill>
                  </a:tcPr>
                </a:tc>
                <a:tc>
                  <a:txBody>
                    <a:bodyPr/>
                    <a:lstStyle/>
                    <a:p>
                      <a:pPr algn="l" fontAlgn="b"/>
                      <a:r>
                        <a:rPr lang="en-US" sz="1000" b="0" i="0" u="none" strike="noStrike">
                          <a:solidFill>
                            <a:srgbClr val="305496"/>
                          </a:solidFill>
                          <a:effectLst/>
                          <a:latin typeface="Calibri" panose="020F0502020204030204" pitchFamily="34" charset="0"/>
                        </a:rPr>
                        <a:t>C</a:t>
                      </a:r>
                    </a:p>
                  </a:txBody>
                  <a:tcPr marL="8358" marR="8358" marT="8358" marB="0" anchor="b">
                    <a:lnL>
                      <a:noFill/>
                    </a:lnL>
                    <a:lnR>
                      <a:noFill/>
                    </a:lnR>
                    <a:lnT w="6350" cap="flat" cmpd="sng" algn="ctr">
                      <a:solidFill>
                        <a:srgbClr val="4472C4"/>
                      </a:solidFill>
                      <a:prstDash val="solid"/>
                      <a:round/>
                      <a:headEnd type="none" w="med" len="med"/>
                      <a:tailEnd type="none" w="med" len="med"/>
                    </a:lnT>
                    <a:lnB>
                      <a:noFill/>
                    </a:lnB>
                    <a:solidFill>
                      <a:srgbClr val="D9E1F2"/>
                    </a:solidFill>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w="6350" cap="flat" cmpd="sng" algn="ctr">
                      <a:solidFill>
                        <a:srgbClr val="4472C4"/>
                      </a:solidFill>
                      <a:prstDash val="solid"/>
                      <a:round/>
                      <a:headEnd type="none" w="med" len="med"/>
                      <a:tailEnd type="none" w="med" len="med"/>
                    </a:lnT>
                    <a:lnB>
                      <a:noFill/>
                    </a:lnB>
                    <a:solidFill>
                      <a:srgbClr val="D9E1F2"/>
                    </a:solidFill>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w="6350" cap="flat" cmpd="sng" algn="ctr">
                      <a:solidFill>
                        <a:srgbClr val="4472C4"/>
                      </a:solidFill>
                      <a:prstDash val="solid"/>
                      <a:round/>
                      <a:headEnd type="none" w="med" len="med"/>
                      <a:tailEnd type="none" w="med" len="med"/>
                    </a:lnT>
                    <a:lnB>
                      <a:noFill/>
                    </a:lnB>
                    <a:solidFill>
                      <a:srgbClr val="D9E1F2"/>
                    </a:solidFill>
                  </a:tcPr>
                </a:tc>
                <a:tc>
                  <a:txBody>
                    <a:bodyPr/>
                    <a:lstStyle/>
                    <a:p>
                      <a:pPr algn="l" fontAlgn="b"/>
                      <a:r>
                        <a:rPr lang="en-US" sz="1000" b="0" i="0" u="none" strike="noStrike">
                          <a:solidFill>
                            <a:srgbClr val="305496"/>
                          </a:solidFill>
                          <a:effectLst/>
                          <a:latin typeface="Calibri" panose="020F0502020204030204" pitchFamily="34" charset="0"/>
                        </a:rPr>
                        <a:t>D</a:t>
                      </a:r>
                    </a:p>
                  </a:txBody>
                  <a:tcPr marL="8358" marR="8358" marT="8358" marB="0" anchor="b">
                    <a:lnL>
                      <a:noFill/>
                    </a:lnL>
                    <a:lnR>
                      <a:noFill/>
                    </a:lnR>
                    <a:lnT w="6350" cap="flat" cmpd="sng" algn="ctr">
                      <a:solidFill>
                        <a:srgbClr val="4472C4"/>
                      </a:solidFill>
                      <a:prstDash val="solid"/>
                      <a:round/>
                      <a:headEnd type="none" w="med" len="med"/>
                      <a:tailEnd type="none" w="med" len="med"/>
                    </a:lnT>
                    <a:lnB>
                      <a:noFill/>
                    </a:lnB>
                    <a:solidFill>
                      <a:srgbClr val="D9E1F2"/>
                    </a:solidFill>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w="6350" cap="flat" cmpd="sng" algn="ctr">
                      <a:solidFill>
                        <a:srgbClr val="4472C4"/>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964735161"/>
                  </a:ext>
                </a:extLst>
              </a:tr>
              <a:tr h="347107">
                <a:tc>
                  <a:txBody>
                    <a:bodyPr/>
                    <a:lstStyle/>
                    <a:p>
                      <a:pPr algn="l" fontAlgn="b"/>
                      <a:r>
                        <a:rPr lang="en-US" sz="1000" b="0" i="0" u="none" strike="noStrike">
                          <a:solidFill>
                            <a:srgbClr val="305496"/>
                          </a:solidFill>
                          <a:effectLst/>
                          <a:latin typeface="Calibri" panose="020F0502020204030204" pitchFamily="34" charset="0"/>
                        </a:rPr>
                        <a:t>Government</a:t>
                      </a:r>
                    </a:p>
                  </a:txBody>
                  <a:tcPr marL="8358" marR="8358" marT="8358" marB="0" anchor="b">
                    <a:lnL>
                      <a:noFill/>
                    </a:lnL>
                    <a:lnR>
                      <a:noFill/>
                    </a:lnR>
                    <a:lnT>
                      <a:noFill/>
                    </a:lnT>
                    <a:lnB>
                      <a:noFill/>
                    </a:lnB>
                    <a:solidFill>
                      <a:srgbClr val="8EA9DB"/>
                    </a:solidFill>
                  </a:tcPr>
                </a:tc>
                <a:tc>
                  <a:txBody>
                    <a:bodyPr/>
                    <a:lstStyle/>
                    <a:p>
                      <a:pPr algn="l" fontAlgn="b"/>
                      <a:r>
                        <a:rPr lang="en-US" sz="1000" b="0" i="0" u="none" strike="noStrike">
                          <a:solidFill>
                            <a:srgbClr val="305496"/>
                          </a:solidFill>
                          <a:effectLst/>
                          <a:latin typeface="Calibri" panose="020F0502020204030204" pitchFamily="34" charset="0"/>
                        </a:rPr>
                        <a:t>High / Low</a:t>
                      </a:r>
                    </a:p>
                  </a:txBody>
                  <a:tcPr marL="8358" marR="8358" marT="8358" marB="0" anchor="b">
                    <a:lnL>
                      <a:noFill/>
                    </a:lnL>
                    <a:lnR>
                      <a:noFill/>
                    </a:lnR>
                    <a:lnT>
                      <a:noFill/>
                    </a:lnT>
                    <a:lnB>
                      <a:noFill/>
                    </a:lnB>
                  </a:tcPr>
                </a:tc>
                <a:tc>
                  <a:txBody>
                    <a:bodyPr/>
                    <a:lstStyle/>
                    <a:p>
                      <a:pPr algn="l" fontAlgn="b"/>
                      <a:r>
                        <a:rPr lang="en-US" sz="1000" b="0" i="0" u="none" strike="noStrike">
                          <a:solidFill>
                            <a:srgbClr val="305496"/>
                          </a:solidFill>
                          <a:effectLst/>
                          <a:latin typeface="Calibri" panose="020F0502020204030204" pitchFamily="34" charset="0"/>
                        </a:rPr>
                        <a:t>C</a:t>
                      </a:r>
                    </a:p>
                  </a:txBody>
                  <a:tcPr marL="8358" marR="8358" marT="8358" marB="0" anchor="b">
                    <a:lnL>
                      <a:noFill/>
                    </a:lnL>
                    <a:lnR>
                      <a:noFill/>
                    </a:lnR>
                    <a:lnT>
                      <a:noFill/>
                    </a:lnT>
                    <a:lnB>
                      <a:noFill/>
                    </a:lnB>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a:noFill/>
                    </a:lnB>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a:noFill/>
                    </a:lnB>
                  </a:tcPr>
                </a:tc>
                <a:tc>
                  <a:txBody>
                    <a:bodyPr/>
                    <a:lstStyle/>
                    <a:p>
                      <a:pPr algn="l" fontAlgn="b"/>
                      <a:r>
                        <a:rPr lang="en-US" sz="1000" b="0" i="0" u="none" strike="noStrike">
                          <a:solidFill>
                            <a:srgbClr val="305496"/>
                          </a:solidFill>
                          <a:effectLst/>
                          <a:latin typeface="Calibri" panose="020F0502020204030204" pitchFamily="34" charset="0"/>
                        </a:rPr>
                        <a:t>D</a:t>
                      </a:r>
                    </a:p>
                  </a:txBody>
                  <a:tcPr marL="8358" marR="8358" marT="8358" marB="0" anchor="b">
                    <a:lnL>
                      <a:noFill/>
                    </a:lnL>
                    <a:lnR>
                      <a:noFill/>
                    </a:lnR>
                    <a:lnT>
                      <a:noFill/>
                    </a:lnT>
                    <a:lnB>
                      <a:noFill/>
                    </a:lnB>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a:noFill/>
                    </a:lnB>
                  </a:tcPr>
                </a:tc>
                <a:extLst>
                  <a:ext uri="{0D108BD9-81ED-4DB2-BD59-A6C34878D82A}">
                    <a16:rowId xmlns:a16="http://schemas.microsoft.com/office/drawing/2014/main" val="1546814571"/>
                  </a:ext>
                </a:extLst>
              </a:tr>
              <a:tr h="347107">
                <a:tc>
                  <a:txBody>
                    <a:bodyPr/>
                    <a:lstStyle/>
                    <a:p>
                      <a:pPr algn="l" fontAlgn="b"/>
                      <a:r>
                        <a:rPr lang="en-US" sz="1000" b="0" i="0" u="none" strike="noStrike">
                          <a:solidFill>
                            <a:srgbClr val="305496"/>
                          </a:solidFill>
                          <a:effectLst/>
                          <a:latin typeface="Calibri" panose="020F0502020204030204" pitchFamily="34" charset="0"/>
                        </a:rPr>
                        <a:t>Blockchain Team</a:t>
                      </a:r>
                    </a:p>
                  </a:txBody>
                  <a:tcPr marL="8358" marR="8358" marT="8358" marB="0" anchor="b">
                    <a:lnL>
                      <a:noFill/>
                    </a:lnL>
                    <a:lnR>
                      <a:noFill/>
                    </a:lnR>
                    <a:lnT>
                      <a:noFill/>
                    </a:lnT>
                    <a:lnB>
                      <a:noFill/>
                    </a:lnB>
                    <a:solidFill>
                      <a:srgbClr val="8EA9DB"/>
                    </a:solidFill>
                  </a:tcPr>
                </a:tc>
                <a:tc>
                  <a:txBody>
                    <a:bodyPr/>
                    <a:lstStyle/>
                    <a:p>
                      <a:pPr algn="l" fontAlgn="b"/>
                      <a:r>
                        <a:rPr lang="en-US" sz="1000" b="0" i="0" u="none" strike="noStrike">
                          <a:solidFill>
                            <a:srgbClr val="305496"/>
                          </a:solidFill>
                          <a:effectLst/>
                          <a:latin typeface="Calibri" panose="020F0502020204030204" pitchFamily="34" charset="0"/>
                        </a:rPr>
                        <a:t>Low / High</a:t>
                      </a:r>
                    </a:p>
                  </a:txBody>
                  <a:tcPr marL="8358" marR="8358" marT="8358" marB="0" anchor="b">
                    <a:lnL>
                      <a:noFill/>
                    </a:lnL>
                    <a:lnR>
                      <a:noFill/>
                    </a:lnR>
                    <a:lnT>
                      <a:noFill/>
                    </a:lnT>
                    <a:lnB>
                      <a:noFill/>
                    </a:lnB>
                    <a:solidFill>
                      <a:srgbClr val="D9E1F2"/>
                    </a:solidFill>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a:noFill/>
                    </a:lnB>
                    <a:solidFill>
                      <a:srgbClr val="D9E1F2"/>
                    </a:solidFill>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a:noFill/>
                    </a:lnB>
                    <a:solidFill>
                      <a:srgbClr val="D9E1F2"/>
                    </a:solidFill>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a:noFill/>
                    </a:lnB>
                    <a:solidFill>
                      <a:srgbClr val="D9E1F2"/>
                    </a:solidFill>
                  </a:tcPr>
                </a:tc>
                <a:tc>
                  <a:txBody>
                    <a:bodyPr/>
                    <a:lstStyle/>
                    <a:p>
                      <a:pPr algn="l" fontAlgn="b"/>
                      <a:r>
                        <a:rPr lang="en-US" sz="1000" b="0" i="0" u="none" strike="noStrike">
                          <a:solidFill>
                            <a:srgbClr val="305496"/>
                          </a:solidFill>
                          <a:effectLst/>
                          <a:latin typeface="Calibri" panose="020F0502020204030204" pitchFamily="34" charset="0"/>
                        </a:rPr>
                        <a:t>C D</a:t>
                      </a:r>
                    </a:p>
                  </a:txBody>
                  <a:tcPr marL="8358" marR="8358" marT="8358" marB="0" anchor="b">
                    <a:lnL>
                      <a:noFill/>
                    </a:lnL>
                    <a:lnR>
                      <a:noFill/>
                    </a:lnR>
                    <a:lnT>
                      <a:noFill/>
                    </a:lnT>
                    <a:lnB>
                      <a:noFill/>
                    </a:lnB>
                    <a:solidFill>
                      <a:srgbClr val="D9E1F2"/>
                    </a:solidFill>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a:noFill/>
                    </a:lnB>
                    <a:solidFill>
                      <a:srgbClr val="D9E1F2"/>
                    </a:solidFill>
                  </a:tcPr>
                </a:tc>
                <a:extLst>
                  <a:ext uri="{0D108BD9-81ED-4DB2-BD59-A6C34878D82A}">
                    <a16:rowId xmlns:a16="http://schemas.microsoft.com/office/drawing/2014/main" val="3876687642"/>
                  </a:ext>
                </a:extLst>
              </a:tr>
              <a:tr h="347107">
                <a:tc>
                  <a:txBody>
                    <a:bodyPr/>
                    <a:lstStyle/>
                    <a:p>
                      <a:pPr algn="l" fontAlgn="b"/>
                      <a:r>
                        <a:rPr lang="en-US" sz="1000" b="0" i="0" u="none" strike="noStrike">
                          <a:solidFill>
                            <a:srgbClr val="305496"/>
                          </a:solidFill>
                          <a:effectLst/>
                          <a:latin typeface="Calibri" panose="020F0502020204030204" pitchFamily="34" charset="0"/>
                        </a:rPr>
                        <a:t>Full Stack Development Team</a:t>
                      </a:r>
                    </a:p>
                  </a:txBody>
                  <a:tcPr marL="8358" marR="8358" marT="8358" marB="0" anchor="b">
                    <a:lnL>
                      <a:noFill/>
                    </a:lnL>
                    <a:lnR>
                      <a:noFill/>
                    </a:lnR>
                    <a:lnT>
                      <a:noFill/>
                    </a:lnT>
                    <a:lnB w="6350" cap="flat" cmpd="sng" algn="ctr">
                      <a:solidFill>
                        <a:srgbClr val="4472C4"/>
                      </a:solidFill>
                      <a:prstDash val="solid"/>
                      <a:round/>
                      <a:headEnd type="none" w="med" len="med"/>
                      <a:tailEnd type="none" w="med" len="med"/>
                    </a:lnB>
                    <a:solidFill>
                      <a:srgbClr val="8EA9DB"/>
                    </a:solidFill>
                  </a:tcPr>
                </a:tc>
                <a:tc>
                  <a:txBody>
                    <a:bodyPr/>
                    <a:lstStyle/>
                    <a:p>
                      <a:pPr algn="l" fontAlgn="b"/>
                      <a:r>
                        <a:rPr lang="en-US" sz="1000" b="0" i="0" u="none" strike="noStrike">
                          <a:solidFill>
                            <a:srgbClr val="305496"/>
                          </a:solidFill>
                          <a:effectLst/>
                          <a:latin typeface="Calibri" panose="020F0502020204030204" pitchFamily="34" charset="0"/>
                        </a:rPr>
                        <a:t>Low / High</a:t>
                      </a:r>
                    </a:p>
                  </a:txBody>
                  <a:tcPr marL="8358" marR="8358" marT="8358"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endParaRPr lang="en-US" sz="1000" b="0" i="0" u="none" strike="noStrike">
                        <a:solidFill>
                          <a:srgbClr val="305496"/>
                        </a:solidFill>
                        <a:effectLst/>
                        <a:latin typeface="Calibri" panose="020F0502020204030204" pitchFamily="34" charset="0"/>
                      </a:endParaRPr>
                    </a:p>
                  </a:txBody>
                  <a:tcPr marL="8358" marR="8358" marT="8358"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r>
                        <a:rPr lang="en-US" sz="1000" b="0" i="0" u="none" strike="noStrike">
                          <a:solidFill>
                            <a:srgbClr val="305496"/>
                          </a:solidFill>
                          <a:effectLst/>
                          <a:latin typeface="Calibri" panose="020F0502020204030204" pitchFamily="34" charset="0"/>
                        </a:rPr>
                        <a:t>C</a:t>
                      </a:r>
                    </a:p>
                  </a:txBody>
                  <a:tcPr marL="8358" marR="8358" marT="8358"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r>
                        <a:rPr lang="en-US" sz="1000" b="0" i="0" u="none" strike="noStrike">
                          <a:solidFill>
                            <a:srgbClr val="305496"/>
                          </a:solidFill>
                          <a:effectLst/>
                          <a:latin typeface="Calibri" panose="020F0502020204030204" pitchFamily="34" charset="0"/>
                        </a:rPr>
                        <a:t>D</a:t>
                      </a:r>
                    </a:p>
                  </a:txBody>
                  <a:tcPr marL="8358" marR="8358" marT="8358"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endParaRPr lang="en-US" sz="1000" b="0" i="0" u="none" strike="noStrike" dirty="0">
                        <a:solidFill>
                          <a:srgbClr val="305496"/>
                        </a:solidFill>
                        <a:effectLst/>
                        <a:latin typeface="Calibri" panose="020F0502020204030204" pitchFamily="34" charset="0"/>
                      </a:endParaRPr>
                    </a:p>
                  </a:txBody>
                  <a:tcPr marL="8358" marR="8358" marT="8358" marB="0" anchor="b">
                    <a:lnL>
                      <a:noFill/>
                    </a:lnL>
                    <a:lnR>
                      <a:noFill/>
                    </a:lnR>
                    <a:lnT>
                      <a:noFill/>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2155951"/>
                  </a:ext>
                </a:extLst>
              </a:tr>
            </a:tbl>
          </a:graphicData>
        </a:graphic>
      </p:graphicFrame>
    </p:spTree>
    <p:extLst>
      <p:ext uri="{BB962C8B-B14F-4D97-AF65-F5344CB8AC3E}">
        <p14:creationId xmlns:p14="http://schemas.microsoft.com/office/powerpoint/2010/main" val="585389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04F6-61F1-2B4A-937D-AF4C316B298F}"/>
              </a:ext>
            </a:extLst>
          </p:cNvPr>
          <p:cNvSpPr>
            <a:spLocks noGrp="1"/>
          </p:cNvSpPr>
          <p:nvPr>
            <p:ph type="title"/>
          </p:nvPr>
        </p:nvSpPr>
        <p:spPr/>
        <p:txBody>
          <a:bodyPr/>
          <a:lstStyle/>
          <a:p>
            <a:r>
              <a:rPr lang="en-US" dirty="0"/>
              <a:t>Customers</a:t>
            </a:r>
          </a:p>
        </p:txBody>
      </p:sp>
      <p:sp>
        <p:nvSpPr>
          <p:cNvPr id="3" name="Content Placeholder 2">
            <a:extLst>
              <a:ext uri="{FF2B5EF4-FFF2-40B4-BE49-F238E27FC236}">
                <a16:creationId xmlns:a16="http://schemas.microsoft.com/office/drawing/2014/main" id="{B3297847-7041-7C11-2F49-A1D026B3FF1E}"/>
              </a:ext>
            </a:extLst>
          </p:cNvPr>
          <p:cNvSpPr>
            <a:spLocks noGrp="1"/>
          </p:cNvSpPr>
          <p:nvPr>
            <p:ph idx="1"/>
          </p:nvPr>
        </p:nvSpPr>
        <p:spPr/>
        <p:txBody>
          <a:bodyPr>
            <a:normAutofit fontScale="92500" lnSpcReduction="10000"/>
          </a:bodyPr>
          <a:lstStyle/>
          <a:p>
            <a:r>
              <a:rPr lang="en-US" dirty="0"/>
              <a:t>Power</a:t>
            </a:r>
          </a:p>
          <a:p>
            <a:pPr lvl="1"/>
            <a:r>
              <a:rPr lang="en-US" dirty="0"/>
              <a:t>Low</a:t>
            </a:r>
          </a:p>
          <a:p>
            <a:r>
              <a:rPr lang="en-US" dirty="0"/>
              <a:t>Interest</a:t>
            </a:r>
          </a:p>
          <a:p>
            <a:pPr lvl="1"/>
            <a:r>
              <a:rPr lang="en-US" dirty="0"/>
              <a:t>High</a:t>
            </a:r>
          </a:p>
          <a:p>
            <a:r>
              <a:rPr lang="en-US" dirty="0"/>
              <a:t>Current Level of Engagement:</a:t>
            </a:r>
          </a:p>
          <a:p>
            <a:pPr lvl="1"/>
            <a:r>
              <a:rPr lang="en-US" dirty="0"/>
              <a:t> Unaware</a:t>
            </a:r>
          </a:p>
          <a:p>
            <a:r>
              <a:rPr lang="en-US" dirty="0"/>
              <a:t>Desired Level of Engagement:</a:t>
            </a:r>
          </a:p>
          <a:p>
            <a:pPr lvl="1"/>
            <a:r>
              <a:rPr lang="en-US" dirty="0"/>
              <a:t> Supportive</a:t>
            </a:r>
          </a:p>
          <a:p>
            <a:r>
              <a:rPr lang="en-US" dirty="0"/>
              <a:t>Challenges:</a:t>
            </a:r>
          </a:p>
          <a:p>
            <a:pPr lvl="1"/>
            <a:r>
              <a:rPr lang="en-US" dirty="0"/>
              <a:t>Unfamiliarity of Blockchain</a:t>
            </a:r>
          </a:p>
          <a:p>
            <a:pPr lvl="1"/>
            <a:r>
              <a:rPr lang="en-US" dirty="0"/>
              <a:t>Volatility of Ethereum</a:t>
            </a:r>
          </a:p>
          <a:p>
            <a:pPr lvl="1"/>
            <a:endParaRPr lang="en-US" dirty="0"/>
          </a:p>
        </p:txBody>
      </p:sp>
    </p:spTree>
    <p:extLst>
      <p:ext uri="{BB962C8B-B14F-4D97-AF65-F5344CB8AC3E}">
        <p14:creationId xmlns:p14="http://schemas.microsoft.com/office/powerpoint/2010/main" val="19909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2484-7A14-0961-C8FD-0971C4C906EC}"/>
              </a:ext>
            </a:extLst>
          </p:cNvPr>
          <p:cNvSpPr>
            <a:spLocks noGrp="1"/>
          </p:cNvSpPr>
          <p:nvPr>
            <p:ph type="title"/>
          </p:nvPr>
        </p:nvSpPr>
        <p:spPr/>
        <p:txBody>
          <a:bodyPr/>
          <a:lstStyle/>
          <a:p>
            <a:r>
              <a:rPr lang="en-US" dirty="0"/>
              <a:t>Government</a:t>
            </a:r>
          </a:p>
        </p:txBody>
      </p:sp>
      <p:sp>
        <p:nvSpPr>
          <p:cNvPr id="3" name="Content Placeholder 2">
            <a:extLst>
              <a:ext uri="{FF2B5EF4-FFF2-40B4-BE49-F238E27FC236}">
                <a16:creationId xmlns:a16="http://schemas.microsoft.com/office/drawing/2014/main" id="{7F52C181-422E-3EAD-C32E-E4CD620112FF}"/>
              </a:ext>
            </a:extLst>
          </p:cNvPr>
          <p:cNvSpPr>
            <a:spLocks noGrp="1"/>
          </p:cNvSpPr>
          <p:nvPr>
            <p:ph idx="1"/>
          </p:nvPr>
        </p:nvSpPr>
        <p:spPr/>
        <p:txBody>
          <a:bodyPr>
            <a:normAutofit lnSpcReduction="10000"/>
          </a:bodyPr>
          <a:lstStyle/>
          <a:p>
            <a:r>
              <a:rPr lang="en-US" dirty="0"/>
              <a:t>Power</a:t>
            </a:r>
          </a:p>
          <a:p>
            <a:pPr lvl="1"/>
            <a:r>
              <a:rPr lang="en-US" dirty="0"/>
              <a:t>High</a:t>
            </a:r>
          </a:p>
          <a:p>
            <a:r>
              <a:rPr lang="en-US" dirty="0"/>
              <a:t>Interest</a:t>
            </a:r>
          </a:p>
          <a:p>
            <a:pPr lvl="1"/>
            <a:r>
              <a:rPr lang="en-US" dirty="0"/>
              <a:t>Low</a:t>
            </a:r>
          </a:p>
          <a:p>
            <a:r>
              <a:rPr lang="en-US" dirty="0"/>
              <a:t>Current Level of Engagement:</a:t>
            </a:r>
          </a:p>
          <a:p>
            <a:pPr lvl="1"/>
            <a:r>
              <a:rPr lang="en-US" dirty="0"/>
              <a:t> Unaware</a:t>
            </a:r>
          </a:p>
          <a:p>
            <a:r>
              <a:rPr lang="en-US" dirty="0"/>
              <a:t>Desired Level of Engagement:</a:t>
            </a:r>
          </a:p>
          <a:p>
            <a:pPr lvl="1"/>
            <a:r>
              <a:rPr lang="en-US" dirty="0"/>
              <a:t> Supportive</a:t>
            </a:r>
          </a:p>
          <a:p>
            <a:r>
              <a:rPr lang="en-US" dirty="0"/>
              <a:t>Challenges:</a:t>
            </a:r>
          </a:p>
          <a:p>
            <a:pPr lvl="1"/>
            <a:r>
              <a:rPr lang="en-US" dirty="0"/>
              <a:t>Government Interest in making blockchain technologies illegal</a:t>
            </a:r>
          </a:p>
          <a:p>
            <a:pPr lvl="1"/>
            <a:endParaRPr lang="en-US" dirty="0"/>
          </a:p>
        </p:txBody>
      </p:sp>
    </p:spTree>
    <p:extLst>
      <p:ext uri="{BB962C8B-B14F-4D97-AF65-F5344CB8AC3E}">
        <p14:creationId xmlns:p14="http://schemas.microsoft.com/office/powerpoint/2010/main" val="3318753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2484-7A14-0961-C8FD-0971C4C906EC}"/>
              </a:ext>
            </a:extLst>
          </p:cNvPr>
          <p:cNvSpPr>
            <a:spLocks noGrp="1"/>
          </p:cNvSpPr>
          <p:nvPr>
            <p:ph type="title"/>
          </p:nvPr>
        </p:nvSpPr>
        <p:spPr/>
        <p:txBody>
          <a:bodyPr/>
          <a:lstStyle/>
          <a:p>
            <a:r>
              <a:rPr lang="en-US" dirty="0"/>
              <a:t>Blockchain Team</a:t>
            </a:r>
          </a:p>
        </p:txBody>
      </p:sp>
      <p:sp>
        <p:nvSpPr>
          <p:cNvPr id="3" name="Content Placeholder 2">
            <a:extLst>
              <a:ext uri="{FF2B5EF4-FFF2-40B4-BE49-F238E27FC236}">
                <a16:creationId xmlns:a16="http://schemas.microsoft.com/office/drawing/2014/main" id="{7F52C181-422E-3EAD-C32E-E4CD620112FF}"/>
              </a:ext>
            </a:extLst>
          </p:cNvPr>
          <p:cNvSpPr>
            <a:spLocks noGrp="1"/>
          </p:cNvSpPr>
          <p:nvPr>
            <p:ph idx="1"/>
          </p:nvPr>
        </p:nvSpPr>
        <p:spPr/>
        <p:txBody>
          <a:bodyPr>
            <a:normAutofit fontScale="92500" lnSpcReduction="20000"/>
          </a:bodyPr>
          <a:lstStyle/>
          <a:p>
            <a:r>
              <a:rPr lang="en-US" dirty="0"/>
              <a:t>Power</a:t>
            </a:r>
          </a:p>
          <a:p>
            <a:pPr lvl="1"/>
            <a:r>
              <a:rPr lang="en-US" dirty="0"/>
              <a:t>Low</a:t>
            </a:r>
          </a:p>
          <a:p>
            <a:r>
              <a:rPr lang="en-US" dirty="0"/>
              <a:t>Interest</a:t>
            </a:r>
          </a:p>
          <a:p>
            <a:pPr lvl="1"/>
            <a:r>
              <a:rPr lang="en-US" dirty="0"/>
              <a:t>High</a:t>
            </a:r>
          </a:p>
          <a:p>
            <a:r>
              <a:rPr lang="en-US" dirty="0"/>
              <a:t>Current Level of Engagement:</a:t>
            </a:r>
          </a:p>
          <a:p>
            <a:pPr lvl="1"/>
            <a:r>
              <a:rPr lang="en-US" dirty="0"/>
              <a:t> Supportive</a:t>
            </a:r>
          </a:p>
          <a:p>
            <a:r>
              <a:rPr lang="en-US" dirty="0"/>
              <a:t>Desired Level of Engagement:</a:t>
            </a:r>
          </a:p>
          <a:p>
            <a:pPr lvl="1"/>
            <a:r>
              <a:rPr lang="en-US" dirty="0"/>
              <a:t> Supportive</a:t>
            </a:r>
          </a:p>
          <a:p>
            <a:r>
              <a:rPr lang="en-US" dirty="0"/>
              <a:t>Challenges:</a:t>
            </a:r>
          </a:p>
          <a:p>
            <a:pPr lvl="1"/>
            <a:r>
              <a:rPr lang="en-US" dirty="0"/>
              <a:t>Bad actors may try to exploit the project for their own personal gain.</a:t>
            </a:r>
          </a:p>
          <a:p>
            <a:pPr lvl="1"/>
            <a:r>
              <a:rPr lang="en-US" dirty="0"/>
              <a:t>Blockchain team may feel empowered to lead the project due to them being the experts in blockchain technologies.</a:t>
            </a:r>
          </a:p>
          <a:p>
            <a:pPr lvl="1"/>
            <a:endParaRPr lang="en-US" dirty="0"/>
          </a:p>
        </p:txBody>
      </p:sp>
    </p:spTree>
    <p:extLst>
      <p:ext uri="{BB962C8B-B14F-4D97-AF65-F5344CB8AC3E}">
        <p14:creationId xmlns:p14="http://schemas.microsoft.com/office/powerpoint/2010/main" val="231300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2484-7A14-0961-C8FD-0971C4C906EC}"/>
              </a:ext>
            </a:extLst>
          </p:cNvPr>
          <p:cNvSpPr>
            <a:spLocks noGrp="1"/>
          </p:cNvSpPr>
          <p:nvPr>
            <p:ph type="title"/>
          </p:nvPr>
        </p:nvSpPr>
        <p:spPr/>
        <p:txBody>
          <a:bodyPr/>
          <a:lstStyle/>
          <a:p>
            <a:r>
              <a:rPr lang="en-US" dirty="0"/>
              <a:t>Full Stack Development Team</a:t>
            </a:r>
          </a:p>
        </p:txBody>
      </p:sp>
      <p:sp>
        <p:nvSpPr>
          <p:cNvPr id="3" name="Content Placeholder 2">
            <a:extLst>
              <a:ext uri="{FF2B5EF4-FFF2-40B4-BE49-F238E27FC236}">
                <a16:creationId xmlns:a16="http://schemas.microsoft.com/office/drawing/2014/main" id="{7F52C181-422E-3EAD-C32E-E4CD620112FF}"/>
              </a:ext>
            </a:extLst>
          </p:cNvPr>
          <p:cNvSpPr>
            <a:spLocks noGrp="1"/>
          </p:cNvSpPr>
          <p:nvPr>
            <p:ph idx="1"/>
          </p:nvPr>
        </p:nvSpPr>
        <p:spPr/>
        <p:txBody>
          <a:bodyPr>
            <a:normAutofit fontScale="92500" lnSpcReduction="10000"/>
          </a:bodyPr>
          <a:lstStyle/>
          <a:p>
            <a:r>
              <a:rPr lang="en-US" dirty="0"/>
              <a:t>Power</a:t>
            </a:r>
          </a:p>
          <a:p>
            <a:pPr lvl="1"/>
            <a:r>
              <a:rPr lang="en-US" dirty="0"/>
              <a:t>Low</a:t>
            </a:r>
          </a:p>
          <a:p>
            <a:r>
              <a:rPr lang="en-US" dirty="0"/>
              <a:t>Interest</a:t>
            </a:r>
          </a:p>
          <a:p>
            <a:pPr lvl="1"/>
            <a:r>
              <a:rPr lang="en-US" dirty="0"/>
              <a:t>High</a:t>
            </a:r>
          </a:p>
          <a:p>
            <a:r>
              <a:rPr lang="en-US" dirty="0"/>
              <a:t>Current Level of Engagement:</a:t>
            </a:r>
          </a:p>
          <a:p>
            <a:pPr lvl="1"/>
            <a:r>
              <a:rPr lang="en-US" dirty="0"/>
              <a:t> Neutral</a:t>
            </a:r>
          </a:p>
          <a:p>
            <a:r>
              <a:rPr lang="en-US" dirty="0"/>
              <a:t>Desired Level of Engagement:</a:t>
            </a:r>
          </a:p>
          <a:p>
            <a:pPr lvl="1"/>
            <a:r>
              <a:rPr lang="en-US" dirty="0"/>
              <a:t> Supportive</a:t>
            </a:r>
          </a:p>
          <a:p>
            <a:r>
              <a:rPr lang="en-US" dirty="0"/>
              <a:t>Challenges:</a:t>
            </a:r>
          </a:p>
          <a:p>
            <a:pPr lvl="1"/>
            <a:r>
              <a:rPr lang="en-US" dirty="0"/>
              <a:t>Bad actors may try to exploit the project for their own personal gain.</a:t>
            </a:r>
          </a:p>
          <a:p>
            <a:pPr lvl="1"/>
            <a:r>
              <a:rPr lang="en-US" dirty="0"/>
              <a:t>Team may feel overwhelmed with having to work with Blockchain. </a:t>
            </a:r>
          </a:p>
          <a:p>
            <a:pPr lvl="1"/>
            <a:endParaRPr lang="en-US" dirty="0"/>
          </a:p>
        </p:txBody>
      </p:sp>
    </p:spTree>
    <p:extLst>
      <p:ext uri="{BB962C8B-B14F-4D97-AF65-F5344CB8AC3E}">
        <p14:creationId xmlns:p14="http://schemas.microsoft.com/office/powerpoint/2010/main" val="2087732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2296-FE20-E7C6-3738-79E9C13F0455}"/>
              </a:ext>
            </a:extLst>
          </p:cNvPr>
          <p:cNvSpPr>
            <a:spLocks noGrp="1"/>
          </p:cNvSpPr>
          <p:nvPr>
            <p:ph type="ctrTitle"/>
          </p:nvPr>
        </p:nvSpPr>
        <p:spPr/>
        <p:txBody>
          <a:bodyPr/>
          <a:lstStyle/>
          <a:p>
            <a:r>
              <a:rPr lang="en-US" dirty="0"/>
              <a:t>Project Closure</a:t>
            </a:r>
          </a:p>
        </p:txBody>
      </p:sp>
      <p:sp>
        <p:nvSpPr>
          <p:cNvPr id="3" name="Subtitle 2">
            <a:extLst>
              <a:ext uri="{FF2B5EF4-FFF2-40B4-BE49-F238E27FC236}">
                <a16:creationId xmlns:a16="http://schemas.microsoft.com/office/drawing/2014/main" id="{71D8CF18-1940-A462-B041-03E75BFC10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52633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99EB-5B6E-3443-9459-7DFACEFDD0E8}"/>
              </a:ext>
            </a:extLst>
          </p:cNvPr>
          <p:cNvSpPr>
            <a:spLocks noGrp="1"/>
          </p:cNvSpPr>
          <p:nvPr>
            <p:ph type="title"/>
          </p:nvPr>
        </p:nvSpPr>
        <p:spPr/>
        <p:txBody>
          <a:bodyPr/>
          <a:lstStyle/>
          <a:p>
            <a:r>
              <a:rPr lang="en-US" dirty="0"/>
              <a:t>Closure</a:t>
            </a:r>
          </a:p>
        </p:txBody>
      </p:sp>
      <p:sp>
        <p:nvSpPr>
          <p:cNvPr id="3" name="Content Placeholder 2">
            <a:extLst>
              <a:ext uri="{FF2B5EF4-FFF2-40B4-BE49-F238E27FC236}">
                <a16:creationId xmlns:a16="http://schemas.microsoft.com/office/drawing/2014/main" id="{E04C0933-639D-BBDD-6B08-27DA0CC27E39}"/>
              </a:ext>
            </a:extLst>
          </p:cNvPr>
          <p:cNvSpPr>
            <a:spLocks noGrp="1"/>
          </p:cNvSpPr>
          <p:nvPr>
            <p:ph idx="1"/>
          </p:nvPr>
        </p:nvSpPr>
        <p:spPr/>
        <p:txBody>
          <a:bodyPr/>
          <a:lstStyle/>
          <a:p>
            <a:r>
              <a:rPr lang="en-US" dirty="0"/>
              <a:t>Obtain Acceptance in Writing</a:t>
            </a:r>
          </a:p>
          <a:p>
            <a:r>
              <a:rPr lang="en-US" dirty="0"/>
              <a:t>Document Lessons Learned</a:t>
            </a:r>
          </a:p>
          <a:p>
            <a:r>
              <a:rPr lang="en-US" dirty="0"/>
              <a:t>Produce a Closeout Report</a:t>
            </a:r>
          </a:p>
          <a:p>
            <a:r>
              <a:rPr lang="en-US" dirty="0"/>
              <a:t>Close Contracts</a:t>
            </a:r>
          </a:p>
          <a:p>
            <a:r>
              <a:rPr lang="en-US" dirty="0"/>
              <a:t>Archive Project Information</a:t>
            </a:r>
          </a:p>
        </p:txBody>
      </p:sp>
    </p:spTree>
    <p:extLst>
      <p:ext uri="{BB962C8B-B14F-4D97-AF65-F5344CB8AC3E}">
        <p14:creationId xmlns:p14="http://schemas.microsoft.com/office/powerpoint/2010/main" val="926438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EA67-6B9E-B1D6-96C0-9822EC60D279}"/>
              </a:ext>
            </a:extLst>
          </p:cNvPr>
          <p:cNvSpPr>
            <a:spLocks noGrp="1"/>
          </p:cNvSpPr>
          <p:nvPr>
            <p:ph type="title"/>
          </p:nvPr>
        </p:nvSpPr>
        <p:spPr/>
        <p:txBody>
          <a:bodyPr/>
          <a:lstStyle/>
          <a:p>
            <a:r>
              <a:rPr lang="en-US" dirty="0"/>
              <a:t>Closure: Closeout Report</a:t>
            </a:r>
          </a:p>
        </p:txBody>
      </p:sp>
      <p:sp>
        <p:nvSpPr>
          <p:cNvPr id="3" name="Content Placeholder 2">
            <a:extLst>
              <a:ext uri="{FF2B5EF4-FFF2-40B4-BE49-F238E27FC236}">
                <a16:creationId xmlns:a16="http://schemas.microsoft.com/office/drawing/2014/main" id="{23018F98-99BA-0CBD-C539-4705BD2B9AC2}"/>
              </a:ext>
            </a:extLst>
          </p:cNvPr>
          <p:cNvSpPr>
            <a:spLocks noGrp="1"/>
          </p:cNvSpPr>
          <p:nvPr>
            <p:ph idx="1"/>
          </p:nvPr>
        </p:nvSpPr>
        <p:spPr/>
        <p:txBody>
          <a:bodyPr/>
          <a:lstStyle/>
          <a:p>
            <a:r>
              <a:rPr lang="en-US" dirty="0"/>
              <a:t>Project Summary</a:t>
            </a:r>
          </a:p>
          <a:p>
            <a:pPr lvl="1"/>
            <a:r>
              <a:rPr lang="en-US" dirty="0"/>
              <a:t>Did the project deliver what it was supposed to?</a:t>
            </a:r>
          </a:p>
          <a:p>
            <a:pPr lvl="1"/>
            <a:r>
              <a:rPr lang="en-US" dirty="0"/>
              <a:t>Did we complete the project on time?</a:t>
            </a:r>
          </a:p>
          <a:p>
            <a:pPr lvl="1"/>
            <a:r>
              <a:rPr lang="en-US" dirty="0"/>
              <a:t>Did we meet budget?</a:t>
            </a:r>
          </a:p>
          <a:p>
            <a:pPr lvl="1"/>
            <a:r>
              <a:rPr lang="en-US" dirty="0"/>
              <a:t>Explanations of deviations</a:t>
            </a:r>
          </a:p>
          <a:p>
            <a:r>
              <a:rPr lang="en-US" dirty="0"/>
              <a:t>Final Schedule and Cost</a:t>
            </a:r>
          </a:p>
          <a:p>
            <a:pPr lvl="1"/>
            <a:r>
              <a:rPr lang="en-US" dirty="0"/>
              <a:t>Completion Date of Project</a:t>
            </a:r>
          </a:p>
          <a:p>
            <a:pPr lvl="1"/>
            <a:r>
              <a:rPr lang="en-US" dirty="0"/>
              <a:t>Total Cost of Project</a:t>
            </a:r>
          </a:p>
          <a:p>
            <a:pPr lvl="1"/>
            <a:r>
              <a:rPr lang="en-US" dirty="0"/>
              <a:t>Return on Investment</a:t>
            </a:r>
          </a:p>
          <a:p>
            <a:pPr lvl="1"/>
            <a:endParaRPr lang="en-US" dirty="0"/>
          </a:p>
          <a:p>
            <a:endParaRPr lang="en-US" dirty="0"/>
          </a:p>
          <a:p>
            <a:endParaRPr lang="en-US" dirty="0"/>
          </a:p>
        </p:txBody>
      </p:sp>
    </p:spTree>
    <p:extLst>
      <p:ext uri="{BB962C8B-B14F-4D97-AF65-F5344CB8AC3E}">
        <p14:creationId xmlns:p14="http://schemas.microsoft.com/office/powerpoint/2010/main" val="3332436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56A9-DC71-5182-8855-B3AB68FE7579}"/>
              </a:ext>
            </a:extLst>
          </p:cNvPr>
          <p:cNvSpPr>
            <a:spLocks noGrp="1"/>
          </p:cNvSpPr>
          <p:nvPr>
            <p:ph type="title"/>
          </p:nvPr>
        </p:nvSpPr>
        <p:spPr/>
        <p:txBody>
          <a:bodyPr/>
          <a:lstStyle/>
          <a:p>
            <a:r>
              <a:rPr lang="en-US" dirty="0"/>
              <a:t>Closure: Project Documents</a:t>
            </a:r>
          </a:p>
        </p:txBody>
      </p:sp>
      <p:sp>
        <p:nvSpPr>
          <p:cNvPr id="3" name="Content Placeholder 2">
            <a:extLst>
              <a:ext uri="{FF2B5EF4-FFF2-40B4-BE49-F238E27FC236}">
                <a16:creationId xmlns:a16="http://schemas.microsoft.com/office/drawing/2014/main" id="{A77BDA15-C089-BF85-C28D-C23655F3C0A6}"/>
              </a:ext>
            </a:extLst>
          </p:cNvPr>
          <p:cNvSpPr>
            <a:spLocks noGrp="1"/>
          </p:cNvSpPr>
          <p:nvPr>
            <p:ph idx="1"/>
          </p:nvPr>
        </p:nvSpPr>
        <p:spPr/>
        <p:txBody>
          <a:bodyPr/>
          <a:lstStyle/>
          <a:p>
            <a:r>
              <a:rPr lang="en-US" dirty="0"/>
              <a:t>Lessons Learned Register</a:t>
            </a:r>
          </a:p>
          <a:p>
            <a:r>
              <a:rPr lang="en-US" dirty="0"/>
              <a:t>Project Communications</a:t>
            </a:r>
          </a:p>
          <a:p>
            <a:endParaRPr lang="en-US" dirty="0"/>
          </a:p>
        </p:txBody>
      </p:sp>
    </p:spTree>
    <p:extLst>
      <p:ext uri="{BB962C8B-B14F-4D97-AF65-F5344CB8AC3E}">
        <p14:creationId xmlns:p14="http://schemas.microsoft.com/office/powerpoint/2010/main" val="3176084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61FC-4C04-7D6D-FC04-31F9FB0AC95B}"/>
              </a:ext>
            </a:extLst>
          </p:cNvPr>
          <p:cNvSpPr>
            <a:spLocks noGrp="1"/>
          </p:cNvSpPr>
          <p:nvPr>
            <p:ph type="title"/>
          </p:nvPr>
        </p:nvSpPr>
        <p:spPr/>
        <p:txBody>
          <a:bodyPr/>
          <a:lstStyle/>
          <a:p>
            <a:r>
              <a:rPr lang="en-US" dirty="0"/>
              <a:t>Closure: Support Agreement</a:t>
            </a:r>
          </a:p>
        </p:txBody>
      </p:sp>
      <p:sp>
        <p:nvSpPr>
          <p:cNvPr id="3" name="Content Placeholder 2">
            <a:extLst>
              <a:ext uri="{FF2B5EF4-FFF2-40B4-BE49-F238E27FC236}">
                <a16:creationId xmlns:a16="http://schemas.microsoft.com/office/drawing/2014/main" id="{1520E69D-5939-8DC6-D71B-E97FC35483DD}"/>
              </a:ext>
            </a:extLst>
          </p:cNvPr>
          <p:cNvSpPr>
            <a:spLocks noGrp="1"/>
          </p:cNvSpPr>
          <p:nvPr>
            <p:ph idx="1"/>
          </p:nvPr>
        </p:nvSpPr>
        <p:spPr/>
        <p:txBody>
          <a:bodyPr>
            <a:normAutofit/>
          </a:bodyPr>
          <a:lstStyle/>
          <a:p>
            <a:r>
              <a:rPr lang="en-US" dirty="0"/>
              <a:t>Support for the software will be for the next 2 years. </a:t>
            </a:r>
          </a:p>
          <a:p>
            <a:r>
              <a:rPr lang="en-US" dirty="0"/>
              <a:t>There will be a ticketing system in place for clients to submit the issues that they are having with the software.</a:t>
            </a:r>
          </a:p>
          <a:p>
            <a:r>
              <a:rPr lang="en-US" dirty="0"/>
              <a:t>Customer must:</a:t>
            </a:r>
          </a:p>
          <a:p>
            <a:pPr lvl="1"/>
            <a:r>
              <a:rPr lang="en-US" dirty="0"/>
              <a:t>Ensure their environment hosting the API meets the minimum requirements for the Blockchain API to run effectively.</a:t>
            </a:r>
          </a:p>
          <a:p>
            <a:pPr lvl="1"/>
            <a:r>
              <a:rPr lang="en-US" dirty="0"/>
              <a:t>Not modify the code for the API, unless authorized.</a:t>
            </a:r>
          </a:p>
          <a:p>
            <a:pPr lvl="1"/>
            <a:r>
              <a:rPr lang="en-US" dirty="0"/>
              <a:t>Not request additional features through support tickets.</a:t>
            </a:r>
          </a:p>
        </p:txBody>
      </p:sp>
    </p:spTree>
    <p:extLst>
      <p:ext uri="{BB962C8B-B14F-4D97-AF65-F5344CB8AC3E}">
        <p14:creationId xmlns:p14="http://schemas.microsoft.com/office/powerpoint/2010/main" val="52297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F9A4-07D1-418D-ABF4-928925411E60}"/>
              </a:ext>
            </a:extLst>
          </p:cNvPr>
          <p:cNvSpPr>
            <a:spLocks noGrp="1"/>
          </p:cNvSpPr>
          <p:nvPr>
            <p:ph type="title"/>
          </p:nvPr>
        </p:nvSpPr>
        <p:spPr/>
        <p:txBody>
          <a:bodyPr/>
          <a:lstStyle/>
          <a:p>
            <a:r>
              <a:rPr lang="en-US" dirty="0"/>
              <a:t>Using Python API and Blockchain together</a:t>
            </a:r>
          </a:p>
        </p:txBody>
      </p:sp>
      <p:sp>
        <p:nvSpPr>
          <p:cNvPr id="3" name="Content Placeholder 2">
            <a:extLst>
              <a:ext uri="{FF2B5EF4-FFF2-40B4-BE49-F238E27FC236}">
                <a16:creationId xmlns:a16="http://schemas.microsoft.com/office/drawing/2014/main" id="{74DDAA34-0245-49C1-A5A6-14450EC234E0}"/>
              </a:ext>
            </a:extLst>
          </p:cNvPr>
          <p:cNvSpPr>
            <a:spLocks noGrp="1"/>
          </p:cNvSpPr>
          <p:nvPr>
            <p:ph idx="1"/>
          </p:nvPr>
        </p:nvSpPr>
        <p:spPr/>
        <p:txBody>
          <a:bodyPr/>
          <a:lstStyle/>
          <a:p>
            <a:r>
              <a:rPr lang="en-US" dirty="0"/>
              <a:t>Using an API to create and read records in the Project Management Blockchain makes it easy for end users to send the required information to the Blockchain.</a:t>
            </a:r>
          </a:p>
          <a:p>
            <a:r>
              <a:rPr lang="en-US" dirty="0"/>
              <a:t>Creating the API allows for customers to create their own custom front end that is best for their project management style. (Agile, Waterfall, etc.)</a:t>
            </a:r>
          </a:p>
          <a:p>
            <a:r>
              <a:rPr lang="en-US" dirty="0"/>
              <a:t>Using Blockchain to store the information and progress of a project is a secure way to track the progress of a project.</a:t>
            </a:r>
          </a:p>
        </p:txBody>
      </p:sp>
    </p:spTree>
    <p:extLst>
      <p:ext uri="{BB962C8B-B14F-4D97-AF65-F5344CB8AC3E}">
        <p14:creationId xmlns:p14="http://schemas.microsoft.com/office/powerpoint/2010/main" val="3312938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AB2F-E6A1-9A75-0A1A-2AAC19F000C5}"/>
              </a:ext>
            </a:extLst>
          </p:cNvPr>
          <p:cNvSpPr>
            <a:spLocks noGrp="1"/>
          </p:cNvSpPr>
          <p:nvPr>
            <p:ph type="title"/>
          </p:nvPr>
        </p:nvSpPr>
        <p:spPr/>
        <p:txBody>
          <a:bodyPr/>
          <a:lstStyle/>
          <a:p>
            <a:r>
              <a:rPr lang="en-US" dirty="0"/>
              <a:t>Closure: Project Handoff</a:t>
            </a:r>
          </a:p>
        </p:txBody>
      </p:sp>
      <p:sp>
        <p:nvSpPr>
          <p:cNvPr id="3" name="Content Placeholder 2">
            <a:extLst>
              <a:ext uri="{FF2B5EF4-FFF2-40B4-BE49-F238E27FC236}">
                <a16:creationId xmlns:a16="http://schemas.microsoft.com/office/drawing/2014/main" id="{62E7965B-439B-8DA1-5C53-30CDBCC947AD}"/>
              </a:ext>
            </a:extLst>
          </p:cNvPr>
          <p:cNvSpPr>
            <a:spLocks noGrp="1"/>
          </p:cNvSpPr>
          <p:nvPr>
            <p:ph idx="1"/>
          </p:nvPr>
        </p:nvSpPr>
        <p:spPr/>
        <p:txBody>
          <a:bodyPr>
            <a:normAutofit fontScale="70000" lnSpcReduction="20000"/>
          </a:bodyPr>
          <a:lstStyle/>
          <a:p>
            <a:r>
              <a:rPr lang="en-US" sz="1900" dirty="0"/>
              <a:t>Handoff to Sales Team</a:t>
            </a:r>
          </a:p>
          <a:p>
            <a:pPr lvl="1"/>
            <a:r>
              <a:rPr lang="en-US" dirty="0"/>
              <a:t>Have a remote Desktop configured with software for Sales Demos</a:t>
            </a:r>
          </a:p>
          <a:p>
            <a:pPr lvl="2"/>
            <a:r>
              <a:rPr lang="en-US" sz="1300" dirty="0"/>
              <a:t>This will include the Front End that we developed, to show potential customers how the solution could work in their own environment.</a:t>
            </a:r>
          </a:p>
          <a:p>
            <a:pPr lvl="1"/>
            <a:r>
              <a:rPr lang="en-US" dirty="0"/>
              <a:t>User Guides will be provided to the Sales Team</a:t>
            </a:r>
          </a:p>
          <a:p>
            <a:pPr lvl="1"/>
            <a:r>
              <a:rPr lang="en-US" dirty="0"/>
              <a:t>Full Stack Development team will meet with Sales team to show how to use the software</a:t>
            </a:r>
          </a:p>
          <a:p>
            <a:pPr lvl="1"/>
            <a:r>
              <a:rPr lang="en-US" dirty="0"/>
              <a:t>Blockchain Team will meet with Sales team to show Sales team how to set up the Blockchain environment, User Setup, and educate them on Blockchain.</a:t>
            </a:r>
          </a:p>
          <a:p>
            <a:pPr marL="457200" lvl="1" indent="0">
              <a:buNone/>
            </a:pPr>
            <a:endParaRPr lang="en-US" sz="900" dirty="0"/>
          </a:p>
          <a:p>
            <a:r>
              <a:rPr lang="en-US" sz="1900" dirty="0"/>
              <a:t>Handoff Documentation to Support Team</a:t>
            </a:r>
          </a:p>
          <a:p>
            <a:pPr lvl="1"/>
            <a:r>
              <a:rPr lang="en-US" sz="1300" dirty="0"/>
              <a:t>API Documentation</a:t>
            </a:r>
          </a:p>
          <a:p>
            <a:pPr lvl="1"/>
            <a:r>
              <a:rPr lang="en-US" sz="1300" dirty="0"/>
              <a:t>User Guide</a:t>
            </a:r>
          </a:p>
          <a:p>
            <a:pPr lvl="1"/>
            <a:r>
              <a:rPr lang="en-US" sz="1300" dirty="0"/>
              <a:t>API Setup Guide</a:t>
            </a:r>
          </a:p>
          <a:p>
            <a:pPr lvl="1"/>
            <a:r>
              <a:rPr lang="en-US" sz="1300" dirty="0"/>
              <a:t>Ethereum Wallet Setup Guide</a:t>
            </a:r>
          </a:p>
          <a:p>
            <a:pPr lvl="1"/>
            <a:r>
              <a:rPr lang="en-US" sz="1300" dirty="0"/>
              <a:t>Configuration Guide</a:t>
            </a:r>
          </a:p>
          <a:p>
            <a:pPr lvl="1"/>
            <a:r>
              <a:rPr lang="en-US" sz="1300" dirty="0"/>
              <a:t>Escalation Guidelines</a:t>
            </a:r>
          </a:p>
        </p:txBody>
      </p:sp>
    </p:spTree>
    <p:extLst>
      <p:ext uri="{BB962C8B-B14F-4D97-AF65-F5344CB8AC3E}">
        <p14:creationId xmlns:p14="http://schemas.microsoft.com/office/powerpoint/2010/main" val="2088407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6F70-74A5-85A5-A193-4BBF920BB44F}"/>
              </a:ext>
            </a:extLst>
          </p:cNvPr>
          <p:cNvSpPr>
            <a:spLocks noGrp="1"/>
          </p:cNvSpPr>
          <p:nvPr>
            <p:ph type="title"/>
          </p:nvPr>
        </p:nvSpPr>
        <p:spPr/>
        <p:txBody>
          <a:bodyPr/>
          <a:lstStyle/>
          <a:p>
            <a:r>
              <a:rPr lang="en-US" dirty="0"/>
              <a:t>Closure: Transition</a:t>
            </a:r>
          </a:p>
        </p:txBody>
      </p:sp>
      <p:sp>
        <p:nvSpPr>
          <p:cNvPr id="3" name="Content Placeholder 2">
            <a:extLst>
              <a:ext uri="{FF2B5EF4-FFF2-40B4-BE49-F238E27FC236}">
                <a16:creationId xmlns:a16="http://schemas.microsoft.com/office/drawing/2014/main" id="{C4C8DF31-D6F1-E29B-E1EA-9BF67D45F30A}"/>
              </a:ext>
            </a:extLst>
          </p:cNvPr>
          <p:cNvSpPr>
            <a:spLocks noGrp="1"/>
          </p:cNvSpPr>
          <p:nvPr>
            <p:ph idx="1"/>
          </p:nvPr>
        </p:nvSpPr>
        <p:spPr/>
        <p:txBody>
          <a:bodyPr/>
          <a:lstStyle/>
          <a:p>
            <a:r>
              <a:rPr lang="en-US" dirty="0"/>
              <a:t>Developers assigned to new projects</a:t>
            </a:r>
          </a:p>
          <a:p>
            <a:r>
              <a:rPr lang="en-US" dirty="0"/>
              <a:t>Management will be made aware that developers will be responsible for bug fixes for the Blockchain API solution.</a:t>
            </a:r>
          </a:p>
          <a:p>
            <a:endParaRPr lang="en-US" dirty="0"/>
          </a:p>
        </p:txBody>
      </p:sp>
    </p:spTree>
    <p:extLst>
      <p:ext uri="{BB962C8B-B14F-4D97-AF65-F5344CB8AC3E}">
        <p14:creationId xmlns:p14="http://schemas.microsoft.com/office/powerpoint/2010/main" val="586900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A1E5-B392-4C9D-B383-A38DABF6C09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7B84E42-0B74-453D-ADE5-B04BB3A164C6}"/>
              </a:ext>
            </a:extLst>
          </p:cNvPr>
          <p:cNvSpPr>
            <a:spLocks noGrp="1"/>
          </p:cNvSpPr>
          <p:nvPr>
            <p:ph idx="1"/>
          </p:nvPr>
        </p:nvSpPr>
        <p:spPr>
          <a:xfrm>
            <a:off x="914400" y="1206500"/>
            <a:ext cx="10590212" cy="5219700"/>
          </a:xfrm>
        </p:spPr>
        <p:txBody>
          <a:bodyPr>
            <a:normAutofit/>
          </a:bodyPr>
          <a:lstStyle/>
          <a:p>
            <a:r>
              <a:rPr lang="en-US" sz="1000" dirty="0"/>
              <a:t>Best, R. de. (2022, April 28). Ethereum Price history 2015-2022. Statista. Retrieved May 1, 2022, from https://www.statista.com/statistics/806453/price-of-ethereum/ </a:t>
            </a:r>
          </a:p>
          <a:p>
            <a:r>
              <a:rPr lang="en-US" sz="1000" dirty="0" err="1"/>
              <a:t>Biafore</a:t>
            </a:r>
            <a:r>
              <a:rPr lang="en-US" sz="1000" dirty="0"/>
              <a:t>, B. (2019, June 28). Close a project - Project Management Foundations Video tutorial: </a:t>
            </a:r>
            <a:r>
              <a:rPr lang="en-US" sz="1000" dirty="0" err="1"/>
              <a:t>Linkedin</a:t>
            </a:r>
            <a:r>
              <a:rPr lang="en-US" sz="1000" dirty="0"/>
              <a:t> learning, formerly Lynda.com. LinkedIn. Retrieved May 15, 	2022, from https://www.linkedin.com/learning/project-management-foundations-4/close-a-project-3 </a:t>
            </a:r>
          </a:p>
          <a:p>
            <a:r>
              <a:rPr lang="en-US" sz="1000" dirty="0" err="1"/>
              <a:t>Biafore</a:t>
            </a:r>
            <a:r>
              <a:rPr lang="en-US" sz="1000" dirty="0"/>
              <a:t>, B. (2019, June 28). How to prepare a close-out report - Project Management Foundations Video tutorial: </a:t>
            </a:r>
            <a:r>
              <a:rPr lang="en-US" sz="1000" dirty="0" err="1"/>
              <a:t>Linkedin</a:t>
            </a:r>
            <a:r>
              <a:rPr lang="en-US" sz="1000" dirty="0"/>
              <a:t> learning, formerly Lynda.com. LinkedIn. 	Retrieved May 15, 2022, from https://www.linkedin.com/learning/project-management-foundations-4/how-to-prepare-a-close-out-report-3 </a:t>
            </a:r>
          </a:p>
          <a:p>
            <a:r>
              <a:rPr lang="en-US" sz="1000" dirty="0" err="1"/>
              <a:t>Cryptopedia</a:t>
            </a:r>
            <a:r>
              <a:rPr lang="en-US" sz="1000" dirty="0"/>
              <a:t> Staff. (2022, March 10). Crypto wallets: Hot vs. cold wallets. Gemini. Retrieved May 1, 2022, from https://www.gemini.com/cryptopedia/crypto-wallets-	hot-cold </a:t>
            </a:r>
          </a:p>
          <a:p>
            <a:r>
              <a:rPr lang="en-US" sz="1000" dirty="0" err="1"/>
              <a:t>Jersak</a:t>
            </a:r>
            <a:r>
              <a:rPr lang="en-US" sz="1000" dirty="0"/>
              <a:t>, M. (2020). Stakeholder analysis – a practical example from a successful project. People First Project Management. Retrieved May 8, 2022, from 	https://peoplefirstprojectmanagement.com/stakeholder-analysis-a-practical-example-from-a-successful-project/ </a:t>
            </a:r>
          </a:p>
          <a:p>
            <a:r>
              <a:rPr lang="en-US" sz="1000" dirty="0" err="1"/>
              <a:t>Jucan</a:t>
            </a:r>
            <a:r>
              <a:rPr lang="en-US" sz="1000" dirty="0"/>
              <a:t>, G. (2020, February 5). Resistant stakeholders: Dealing with the good, the bad and the ugly. Resistant Stakeholders: Dealing With the Good, the Bad and the 	Ugly George </a:t>
            </a:r>
            <a:r>
              <a:rPr lang="en-US" sz="1000" dirty="0" err="1"/>
              <a:t>Jucan</a:t>
            </a:r>
            <a:r>
              <a:rPr lang="en-US" sz="1000" dirty="0"/>
              <a:t> - February 5, 2020. Retrieved May 4, 2022, from https://www.projectmanagement.com/articles/609128/Resistant-Stakeholders--Dealing-With-	the-Good--the-Bad-and-the-Ugly</a:t>
            </a:r>
          </a:p>
          <a:p>
            <a:r>
              <a:rPr lang="en-US" sz="1000" dirty="0"/>
              <a:t>Moffatt, N. (2022, March 2). Is Ethereum Legal? (and countries where it's not). The Financial Geek. Retrieved May 15, 2022, from 	https://thefinancialgeek.com/blog/is-ethereum-legal/ </a:t>
            </a:r>
          </a:p>
          <a:p>
            <a:r>
              <a:rPr lang="en-US" sz="1000" dirty="0" err="1"/>
              <a:t>Noone</a:t>
            </a:r>
            <a:r>
              <a:rPr lang="en-US" sz="1000" dirty="0"/>
              <a:t>, G. (2021, May 17). The case against bitcoin: Why governments are cracking down on crypto. Tech Monitor. Retrieved May 8, 2022, from 	https://techmonitor.ai/policy/digital-economy/case-against-bitcoin-governments-plan-cryptocurrency-ban </a:t>
            </a:r>
          </a:p>
          <a:p>
            <a:r>
              <a:rPr lang="en-US" sz="1000" dirty="0"/>
              <a:t>Siegel, N. G. (2019). Engineering Project Management. Wiley. </a:t>
            </a:r>
          </a:p>
          <a:p>
            <a:r>
              <a:rPr lang="en-US" sz="1000" dirty="0"/>
              <a:t>Rowe, S. F. &amp; Sikes, S. (2006). Lessons learned: taking it to the next level. Paper presented at PMI® Global Congress 2006—North America, Seattle, WA. Newtown 	Square, PA: Project Management Institute. https://www.pmi.org/learning/library/lessons-learned-next-level-communicating-7991</a:t>
            </a:r>
          </a:p>
          <a:p>
            <a:r>
              <a:rPr lang="en-US" sz="1000" dirty="0"/>
              <a:t>What are smart contracts on Blockchain? IBM. (n.d.). Retrieved April 2, 2022, from https://www.ibm.com/topics/smart-contracts</a:t>
            </a:r>
          </a:p>
          <a:p>
            <a:r>
              <a:rPr lang="en-US" sz="1000" dirty="0"/>
              <a:t>What is a change request and how to manage it. </a:t>
            </a:r>
            <a:r>
              <a:rPr lang="en-US" sz="1000" dirty="0" err="1"/>
              <a:t>Tallyfy</a:t>
            </a:r>
            <a:r>
              <a:rPr lang="en-US" sz="1000" dirty="0"/>
              <a:t>. (2020, February 26). Retrieved April 17, 2022, from https://tallyfy.com/change-request/ </a:t>
            </a:r>
          </a:p>
          <a:p>
            <a:r>
              <a:rPr lang="en-US" sz="1000" dirty="0"/>
              <a:t>What is blockchain technology? - IBM Blockchain. IBM. (n.d.). Retrieved April 17, 2022, from https://www.ibm.com/topics/what-is-blockchain </a:t>
            </a:r>
          </a:p>
          <a:p>
            <a:endParaRPr lang="en-US" sz="1000" dirty="0"/>
          </a:p>
          <a:p>
            <a:endParaRPr lang="en-US" sz="1000" dirty="0"/>
          </a:p>
          <a:p>
            <a:endParaRPr lang="en-US" sz="1000" dirty="0"/>
          </a:p>
        </p:txBody>
      </p:sp>
    </p:spTree>
    <p:extLst>
      <p:ext uri="{BB962C8B-B14F-4D97-AF65-F5344CB8AC3E}">
        <p14:creationId xmlns:p14="http://schemas.microsoft.com/office/powerpoint/2010/main" val="198348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A00D-B307-4B10-9517-2C64D7391582}"/>
              </a:ext>
            </a:extLst>
          </p:cNvPr>
          <p:cNvSpPr>
            <a:spLocks noGrp="1"/>
          </p:cNvSpPr>
          <p:nvPr>
            <p:ph type="title"/>
          </p:nvPr>
        </p:nvSpPr>
        <p:spPr/>
        <p:txBody>
          <a:bodyPr/>
          <a:lstStyle/>
          <a:p>
            <a:r>
              <a:rPr lang="en-US" dirty="0"/>
              <a:t>Smart Contracts</a:t>
            </a:r>
          </a:p>
        </p:txBody>
      </p:sp>
      <p:sp>
        <p:nvSpPr>
          <p:cNvPr id="3" name="Content Placeholder 2">
            <a:extLst>
              <a:ext uri="{FF2B5EF4-FFF2-40B4-BE49-F238E27FC236}">
                <a16:creationId xmlns:a16="http://schemas.microsoft.com/office/drawing/2014/main" id="{A69F987F-7625-43E0-AE59-BF6BC5BBAA2B}"/>
              </a:ext>
            </a:extLst>
          </p:cNvPr>
          <p:cNvSpPr>
            <a:spLocks noGrp="1"/>
          </p:cNvSpPr>
          <p:nvPr>
            <p:ph idx="1"/>
          </p:nvPr>
        </p:nvSpPr>
        <p:spPr/>
        <p:txBody>
          <a:bodyPr/>
          <a:lstStyle/>
          <a:p>
            <a:r>
              <a:rPr lang="en-US" dirty="0"/>
              <a:t>Smart Contracts Execute when all predetermined conditions are met</a:t>
            </a:r>
          </a:p>
          <a:p>
            <a:r>
              <a:rPr lang="en-US" dirty="0"/>
              <a:t>Funds can be transferred from the purchaser, to the companies Ethereum wallet when all predetermined conditions are met, such as Source Code, Documentation, Etc.</a:t>
            </a:r>
          </a:p>
          <a:p>
            <a:endParaRPr lang="en-US" dirty="0"/>
          </a:p>
        </p:txBody>
      </p:sp>
    </p:spTree>
    <p:extLst>
      <p:ext uri="{BB962C8B-B14F-4D97-AF65-F5344CB8AC3E}">
        <p14:creationId xmlns:p14="http://schemas.microsoft.com/office/powerpoint/2010/main" val="397601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A00D-B307-4B10-9517-2C64D7391582}"/>
              </a:ext>
            </a:extLst>
          </p:cNvPr>
          <p:cNvSpPr>
            <a:spLocks noGrp="1"/>
          </p:cNvSpPr>
          <p:nvPr>
            <p:ph type="title"/>
          </p:nvPr>
        </p:nvSpPr>
        <p:spPr>
          <a:xfrm>
            <a:off x="2566421" y="326989"/>
            <a:ext cx="8911687" cy="1280890"/>
          </a:xfrm>
        </p:spPr>
        <p:txBody>
          <a:bodyPr/>
          <a:lstStyle/>
          <a:p>
            <a:pPr algn="ctr"/>
            <a:r>
              <a:rPr lang="en-US" dirty="0"/>
              <a:t>Product Lifecycle</a:t>
            </a:r>
          </a:p>
        </p:txBody>
      </p:sp>
      <p:pic>
        <p:nvPicPr>
          <p:cNvPr id="7" name="Picture 6" descr="A picture containing text, screenshot, receipt&#10;&#10;Description automatically generated">
            <a:extLst>
              <a:ext uri="{FF2B5EF4-FFF2-40B4-BE49-F238E27FC236}">
                <a16:creationId xmlns:a16="http://schemas.microsoft.com/office/drawing/2014/main" id="{A5622309-0BAD-FB67-BEB9-8A20EACC8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51" y="1095928"/>
            <a:ext cx="10218057" cy="5639474"/>
          </a:xfrm>
          <a:prstGeom prst="rect">
            <a:avLst/>
          </a:prstGeom>
        </p:spPr>
      </p:pic>
    </p:spTree>
    <p:extLst>
      <p:ext uri="{BB962C8B-B14F-4D97-AF65-F5344CB8AC3E}">
        <p14:creationId xmlns:p14="http://schemas.microsoft.com/office/powerpoint/2010/main" val="253245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AD8313-853F-3FB1-4323-DA5A21B0E079}"/>
              </a:ext>
            </a:extLst>
          </p:cNvPr>
          <p:cNvSpPr>
            <a:spLocks noGrp="1"/>
          </p:cNvSpPr>
          <p:nvPr>
            <p:ph type="ctrTitle"/>
          </p:nvPr>
        </p:nvSpPr>
        <p:spPr/>
        <p:txBody>
          <a:bodyPr/>
          <a:lstStyle/>
          <a:p>
            <a:r>
              <a:rPr lang="en-US" dirty="0"/>
              <a:t>Scope Management</a:t>
            </a:r>
          </a:p>
        </p:txBody>
      </p:sp>
      <p:sp>
        <p:nvSpPr>
          <p:cNvPr id="5" name="Subtitle 4">
            <a:extLst>
              <a:ext uri="{FF2B5EF4-FFF2-40B4-BE49-F238E27FC236}">
                <a16:creationId xmlns:a16="http://schemas.microsoft.com/office/drawing/2014/main" id="{8D8E2112-2F6A-97AF-F54C-56C55C512E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37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8C0B-8EDB-44CC-9610-E8C0F83E90E5}"/>
              </a:ext>
            </a:extLst>
          </p:cNvPr>
          <p:cNvSpPr>
            <a:spLocks noGrp="1"/>
          </p:cNvSpPr>
          <p:nvPr>
            <p:ph type="title"/>
          </p:nvPr>
        </p:nvSpPr>
        <p:spPr/>
        <p:txBody>
          <a:bodyPr/>
          <a:lstStyle/>
          <a:p>
            <a:r>
              <a:rPr lang="en-US" dirty="0"/>
              <a:t>Scope Management</a:t>
            </a:r>
          </a:p>
        </p:txBody>
      </p:sp>
      <p:pic>
        <p:nvPicPr>
          <p:cNvPr id="9" name="Content Placeholder 8" descr="Diagram&#10;&#10;Description automatically generated">
            <a:extLst>
              <a:ext uri="{FF2B5EF4-FFF2-40B4-BE49-F238E27FC236}">
                <a16:creationId xmlns:a16="http://schemas.microsoft.com/office/drawing/2014/main" id="{1A8CDD51-A5F6-486E-A8AA-31956ADAA9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87583" y="1264555"/>
            <a:ext cx="5305359" cy="5256236"/>
          </a:xfrm>
        </p:spPr>
      </p:pic>
    </p:spTree>
    <p:extLst>
      <p:ext uri="{BB962C8B-B14F-4D97-AF65-F5344CB8AC3E}">
        <p14:creationId xmlns:p14="http://schemas.microsoft.com/office/powerpoint/2010/main" val="21570379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1363</TotalTime>
  <Words>11746</Words>
  <Application>Microsoft Office PowerPoint</Application>
  <PresentationFormat>Widescreen</PresentationFormat>
  <Paragraphs>727</Paragraphs>
  <Slides>52</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Arial</vt:lpstr>
      <vt:lpstr>Calibri</vt:lpstr>
      <vt:lpstr>Century Gothic</vt:lpstr>
      <vt:lpstr>Helvetica</vt:lpstr>
      <vt:lpstr>Lato Extended</vt:lpstr>
      <vt:lpstr>Times New Roman</vt:lpstr>
      <vt:lpstr>Wingdings 3</vt:lpstr>
      <vt:lpstr>Work Sans</vt:lpstr>
      <vt:lpstr>Wisp</vt:lpstr>
      <vt:lpstr>Microsoft Excel Worksheet</vt:lpstr>
      <vt:lpstr>Design and Implementation of a Project Management API using Python and Blockchain Technology </vt:lpstr>
      <vt:lpstr>Bottom Line Up Front</vt:lpstr>
      <vt:lpstr>Benefits of Blockchain</vt:lpstr>
      <vt:lpstr>Benefits of using Python API</vt:lpstr>
      <vt:lpstr>Using Python API and Blockchain together</vt:lpstr>
      <vt:lpstr>Smart Contracts</vt:lpstr>
      <vt:lpstr>Product Lifecycle</vt:lpstr>
      <vt:lpstr>Scope Management</vt:lpstr>
      <vt:lpstr>Scope Management</vt:lpstr>
      <vt:lpstr>Scope Inclusions</vt:lpstr>
      <vt:lpstr>Scope Exclusions</vt:lpstr>
      <vt:lpstr>Work Breakdown Structure</vt:lpstr>
      <vt:lpstr>Change Request Process</vt:lpstr>
      <vt:lpstr>Inception Stage: 4 Month Timeline</vt:lpstr>
      <vt:lpstr>Delivery: 3 Months</vt:lpstr>
      <vt:lpstr>Maintenance: 2 Years</vt:lpstr>
      <vt:lpstr>Gantt Chart </vt:lpstr>
      <vt:lpstr>Gantt Chart</vt:lpstr>
      <vt:lpstr>Gantt Chart: Weeks 1-3 </vt:lpstr>
      <vt:lpstr>Gantt Chart: Week 4</vt:lpstr>
      <vt:lpstr>Gantt Chart: Week 5</vt:lpstr>
      <vt:lpstr>Gantt Chart: Week 6</vt:lpstr>
      <vt:lpstr>Gantt Chart: Week 7</vt:lpstr>
      <vt:lpstr>Gantt Chart: Week 8</vt:lpstr>
      <vt:lpstr>Gantt Chart: Week 9</vt:lpstr>
      <vt:lpstr>Gantt Chart: Week 10 </vt:lpstr>
      <vt:lpstr>Gantt Chart: Week 11</vt:lpstr>
      <vt:lpstr>Gantt Chart: Week 12</vt:lpstr>
      <vt:lpstr>Gantt Chart: Week 13</vt:lpstr>
      <vt:lpstr>Risk Management</vt:lpstr>
      <vt:lpstr>Risk Matrix</vt:lpstr>
      <vt:lpstr>Volatility of Ethereum</vt:lpstr>
      <vt:lpstr>Ethereum Hot Wallets being hacked</vt:lpstr>
      <vt:lpstr>Government banning of Blockchain</vt:lpstr>
      <vt:lpstr>Risk Management: Mitigation Plan</vt:lpstr>
      <vt:lpstr>Mitigation Plan: Volatility of Ethereum</vt:lpstr>
      <vt:lpstr>Mitigation Plan: Ethereum Hot Wallets Hacked</vt:lpstr>
      <vt:lpstr>Mitigation Plan: Government banning Blockchain</vt:lpstr>
      <vt:lpstr>Stakeholder Management</vt:lpstr>
      <vt:lpstr>Stakeholder Engagement Assessment Matrix</vt:lpstr>
      <vt:lpstr>Customers</vt:lpstr>
      <vt:lpstr>Government</vt:lpstr>
      <vt:lpstr>Blockchain Team</vt:lpstr>
      <vt:lpstr>Full Stack Development Team</vt:lpstr>
      <vt:lpstr>Project Closure</vt:lpstr>
      <vt:lpstr>Closure</vt:lpstr>
      <vt:lpstr>Closure: Closeout Report</vt:lpstr>
      <vt:lpstr>Closure: Project Documents</vt:lpstr>
      <vt:lpstr>Closure: Support Agreement</vt:lpstr>
      <vt:lpstr>Closure: Project Handoff</vt:lpstr>
      <vt:lpstr>Closure: Transition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Project Management API using Python and Blockchain Technology</dc:title>
  <dc:creator>Nolan Byrnes</dc:creator>
  <cp:lastModifiedBy>Nolan Byrnes</cp:lastModifiedBy>
  <cp:revision>19</cp:revision>
  <dcterms:created xsi:type="dcterms:W3CDTF">2022-03-25T11:04:51Z</dcterms:created>
  <dcterms:modified xsi:type="dcterms:W3CDTF">2022-05-15T14:15:10Z</dcterms:modified>
</cp:coreProperties>
</file>