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3acc80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3acc80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cebe0e4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cebe0e4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3acc806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3acc806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3acc806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3acc806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3dc949d7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3dc949d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656bbd5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656bbd5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656bbd5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656bbd5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5935c1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5935c1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3dc949d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3dc949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3dc949d7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3dc949d7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656bbd5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656bbd5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3dc949d7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3dc949d7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49f5fbf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49f5fbf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449f5fbf8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449f5fbf8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49f5fbf8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449f5fbf8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47ed50f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47ed50f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7ed50f0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7ed50f0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49f5fbf8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49f5fbf8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449f5fbf8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449f5fbf8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9c61546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9c61546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a116bca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a116bca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59739ec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59739ec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9c61546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9c6154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9c61546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09c61546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a116bca6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0a116bca6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9c61546e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9c61546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449f5fbf8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449f5fbf8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449f5fbf8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449f5fbf8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c8fe0d6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c8fe0d6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53acc8065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53acc806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53acc806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53acc806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3acc806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3acc806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7dde8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7dde8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cebe0e4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9cebe0e4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9cebe0e4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9cebe0e4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a1eccadd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a1eccadd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a1eccadd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a1eccadd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1eccadd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1eccadd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b300938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b300938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a656bbd53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a656bbd53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d7dde88d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d7dde88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19cdc02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19cdc02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19cdc02c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19cdc02c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7dde88d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7dde88d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19cdc02c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19cdc02c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19cdc02c0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19cdc02c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19cdc02c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19cdc02c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d7dde88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d7dde88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7dde88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7dde88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d7dde88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d7dde88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1cb03cc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1cb03c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sxbaby-alg nrf52840</a:t>
            </a:r>
            <a:br>
              <a:rPr lang="zh-TW"/>
            </a:br>
            <a:r>
              <a:rPr lang="zh-TW"/>
              <a:t>通訊協定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JDHUANG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2050600"/>
            <a:ext cx="3153676" cy="30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853" y="2050600"/>
            <a:ext cx="2950147" cy="30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byte seq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Header: 0xA0</a:t>
            </a:r>
            <a:br>
              <a:rPr lang="zh-TW"/>
            </a:br>
            <a:r>
              <a:rPr lang="zh-TW"/>
              <a:t>Footer:0xF0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跳脫字元: 0x87</a:t>
            </a:r>
            <a:br>
              <a:rPr lang="zh-TW"/>
            </a:br>
            <a:r>
              <a:rPr lang="zh-TW"/>
              <a:t>Data: 0x87 =&gt;[0x87][0x00]</a:t>
            </a:r>
            <a:br>
              <a:rPr lang="zh-TW"/>
            </a:br>
            <a:r>
              <a:rPr lang="zh-TW"/>
              <a:t>Data: 0xA0 =&gt;[0x87][0x01]</a:t>
            </a:r>
            <a:br>
              <a:rPr lang="zh-TW"/>
            </a:br>
            <a:r>
              <a:rPr lang="zh-TW"/>
              <a:t>Data: 0xF0 =&gt;[0x87][0x02]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使用nrf52840 32768hz rtc app timer, 1/32768 sec per-tick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封包格式</a:t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77136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63675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124500" y="2411025"/>
            <a:ext cx="5786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r>
              <a:rPr lang="zh-TW"/>
              <a:t>包含MSG TYPE, TIMESTAMP, DATA,不含CHECKSUM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DATA=&gt;</a:t>
            </a:r>
            <a:r>
              <a:rPr lang="zh-TW"/>
              <a:t>待傳送的資料，</a:t>
            </a:r>
            <a:r>
              <a:rPr b="1" lang="zh-TW"/>
              <a:t>如未特別標示，則都為LSB</a:t>
            </a:r>
            <a:br>
              <a:rPr lang="zh-TW"/>
            </a:br>
            <a:r>
              <a:rPr lang="zh-TW"/>
              <a:t>TIMESTAMP: sys tick, 32768Hz時間戳記</a:t>
            </a:r>
            <a:br>
              <a:rPr lang="zh-TW"/>
            </a:br>
            <a:r>
              <a:rPr lang="zh-TW"/>
              <a:t>                      包含多筆資料的情況，為第一筆資料的時間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sum包含: MSG TYPE, TIMESTAMP以及DATA，單純加總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MSG TYPE/TIMESTAMP/DATA</a:t>
            </a:r>
            <a:br>
              <a:rPr b="1" lang="zh-TW"/>
            </a:br>
            <a:r>
              <a:rPr b="1" lang="zh-TW"/>
              <a:t>會被進行AES128 with padding PKCS7處理，長度為16byte倍數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296" y="3410521"/>
            <a:ext cx="2293700" cy="12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900" y="2476237"/>
            <a:ext cx="3895100" cy="7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指令格式</a:t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63675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1115100" y="2411025"/>
            <a:ext cx="5786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LEN包含CMD TYPE, CONTENT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CONTENT</a:t>
            </a:r>
            <a:r>
              <a:rPr lang="zh-TW"/>
              <a:t>有可能使用AES加密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sum包含: CMD TYPE</a:t>
            </a:r>
            <a:r>
              <a:rPr lang="zh-TW"/>
              <a:t>以及</a:t>
            </a:r>
            <a:r>
              <a:rPr lang="zh-TW">
                <a:solidFill>
                  <a:schemeClr val="dk1"/>
                </a:solidFill>
              </a:rPr>
              <a:t>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</a:t>
            </a:r>
            <a:r>
              <a:rPr lang="zh-TW"/>
              <a:t>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CONTENT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指令</a:t>
            </a:r>
            <a:r>
              <a:rPr lang="zh-TW"/>
              <a:t>回應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81201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7740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329200" y="1235625"/>
            <a:ext cx="1119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5580300" y="1235625"/>
            <a:ext cx="1190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CONTENT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4691400" y="1235625"/>
            <a:ext cx="947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115100" y="2411025"/>
            <a:ext cx="77172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CMD TYPE: 針對哪個指令進行的回應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TIMESTAMP: </a:t>
            </a:r>
            <a:r>
              <a:rPr lang="zh-TW">
                <a:solidFill>
                  <a:schemeClr val="dk1"/>
                </a:solidFill>
              </a:rPr>
              <a:t>sys tick, 32768Hz時間戳記</a:t>
            </a:r>
            <a:r>
              <a:rPr lang="zh-TW">
                <a:solidFill>
                  <a:schemeClr val="dk1"/>
                </a:solidFill>
              </a:rPr>
              <a:t>；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                     指令處理的時間點，用來確認哪個時間點開始套用新的設定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RESULT</a:t>
            </a:r>
            <a:r>
              <a:rPr lang="zh-TW"/>
              <a:t>: 0=&gt;success, 1~255=&gt;error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CONTENT: </a:t>
            </a:r>
            <a:r>
              <a:rPr lang="zh-TW">
                <a:solidFill>
                  <a:schemeClr val="dk1"/>
                </a:solidFill>
              </a:rPr>
              <a:t>額外的訊息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3446700" y="12356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</a:t>
            </a:r>
            <a:r>
              <a:rPr lang="zh-TW"/>
              <a:t>輸出控制 (20231213)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983100" y="12356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7434300" y="1235625"/>
            <a:ext cx="6429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6164400" y="1235625"/>
            <a:ext cx="12873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18720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3218100" y="12356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1778125" y="19372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0x00</a:t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3903900" y="12356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IMU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4665900" y="12356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5427900" y="12356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4826125" y="2623000"/>
            <a:ext cx="3655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0=&gt;turn off, 0xff=&gt;turn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ALG: </a:t>
            </a:r>
            <a:r>
              <a:rPr lang="zh-TW"/>
              <a:t>所有演算法輸出</a:t>
            </a:r>
            <a:br>
              <a:rPr lang="zh-TW"/>
            </a:br>
            <a:r>
              <a:rPr lang="zh-TW"/>
              <a:t>SYS: 定期的系統狀態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設定後才會主動的將資料輸出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1770300" y="26834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2456100" y="26834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IMU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3218100" y="26834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3980100" y="26834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</a:t>
            </a:r>
            <a:r>
              <a:rPr lang="zh-TW"/>
              <a:t>要求封包</a:t>
            </a:r>
            <a:r>
              <a:rPr lang="zh-TW"/>
              <a:t> (20231213)</a:t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983100" y="12356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5986500" y="1235625"/>
            <a:ext cx="6429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4716600" y="1235625"/>
            <a:ext cx="12873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18720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3218100" y="12356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ODD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1778125" y="19372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0x01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3419900" y="2444900"/>
            <a:ext cx="36552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ODD: 0~255</a:t>
            </a:r>
            <a:r>
              <a:rPr lang="zh-TW"/>
              <a:t>表示要取得的封包數量</a:t>
            </a:r>
            <a:br>
              <a:rPr lang="zh-TW"/>
            </a:br>
            <a:r>
              <a:rPr lang="zh-TW"/>
              <a:t>取得當前累積的異常音資料</a:t>
            </a:r>
            <a:br>
              <a:rPr lang="zh-TW"/>
            </a:br>
            <a:r>
              <a:rPr b="1" lang="zh-TW"/>
              <a:t>見封包0xD9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/>
              <a:t>STATE: </a:t>
            </a:r>
            <a:r>
              <a:rPr lang="zh-TW">
                <a:solidFill>
                  <a:schemeClr val="dk1"/>
                </a:solidFill>
              </a:rPr>
              <a:t>0(無動作) or 1(取得最新資料)</a:t>
            </a:r>
            <a:br>
              <a:rPr lang="zh-TW"/>
            </a:br>
            <a:r>
              <a:rPr lang="zh-TW"/>
              <a:t>取代廣播封包，包含有溫度/電量/呼吸心跳/腸鳴...等資料</a:t>
            </a:r>
            <a:br>
              <a:rPr lang="zh-TW"/>
            </a:br>
            <a:r>
              <a:rPr b="1" lang="zh-TW">
                <a:solidFill>
                  <a:schemeClr val="dk1"/>
                </a:solidFill>
              </a:rPr>
              <a:t>見封包0xF1</a:t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980100" y="12356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1694100" y="28358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ODD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2456100" y="28358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311700" y="4436025"/>
            <a:ext cx="63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貼片接到指令之後，就會回傳要求的封包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注意: 當下異常音封包數量可能不足要求的數量，此時會回應0封包資訊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[指令]new pairing cmd (20230206)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63675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2329200" y="1235625"/>
            <a:ext cx="26922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CXT</a:t>
            </a:r>
            <a:br>
              <a:rPr lang="zh-TW"/>
            </a:br>
            <a:r>
              <a:rPr lang="zh-TW"/>
              <a:t>16 bytes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CXT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1778125" y="1937200"/>
            <a:ext cx="5568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‘@@@@@@@@@@@@@@@@’</a:t>
            </a:r>
            <a:br>
              <a:rPr lang="zh-TW"/>
            </a:br>
            <a:r>
              <a:rPr lang="zh-TW"/>
              <a:t>為16個@，無加密的字串；收到之後會停止所有的資料發送，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直到滿足條件，才會將UDID與IV/KEY回傳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984900" y="32037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311700" y="32037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5842275" y="32037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1872000" y="3203725"/>
            <a:ext cx="999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</a:t>
            </a:r>
            <a:br>
              <a:rPr lang="zh-TW"/>
            </a:br>
            <a:r>
              <a:rPr lang="zh-TW"/>
              <a:t>‘@’x16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311700" y="3790975"/>
            <a:ext cx="56757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CMD為’@@@@@@@@@@@@@@@@’</a:t>
            </a:r>
            <a:br>
              <a:rPr lang="zh-TW"/>
            </a:br>
            <a:r>
              <a:rPr lang="zh-TW"/>
              <a:t>後面跟著device的UDID/KEY/IV，以未加密的方式傳送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7129500" y="32037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862600" y="3203725"/>
            <a:ext cx="999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UDID</a:t>
            </a:r>
            <a:br>
              <a:rPr lang="zh-TW"/>
            </a:br>
            <a:r>
              <a:rPr lang="zh-TW"/>
              <a:t>8 bytes</a:t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3853200" y="3203725"/>
            <a:ext cx="999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</a:t>
            </a:r>
            <a:br>
              <a:rPr lang="zh-TW"/>
            </a:br>
            <a:r>
              <a:rPr lang="zh-TW"/>
              <a:t>16 bytes</a:t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4843800" y="3203725"/>
            <a:ext cx="999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IV</a:t>
            </a:r>
            <a:br>
              <a:rPr lang="zh-TW"/>
            </a:br>
            <a:r>
              <a:rPr lang="zh-TW"/>
              <a:t>16 bytes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lang="zh-TW"/>
              <a:t>指令</a:t>
            </a:r>
            <a:r>
              <a:rPr lang="zh-TW"/>
              <a:t>]</a:t>
            </a:r>
            <a:r>
              <a:rPr lang="zh-TW"/>
              <a:t>更換加密設定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77391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63930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IV</a:t>
            </a:r>
            <a:br>
              <a:rPr lang="zh-TW"/>
            </a:br>
            <a:r>
              <a:rPr lang="zh-TW"/>
              <a:t>16 bytes</a:t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311700" y="25625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IV</a:t>
            </a:r>
            <a:br>
              <a:rPr lang="zh-TW"/>
            </a:br>
            <a:r>
              <a:rPr lang="zh-TW"/>
              <a:t>16 bytes</a:t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1778125" y="2562575"/>
            <a:ext cx="2069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AES的IV，16bytes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</a:t>
            </a:r>
            <a:r>
              <a:rPr lang="zh-TW"/>
              <a:t>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1778125" y="19372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0xC0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503415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</a:t>
            </a:r>
            <a:br>
              <a:rPr lang="zh-TW"/>
            </a:br>
            <a:r>
              <a:rPr lang="zh-TW"/>
              <a:t>16 bytes</a:t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311700" y="32483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</a:t>
            </a:r>
            <a:br>
              <a:rPr lang="zh-TW"/>
            </a:br>
            <a:r>
              <a:rPr lang="zh-TW"/>
              <a:t>16 bytes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1778125" y="3248375"/>
            <a:ext cx="2069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AES的KEY，16bytes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984900" y="38895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311700" y="38895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4394475" y="38895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1872000" y="38895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0xC0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3777000" y="38895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6420000" y="3948525"/>
            <a:ext cx="2859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成功，之後的封包會套用新設定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6420000" y="4481925"/>
            <a:ext cx="2859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失敗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2536350" y="38895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5681700" y="38895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984900" y="44991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311700" y="44991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4394475" y="44991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1872000" y="44991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0xC0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3777000" y="44991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2536350" y="44991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5681700" y="44991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[指令]Change Gain</a:t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63675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GAIN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</a:t>
            </a:r>
            <a:r>
              <a:rPr lang="zh-TW"/>
              <a:t>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1778125" y="19372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0xC1</a:t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984900" y="32799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311700" y="32799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4470675" y="32799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1872000" y="32799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0xCF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311700" y="3790975"/>
            <a:ext cx="56757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RES==0: </a:t>
            </a:r>
            <a:r>
              <a:rPr lang="zh-TW"/>
              <a:t>成功，之後的封包會套用新設定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ADC</a:t>
            </a:r>
            <a:r>
              <a:rPr lang="zh-TW"/>
              <a:t>會在batch reading結束的ISR之後，將指令更新到buffer等待發送。</a:t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536350" y="32799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5757900" y="32799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311700" y="25467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GAIN</a:t>
            </a:r>
            <a:br>
              <a:rPr lang="zh-TW"/>
            </a:br>
            <a:r>
              <a:rPr lang="zh-TW"/>
              <a:t>4byte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1778125" y="2470600"/>
            <a:ext cx="5816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 bytes for 4 channel: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each channel has 0~7 amplify setting for 1,2,4,8,16,32,64,128</a:t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3777000" y="32799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20231213貼片行為修正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連上之後不會自動回傳所有資料: </a:t>
            </a:r>
            <a:r>
              <a:rPr lang="zh-TW"/>
              <a:t>需要主動打開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[指令]Sensor Control</a:t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983100" y="12356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8729700" y="1235625"/>
            <a:ext cx="6429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7459800" y="1235625"/>
            <a:ext cx="12873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18720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3218100" y="12356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1778125" y="19372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0xC2</a:t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984900" y="38895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311700" y="38895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1872000" y="38895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0xCF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311700" y="4400575"/>
            <a:ext cx="2859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成功，之後的封包會套用新設定</a:t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2536350" y="38895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3903900" y="12356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4589700" y="12356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GYRO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5351700" y="12356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MAG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6037500" y="12356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QUAT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10025100" y="3889525"/>
            <a:ext cx="6429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8755200" y="3889525"/>
            <a:ext cx="12873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4437300" y="38895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5123100" y="38895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5808900" y="38895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GYRO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6570900" y="38895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MAG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7256700" y="38895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QUAT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322500" y="26834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1008300" y="2683425"/>
            <a:ext cx="7650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1694100" y="26834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GYRO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2456100" y="26834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MAG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3141900" y="26834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QUAT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27" name="Google Shape;327;p32"/>
          <p:cNvSpPr txBox="1"/>
          <p:nvPr/>
        </p:nvSpPr>
        <p:spPr>
          <a:xfrm>
            <a:off x="4826125" y="2623000"/>
            <a:ext cx="3655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0=&gt;turn off, 0xff=&gt;turn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目前只有MIC/ACC</a:t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6723300" y="12356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ECG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3903900" y="26834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ECG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7993200" y="3889525"/>
            <a:ext cx="765000" cy="462000"/>
          </a:xfrm>
          <a:prstGeom prst="rect">
            <a:avLst/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ECG</a:t>
            </a:r>
            <a:br>
              <a:rPr lang="zh-TW"/>
            </a:br>
            <a:r>
              <a:rPr lang="zh-TW"/>
              <a:t>1bytes</a:t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3777000" y="38895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[指令]讀取odd snd</a:t>
            </a:r>
            <a:r>
              <a:rPr lang="zh-TW" sz="1200"/>
              <a:t> =&gt; nrf52記憶體有限，只有一組odd snd</a:t>
            </a:r>
            <a:endParaRPr sz="1200"/>
          </a:p>
        </p:txBody>
      </p:sp>
      <p:sp>
        <p:nvSpPr>
          <p:cNvPr id="337" name="Google Shape;337;p33"/>
          <p:cNvSpPr/>
          <p:nvPr/>
        </p:nvSpPr>
        <p:spPr>
          <a:xfrm>
            <a:off x="983100" y="10070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311700" y="10070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6138900" y="10070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4792800" y="10070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2329200" y="10070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311700" y="1708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1778125" y="17086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0xC3</a:t>
            </a:r>
            <a:endParaRPr/>
          </a:p>
        </p:txBody>
      </p:sp>
      <p:sp>
        <p:nvSpPr>
          <p:cNvPr id="344" name="Google Shape;344;p33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2022/08/16</a:t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3548400" y="10070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Slot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2750100" y="1708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Slot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47" name="Google Shape;347;p33"/>
          <p:cNvSpPr txBox="1"/>
          <p:nvPr/>
        </p:nvSpPr>
        <p:spPr>
          <a:xfrm>
            <a:off x="4216525" y="1708600"/>
            <a:ext cx="3408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目前只有一個Slot，此參數無作用</a:t>
            </a:r>
            <a:endParaRPr/>
          </a:p>
        </p:txBody>
      </p:sp>
      <p:sp>
        <p:nvSpPr>
          <p:cNvPr id="348" name="Google Shape;348;p33"/>
          <p:cNvSpPr txBox="1"/>
          <p:nvPr/>
        </p:nvSpPr>
        <p:spPr>
          <a:xfrm>
            <a:off x="464100" y="3943375"/>
            <a:ext cx="7490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最後會得到標準回應封包，無額外資料</a:t>
            </a:r>
            <a:endParaRPr/>
          </a:p>
        </p:txBody>
      </p:sp>
      <p:sp>
        <p:nvSpPr>
          <p:cNvPr id="349" name="Google Shape;349;p33"/>
          <p:cNvSpPr txBox="1"/>
          <p:nvPr/>
        </p:nvSpPr>
        <p:spPr>
          <a:xfrm>
            <a:off x="464100" y="2266975"/>
            <a:ext cx="7490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收到此指令後，貼片會停止MIC/IMU等資料的回傳</a:t>
            </a:r>
            <a:br>
              <a:rPr lang="zh-TW"/>
            </a:br>
            <a:r>
              <a:rPr lang="zh-TW"/>
              <a:t>同時發送一個D8封包，如果odd snd有內容的話</a:t>
            </a:r>
            <a:br>
              <a:rPr lang="zh-TW"/>
            </a:br>
            <a:r>
              <a:rPr lang="zh-TW"/>
              <a:t>隨後接著多個D9封包</a:t>
            </a:r>
            <a:endParaRPr/>
          </a:p>
        </p:txBody>
      </p:sp>
      <p:sp>
        <p:nvSpPr>
          <p:cNvPr id="350" name="Google Shape;350;p33"/>
          <p:cNvSpPr txBox="1"/>
          <p:nvPr/>
        </p:nvSpPr>
        <p:spPr>
          <a:xfrm>
            <a:off x="1060125" y="2999725"/>
            <a:ext cx="457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[資料]ODD_SND_INFO (0xD8)</a:t>
            </a:r>
            <a:br>
              <a:rPr lang="zh-TW" sz="2200">
                <a:solidFill>
                  <a:schemeClr val="dk1"/>
                </a:solidFill>
              </a:rPr>
            </a:br>
            <a:r>
              <a:rPr lang="zh-TW" sz="2200">
                <a:solidFill>
                  <a:schemeClr val="dk1"/>
                </a:solidFill>
              </a:rPr>
              <a:t>[資料]ODD_SND_DATA (0xD9)</a:t>
            </a:r>
            <a:endParaRPr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[指令]讀取odd snd個別資料封包</a:t>
            </a:r>
            <a:r>
              <a:rPr lang="zh-TW" sz="1200"/>
              <a:t> =&gt; nrf52記憶體有限，只有一組odd snd</a:t>
            </a:r>
            <a:endParaRPr sz="1200"/>
          </a:p>
        </p:txBody>
      </p:sp>
      <p:sp>
        <p:nvSpPr>
          <p:cNvPr id="356" name="Google Shape;356;p34"/>
          <p:cNvSpPr/>
          <p:nvPr/>
        </p:nvSpPr>
        <p:spPr>
          <a:xfrm>
            <a:off x="983100" y="10070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311700" y="10070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7358100" y="10070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6012000" y="10070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2329200" y="10070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311700" y="1708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62" name="Google Shape;362;p34"/>
          <p:cNvSpPr txBox="1"/>
          <p:nvPr/>
        </p:nvSpPr>
        <p:spPr>
          <a:xfrm>
            <a:off x="1778125" y="17086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0xC4</a:t>
            </a:r>
            <a:endParaRPr/>
          </a:p>
        </p:txBody>
      </p:sp>
      <p:sp>
        <p:nvSpPr>
          <p:cNvPr id="363" name="Google Shape;363;p34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2022/08/16</a:t>
            </a: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3548400" y="10070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Slot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2750100" y="1708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Slot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66" name="Google Shape;366;p34"/>
          <p:cNvSpPr txBox="1"/>
          <p:nvPr/>
        </p:nvSpPr>
        <p:spPr>
          <a:xfrm>
            <a:off x="4216525" y="1708600"/>
            <a:ext cx="1908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目前只有一個Slot，</a:t>
            </a:r>
            <a:br>
              <a:rPr lang="zh-TW"/>
            </a:br>
            <a:r>
              <a:rPr lang="zh-TW"/>
              <a:t>此參數無作用</a:t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4691400" y="10070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PKG IDX</a:t>
            </a:r>
            <a:br>
              <a:rPr lang="zh-TW"/>
            </a:br>
            <a:r>
              <a:rPr lang="zh-TW"/>
              <a:t>2byte</a:t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6026700" y="1708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PKG IDX</a:t>
            </a:r>
            <a:br>
              <a:rPr lang="zh-TW"/>
            </a:br>
            <a:r>
              <a:rPr lang="zh-TW"/>
              <a:t>2byte</a:t>
            </a:r>
            <a:endParaRPr/>
          </a:p>
        </p:txBody>
      </p:sp>
      <p:sp>
        <p:nvSpPr>
          <p:cNvPr id="369" name="Google Shape;369;p34"/>
          <p:cNvSpPr txBox="1"/>
          <p:nvPr/>
        </p:nvSpPr>
        <p:spPr>
          <a:xfrm>
            <a:off x="7645525" y="1708600"/>
            <a:ext cx="105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指定的封包編號</a:t>
            </a:r>
            <a:endParaRPr/>
          </a:p>
        </p:txBody>
      </p:sp>
      <p:sp>
        <p:nvSpPr>
          <p:cNvPr id="370" name="Google Shape;370;p34"/>
          <p:cNvSpPr txBox="1"/>
          <p:nvPr/>
        </p:nvSpPr>
        <p:spPr>
          <a:xfrm>
            <a:off x="464100" y="3943375"/>
            <a:ext cx="7490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會得到標準回應封包，無額外資料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</a:t>
            </a:r>
            <a:r>
              <a:rPr lang="zh-TW"/>
              <a:t>將odd snd slot標示為已讀取</a:t>
            </a:r>
            <a:r>
              <a:rPr lang="zh-TW" sz="1200"/>
              <a:t> </a:t>
            </a:r>
            <a:endParaRPr sz="1200"/>
          </a:p>
        </p:txBody>
      </p:sp>
      <p:sp>
        <p:nvSpPr>
          <p:cNvPr id="376" name="Google Shape;376;p35"/>
          <p:cNvSpPr/>
          <p:nvPr/>
        </p:nvSpPr>
        <p:spPr>
          <a:xfrm>
            <a:off x="983100" y="10070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311700" y="10070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6215100" y="10070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4869000" y="10070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2329200" y="10070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81" name="Google Shape;381;p35"/>
          <p:cNvSpPr/>
          <p:nvPr/>
        </p:nvSpPr>
        <p:spPr>
          <a:xfrm>
            <a:off x="311700" y="1708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82" name="Google Shape;382;p35"/>
          <p:cNvSpPr txBox="1"/>
          <p:nvPr/>
        </p:nvSpPr>
        <p:spPr>
          <a:xfrm>
            <a:off x="1778125" y="17086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0xC5</a:t>
            </a:r>
            <a:endParaRPr/>
          </a:p>
        </p:txBody>
      </p:sp>
      <p:sp>
        <p:nvSpPr>
          <p:cNvPr id="383" name="Google Shape;383;p35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2022/08/16</a:t>
            </a:r>
            <a:endParaRPr/>
          </a:p>
        </p:txBody>
      </p:sp>
      <p:sp>
        <p:nvSpPr>
          <p:cNvPr id="384" name="Google Shape;384;p35"/>
          <p:cNvSpPr/>
          <p:nvPr/>
        </p:nvSpPr>
        <p:spPr>
          <a:xfrm>
            <a:off x="3548400" y="10070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Slot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2750100" y="1708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Slot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4216525" y="1708600"/>
            <a:ext cx="1908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目前只有一個Slot，</a:t>
            </a:r>
            <a:br>
              <a:rPr lang="zh-TW"/>
            </a:br>
            <a:r>
              <a:rPr lang="zh-TW"/>
              <a:t>此參數無作用</a:t>
            </a:r>
            <a:endParaRPr/>
          </a:p>
        </p:txBody>
      </p:sp>
      <p:sp>
        <p:nvSpPr>
          <p:cNvPr id="387" name="Google Shape;387;p35"/>
          <p:cNvSpPr txBox="1"/>
          <p:nvPr/>
        </p:nvSpPr>
        <p:spPr>
          <a:xfrm>
            <a:off x="464100" y="3943375"/>
            <a:ext cx="7490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會得到標準回應封包，無額外資料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</a:t>
            </a:r>
            <a:r>
              <a:rPr lang="zh-TW"/>
              <a:t>讀取目前ALG參數</a:t>
            </a:r>
            <a:r>
              <a:rPr lang="zh-TW" sz="1200"/>
              <a:t> </a:t>
            </a:r>
            <a:endParaRPr sz="1200"/>
          </a:p>
        </p:txBody>
      </p:sp>
      <p:sp>
        <p:nvSpPr>
          <p:cNvPr id="393" name="Google Shape;393;p36"/>
          <p:cNvSpPr/>
          <p:nvPr/>
        </p:nvSpPr>
        <p:spPr>
          <a:xfrm>
            <a:off x="983100" y="10070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311700" y="10070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4995900" y="10070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3649800" y="10070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>
            <a:off x="2329200" y="10070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98" name="Google Shape;398;p36"/>
          <p:cNvSpPr/>
          <p:nvPr/>
        </p:nvSpPr>
        <p:spPr>
          <a:xfrm>
            <a:off x="311700" y="1708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399" name="Google Shape;399;p36"/>
          <p:cNvSpPr txBox="1"/>
          <p:nvPr/>
        </p:nvSpPr>
        <p:spPr>
          <a:xfrm>
            <a:off x="1778125" y="17086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0xC6</a:t>
            </a:r>
            <a:endParaRPr/>
          </a:p>
        </p:txBody>
      </p:sp>
      <p:sp>
        <p:nvSpPr>
          <p:cNvPr id="400" name="Google Shape;400;p36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2022/08/19</a:t>
            </a:r>
            <a:endParaRPr/>
          </a:p>
        </p:txBody>
      </p:sp>
      <p:sp>
        <p:nvSpPr>
          <p:cNvPr id="401" name="Google Shape;401;p36"/>
          <p:cNvSpPr txBox="1"/>
          <p:nvPr/>
        </p:nvSpPr>
        <p:spPr>
          <a:xfrm>
            <a:off x="464100" y="3943375"/>
            <a:ext cx="7490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會得到標準回應封包，CONTENT</a:t>
            </a:r>
            <a:r>
              <a:rPr lang="zh-TW"/>
              <a:t>放置128bytes的參數</a:t>
            </a:r>
            <a:endParaRPr/>
          </a:p>
        </p:txBody>
      </p:sp>
      <p:sp>
        <p:nvSpPr>
          <p:cNvPr id="402" name="Google Shape;402;p36"/>
          <p:cNvSpPr/>
          <p:nvPr/>
        </p:nvSpPr>
        <p:spPr>
          <a:xfrm>
            <a:off x="983100" y="33692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>
            <a:off x="311700" y="33692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8120100" y="33692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6774000" y="33692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2329200" y="3369225"/>
            <a:ext cx="1119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0xC6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5580300" y="3369225"/>
            <a:ext cx="1190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CONTENT</a:t>
            </a:r>
            <a:br>
              <a:rPr lang="zh-TW"/>
            </a:br>
            <a:r>
              <a:rPr lang="zh-TW"/>
              <a:t>128 bytes</a:t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4691400" y="3369225"/>
            <a:ext cx="947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>
            <a:off x="3446700" y="33692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</a:t>
            </a:r>
            <a:r>
              <a:rPr lang="zh-TW"/>
              <a:t>寫入新ALG參數</a:t>
            </a:r>
            <a:r>
              <a:rPr lang="zh-TW" sz="1200"/>
              <a:t> </a:t>
            </a:r>
            <a:endParaRPr sz="1200"/>
          </a:p>
        </p:txBody>
      </p:sp>
      <p:sp>
        <p:nvSpPr>
          <p:cNvPr id="415" name="Google Shape;415;p37"/>
          <p:cNvSpPr/>
          <p:nvPr/>
        </p:nvSpPr>
        <p:spPr>
          <a:xfrm>
            <a:off x="983100" y="10070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311700" y="10070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215100" y="10070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4869000" y="10070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2329200" y="10070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311700" y="1708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1778125" y="17086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0xC7</a:t>
            </a:r>
            <a:endParaRPr/>
          </a:p>
        </p:txBody>
      </p:sp>
      <p:sp>
        <p:nvSpPr>
          <p:cNvPr id="422" name="Google Shape;422;p37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2022/08/19</a:t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3548400" y="10070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</a:t>
            </a:r>
            <a:br>
              <a:rPr lang="zh-TW"/>
            </a:br>
            <a:r>
              <a:rPr lang="zh-TW"/>
              <a:t>128bytes</a:t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2750100" y="1708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</a:t>
            </a:r>
            <a:br>
              <a:rPr lang="zh-TW"/>
            </a:br>
            <a:r>
              <a:rPr lang="zh-TW"/>
              <a:t>128byte</a:t>
            </a:r>
            <a:endParaRPr/>
          </a:p>
        </p:txBody>
      </p:sp>
      <p:sp>
        <p:nvSpPr>
          <p:cNvPr id="425" name="Google Shape;425;p37"/>
          <p:cNvSpPr txBox="1"/>
          <p:nvPr/>
        </p:nvSpPr>
        <p:spPr>
          <a:xfrm>
            <a:off x="4216525" y="1708600"/>
            <a:ext cx="1908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</a:t>
            </a:r>
            <a:r>
              <a:rPr lang="zh-TW"/>
              <a:t>參數，會直接寫入FLASH</a:t>
            </a:r>
            <a:endParaRPr/>
          </a:p>
        </p:txBody>
      </p:sp>
      <p:sp>
        <p:nvSpPr>
          <p:cNvPr id="426" name="Google Shape;426;p37"/>
          <p:cNvSpPr txBox="1"/>
          <p:nvPr/>
        </p:nvSpPr>
        <p:spPr>
          <a:xfrm>
            <a:off x="464100" y="3943375"/>
            <a:ext cx="7490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會得到標準回應封包，無額外資料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[指令]Shipping mode config</a:t>
            </a: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63675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36" name="Google Shape;436;p38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ENABLE</a:t>
            </a:r>
            <a:br>
              <a:rPr lang="zh-TW"/>
            </a:br>
            <a:r>
              <a:rPr lang="zh-TW"/>
              <a:t>1 bytes</a:t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39" name="Google Shape;439;p38"/>
          <p:cNvSpPr txBox="1"/>
          <p:nvPr/>
        </p:nvSpPr>
        <p:spPr>
          <a:xfrm>
            <a:off x="1778125" y="19372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0xCA</a:t>
            </a: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984900" y="34323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311700" y="34323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38"/>
          <p:cNvSpPr/>
          <p:nvPr/>
        </p:nvSpPr>
        <p:spPr>
          <a:xfrm>
            <a:off x="4699275" y="34323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1872000" y="34323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0xCF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44" name="Google Shape;444;p38"/>
          <p:cNvSpPr/>
          <p:nvPr/>
        </p:nvSpPr>
        <p:spPr>
          <a:xfrm>
            <a:off x="3777000" y="3432325"/>
            <a:ext cx="944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“ECHO”</a:t>
            </a:r>
            <a:br>
              <a:rPr lang="zh-TW"/>
            </a:br>
            <a:r>
              <a:rPr lang="zh-TW"/>
              <a:t>4 byte</a:t>
            </a:r>
            <a:endParaRPr/>
          </a:p>
        </p:txBody>
      </p:sp>
      <p:sp>
        <p:nvSpPr>
          <p:cNvPr id="445" name="Google Shape;445;p38"/>
          <p:cNvSpPr/>
          <p:nvPr/>
        </p:nvSpPr>
        <p:spPr>
          <a:xfrm>
            <a:off x="2536350" y="34323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446" name="Google Shape;446;p38"/>
          <p:cNvSpPr/>
          <p:nvPr/>
        </p:nvSpPr>
        <p:spPr>
          <a:xfrm>
            <a:off x="5986500" y="34323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311700" y="25467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ENABLE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48" name="Google Shape;448;p38"/>
          <p:cNvSpPr txBox="1"/>
          <p:nvPr/>
        </p:nvSpPr>
        <p:spPr>
          <a:xfrm>
            <a:off x="1778125" y="24706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1: enable and restart device</a:t>
            </a:r>
            <a:br>
              <a:rPr lang="zh-TW"/>
            </a:br>
            <a:r>
              <a:rPr lang="zh-TW"/>
              <a:t>2. disable and restart device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[指令]ECHO for test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63675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58" name="Google Shape;458;p39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“ECHO”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61" name="Google Shape;461;p39"/>
          <p:cNvSpPr txBox="1"/>
          <p:nvPr/>
        </p:nvSpPr>
        <p:spPr>
          <a:xfrm>
            <a:off x="1778125" y="19372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0xCF</a:t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984900" y="25941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11700" y="25941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4699275" y="25941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65" name="Google Shape;465;p39"/>
          <p:cNvSpPr/>
          <p:nvPr/>
        </p:nvSpPr>
        <p:spPr>
          <a:xfrm>
            <a:off x="1872000" y="25941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0xCF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66" name="Google Shape;466;p39"/>
          <p:cNvSpPr/>
          <p:nvPr/>
        </p:nvSpPr>
        <p:spPr>
          <a:xfrm>
            <a:off x="3777000" y="2594125"/>
            <a:ext cx="944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“ECHO”</a:t>
            </a:r>
            <a:br>
              <a:rPr lang="zh-TW"/>
            </a:br>
            <a:r>
              <a:rPr lang="zh-TW"/>
              <a:t>4 byte</a:t>
            </a: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2536350" y="25941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>
            <a:off x="5986500" y="25941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[指令]選擇演算法</a:t>
            </a:r>
            <a:endParaRPr/>
          </a:p>
        </p:txBody>
      </p:sp>
      <p:sp>
        <p:nvSpPr>
          <p:cNvPr id="474" name="Google Shape;474;p40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475" name="Google Shape;475;p40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63675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78" name="Google Shape;478;p40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79" name="Google Shape;479;p40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 ID</a:t>
            </a:r>
            <a:br>
              <a:rPr lang="zh-TW"/>
            </a:br>
            <a:r>
              <a:rPr lang="zh-TW"/>
              <a:t>1 bytes</a:t>
            </a:r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81" name="Google Shape;481;p40"/>
          <p:cNvSpPr txBox="1"/>
          <p:nvPr/>
        </p:nvSpPr>
        <p:spPr>
          <a:xfrm>
            <a:off x="1778125" y="19372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</a:t>
            </a:r>
            <a:r>
              <a:rPr lang="zh-TW"/>
              <a:t>1</a:t>
            </a:r>
            <a:endParaRPr/>
          </a:p>
        </p:txBody>
      </p:sp>
      <p:sp>
        <p:nvSpPr>
          <p:cNvPr id="482" name="Google Shape;482;p40"/>
          <p:cNvSpPr/>
          <p:nvPr/>
        </p:nvSpPr>
        <p:spPr>
          <a:xfrm>
            <a:off x="984900" y="32799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483" name="Google Shape;483;p40"/>
          <p:cNvSpPr/>
          <p:nvPr/>
        </p:nvSpPr>
        <p:spPr>
          <a:xfrm>
            <a:off x="311700" y="32799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4" name="Google Shape;484;p40"/>
          <p:cNvSpPr/>
          <p:nvPr/>
        </p:nvSpPr>
        <p:spPr>
          <a:xfrm>
            <a:off x="4470675" y="32799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85" name="Google Shape;485;p40"/>
          <p:cNvSpPr/>
          <p:nvPr/>
        </p:nvSpPr>
        <p:spPr>
          <a:xfrm>
            <a:off x="1872000" y="32799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</a:t>
            </a:r>
            <a:r>
              <a:rPr lang="zh-TW"/>
              <a:t>1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86" name="Google Shape;486;p40"/>
          <p:cNvSpPr txBox="1"/>
          <p:nvPr/>
        </p:nvSpPr>
        <p:spPr>
          <a:xfrm>
            <a:off x="311700" y="3790975"/>
            <a:ext cx="7490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RES==0: 成功，將當前演算法release，重新建立指定的演算法；不再進入休眠模式</a:t>
            </a:r>
            <a:endParaRPr/>
          </a:p>
        </p:txBody>
      </p:sp>
      <p:sp>
        <p:nvSpPr>
          <p:cNvPr id="487" name="Google Shape;487;p40"/>
          <p:cNvSpPr/>
          <p:nvPr/>
        </p:nvSpPr>
        <p:spPr>
          <a:xfrm>
            <a:off x="2536350" y="32799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488" name="Google Shape;488;p40"/>
          <p:cNvSpPr/>
          <p:nvPr/>
        </p:nvSpPr>
        <p:spPr>
          <a:xfrm>
            <a:off x="5757900" y="32799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311700" y="25467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 ID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490" name="Google Shape;490;p40"/>
          <p:cNvSpPr txBox="1"/>
          <p:nvPr/>
        </p:nvSpPr>
        <p:spPr>
          <a:xfrm>
            <a:off x="1778125" y="2470600"/>
            <a:ext cx="7127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演算法ID: </a:t>
            </a:r>
            <a:br>
              <a:rPr lang="zh-TW"/>
            </a:br>
            <a:r>
              <a:rPr lang="zh-TW"/>
              <a:t>0x01 =&gt; acc rr，0x02 =&gt; acc hr，0x12 =&gt; snd hr，0x21 =&gt; 腸鳴，0x31=&gt; 姿勢相關</a:t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>
            <a:off x="3777000" y="32799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</a:t>
            </a:r>
            <a:r>
              <a:rPr lang="zh-TW"/>
              <a:t>設定</a:t>
            </a:r>
            <a:r>
              <a:rPr lang="zh-TW"/>
              <a:t>演算法</a:t>
            </a:r>
            <a:r>
              <a:rPr lang="zh-TW"/>
              <a:t>參數</a:t>
            </a:r>
            <a:endParaRPr/>
          </a:p>
        </p:txBody>
      </p:sp>
      <p:sp>
        <p:nvSpPr>
          <p:cNvPr id="497" name="Google Shape;497;p41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498" name="Google Shape;498;p41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59103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45642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3675300" y="1235625"/>
            <a:ext cx="887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04" name="Google Shape;504;p41"/>
          <p:cNvSpPr txBox="1"/>
          <p:nvPr/>
        </p:nvSpPr>
        <p:spPr>
          <a:xfrm>
            <a:off x="1778125" y="19372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0xA2</a:t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984900" y="32799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>
            <a:off x="311700" y="32799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4470675" y="32799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08" name="Google Shape;508;p41"/>
          <p:cNvSpPr/>
          <p:nvPr/>
        </p:nvSpPr>
        <p:spPr>
          <a:xfrm>
            <a:off x="1872000" y="32799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0xA2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09" name="Google Shape;509;p41"/>
          <p:cNvSpPr txBox="1"/>
          <p:nvPr/>
        </p:nvSpPr>
        <p:spPr>
          <a:xfrm>
            <a:off x="311700" y="3790975"/>
            <a:ext cx="7490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RES==0: 成功</a:t>
            </a:r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2536350" y="32799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>
            <a:off x="5757900" y="32799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311700" y="25467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PARAM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13" name="Google Shape;513;p41"/>
          <p:cNvSpPr txBox="1"/>
          <p:nvPr/>
        </p:nvSpPr>
        <p:spPr>
          <a:xfrm>
            <a:off x="1778125" y="2470600"/>
            <a:ext cx="7127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參數，由演算法決定</a:t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3777000" y="32799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關於演算法參數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513300"/>
            <a:ext cx="8520600" cy="20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ver: </a:t>
            </a:r>
            <a:r>
              <a:rPr lang="zh-TW"/>
              <a:t>代表參數的版本，如果是貼片無法接受的貼片版本，會被貼片忽略</a:t>
            </a:r>
            <a:br>
              <a:rPr lang="zh-TW"/>
            </a:br>
            <a:r>
              <a:rPr lang="zh-TW"/>
              <a:t>目前版本為1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old: 寶寶年齡，以代號來區分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10525" y="1413925"/>
            <a:ext cx="7617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ver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196325" y="1413925"/>
            <a:ext cx="7617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old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958325" y="1413925"/>
            <a:ext cx="13479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empty zeros</a:t>
            </a:r>
            <a:br>
              <a:rPr lang="zh-TW"/>
            </a:br>
            <a:r>
              <a:rPr lang="zh-TW"/>
              <a:t>125 bytes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185975" y="1413925"/>
            <a:ext cx="9840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502300" y="3054700"/>
            <a:ext cx="4083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&gt; 新生兒&amp; &lt;= 一個月 105 - 200		0</a:t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&gt; 一個月 &amp; &lt;= 三個月 110 - 200		10</a:t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&gt; 三個月 &amp; &lt;= 十二個月 90 - 170		20</a:t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&gt; 十二個月 &amp; &lt;= 十六個月 70 - 135		30</a:t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&gt; 十六個月 &amp; &lt;= 五歲 65-120		40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</a:t>
            </a:r>
            <a:r>
              <a:rPr lang="zh-TW"/>
              <a:t>對演算法傳入資料</a:t>
            </a:r>
            <a:endParaRPr/>
          </a:p>
        </p:txBody>
      </p:sp>
      <p:sp>
        <p:nvSpPr>
          <p:cNvPr id="520" name="Google Shape;520;p42"/>
          <p:cNvSpPr/>
          <p:nvPr/>
        </p:nvSpPr>
        <p:spPr>
          <a:xfrm>
            <a:off x="6783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7967700" y="16928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6621600" y="16928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17196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25" name="Google Shape;525;p42"/>
          <p:cNvSpPr/>
          <p:nvPr/>
        </p:nvSpPr>
        <p:spPr>
          <a:xfrm>
            <a:off x="29895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TYPE</a:t>
            </a:r>
            <a:br>
              <a:rPr lang="zh-TW"/>
            </a:br>
            <a:r>
              <a:rPr lang="zh-TW"/>
              <a:t>1 bytes</a:t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>
            <a:off x="311700" y="18609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27" name="Google Shape;527;p42"/>
          <p:cNvSpPr txBox="1"/>
          <p:nvPr/>
        </p:nvSpPr>
        <p:spPr>
          <a:xfrm>
            <a:off x="1778125" y="19372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0xA3</a:t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>
            <a:off x="984900" y="40419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311700" y="40419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7366275" y="40419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31" name="Google Shape;531;p42"/>
          <p:cNvSpPr/>
          <p:nvPr/>
        </p:nvSpPr>
        <p:spPr>
          <a:xfrm>
            <a:off x="1872000" y="40419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0xA3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311700" y="4552975"/>
            <a:ext cx="7490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RES==0: 成功</a:t>
            </a:r>
            <a:br>
              <a:rPr lang="zh-TW"/>
            </a:br>
            <a:r>
              <a:rPr lang="zh-TW"/>
              <a:t>LEN本次接收到的資料長度</a:t>
            </a:r>
            <a:endParaRPr/>
          </a:p>
        </p:txBody>
      </p:sp>
      <p:sp>
        <p:nvSpPr>
          <p:cNvPr id="533" name="Google Shape;533;p42"/>
          <p:cNvSpPr/>
          <p:nvPr/>
        </p:nvSpPr>
        <p:spPr>
          <a:xfrm>
            <a:off x="2536350" y="40419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534" name="Google Shape;534;p42"/>
          <p:cNvSpPr/>
          <p:nvPr/>
        </p:nvSpPr>
        <p:spPr>
          <a:xfrm>
            <a:off x="8653500" y="40419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5" name="Google Shape;535;p42"/>
          <p:cNvSpPr/>
          <p:nvPr/>
        </p:nvSpPr>
        <p:spPr>
          <a:xfrm>
            <a:off x="311700" y="29277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OFFSET</a:t>
            </a:r>
            <a:br>
              <a:rPr lang="zh-TW"/>
            </a:br>
            <a:r>
              <a:rPr lang="zh-TW"/>
              <a:t>2byte</a:t>
            </a:r>
            <a:endParaRPr/>
          </a:p>
        </p:txBody>
      </p:sp>
      <p:sp>
        <p:nvSpPr>
          <p:cNvPr id="536" name="Google Shape;536;p42"/>
          <p:cNvSpPr txBox="1"/>
          <p:nvPr/>
        </p:nvSpPr>
        <p:spPr>
          <a:xfrm>
            <a:off x="1778125" y="2927800"/>
            <a:ext cx="7127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資料偏移量</a:t>
            </a:r>
            <a:endParaRPr/>
          </a:p>
        </p:txBody>
      </p:sp>
      <p:sp>
        <p:nvSpPr>
          <p:cNvPr id="537" name="Google Shape;537;p42"/>
          <p:cNvSpPr/>
          <p:nvPr/>
        </p:nvSpPr>
        <p:spPr>
          <a:xfrm>
            <a:off x="3721200" y="40419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38" name="Google Shape;538;p42"/>
          <p:cNvSpPr/>
          <p:nvPr/>
        </p:nvSpPr>
        <p:spPr>
          <a:xfrm>
            <a:off x="4287463" y="1235625"/>
            <a:ext cx="11148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OFFSET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39" name="Google Shape;539;p42"/>
          <p:cNvSpPr/>
          <p:nvPr/>
        </p:nvSpPr>
        <p:spPr>
          <a:xfrm>
            <a:off x="5333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TOTAL</a:t>
            </a:r>
            <a:r>
              <a:rPr lang="zh-TW"/>
              <a:t> 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40" name="Google Shape;540;p42"/>
          <p:cNvSpPr/>
          <p:nvPr/>
        </p:nvSpPr>
        <p:spPr>
          <a:xfrm>
            <a:off x="66286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</a:t>
            </a:r>
            <a:r>
              <a:rPr lang="zh-TW"/>
              <a:t> bytes</a:t>
            </a:r>
            <a:endParaRPr/>
          </a:p>
        </p:txBody>
      </p:sp>
      <p:sp>
        <p:nvSpPr>
          <p:cNvPr id="541" name="Google Shape;541;p42"/>
          <p:cNvSpPr/>
          <p:nvPr/>
        </p:nvSpPr>
        <p:spPr>
          <a:xfrm>
            <a:off x="5478600" y="4041925"/>
            <a:ext cx="9975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OFFSET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42" name="Google Shape;542;p42"/>
          <p:cNvSpPr/>
          <p:nvPr/>
        </p:nvSpPr>
        <p:spPr>
          <a:xfrm>
            <a:off x="6393000" y="4041925"/>
            <a:ext cx="9975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43" name="Google Shape;543;p42"/>
          <p:cNvSpPr/>
          <p:nvPr/>
        </p:nvSpPr>
        <p:spPr>
          <a:xfrm>
            <a:off x="311700" y="3461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TOTAL LEN</a:t>
            </a:r>
            <a:br>
              <a:rPr lang="zh-TW"/>
            </a:br>
            <a:r>
              <a:rPr lang="zh-TW"/>
              <a:t>2byte</a:t>
            </a:r>
            <a:endParaRPr/>
          </a:p>
        </p:txBody>
      </p:sp>
      <p:sp>
        <p:nvSpPr>
          <p:cNvPr id="544" name="Google Shape;544;p42"/>
          <p:cNvSpPr txBox="1"/>
          <p:nvPr/>
        </p:nvSpPr>
        <p:spPr>
          <a:xfrm>
            <a:off x="1778125" y="3385000"/>
            <a:ext cx="7127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總資料量，</a:t>
            </a:r>
            <a:br>
              <a:rPr lang="zh-TW"/>
            </a:br>
            <a:r>
              <a:rPr lang="zh-TW"/>
              <a:t>考慮到每次測試的資料量可能很大，封包會拆開傳送，因此需要offset與total資訊</a:t>
            </a:r>
            <a:endParaRPr/>
          </a:p>
        </p:txBody>
      </p:sp>
      <p:sp>
        <p:nvSpPr>
          <p:cNvPr id="545" name="Google Shape;545;p42"/>
          <p:cNvSpPr/>
          <p:nvPr/>
        </p:nvSpPr>
        <p:spPr>
          <a:xfrm>
            <a:off x="4317300" y="4041925"/>
            <a:ext cx="1193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TYPE</a:t>
            </a:r>
            <a:br>
              <a:rPr lang="zh-TW"/>
            </a:br>
            <a:r>
              <a:rPr lang="zh-TW"/>
              <a:t>1 bytes</a:t>
            </a:r>
            <a:endParaRPr/>
          </a:p>
        </p:txBody>
      </p:sp>
      <p:sp>
        <p:nvSpPr>
          <p:cNvPr id="546" name="Google Shape;546;p42"/>
          <p:cNvSpPr/>
          <p:nvPr/>
        </p:nvSpPr>
        <p:spPr>
          <a:xfrm>
            <a:off x="311700" y="23943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47" name="Google Shape;547;p42"/>
          <p:cNvSpPr txBox="1"/>
          <p:nvPr/>
        </p:nvSpPr>
        <p:spPr>
          <a:xfrm>
            <a:off x="1778125" y="2394400"/>
            <a:ext cx="7127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資料種類MIC/ACC/GYRO等感測資訊，有些演算法需要同時輸入ACC與MIC參數，</a:t>
            </a:r>
            <a:br>
              <a:rPr lang="zh-TW" sz="1300"/>
            </a:br>
            <a:r>
              <a:rPr lang="zh-TW" sz="1300"/>
              <a:t>0x00=&gt;MIC MAIN，0x01=&gt;MIC ENV，0x10=&gt;ACC_X</a:t>
            </a:r>
            <a:r>
              <a:rPr lang="zh-TW" sz="1300">
                <a:solidFill>
                  <a:schemeClr val="dk1"/>
                </a:solidFill>
              </a:rPr>
              <a:t>，0x11=&gt;ACC_Y，0x12=&gt;ACC_Z</a:t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</a:t>
            </a:r>
            <a:r>
              <a:rPr lang="zh-TW"/>
              <a:t>執行</a:t>
            </a:r>
            <a:r>
              <a:rPr lang="zh-TW"/>
              <a:t>演算法</a:t>
            </a:r>
            <a:endParaRPr/>
          </a:p>
        </p:txBody>
      </p:sp>
      <p:sp>
        <p:nvSpPr>
          <p:cNvPr id="553" name="Google Shape;553;p43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54" name="Google Shape;554;p43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43"/>
          <p:cNvSpPr/>
          <p:nvPr/>
        </p:nvSpPr>
        <p:spPr>
          <a:xfrm>
            <a:off x="49959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6" name="Google Shape;556;p43"/>
          <p:cNvSpPr/>
          <p:nvPr/>
        </p:nvSpPr>
        <p:spPr>
          <a:xfrm>
            <a:off x="36498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57" name="Google Shape;557;p43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58" name="Google Shape;558;p43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59" name="Google Shape;559;p43"/>
          <p:cNvSpPr txBox="1"/>
          <p:nvPr/>
        </p:nvSpPr>
        <p:spPr>
          <a:xfrm>
            <a:off x="1778125" y="19372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0xA4</a:t>
            </a:r>
            <a:endParaRPr/>
          </a:p>
        </p:txBody>
      </p:sp>
      <p:sp>
        <p:nvSpPr>
          <p:cNvPr id="560" name="Google Shape;560;p43"/>
          <p:cNvSpPr/>
          <p:nvPr/>
        </p:nvSpPr>
        <p:spPr>
          <a:xfrm>
            <a:off x="984900" y="32799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61" name="Google Shape;561;p43"/>
          <p:cNvSpPr/>
          <p:nvPr/>
        </p:nvSpPr>
        <p:spPr>
          <a:xfrm>
            <a:off x="311700" y="32799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43"/>
          <p:cNvSpPr/>
          <p:nvPr/>
        </p:nvSpPr>
        <p:spPr>
          <a:xfrm>
            <a:off x="6985275" y="32799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63" name="Google Shape;563;p43"/>
          <p:cNvSpPr/>
          <p:nvPr/>
        </p:nvSpPr>
        <p:spPr>
          <a:xfrm>
            <a:off x="1872000" y="32799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0xA4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64" name="Google Shape;564;p43"/>
          <p:cNvSpPr txBox="1"/>
          <p:nvPr/>
        </p:nvSpPr>
        <p:spPr>
          <a:xfrm>
            <a:off x="311700" y="3790975"/>
            <a:ext cx="7490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RES==0: 成功，將當前演算法release，重新建立指定的演算法；不再進入休眠模式</a:t>
            </a:r>
            <a:br>
              <a:rPr lang="zh-TW"/>
            </a:br>
            <a:r>
              <a:rPr lang="zh-TW"/>
              <a:t>CAL TIME: </a:t>
            </a:r>
            <a:r>
              <a:rPr lang="zh-TW"/>
              <a:t>總計算時間，TICK</a:t>
            </a:r>
            <a:br>
              <a:rPr lang="zh-TW"/>
            </a:br>
            <a:r>
              <a:rPr lang="zh-TW"/>
              <a:t>RESULT: 計算結果，依照演算法而異</a:t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2536350" y="32799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8272500" y="32799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3777000" y="32799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4441350" y="32799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CAL TIME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5660550" y="32799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</a:t>
            </a:r>
            <a:r>
              <a:rPr lang="zh-TW"/>
              <a:t>取得HEAP狀況</a:t>
            </a:r>
            <a:endParaRPr/>
          </a:p>
        </p:txBody>
      </p:sp>
      <p:sp>
        <p:nvSpPr>
          <p:cNvPr id="575" name="Google Shape;575;p44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76" name="Google Shape;576;p44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7" name="Google Shape;577;p44"/>
          <p:cNvSpPr/>
          <p:nvPr/>
        </p:nvSpPr>
        <p:spPr>
          <a:xfrm>
            <a:off x="49959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8" name="Google Shape;578;p44"/>
          <p:cNvSpPr/>
          <p:nvPr/>
        </p:nvSpPr>
        <p:spPr>
          <a:xfrm>
            <a:off x="36498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79" name="Google Shape;579;p44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80" name="Google Shape;580;p44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81" name="Google Shape;581;p44"/>
          <p:cNvSpPr txBox="1"/>
          <p:nvPr/>
        </p:nvSpPr>
        <p:spPr>
          <a:xfrm>
            <a:off x="1778125" y="19372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0xAE</a:t>
            </a:r>
            <a:endParaRPr/>
          </a:p>
        </p:txBody>
      </p:sp>
      <p:sp>
        <p:nvSpPr>
          <p:cNvPr id="582" name="Google Shape;582;p44"/>
          <p:cNvSpPr/>
          <p:nvPr/>
        </p:nvSpPr>
        <p:spPr>
          <a:xfrm>
            <a:off x="984900" y="32799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83" name="Google Shape;583;p44"/>
          <p:cNvSpPr/>
          <p:nvPr/>
        </p:nvSpPr>
        <p:spPr>
          <a:xfrm>
            <a:off x="311700" y="32799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4" name="Google Shape;584;p44"/>
          <p:cNvSpPr/>
          <p:nvPr/>
        </p:nvSpPr>
        <p:spPr>
          <a:xfrm>
            <a:off x="6680475" y="32799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85" name="Google Shape;585;p44"/>
          <p:cNvSpPr/>
          <p:nvPr/>
        </p:nvSpPr>
        <p:spPr>
          <a:xfrm>
            <a:off x="1872000" y="32799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0xAF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86" name="Google Shape;586;p44"/>
          <p:cNvSpPr txBox="1"/>
          <p:nvPr/>
        </p:nvSpPr>
        <p:spPr>
          <a:xfrm>
            <a:off x="311700" y="3790975"/>
            <a:ext cx="7490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RES==0: 成功，執行此指令等同將裝置reset，不見得會收到回應封包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FREE: </a:t>
            </a:r>
            <a:r>
              <a:rPr lang="zh-TW"/>
              <a:t>可使用的heap in bytes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USED: 已使用的heap in bytes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TOTAL: 全部的heap</a:t>
            </a: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2536350" y="32799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588" name="Google Shape;588;p44"/>
          <p:cNvSpPr/>
          <p:nvPr/>
        </p:nvSpPr>
        <p:spPr>
          <a:xfrm>
            <a:off x="7967700" y="32799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9" name="Google Shape;589;p44"/>
          <p:cNvSpPr/>
          <p:nvPr/>
        </p:nvSpPr>
        <p:spPr>
          <a:xfrm>
            <a:off x="3777000" y="32799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590" name="Google Shape;590;p44"/>
          <p:cNvSpPr/>
          <p:nvPr/>
        </p:nvSpPr>
        <p:spPr>
          <a:xfrm>
            <a:off x="4448400" y="32799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FREE</a:t>
            </a:r>
            <a:br>
              <a:rPr lang="zh-TW"/>
            </a:br>
            <a:r>
              <a:rPr lang="zh-TW"/>
              <a:t>4byte</a:t>
            </a:r>
            <a:endParaRPr/>
          </a:p>
        </p:txBody>
      </p:sp>
      <p:sp>
        <p:nvSpPr>
          <p:cNvPr id="591" name="Google Shape;591;p44"/>
          <p:cNvSpPr/>
          <p:nvPr/>
        </p:nvSpPr>
        <p:spPr>
          <a:xfrm>
            <a:off x="5134200" y="3279925"/>
            <a:ext cx="77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USED</a:t>
            </a:r>
            <a:br>
              <a:rPr lang="zh-TW"/>
            </a:br>
            <a:r>
              <a:rPr lang="zh-TW"/>
              <a:t>4byte</a:t>
            </a:r>
            <a:endParaRPr/>
          </a:p>
        </p:txBody>
      </p:sp>
      <p:sp>
        <p:nvSpPr>
          <p:cNvPr id="592" name="Google Shape;592;p44"/>
          <p:cNvSpPr/>
          <p:nvPr/>
        </p:nvSpPr>
        <p:spPr>
          <a:xfrm>
            <a:off x="5896200" y="3279925"/>
            <a:ext cx="77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TOTAL</a:t>
            </a:r>
            <a:br>
              <a:rPr lang="zh-TW"/>
            </a:br>
            <a:r>
              <a:rPr lang="zh-TW"/>
              <a:t>4byte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[指令]</a:t>
            </a:r>
            <a:r>
              <a:rPr lang="zh-TW"/>
              <a:t>離開</a:t>
            </a:r>
            <a:r>
              <a:rPr lang="zh-TW"/>
              <a:t>演算法</a:t>
            </a:r>
            <a:r>
              <a:rPr lang="zh-TW"/>
              <a:t>驗證模式(RESET DEVICE)</a:t>
            </a:r>
            <a:endParaRPr/>
          </a:p>
        </p:txBody>
      </p:sp>
      <p:sp>
        <p:nvSpPr>
          <p:cNvPr id="598" name="Google Shape;598;p45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599" name="Google Shape;599;p45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49959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1" name="Google Shape;601;p45"/>
          <p:cNvSpPr/>
          <p:nvPr/>
        </p:nvSpPr>
        <p:spPr>
          <a:xfrm>
            <a:off x="36498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02" name="Google Shape;602;p45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03" name="Google Shape;603;p45"/>
          <p:cNvSpPr/>
          <p:nvPr/>
        </p:nvSpPr>
        <p:spPr>
          <a:xfrm>
            <a:off x="311700" y="19371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CMD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1778125" y="1937200"/>
            <a:ext cx="71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0xAF</a:t>
            </a:r>
            <a:endParaRPr/>
          </a:p>
        </p:txBody>
      </p:sp>
      <p:sp>
        <p:nvSpPr>
          <p:cNvPr id="605" name="Google Shape;605;p45"/>
          <p:cNvSpPr/>
          <p:nvPr/>
        </p:nvSpPr>
        <p:spPr>
          <a:xfrm>
            <a:off x="984900" y="32799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606" name="Google Shape;606;p45"/>
          <p:cNvSpPr/>
          <p:nvPr/>
        </p:nvSpPr>
        <p:spPr>
          <a:xfrm>
            <a:off x="311700" y="32799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45"/>
          <p:cNvSpPr/>
          <p:nvPr/>
        </p:nvSpPr>
        <p:spPr>
          <a:xfrm>
            <a:off x="4394475" y="32799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08" name="Google Shape;608;p45"/>
          <p:cNvSpPr/>
          <p:nvPr/>
        </p:nvSpPr>
        <p:spPr>
          <a:xfrm>
            <a:off x="1872000" y="32799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0xAF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09" name="Google Shape;609;p45"/>
          <p:cNvSpPr txBox="1"/>
          <p:nvPr/>
        </p:nvSpPr>
        <p:spPr>
          <a:xfrm>
            <a:off x="311700" y="3790975"/>
            <a:ext cx="7490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RES==0: 成功，執行此指令等同將裝置reset，不見得會收到回應封包</a:t>
            </a:r>
            <a:endParaRPr/>
          </a:p>
        </p:txBody>
      </p:sp>
      <p:sp>
        <p:nvSpPr>
          <p:cNvPr id="610" name="Google Shape;610;p45"/>
          <p:cNvSpPr/>
          <p:nvPr/>
        </p:nvSpPr>
        <p:spPr>
          <a:xfrm>
            <a:off x="2536350" y="32799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611" name="Google Shape;611;p45"/>
          <p:cNvSpPr/>
          <p:nvPr/>
        </p:nvSpPr>
        <p:spPr>
          <a:xfrm>
            <a:off x="5681700" y="32799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2" name="Google Shape;612;p45"/>
          <p:cNvSpPr/>
          <p:nvPr/>
        </p:nvSpPr>
        <p:spPr>
          <a:xfrm>
            <a:off x="3777000" y="32799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[資料]ODD_SND_INFO</a:t>
            </a:r>
            <a:endParaRPr/>
          </a:p>
        </p:txBody>
      </p:sp>
      <p:sp>
        <p:nvSpPr>
          <p:cNvPr id="618" name="Google Shape;618;p46"/>
          <p:cNvSpPr/>
          <p:nvPr/>
        </p:nvSpPr>
        <p:spPr>
          <a:xfrm>
            <a:off x="756300" y="11463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619" name="Google Shape;619;p46"/>
          <p:cNvSpPr/>
          <p:nvPr/>
        </p:nvSpPr>
        <p:spPr>
          <a:xfrm>
            <a:off x="83100" y="11463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46"/>
          <p:cNvSpPr/>
          <p:nvPr/>
        </p:nvSpPr>
        <p:spPr>
          <a:xfrm>
            <a:off x="7442475" y="11463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1643400" y="11463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0x</a:t>
            </a:r>
            <a:r>
              <a:rPr b="1" lang="zh-TW"/>
              <a:t>D8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22" name="Google Shape;622;p46"/>
          <p:cNvSpPr txBox="1"/>
          <p:nvPr/>
        </p:nvSpPr>
        <p:spPr>
          <a:xfrm>
            <a:off x="83100" y="1657375"/>
            <a:ext cx="87267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0xC3的回應包含資料參數；SLOT</a:t>
            </a:r>
            <a:r>
              <a:rPr lang="zh-TW"/>
              <a:t>固定為0；</a:t>
            </a:r>
            <a:r>
              <a:rPr lang="zh-TW"/>
              <a:t>SPS表示取樣速度；TYPE固定為0；</a:t>
            </a:r>
            <a:br>
              <a:rPr lang="zh-TW"/>
            </a:br>
            <a:r>
              <a:rPr lang="zh-TW"/>
              <a:t>total pkg num表示接下來會有多少資料封包</a:t>
            </a:r>
            <a:br>
              <a:rPr lang="zh-TW"/>
            </a:br>
            <a:r>
              <a:rPr lang="zh-TW">
                <a:solidFill>
                  <a:schemeClr val="dk1"/>
                </a:solidFill>
              </a:rPr>
              <a:t>total pkg num=0表示沒有資料，不回傳資料</a:t>
            </a:r>
            <a:br>
              <a:rPr lang="zh-TW">
                <a:solidFill>
                  <a:schemeClr val="dk1"/>
                </a:solidFill>
              </a:rPr>
            </a:br>
            <a:br>
              <a:rPr lang="zh-TW">
                <a:solidFill>
                  <a:schemeClr val="dk1"/>
                </a:solidFill>
              </a:rPr>
            </a:br>
            <a:br>
              <a:rPr lang="zh-TW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623" name="Google Shape;623;p46"/>
          <p:cNvSpPr/>
          <p:nvPr/>
        </p:nvSpPr>
        <p:spPr>
          <a:xfrm>
            <a:off x="2307750" y="11463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624" name="Google Shape;624;p46"/>
          <p:cNvSpPr/>
          <p:nvPr/>
        </p:nvSpPr>
        <p:spPr>
          <a:xfrm>
            <a:off x="8729700" y="11463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" name="Google Shape;625;p46"/>
          <p:cNvSpPr/>
          <p:nvPr/>
        </p:nvSpPr>
        <p:spPr>
          <a:xfrm>
            <a:off x="4212750" y="1146325"/>
            <a:ext cx="887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SPS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bytes</a:t>
            </a:r>
            <a:endParaRPr/>
          </a:p>
        </p:txBody>
      </p:sp>
      <p:sp>
        <p:nvSpPr>
          <p:cNvPr id="626" name="Google Shape;626;p46"/>
          <p:cNvSpPr/>
          <p:nvPr/>
        </p:nvSpPr>
        <p:spPr>
          <a:xfrm>
            <a:off x="5029200" y="1146325"/>
            <a:ext cx="887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TYPE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1 byte</a:t>
            </a:r>
            <a:endParaRPr/>
          </a:p>
        </p:txBody>
      </p:sp>
      <p:sp>
        <p:nvSpPr>
          <p:cNvPr id="627" name="Google Shape;627;p46"/>
          <p:cNvSpPr/>
          <p:nvPr/>
        </p:nvSpPr>
        <p:spPr>
          <a:xfrm>
            <a:off x="5927100" y="1146325"/>
            <a:ext cx="1515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Total Pkg Num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  <p:sp>
        <p:nvSpPr>
          <p:cNvPr id="628" name="Google Shape;628;p46"/>
          <p:cNvSpPr txBox="1"/>
          <p:nvPr/>
        </p:nvSpPr>
        <p:spPr>
          <a:xfrm>
            <a:off x="5046000" y="1921050"/>
            <a:ext cx="366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#define ODD_SND_TYPE_MAIN_ONLY	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#define ODD_SND_TYPE_ENV_ONLY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#define ODD_SND_TYPE_MAIN_ENV	2</a:t>
            </a:r>
            <a:endParaRPr/>
          </a:p>
        </p:txBody>
      </p:sp>
      <p:sp>
        <p:nvSpPr>
          <p:cNvPr id="629" name="Google Shape;629;p46"/>
          <p:cNvSpPr/>
          <p:nvPr/>
        </p:nvSpPr>
        <p:spPr>
          <a:xfrm>
            <a:off x="3548400" y="1146325"/>
            <a:ext cx="6714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SLOT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[資料]ODD_SND_DATA</a:t>
            </a:r>
            <a:endParaRPr/>
          </a:p>
        </p:txBody>
      </p:sp>
      <p:sp>
        <p:nvSpPr>
          <p:cNvPr id="635" name="Google Shape;635;p47"/>
          <p:cNvSpPr/>
          <p:nvPr/>
        </p:nvSpPr>
        <p:spPr>
          <a:xfrm>
            <a:off x="984900" y="12225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636" name="Google Shape;636;p47"/>
          <p:cNvSpPr/>
          <p:nvPr/>
        </p:nvSpPr>
        <p:spPr>
          <a:xfrm>
            <a:off x="311700" y="12225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6985275" y="12225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38" name="Google Shape;638;p47"/>
          <p:cNvSpPr/>
          <p:nvPr/>
        </p:nvSpPr>
        <p:spPr>
          <a:xfrm>
            <a:off x="1872000" y="12225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0xD9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39" name="Google Shape;639;p47"/>
          <p:cNvSpPr txBox="1"/>
          <p:nvPr/>
        </p:nvSpPr>
        <p:spPr>
          <a:xfrm>
            <a:off x="311700" y="1733575"/>
            <a:ext cx="87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0xC4的回應為資料封包；</a:t>
            </a:r>
            <a:br>
              <a:rPr lang="zh-TW"/>
            </a:br>
            <a:r>
              <a:rPr lang="zh-TW"/>
              <a:t>20231213，</a:t>
            </a:r>
            <a:r>
              <a:rPr lang="zh-TW"/>
              <a:t>也可能是0x01的回應封包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pkg idx表示封包的編號，由0開始計算，最多為(total pkg num-1)；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DATA為資料，</a:t>
            </a:r>
            <a:r>
              <a:rPr lang="zh-TW"/>
              <a:t>目前為int16 x 64的main channel 資料</a:t>
            </a:r>
            <a:endParaRPr/>
          </a:p>
        </p:txBody>
      </p:sp>
      <p:sp>
        <p:nvSpPr>
          <p:cNvPr id="640" name="Google Shape;640;p47"/>
          <p:cNvSpPr/>
          <p:nvPr/>
        </p:nvSpPr>
        <p:spPr>
          <a:xfrm>
            <a:off x="3679350" y="12225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PKG IDX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641" name="Google Shape;641;p47"/>
          <p:cNvSpPr/>
          <p:nvPr/>
        </p:nvSpPr>
        <p:spPr>
          <a:xfrm>
            <a:off x="8272500" y="12225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2" name="Google Shape;642;p47"/>
          <p:cNvSpPr/>
          <p:nvPr/>
        </p:nvSpPr>
        <p:spPr>
          <a:xfrm>
            <a:off x="4805925" y="1222525"/>
            <a:ext cx="21792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DATA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128 bytes</a:t>
            </a:r>
            <a:endParaRPr/>
          </a:p>
        </p:txBody>
      </p:sp>
      <p:sp>
        <p:nvSpPr>
          <p:cNvPr id="643" name="Google Shape;643;p47"/>
          <p:cNvSpPr/>
          <p:nvPr/>
        </p:nvSpPr>
        <p:spPr>
          <a:xfrm>
            <a:off x="2536350" y="12225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644" name="Google Shape;644;p47"/>
          <p:cNvSpPr txBox="1"/>
          <p:nvPr/>
        </p:nvSpPr>
        <p:spPr>
          <a:xfrm>
            <a:off x="311700" y="3234750"/>
            <a:ext cx="786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20231213:</a:t>
            </a:r>
            <a:br>
              <a:rPr lang="zh-TW" sz="1800">
                <a:solidFill>
                  <a:schemeClr val="dk2"/>
                </a:solidFill>
              </a:rPr>
            </a:br>
            <a:r>
              <a:rPr lang="zh-TW" sz="1800">
                <a:solidFill>
                  <a:schemeClr val="dk2"/>
                </a:solidFill>
              </a:rPr>
              <a:t>依照新的設計，這類型的封包總會是main mic的資料</a:t>
            </a:r>
            <a:br>
              <a:rPr lang="zh-TW" sz="1800">
                <a:solidFill>
                  <a:schemeClr val="dk2"/>
                </a:solidFill>
              </a:rPr>
            </a:br>
            <a:r>
              <a:rPr lang="zh-TW" sz="1800">
                <a:solidFill>
                  <a:schemeClr val="dk2"/>
                </a:solidFill>
              </a:rPr>
              <a:t>如果TIMESTAMP==0，表示當前無異常音資料，此時後面欄位為無效資料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[資料]Dual MIC</a:t>
            </a:r>
            <a:endParaRPr/>
          </a:p>
        </p:txBody>
      </p:sp>
      <p:sp>
        <p:nvSpPr>
          <p:cNvPr id="650" name="Google Shape;650;p48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651" name="Google Shape;651;p48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48"/>
          <p:cNvSpPr/>
          <p:nvPr/>
        </p:nvSpPr>
        <p:spPr>
          <a:xfrm>
            <a:off x="77136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" name="Google Shape;653;p48"/>
          <p:cNvSpPr/>
          <p:nvPr/>
        </p:nvSpPr>
        <p:spPr>
          <a:xfrm>
            <a:off x="63675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54" name="Google Shape;654;p48"/>
          <p:cNvSpPr/>
          <p:nvPr/>
        </p:nvSpPr>
        <p:spPr>
          <a:xfrm>
            <a:off x="311700" y="29435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sp>
        <p:nvSpPr>
          <p:cNvPr id="655" name="Google Shape;655;p48"/>
          <p:cNvSpPr txBox="1"/>
          <p:nvPr/>
        </p:nvSpPr>
        <p:spPr>
          <a:xfrm>
            <a:off x="1778125" y="2943575"/>
            <a:ext cx="5786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9D9D9"/>
                </a:solidFill>
              </a:rPr>
              <a:t>([</a:t>
            </a:r>
            <a:r>
              <a:rPr b="1" lang="zh-TW">
                <a:solidFill>
                  <a:srgbClr val="D9D9D9"/>
                </a:solidFill>
              </a:rPr>
              <a:t>CH1</a:t>
            </a:r>
            <a:r>
              <a:rPr lang="zh-TW">
                <a:solidFill>
                  <a:srgbClr val="D9D9D9"/>
                </a:solidFill>
              </a:rPr>
              <a:t> 2byte] [</a:t>
            </a:r>
            <a:r>
              <a:rPr b="1" lang="zh-TW">
                <a:solidFill>
                  <a:srgbClr val="D9D9D9"/>
                </a:solidFill>
              </a:rPr>
              <a:t>CH2</a:t>
            </a:r>
            <a:r>
              <a:rPr lang="zh-TW">
                <a:solidFill>
                  <a:srgbClr val="D9D9D9"/>
                </a:solidFill>
              </a:rPr>
              <a:t> 2byte (</a:t>
            </a:r>
            <a:r>
              <a:rPr b="1" lang="zh-TW">
                <a:solidFill>
                  <a:srgbClr val="D9D9D9"/>
                </a:solidFill>
              </a:rPr>
              <a:t>ENV)</a:t>
            </a:r>
            <a:r>
              <a:rPr lang="zh-TW">
                <a:solidFill>
                  <a:srgbClr val="D9D9D9"/>
                </a:solidFill>
              </a:rPr>
              <a:t>]) x 32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D9D9D9"/>
                </a:solidFill>
              </a:rPr>
              <a:t>排列下去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([</a:t>
            </a:r>
            <a:r>
              <a:rPr b="1" lang="zh-TW"/>
              <a:t>CH1</a:t>
            </a:r>
            <a:r>
              <a:rPr lang="zh-TW"/>
              <a:t> 2byte </a:t>
            </a:r>
            <a:r>
              <a:rPr lang="zh-TW">
                <a:solidFill>
                  <a:schemeClr val="dk1"/>
                </a:solidFill>
              </a:rPr>
              <a:t>(</a:t>
            </a:r>
            <a:r>
              <a:rPr b="1" lang="zh-TW">
                <a:solidFill>
                  <a:schemeClr val="dk1"/>
                </a:solidFill>
              </a:rPr>
              <a:t>ENV)</a:t>
            </a:r>
            <a:r>
              <a:rPr lang="zh-TW"/>
              <a:t>] </a:t>
            </a:r>
            <a:r>
              <a:rPr lang="zh-TW">
                <a:solidFill>
                  <a:schemeClr val="dk1"/>
                </a:solidFill>
              </a:rPr>
              <a:t>[</a:t>
            </a:r>
            <a:r>
              <a:rPr b="1" lang="zh-TW">
                <a:solidFill>
                  <a:schemeClr val="dk1"/>
                </a:solidFill>
              </a:rPr>
              <a:t>CH2</a:t>
            </a:r>
            <a:r>
              <a:rPr lang="zh-TW">
                <a:solidFill>
                  <a:schemeClr val="dk1"/>
                </a:solidFill>
              </a:rPr>
              <a:t> 2byte]) x 64 </a:t>
            </a:r>
            <a:r>
              <a:rPr b="1" lang="zh-TW">
                <a:solidFill>
                  <a:srgbClr val="FF0000"/>
                </a:solidFill>
              </a:rPr>
              <a:t>DUAL的版本都是這樣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排列下去</a:t>
            </a:r>
            <a:br>
              <a:rPr lang="zh-TW">
                <a:solidFill>
                  <a:schemeClr val="dk1"/>
                </a:solidFill>
              </a:rPr>
            </a:br>
            <a:r>
              <a:rPr b="1" lang="zh-TW" sz="1100">
                <a:solidFill>
                  <a:schemeClr val="dk1"/>
                </a:solidFill>
              </a:rPr>
              <a:t>20220120檢查確認，是64筆資料；內容長度261 bytes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8"/>
          <p:cNvSpPr/>
          <p:nvPr/>
        </p:nvSpPr>
        <p:spPr>
          <a:xfrm>
            <a:off x="311700" y="2089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57" name="Google Shape;657;p48"/>
          <p:cNvSpPr txBox="1"/>
          <p:nvPr/>
        </p:nvSpPr>
        <p:spPr>
          <a:xfrm>
            <a:off x="1778125" y="20896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0xD0</a:t>
            </a:r>
            <a:endParaRPr/>
          </a:p>
        </p:txBody>
      </p:sp>
      <p:sp>
        <p:nvSpPr>
          <p:cNvPr id="658" name="Google Shape;658;p48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59" name="Google Shape;659;p48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660" name="Google Shape;660;p48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lang="zh-TW"/>
              <a:t>資料</a:t>
            </a:r>
            <a:r>
              <a:rPr lang="zh-TW"/>
              <a:t>]MIC</a:t>
            </a:r>
            <a:endParaRPr/>
          </a:p>
        </p:txBody>
      </p:sp>
      <p:sp>
        <p:nvSpPr>
          <p:cNvPr id="666" name="Google Shape;666;p49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667" name="Google Shape;667;p49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8" name="Google Shape;668;p49"/>
          <p:cNvSpPr/>
          <p:nvPr/>
        </p:nvSpPr>
        <p:spPr>
          <a:xfrm>
            <a:off x="77136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9" name="Google Shape;669;p49"/>
          <p:cNvSpPr/>
          <p:nvPr/>
        </p:nvSpPr>
        <p:spPr>
          <a:xfrm>
            <a:off x="63675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70" name="Google Shape;670;p49"/>
          <p:cNvSpPr/>
          <p:nvPr/>
        </p:nvSpPr>
        <p:spPr>
          <a:xfrm>
            <a:off x="311700" y="29435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sp>
        <p:nvSpPr>
          <p:cNvPr id="671" name="Google Shape;671;p49"/>
          <p:cNvSpPr txBox="1"/>
          <p:nvPr/>
        </p:nvSpPr>
        <p:spPr>
          <a:xfrm>
            <a:off x="1778125" y="2943575"/>
            <a:ext cx="5786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([</a:t>
            </a:r>
            <a:r>
              <a:rPr b="1" lang="zh-TW"/>
              <a:t>CH1</a:t>
            </a:r>
            <a:r>
              <a:rPr lang="zh-TW"/>
              <a:t> 2byte] </a:t>
            </a:r>
            <a:r>
              <a:rPr lang="zh-TW">
                <a:solidFill>
                  <a:schemeClr val="dk1"/>
                </a:solidFill>
              </a:rPr>
              <a:t>[</a:t>
            </a:r>
            <a:r>
              <a:rPr b="1" lang="zh-TW">
                <a:solidFill>
                  <a:schemeClr val="dk1"/>
                </a:solidFill>
              </a:rPr>
              <a:t>ENV</a:t>
            </a:r>
            <a:r>
              <a:rPr lang="zh-TW">
                <a:solidFill>
                  <a:schemeClr val="dk1"/>
                </a:solidFill>
              </a:rPr>
              <a:t>] [</a:t>
            </a:r>
            <a:r>
              <a:rPr b="1" lang="zh-TW">
                <a:solidFill>
                  <a:schemeClr val="dk1"/>
                </a:solidFill>
              </a:rPr>
              <a:t>CH2</a:t>
            </a:r>
            <a:r>
              <a:rPr lang="zh-TW">
                <a:solidFill>
                  <a:schemeClr val="dk1"/>
                </a:solidFill>
              </a:rPr>
              <a:t>] [</a:t>
            </a:r>
            <a:r>
              <a:rPr b="1" lang="zh-TW">
                <a:solidFill>
                  <a:schemeClr val="dk1"/>
                </a:solidFill>
              </a:rPr>
              <a:t>CH3</a:t>
            </a:r>
            <a:r>
              <a:rPr lang="zh-TW">
                <a:solidFill>
                  <a:schemeClr val="dk1"/>
                </a:solidFill>
              </a:rPr>
              <a:t>]) x 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排列下去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9"/>
          <p:cNvSpPr/>
          <p:nvPr/>
        </p:nvSpPr>
        <p:spPr>
          <a:xfrm>
            <a:off x="311700" y="2089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73" name="Google Shape;673;p49"/>
          <p:cNvSpPr txBox="1"/>
          <p:nvPr/>
        </p:nvSpPr>
        <p:spPr>
          <a:xfrm>
            <a:off x="1778125" y="20896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0xDA</a:t>
            </a:r>
            <a:endParaRPr/>
          </a:p>
        </p:txBody>
      </p:sp>
      <p:sp>
        <p:nvSpPr>
          <p:cNvPr id="674" name="Google Shape;674;p49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75" name="Google Shape;675;p49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676" name="Google Shape;676;p49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[資料]IMU</a:t>
            </a:r>
            <a:r>
              <a:rPr lang="zh-TW"/>
              <a:t>四元素(Quaternion)</a:t>
            </a:r>
            <a:endParaRPr/>
          </a:p>
        </p:txBody>
      </p:sp>
      <p:sp>
        <p:nvSpPr>
          <p:cNvPr id="682" name="Google Shape;682;p50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683" name="Google Shape;683;p50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" name="Google Shape;684;p50"/>
          <p:cNvSpPr/>
          <p:nvPr/>
        </p:nvSpPr>
        <p:spPr>
          <a:xfrm>
            <a:off x="77136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5" name="Google Shape;685;p50"/>
          <p:cNvSpPr/>
          <p:nvPr/>
        </p:nvSpPr>
        <p:spPr>
          <a:xfrm>
            <a:off x="63675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86" name="Google Shape;686;p50"/>
          <p:cNvSpPr/>
          <p:nvPr/>
        </p:nvSpPr>
        <p:spPr>
          <a:xfrm>
            <a:off x="311700" y="29435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sp>
        <p:nvSpPr>
          <p:cNvPr id="687" name="Google Shape;687;p50"/>
          <p:cNvSpPr txBox="1"/>
          <p:nvPr/>
        </p:nvSpPr>
        <p:spPr>
          <a:xfrm>
            <a:off x="1778125" y="2943575"/>
            <a:ext cx="5786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b="1" lang="zh-TW"/>
              <a:t>CH </a:t>
            </a:r>
            <a:r>
              <a:rPr lang="zh-TW"/>
              <a:t>1byte</a:t>
            </a:r>
            <a:r>
              <a:rPr lang="zh-TW"/>
              <a:t>](</a:t>
            </a:r>
            <a:r>
              <a:rPr lang="zh-TW"/>
              <a:t>[</a:t>
            </a:r>
            <a:r>
              <a:rPr b="1" lang="zh-TW"/>
              <a:t>QUAT</a:t>
            </a:r>
            <a:r>
              <a:rPr lang="zh-TW"/>
              <a:t> 16byte] x 20)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預設是</a:t>
            </a:r>
            <a:r>
              <a:rPr lang="zh-TW">
                <a:solidFill>
                  <a:schemeClr val="dk1"/>
                </a:solidFill>
              </a:rPr>
              <a:t>排列下去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float32 x 4 x 20</a:t>
            </a:r>
            <a:endParaRPr/>
          </a:p>
        </p:txBody>
      </p:sp>
      <p:sp>
        <p:nvSpPr>
          <p:cNvPr id="688" name="Google Shape;688;p50"/>
          <p:cNvSpPr/>
          <p:nvPr/>
        </p:nvSpPr>
        <p:spPr>
          <a:xfrm>
            <a:off x="311700" y="2089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89" name="Google Shape;689;p50"/>
          <p:cNvSpPr txBox="1"/>
          <p:nvPr/>
        </p:nvSpPr>
        <p:spPr>
          <a:xfrm>
            <a:off x="1778125" y="20896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0xDB</a:t>
            </a:r>
            <a:endParaRPr/>
          </a:p>
        </p:txBody>
      </p:sp>
      <p:sp>
        <p:nvSpPr>
          <p:cNvPr id="690" name="Google Shape;690;p50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691" name="Google Shape;691;p50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692" name="Google Shape;692;p50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[資料]IMU ACC DATA</a:t>
            </a:r>
            <a:endParaRPr/>
          </a:p>
        </p:txBody>
      </p:sp>
      <p:sp>
        <p:nvSpPr>
          <p:cNvPr id="698" name="Google Shape;698;p51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699" name="Google Shape;699;p51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" name="Google Shape;700;p51"/>
          <p:cNvSpPr/>
          <p:nvPr/>
        </p:nvSpPr>
        <p:spPr>
          <a:xfrm>
            <a:off x="77136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1" name="Google Shape;701;p51"/>
          <p:cNvSpPr/>
          <p:nvPr/>
        </p:nvSpPr>
        <p:spPr>
          <a:xfrm>
            <a:off x="63675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02" name="Google Shape;702;p51"/>
          <p:cNvSpPr/>
          <p:nvPr/>
        </p:nvSpPr>
        <p:spPr>
          <a:xfrm>
            <a:off x="311700" y="29435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sp>
        <p:nvSpPr>
          <p:cNvPr id="703" name="Google Shape;703;p51"/>
          <p:cNvSpPr txBox="1"/>
          <p:nvPr/>
        </p:nvSpPr>
        <p:spPr>
          <a:xfrm>
            <a:off x="1778125" y="2943575"/>
            <a:ext cx="5786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b="1" lang="zh-TW"/>
              <a:t>CH </a:t>
            </a:r>
            <a:r>
              <a:rPr lang="zh-TW">
                <a:solidFill>
                  <a:schemeClr val="dk1"/>
                </a:solidFill>
              </a:rPr>
              <a:t>1byte</a:t>
            </a:r>
            <a:r>
              <a:rPr lang="zh-TW"/>
              <a:t>](</a:t>
            </a:r>
            <a:r>
              <a:rPr lang="zh-TW"/>
              <a:t>[</a:t>
            </a:r>
            <a:r>
              <a:rPr b="1" lang="zh-TW"/>
              <a:t>ACC</a:t>
            </a:r>
            <a:r>
              <a:rPr lang="zh-TW"/>
              <a:t> 12byte] x 20)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float32 x 3 x 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輸出的單位是G</a:t>
            </a:r>
            <a:endParaRPr/>
          </a:p>
        </p:txBody>
      </p:sp>
      <p:sp>
        <p:nvSpPr>
          <p:cNvPr id="704" name="Google Shape;704;p51"/>
          <p:cNvSpPr/>
          <p:nvPr/>
        </p:nvSpPr>
        <p:spPr>
          <a:xfrm>
            <a:off x="311700" y="2089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05" name="Google Shape;705;p51"/>
          <p:cNvSpPr txBox="1"/>
          <p:nvPr/>
        </p:nvSpPr>
        <p:spPr>
          <a:xfrm>
            <a:off x="1778125" y="20896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0xDC</a:t>
            </a:r>
            <a:endParaRPr/>
          </a:p>
        </p:txBody>
      </p:sp>
      <p:sp>
        <p:nvSpPr>
          <p:cNvPr id="706" name="Google Shape;706;p51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07" name="Google Shape;707;p51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708" name="Google Shape;708;p51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加密廣播封包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為了測試方便，nrf52的廣播封包，是先offline用esp32的aes128加密產生</a:t>
            </a:r>
            <a:br>
              <a:rPr lang="zh-TW"/>
            </a:br>
            <a:r>
              <a:rPr lang="zh-TW"/>
              <a:t>[</a:t>
            </a:r>
            <a:r>
              <a:rPr b="1" lang="zh-TW">
                <a:solidFill>
                  <a:srgbClr val="FF00FF"/>
                </a:solidFill>
              </a:rPr>
              <a:t>imu溫度:1byte</a:t>
            </a:r>
            <a:r>
              <a:rPr lang="zh-TW"/>
              <a:t>][</a:t>
            </a:r>
            <a:r>
              <a:rPr b="1" lang="zh-TW">
                <a:solidFill>
                  <a:srgbClr val="9900FF"/>
                </a:solidFill>
              </a:rPr>
              <a:t>電源狀態:1byte</a:t>
            </a:r>
            <a:r>
              <a:rPr lang="zh-TW"/>
              <a:t>][</a:t>
            </a:r>
            <a:r>
              <a:rPr b="1" lang="zh-TW">
                <a:solidFill>
                  <a:srgbClr val="0000FF"/>
                </a:solidFill>
              </a:rPr>
              <a:t>UDID_LSB:2bytes</a:t>
            </a:r>
            <a:r>
              <a:rPr lang="zh-TW"/>
              <a:t>][</a:t>
            </a:r>
            <a:r>
              <a:rPr b="1" lang="zh-TW">
                <a:solidFill>
                  <a:srgbClr val="00FF00"/>
                </a:solidFill>
              </a:rPr>
              <a:t>ENC_DATA:16 bytes</a:t>
            </a:r>
            <a:r>
              <a:rPr lang="zh-TW"/>
              <a:t>]</a:t>
            </a:r>
            <a:br>
              <a:rPr lang="zh-TW"/>
            </a:br>
            <a:r>
              <a:rPr lang="zh-TW"/>
              <a:t>UDID=MAC+UDID_LSB: 8bytes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0" y="0"/>
            <a:ext cx="812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2021/11/05  </a:t>
            </a:r>
            <a:br>
              <a:rPr lang="zh-TW"/>
            </a:br>
            <a:r>
              <a:rPr lang="zh-TW"/>
              <a:t>2022/08/12 =&gt; </a:t>
            </a:r>
            <a:r>
              <a:rPr lang="zh-TW" sz="1150">
                <a:solidFill>
                  <a:srgbClr val="202124"/>
                </a:solidFill>
              </a:rPr>
              <a:t>BODY_ACT_GENTLE_MOTION放到odd_sound msb; res改放rr_cl/hr_cl/bs_cl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05675" y="1885950"/>
            <a:ext cx="82371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[</a:t>
            </a:r>
            <a:r>
              <a:rPr b="1" lang="zh-TW" sz="1800">
                <a:solidFill>
                  <a:srgbClr val="00FF00"/>
                </a:solidFill>
              </a:rPr>
              <a:t>ENC_DATA:16 bytes</a:t>
            </a:r>
            <a:r>
              <a:rPr lang="zh-TW" sz="1800">
                <a:solidFill>
                  <a:schemeClr val="dk2"/>
                </a:solidFill>
              </a:rPr>
              <a:t>]，其原始資料為: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1. evt_ts: 4bytes =&gt; 當前事件發生的時間(device local ts, in ms)</a:t>
            </a:r>
            <a:br>
              <a:rPr lang="zh-TW" sz="1150">
                <a:solidFill>
                  <a:srgbClr val="202124"/>
                </a:solidFill>
              </a:rPr>
            </a:b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2. status: 1byte =&gt; 是否配戴、五種狀態=&gt;</a:t>
            </a: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[pose: 3bits][status: 3bits][act: 2bits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3. res: 2byte =&gt;保留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=&gt;res[0], rr_cl (msb 4bit), hr_cl (lsb 4bit)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=&gt;res[1], bs_cl (msb 4bit)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4. battery_level: 1byte: 電池電量，電量用0~100來描述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5. mcu溫度: 1byte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6. 每分鐘呼吸次數: 1byte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7. 每分鐘心跳次數: 1byte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8. 心跳變異率: 1byte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9. 腸鳴5min統計數值: 1byte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10. odd_sound: 1byte =&gt; device累積的奇怪聲音的數量，station察覺此欄位大於0，就要考慮找時機去下載；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      </a:t>
            </a:r>
            <a:r>
              <a:rPr lang="zh-TW" sz="1150">
                <a:solidFill>
                  <a:srgbClr val="202124"/>
                </a:solidFill>
              </a:rPr>
              <a:t>如果odd_sound的msb=1，且act=0，表示BODY_ACT_GENTLE_MOTION，因為沒地方放所以改放這邊</a:t>
            </a:r>
            <a:br>
              <a:rPr lang="zh-TW" sz="1150">
                <a:solidFill>
                  <a:srgbClr val="202124"/>
                </a:solidFill>
              </a:rPr>
            </a:br>
            <a:r>
              <a:rPr b="1" lang="zh-TW" sz="1150">
                <a:solidFill>
                  <a:srgbClr val="FF0000"/>
                </a:solidFill>
              </a:rPr>
              <a:t>11: UDID_MSB: 2bytes，解開封包之後，作為資料完整性的檢查</a:t>
            </a:r>
            <a:br>
              <a:rPr lang="zh-TW" sz="1150">
                <a:solidFill>
                  <a:srgbClr val="202124"/>
                </a:solidFill>
              </a:rPr>
            </a:br>
            <a:endParaRPr sz="1150">
              <a:solidFill>
                <a:srgbClr val="202124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549" y="1834389"/>
            <a:ext cx="3472451" cy="190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4050" y="-48625"/>
            <a:ext cx="70675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76050" y="2390850"/>
            <a:ext cx="3014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150">
                <a:solidFill>
                  <a:srgbClr val="202124"/>
                </a:solidFill>
              </a:rPr>
              <a:t>evt_ts LSB改為睡眠品質:20221018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[資料]IMU GYRO DATA</a:t>
            </a:r>
            <a:endParaRPr/>
          </a:p>
        </p:txBody>
      </p:sp>
      <p:sp>
        <p:nvSpPr>
          <p:cNvPr id="714" name="Google Shape;714;p52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715" name="Google Shape;715;p52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6" name="Google Shape;716;p52"/>
          <p:cNvSpPr/>
          <p:nvPr/>
        </p:nvSpPr>
        <p:spPr>
          <a:xfrm>
            <a:off x="77136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7" name="Google Shape;717;p52"/>
          <p:cNvSpPr/>
          <p:nvPr/>
        </p:nvSpPr>
        <p:spPr>
          <a:xfrm>
            <a:off x="63675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18" name="Google Shape;718;p52"/>
          <p:cNvSpPr/>
          <p:nvPr/>
        </p:nvSpPr>
        <p:spPr>
          <a:xfrm>
            <a:off x="311700" y="29435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sp>
        <p:nvSpPr>
          <p:cNvPr id="719" name="Google Shape;719;p52"/>
          <p:cNvSpPr txBox="1"/>
          <p:nvPr/>
        </p:nvSpPr>
        <p:spPr>
          <a:xfrm>
            <a:off x="1778125" y="2943575"/>
            <a:ext cx="5786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b="1" lang="zh-TW"/>
              <a:t>CH </a:t>
            </a:r>
            <a:r>
              <a:rPr lang="zh-TW">
                <a:solidFill>
                  <a:schemeClr val="dk1"/>
                </a:solidFill>
              </a:rPr>
              <a:t>1byte</a:t>
            </a:r>
            <a:r>
              <a:rPr lang="zh-TW"/>
              <a:t>]([</a:t>
            </a:r>
            <a:r>
              <a:rPr b="1" lang="zh-TW"/>
              <a:t>GYRO</a:t>
            </a:r>
            <a:r>
              <a:rPr lang="zh-TW"/>
              <a:t> 12byte] x 20)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float32 x 3 x 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輸出的單位是dps</a:t>
            </a:r>
            <a:endParaRPr/>
          </a:p>
        </p:txBody>
      </p:sp>
      <p:sp>
        <p:nvSpPr>
          <p:cNvPr id="720" name="Google Shape;720;p52"/>
          <p:cNvSpPr/>
          <p:nvPr/>
        </p:nvSpPr>
        <p:spPr>
          <a:xfrm>
            <a:off x="311700" y="2089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21" name="Google Shape;721;p52"/>
          <p:cNvSpPr txBox="1"/>
          <p:nvPr/>
        </p:nvSpPr>
        <p:spPr>
          <a:xfrm>
            <a:off x="1778125" y="20896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0xDD</a:t>
            </a:r>
            <a:endParaRPr/>
          </a:p>
        </p:txBody>
      </p:sp>
      <p:sp>
        <p:nvSpPr>
          <p:cNvPr id="722" name="Google Shape;722;p52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23" name="Google Shape;723;p52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724" name="Google Shape;724;p52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[資料]IMU MAG DATA</a:t>
            </a:r>
            <a:endParaRPr/>
          </a:p>
        </p:txBody>
      </p:sp>
      <p:sp>
        <p:nvSpPr>
          <p:cNvPr id="730" name="Google Shape;730;p53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31" name="Google Shape;731;p53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732" name="Google Shape;732;p53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733" name="Google Shape;733;p53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4" name="Google Shape;734;p53"/>
          <p:cNvSpPr/>
          <p:nvPr/>
        </p:nvSpPr>
        <p:spPr>
          <a:xfrm>
            <a:off x="77136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53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sp>
        <p:nvSpPr>
          <p:cNvPr id="736" name="Google Shape;736;p53"/>
          <p:cNvSpPr/>
          <p:nvPr/>
        </p:nvSpPr>
        <p:spPr>
          <a:xfrm>
            <a:off x="63675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37" name="Google Shape;737;p53"/>
          <p:cNvSpPr/>
          <p:nvPr/>
        </p:nvSpPr>
        <p:spPr>
          <a:xfrm>
            <a:off x="311700" y="29435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sp>
        <p:nvSpPr>
          <p:cNvPr id="738" name="Google Shape;738;p53"/>
          <p:cNvSpPr txBox="1"/>
          <p:nvPr/>
        </p:nvSpPr>
        <p:spPr>
          <a:xfrm>
            <a:off x="1778125" y="2943575"/>
            <a:ext cx="5786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b="1" lang="zh-TW"/>
              <a:t>CH </a:t>
            </a:r>
            <a:r>
              <a:rPr lang="zh-TW">
                <a:solidFill>
                  <a:schemeClr val="dk1"/>
                </a:solidFill>
              </a:rPr>
              <a:t>1byte</a:t>
            </a:r>
            <a:r>
              <a:rPr lang="zh-TW"/>
              <a:t>]([</a:t>
            </a:r>
            <a:r>
              <a:rPr b="1" lang="zh-TW"/>
              <a:t>MAG</a:t>
            </a:r>
            <a:r>
              <a:rPr lang="zh-TW"/>
              <a:t> 12byte] x 20)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float32 x 3 x 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3"/>
          <p:cNvSpPr/>
          <p:nvPr/>
        </p:nvSpPr>
        <p:spPr>
          <a:xfrm>
            <a:off x="311700" y="2089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40" name="Google Shape;740;p53"/>
          <p:cNvSpPr txBox="1"/>
          <p:nvPr/>
        </p:nvSpPr>
        <p:spPr>
          <a:xfrm>
            <a:off x="1778125" y="20896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0xDE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[資料]ECG HEART RATE</a:t>
            </a:r>
            <a:endParaRPr/>
          </a:p>
        </p:txBody>
      </p:sp>
      <p:sp>
        <p:nvSpPr>
          <p:cNvPr id="746" name="Google Shape;746;p54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747" name="Google Shape;747;p54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8" name="Google Shape;748;p54"/>
          <p:cNvSpPr/>
          <p:nvPr/>
        </p:nvSpPr>
        <p:spPr>
          <a:xfrm>
            <a:off x="77136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9" name="Google Shape;749;p54"/>
          <p:cNvSpPr/>
          <p:nvPr/>
        </p:nvSpPr>
        <p:spPr>
          <a:xfrm>
            <a:off x="63675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50" name="Google Shape;750;p54"/>
          <p:cNvSpPr/>
          <p:nvPr/>
        </p:nvSpPr>
        <p:spPr>
          <a:xfrm>
            <a:off x="311700" y="29435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HR</a:t>
            </a:r>
            <a:br>
              <a:rPr lang="zh-TW"/>
            </a:br>
            <a:r>
              <a:rPr lang="zh-TW"/>
              <a:t>1 byte</a:t>
            </a:r>
            <a:endParaRPr/>
          </a:p>
        </p:txBody>
      </p:sp>
      <p:sp>
        <p:nvSpPr>
          <p:cNvPr id="751" name="Google Shape;751;p54"/>
          <p:cNvSpPr txBox="1"/>
          <p:nvPr/>
        </p:nvSpPr>
        <p:spPr>
          <a:xfrm>
            <a:off x="1778125" y="2943575"/>
            <a:ext cx="5786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uint8_t</a:t>
            </a:r>
            <a:br>
              <a:rPr lang="zh-TW"/>
            </a:br>
            <a:r>
              <a:rPr lang="zh-TW"/>
              <a:t>Real-time Heart Rate (Beats Per Minute)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4"/>
          <p:cNvSpPr/>
          <p:nvPr/>
        </p:nvSpPr>
        <p:spPr>
          <a:xfrm>
            <a:off x="311700" y="2089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53" name="Google Shape;753;p54"/>
          <p:cNvSpPr txBox="1"/>
          <p:nvPr/>
        </p:nvSpPr>
        <p:spPr>
          <a:xfrm>
            <a:off x="1778125" y="20896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0xE1</a:t>
            </a:r>
            <a:endParaRPr/>
          </a:p>
        </p:txBody>
      </p:sp>
      <p:sp>
        <p:nvSpPr>
          <p:cNvPr id="754" name="Google Shape;754;p54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55" name="Google Shape;755;p54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756" name="Google Shape;756;p54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HR</a:t>
            </a:r>
            <a:br>
              <a:rPr lang="zh-TW"/>
            </a:br>
            <a:r>
              <a:rPr lang="zh-TW"/>
              <a:t>1 byte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[資料]ECG SIGNAL QUALITY</a:t>
            </a:r>
            <a:endParaRPr/>
          </a:p>
        </p:txBody>
      </p:sp>
      <p:sp>
        <p:nvSpPr>
          <p:cNvPr id="762" name="Google Shape;762;p55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763" name="Google Shape;763;p55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4" name="Google Shape;764;p55"/>
          <p:cNvSpPr/>
          <p:nvPr/>
        </p:nvSpPr>
        <p:spPr>
          <a:xfrm>
            <a:off x="77136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55"/>
          <p:cNvSpPr/>
          <p:nvPr/>
        </p:nvSpPr>
        <p:spPr>
          <a:xfrm>
            <a:off x="63675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66" name="Google Shape;766;p55"/>
          <p:cNvSpPr/>
          <p:nvPr/>
        </p:nvSpPr>
        <p:spPr>
          <a:xfrm>
            <a:off x="311700" y="29435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</a:t>
            </a:r>
            <a:br>
              <a:rPr lang="zh-TW"/>
            </a:br>
            <a:r>
              <a:rPr lang="zh-TW"/>
              <a:t>1 byte</a:t>
            </a:r>
            <a:endParaRPr/>
          </a:p>
        </p:txBody>
      </p:sp>
      <p:sp>
        <p:nvSpPr>
          <p:cNvPr id="767" name="Google Shape;767;p55"/>
          <p:cNvSpPr txBox="1"/>
          <p:nvPr/>
        </p:nvSpPr>
        <p:spPr>
          <a:xfrm>
            <a:off x="1778125" y="2943575"/>
            <a:ext cx="5786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uint8_t </a:t>
            </a:r>
            <a:br>
              <a:rPr lang="zh-TW"/>
            </a:br>
            <a:r>
              <a:rPr lang="zh-TW"/>
              <a:t>Signal Quality (0—sensor off, 200—sensor on)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5"/>
          <p:cNvSpPr/>
          <p:nvPr/>
        </p:nvSpPr>
        <p:spPr>
          <a:xfrm>
            <a:off x="311700" y="2089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69" name="Google Shape;769;p55"/>
          <p:cNvSpPr txBox="1"/>
          <p:nvPr/>
        </p:nvSpPr>
        <p:spPr>
          <a:xfrm>
            <a:off x="1778125" y="20896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0xE2</a:t>
            </a:r>
            <a:endParaRPr/>
          </a:p>
        </p:txBody>
      </p:sp>
      <p:sp>
        <p:nvSpPr>
          <p:cNvPr id="770" name="Google Shape;770;p55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71" name="Google Shape;771;p55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772" name="Google Shape;772;p55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</a:t>
            </a:r>
            <a:br>
              <a:rPr lang="zh-TW"/>
            </a:br>
            <a:r>
              <a:rPr lang="zh-TW"/>
              <a:t>1 byte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[資料]ECG RAW DATA</a:t>
            </a:r>
            <a:endParaRPr/>
          </a:p>
        </p:txBody>
      </p:sp>
      <p:sp>
        <p:nvSpPr>
          <p:cNvPr id="778" name="Google Shape;778;p56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779" name="Google Shape;779;p56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0" name="Google Shape;780;p56"/>
          <p:cNvSpPr/>
          <p:nvPr/>
        </p:nvSpPr>
        <p:spPr>
          <a:xfrm>
            <a:off x="77136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56"/>
          <p:cNvSpPr/>
          <p:nvPr/>
        </p:nvSpPr>
        <p:spPr>
          <a:xfrm>
            <a:off x="63675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82" name="Google Shape;782;p56"/>
          <p:cNvSpPr/>
          <p:nvPr/>
        </p:nvSpPr>
        <p:spPr>
          <a:xfrm>
            <a:off x="311700" y="29435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RAW</a:t>
            </a:r>
            <a:br>
              <a:rPr lang="zh-TW"/>
            </a:br>
            <a:r>
              <a:rPr lang="zh-TW"/>
              <a:t>2 byte</a:t>
            </a:r>
            <a:endParaRPr/>
          </a:p>
        </p:txBody>
      </p:sp>
      <p:sp>
        <p:nvSpPr>
          <p:cNvPr id="783" name="Google Shape;783;p56"/>
          <p:cNvSpPr txBox="1"/>
          <p:nvPr/>
        </p:nvSpPr>
        <p:spPr>
          <a:xfrm>
            <a:off x="1778125" y="2943575"/>
            <a:ext cx="5786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</a:t>
            </a:r>
            <a:r>
              <a:rPr lang="zh-TW"/>
              <a:t>int16_t) x 128</a:t>
            </a:r>
            <a:br>
              <a:rPr lang="zh-TW"/>
            </a:br>
            <a:r>
              <a:rPr lang="zh-TW"/>
              <a:t>16-bit Raw Data (2’s Complement)  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6"/>
          <p:cNvSpPr/>
          <p:nvPr/>
        </p:nvSpPr>
        <p:spPr>
          <a:xfrm>
            <a:off x="311700" y="2089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85" name="Google Shape;785;p56"/>
          <p:cNvSpPr txBox="1"/>
          <p:nvPr/>
        </p:nvSpPr>
        <p:spPr>
          <a:xfrm>
            <a:off x="1778125" y="2089600"/>
            <a:ext cx="262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0xE3</a:t>
            </a:r>
            <a:endParaRPr/>
          </a:p>
        </p:txBody>
      </p:sp>
      <p:sp>
        <p:nvSpPr>
          <p:cNvPr id="786" name="Google Shape;786;p56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87" name="Google Shape;787;p56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788" name="Google Shape;788;p56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RAW</a:t>
            </a:r>
            <a:br>
              <a:rPr lang="zh-TW"/>
            </a:br>
            <a:r>
              <a:rPr lang="zh-TW"/>
              <a:t>2 x 128 byte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[資料]SYS INFO</a:t>
            </a:r>
            <a:endParaRPr/>
          </a:p>
        </p:txBody>
      </p:sp>
      <p:sp>
        <p:nvSpPr>
          <p:cNvPr id="794" name="Google Shape;794;p57"/>
          <p:cNvSpPr/>
          <p:nvPr/>
        </p:nvSpPr>
        <p:spPr>
          <a:xfrm>
            <a:off x="9831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795" name="Google Shape;795;p57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57"/>
          <p:cNvSpPr/>
          <p:nvPr/>
        </p:nvSpPr>
        <p:spPr>
          <a:xfrm>
            <a:off x="8475600" y="1997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7" name="Google Shape;797;p57"/>
          <p:cNvSpPr/>
          <p:nvPr/>
        </p:nvSpPr>
        <p:spPr>
          <a:xfrm>
            <a:off x="7129500" y="1997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798" name="Google Shape;798;p57"/>
          <p:cNvSpPr/>
          <p:nvPr/>
        </p:nvSpPr>
        <p:spPr>
          <a:xfrm>
            <a:off x="2206425" y="29668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FW_VER</a:t>
            </a:r>
            <a:br>
              <a:rPr lang="zh-TW"/>
            </a:br>
            <a:r>
              <a:rPr lang="zh-TW"/>
              <a:t>2 byte</a:t>
            </a:r>
            <a:endParaRPr/>
          </a:p>
        </p:txBody>
      </p:sp>
      <p:sp>
        <p:nvSpPr>
          <p:cNvPr id="799" name="Google Shape;799;p57"/>
          <p:cNvSpPr txBox="1"/>
          <p:nvPr/>
        </p:nvSpPr>
        <p:spPr>
          <a:xfrm>
            <a:off x="3672850" y="2966875"/>
            <a:ext cx="906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韌體版本</a:t>
            </a:r>
            <a:endParaRPr/>
          </a:p>
        </p:txBody>
      </p:sp>
      <p:sp>
        <p:nvSpPr>
          <p:cNvPr id="800" name="Google Shape;800;p57"/>
          <p:cNvSpPr/>
          <p:nvPr/>
        </p:nvSpPr>
        <p:spPr>
          <a:xfrm>
            <a:off x="83100" y="30039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801" name="Google Shape;801;p57"/>
          <p:cNvSpPr txBox="1"/>
          <p:nvPr/>
        </p:nvSpPr>
        <p:spPr>
          <a:xfrm>
            <a:off x="1549525" y="3004000"/>
            <a:ext cx="57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0xF0</a:t>
            </a:r>
            <a:endParaRPr/>
          </a:p>
        </p:txBody>
      </p:sp>
      <p:sp>
        <p:nvSpPr>
          <p:cNvPr id="802" name="Google Shape;802;p57"/>
          <p:cNvSpPr/>
          <p:nvPr/>
        </p:nvSpPr>
        <p:spPr>
          <a:xfrm>
            <a:off x="2329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803" name="Google Shape;803;p57"/>
          <p:cNvSpPr/>
          <p:nvPr/>
        </p:nvSpPr>
        <p:spPr>
          <a:xfrm>
            <a:off x="36753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804" name="Google Shape;804;p57"/>
          <p:cNvSpPr/>
          <p:nvPr/>
        </p:nvSpPr>
        <p:spPr>
          <a:xfrm>
            <a:off x="50214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FW_VER</a:t>
            </a:r>
            <a:br>
              <a:rPr lang="zh-TW"/>
            </a:br>
            <a:r>
              <a:rPr lang="zh-TW"/>
              <a:t>2bytes</a:t>
            </a:r>
            <a:endParaRPr/>
          </a:p>
        </p:txBody>
      </p:sp>
      <p:sp>
        <p:nvSpPr>
          <p:cNvPr id="805" name="Google Shape;805;p57"/>
          <p:cNvSpPr/>
          <p:nvPr/>
        </p:nvSpPr>
        <p:spPr>
          <a:xfrm>
            <a:off x="63675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</a:t>
            </a:r>
            <a:r>
              <a:rPr lang="zh-TW"/>
              <a:t>W_VER</a:t>
            </a:r>
            <a:br>
              <a:rPr lang="zh-TW"/>
            </a:br>
            <a:r>
              <a:rPr lang="zh-TW"/>
              <a:t>2bytes</a:t>
            </a:r>
            <a:endParaRPr/>
          </a:p>
        </p:txBody>
      </p:sp>
      <p:sp>
        <p:nvSpPr>
          <p:cNvPr id="806" name="Google Shape;806;p57"/>
          <p:cNvSpPr/>
          <p:nvPr/>
        </p:nvSpPr>
        <p:spPr>
          <a:xfrm>
            <a:off x="4528175" y="29417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</a:t>
            </a:r>
            <a:r>
              <a:rPr lang="zh-TW"/>
              <a:t>W_VER</a:t>
            </a:r>
            <a:br>
              <a:rPr lang="zh-TW"/>
            </a:br>
            <a:r>
              <a:rPr lang="zh-TW"/>
              <a:t>2 byte</a:t>
            </a:r>
            <a:endParaRPr/>
          </a:p>
        </p:txBody>
      </p:sp>
      <p:sp>
        <p:nvSpPr>
          <p:cNvPr id="807" name="Google Shape;807;p57"/>
          <p:cNvSpPr txBox="1"/>
          <p:nvPr/>
        </p:nvSpPr>
        <p:spPr>
          <a:xfrm>
            <a:off x="5994600" y="2941813"/>
            <a:ext cx="906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硬體</a:t>
            </a:r>
            <a:r>
              <a:rPr lang="zh-TW"/>
              <a:t>版本</a:t>
            </a:r>
            <a:endParaRPr/>
          </a:p>
        </p:txBody>
      </p:sp>
      <p:sp>
        <p:nvSpPr>
          <p:cNvPr id="808" name="Google Shape;808;p57"/>
          <p:cNvSpPr/>
          <p:nvPr/>
        </p:nvSpPr>
        <p:spPr>
          <a:xfrm>
            <a:off x="297000" y="1997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Temperature</a:t>
            </a:r>
            <a:br>
              <a:rPr lang="zh-TW"/>
            </a:br>
            <a:r>
              <a:rPr lang="zh-TW"/>
              <a:t>2bytes</a:t>
            </a:r>
            <a:endParaRPr/>
          </a:p>
        </p:txBody>
      </p:sp>
      <p:sp>
        <p:nvSpPr>
          <p:cNvPr id="809" name="Google Shape;809;p57"/>
          <p:cNvSpPr/>
          <p:nvPr/>
        </p:nvSpPr>
        <p:spPr>
          <a:xfrm>
            <a:off x="77136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BATTERY</a:t>
            </a:r>
            <a:br>
              <a:rPr lang="zh-TW"/>
            </a:br>
            <a:r>
              <a:rPr lang="zh-TW"/>
              <a:t>1 byte</a:t>
            </a:r>
            <a:endParaRPr/>
          </a:p>
        </p:txBody>
      </p:sp>
      <p:sp>
        <p:nvSpPr>
          <p:cNvPr id="810" name="Google Shape;810;p57"/>
          <p:cNvSpPr/>
          <p:nvPr/>
        </p:nvSpPr>
        <p:spPr>
          <a:xfrm>
            <a:off x="83088" y="3648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BATTERY</a:t>
            </a:r>
            <a:br>
              <a:rPr lang="zh-TW"/>
            </a:br>
            <a:r>
              <a:rPr lang="zh-TW"/>
              <a:t>1 byte</a:t>
            </a:r>
            <a:endParaRPr/>
          </a:p>
        </p:txBody>
      </p:sp>
      <p:sp>
        <p:nvSpPr>
          <p:cNvPr id="811" name="Google Shape;811;p57"/>
          <p:cNvSpPr txBox="1"/>
          <p:nvPr/>
        </p:nvSpPr>
        <p:spPr>
          <a:xfrm>
            <a:off x="1397113" y="3572450"/>
            <a:ext cx="22335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(int8_t)</a:t>
            </a:r>
            <a:br>
              <a:rPr lang="zh-TW"/>
            </a:br>
            <a:r>
              <a:rPr lang="zh-TW"/>
              <a:t>0~100, 100為電量全滿</a:t>
            </a:r>
            <a:endParaRPr/>
          </a:p>
        </p:txBody>
      </p:sp>
      <p:sp>
        <p:nvSpPr>
          <p:cNvPr id="812" name="Google Shape;812;p57"/>
          <p:cNvSpPr/>
          <p:nvPr/>
        </p:nvSpPr>
        <p:spPr>
          <a:xfrm>
            <a:off x="3552525" y="3705438"/>
            <a:ext cx="163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TEMPERATURE</a:t>
            </a:r>
            <a:br>
              <a:rPr lang="zh-TW"/>
            </a:br>
            <a:r>
              <a:rPr lang="zh-TW"/>
              <a:t>2 byte</a:t>
            </a:r>
            <a:endParaRPr/>
          </a:p>
        </p:txBody>
      </p:sp>
      <p:sp>
        <p:nvSpPr>
          <p:cNvPr id="813" name="Google Shape;813;p57"/>
          <p:cNvSpPr txBox="1"/>
          <p:nvPr/>
        </p:nvSpPr>
        <p:spPr>
          <a:xfrm>
            <a:off x="5323750" y="3591813"/>
            <a:ext cx="178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(int16_t)</a:t>
            </a:r>
            <a:br>
              <a:rPr lang="zh-TW"/>
            </a:br>
            <a:r>
              <a:rPr lang="zh-TW"/>
              <a:t>degree in 0.25 unit</a:t>
            </a:r>
            <a:endParaRPr/>
          </a:p>
        </p:txBody>
      </p:sp>
      <p:sp>
        <p:nvSpPr>
          <p:cNvPr id="814" name="Google Shape;814;p57"/>
          <p:cNvSpPr/>
          <p:nvPr/>
        </p:nvSpPr>
        <p:spPr>
          <a:xfrm>
            <a:off x="1592400" y="1997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BLE ADDR</a:t>
            </a:r>
            <a:br>
              <a:rPr lang="zh-TW"/>
            </a:br>
            <a:r>
              <a:rPr lang="zh-TW"/>
              <a:t>6</a:t>
            </a:r>
            <a:r>
              <a:rPr lang="zh-TW"/>
              <a:t>bytes</a:t>
            </a:r>
            <a:endParaRPr/>
          </a:p>
        </p:txBody>
      </p:sp>
      <p:sp>
        <p:nvSpPr>
          <p:cNvPr id="815" name="Google Shape;815;p57"/>
          <p:cNvSpPr/>
          <p:nvPr/>
        </p:nvSpPr>
        <p:spPr>
          <a:xfrm>
            <a:off x="83100" y="438677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BLE_ADDR</a:t>
            </a:r>
            <a:br>
              <a:rPr lang="zh-TW"/>
            </a:br>
            <a:r>
              <a:rPr lang="zh-TW"/>
              <a:t>6 byte</a:t>
            </a:r>
            <a:endParaRPr/>
          </a:p>
        </p:txBody>
      </p:sp>
      <p:sp>
        <p:nvSpPr>
          <p:cNvPr id="816" name="Google Shape;816;p57"/>
          <p:cNvSpPr txBox="1"/>
          <p:nvPr/>
        </p:nvSpPr>
        <p:spPr>
          <a:xfrm>
            <a:off x="1473325" y="4386800"/>
            <a:ext cx="1870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BLE MAC ADDRESS</a:t>
            </a:r>
            <a:endParaRPr/>
          </a:p>
        </p:txBody>
      </p:sp>
      <p:sp>
        <p:nvSpPr>
          <p:cNvPr id="817" name="Google Shape;817;p57"/>
          <p:cNvSpPr/>
          <p:nvPr/>
        </p:nvSpPr>
        <p:spPr>
          <a:xfrm>
            <a:off x="2581850" y="4406875"/>
            <a:ext cx="761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PWR</a:t>
            </a:r>
            <a:br>
              <a:rPr lang="zh-TW"/>
            </a:br>
            <a:r>
              <a:rPr lang="zh-TW"/>
              <a:t>1 byte</a:t>
            </a:r>
            <a:endParaRPr/>
          </a:p>
        </p:txBody>
      </p:sp>
      <p:sp>
        <p:nvSpPr>
          <p:cNvPr id="818" name="Google Shape;818;p57"/>
          <p:cNvSpPr txBox="1"/>
          <p:nvPr/>
        </p:nvSpPr>
        <p:spPr>
          <a:xfrm>
            <a:off x="3387950" y="4238650"/>
            <a:ext cx="14721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 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0: no ext power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1: usb/qi </a:t>
            </a:r>
            <a:endParaRPr/>
          </a:p>
        </p:txBody>
      </p:sp>
      <p:sp>
        <p:nvSpPr>
          <p:cNvPr id="819" name="Google Shape;819;p57"/>
          <p:cNvSpPr/>
          <p:nvPr/>
        </p:nvSpPr>
        <p:spPr>
          <a:xfrm>
            <a:off x="2862300" y="1997625"/>
            <a:ext cx="761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PWR</a:t>
            </a:r>
            <a:br>
              <a:rPr lang="zh-TW"/>
            </a:br>
            <a:r>
              <a:rPr lang="zh-TW"/>
              <a:t>1 byte</a:t>
            </a:r>
            <a:endParaRPr/>
          </a:p>
        </p:txBody>
      </p:sp>
      <p:sp>
        <p:nvSpPr>
          <p:cNvPr id="820" name="Google Shape;820;p57"/>
          <p:cNvSpPr/>
          <p:nvPr/>
        </p:nvSpPr>
        <p:spPr>
          <a:xfrm>
            <a:off x="3624300" y="1997625"/>
            <a:ext cx="11325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BAT VOL</a:t>
            </a:r>
            <a:br>
              <a:rPr lang="zh-TW"/>
            </a:br>
            <a:r>
              <a:rPr lang="zh-TW"/>
              <a:t>2 byte</a:t>
            </a:r>
            <a:endParaRPr/>
          </a:p>
        </p:txBody>
      </p:sp>
      <p:sp>
        <p:nvSpPr>
          <p:cNvPr id="821" name="Google Shape;821;p57"/>
          <p:cNvSpPr/>
          <p:nvPr/>
        </p:nvSpPr>
        <p:spPr>
          <a:xfrm>
            <a:off x="4792800" y="4406875"/>
            <a:ext cx="9990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BAT VOL</a:t>
            </a:r>
            <a:br>
              <a:rPr lang="zh-TW"/>
            </a:br>
            <a:r>
              <a:rPr lang="zh-TW"/>
              <a:t>2 byte</a:t>
            </a:r>
            <a:endParaRPr/>
          </a:p>
        </p:txBody>
      </p:sp>
      <p:sp>
        <p:nvSpPr>
          <p:cNvPr id="822" name="Google Shape;822;p57"/>
          <p:cNvSpPr txBox="1"/>
          <p:nvPr/>
        </p:nvSpPr>
        <p:spPr>
          <a:xfrm>
            <a:off x="5757900" y="4391050"/>
            <a:ext cx="9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</a:t>
            </a:r>
            <a:r>
              <a:rPr lang="zh-TW">
                <a:solidFill>
                  <a:schemeClr val="dk1"/>
                </a:solidFill>
              </a:rPr>
              <a:t>int16_t</a:t>
            </a:r>
            <a:r>
              <a:rPr lang="zh-TW"/>
              <a:t>)</a:t>
            </a:r>
            <a:br>
              <a:rPr lang="zh-TW"/>
            </a:br>
            <a:r>
              <a:rPr lang="zh-TW"/>
              <a:t>val in mV</a:t>
            </a:r>
            <a:endParaRPr/>
          </a:p>
        </p:txBody>
      </p:sp>
      <p:sp>
        <p:nvSpPr>
          <p:cNvPr id="823" name="Google Shape;823;p57"/>
          <p:cNvSpPr/>
          <p:nvPr/>
        </p:nvSpPr>
        <p:spPr>
          <a:xfrm>
            <a:off x="4757700" y="1997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IMU_TMP</a:t>
            </a:r>
            <a:br>
              <a:rPr lang="zh-TW"/>
            </a:br>
            <a:r>
              <a:rPr lang="zh-TW"/>
              <a:t>2bytes</a:t>
            </a:r>
            <a:endParaRPr/>
          </a:p>
        </p:txBody>
      </p:sp>
      <p:sp>
        <p:nvSpPr>
          <p:cNvPr id="824" name="Google Shape;824;p57"/>
          <p:cNvSpPr/>
          <p:nvPr/>
        </p:nvSpPr>
        <p:spPr>
          <a:xfrm>
            <a:off x="6756900" y="4406875"/>
            <a:ext cx="9990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IMU_TMP</a:t>
            </a:r>
            <a:br>
              <a:rPr lang="zh-TW"/>
            </a:br>
            <a:r>
              <a:rPr lang="zh-TW"/>
              <a:t>2 byte</a:t>
            </a:r>
            <a:endParaRPr/>
          </a:p>
        </p:txBody>
      </p:sp>
      <p:sp>
        <p:nvSpPr>
          <p:cNvPr id="825" name="Google Shape;825;p57"/>
          <p:cNvSpPr txBox="1"/>
          <p:nvPr/>
        </p:nvSpPr>
        <p:spPr>
          <a:xfrm>
            <a:off x="7722000" y="4391050"/>
            <a:ext cx="169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</a:t>
            </a:r>
            <a:r>
              <a:rPr lang="zh-TW">
                <a:solidFill>
                  <a:schemeClr val="dk1"/>
                </a:solidFill>
              </a:rPr>
              <a:t>int16_t</a:t>
            </a:r>
            <a:r>
              <a:rPr lang="zh-TW"/>
              <a:t>)</a:t>
            </a:r>
            <a:br>
              <a:rPr lang="zh-TW"/>
            </a:br>
            <a:r>
              <a:rPr lang="zh-TW"/>
              <a:t>val in 0.01 deg</a:t>
            </a:r>
            <a:endParaRPr/>
          </a:p>
        </p:txBody>
      </p:sp>
      <p:sp>
        <p:nvSpPr>
          <p:cNvPr id="826" name="Google Shape;826;p57"/>
          <p:cNvSpPr/>
          <p:nvPr/>
        </p:nvSpPr>
        <p:spPr>
          <a:xfrm>
            <a:off x="5900700" y="1997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BAT_OFFSET</a:t>
            </a:r>
            <a:br>
              <a:rPr lang="zh-TW"/>
            </a:br>
            <a:r>
              <a:rPr lang="zh-TW"/>
              <a:t>2bytes</a:t>
            </a:r>
            <a:endParaRPr/>
          </a:p>
        </p:txBody>
      </p:sp>
      <p:sp>
        <p:nvSpPr>
          <p:cNvPr id="827" name="Google Shape;827;p57"/>
          <p:cNvSpPr/>
          <p:nvPr/>
        </p:nvSpPr>
        <p:spPr>
          <a:xfrm>
            <a:off x="83100" y="5054075"/>
            <a:ext cx="12378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BAT_OFFSET</a:t>
            </a:r>
            <a:br>
              <a:rPr lang="zh-TW"/>
            </a:br>
            <a:r>
              <a:rPr lang="zh-TW"/>
              <a:t>2 byte</a:t>
            </a:r>
            <a:endParaRPr/>
          </a:p>
        </p:txBody>
      </p:sp>
      <p:sp>
        <p:nvSpPr>
          <p:cNvPr id="828" name="Google Shape;828;p57"/>
          <p:cNvSpPr txBox="1"/>
          <p:nvPr/>
        </p:nvSpPr>
        <p:spPr>
          <a:xfrm>
            <a:off x="1429200" y="5038250"/>
            <a:ext cx="169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</a:t>
            </a:r>
            <a:r>
              <a:rPr lang="zh-TW">
                <a:solidFill>
                  <a:schemeClr val="dk1"/>
                </a:solidFill>
              </a:rPr>
              <a:t>int16_t</a:t>
            </a:r>
            <a:r>
              <a:rPr lang="zh-TW"/>
              <a:t>)</a:t>
            </a:r>
            <a:br>
              <a:rPr lang="zh-TW"/>
            </a:br>
            <a:r>
              <a:rPr lang="zh-TW"/>
              <a:t>val in mV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[資料]STATE INFO (20231213)</a:t>
            </a:r>
            <a:endParaRPr/>
          </a:p>
        </p:txBody>
      </p:sp>
      <p:sp>
        <p:nvSpPr>
          <p:cNvPr id="834" name="Google Shape;834;p58"/>
          <p:cNvSpPr/>
          <p:nvPr/>
        </p:nvSpPr>
        <p:spPr>
          <a:xfrm>
            <a:off x="984900" y="1222525"/>
            <a:ext cx="887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835" name="Google Shape;835;p58"/>
          <p:cNvSpPr/>
          <p:nvPr/>
        </p:nvSpPr>
        <p:spPr>
          <a:xfrm>
            <a:off x="311700" y="12225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6" name="Google Shape;836;p58"/>
          <p:cNvSpPr/>
          <p:nvPr/>
        </p:nvSpPr>
        <p:spPr>
          <a:xfrm>
            <a:off x="3148500" y="248550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837" name="Google Shape;837;p58"/>
          <p:cNvSpPr/>
          <p:nvPr/>
        </p:nvSpPr>
        <p:spPr>
          <a:xfrm>
            <a:off x="1872000" y="1222525"/>
            <a:ext cx="7197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0xF1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838" name="Google Shape;838;p58"/>
          <p:cNvSpPr txBox="1"/>
          <p:nvPr/>
        </p:nvSpPr>
        <p:spPr>
          <a:xfrm>
            <a:off x="5440200" y="2571738"/>
            <a:ext cx="22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0x01的回應為資料封包</a:t>
            </a:r>
            <a:endParaRPr/>
          </a:p>
        </p:txBody>
      </p:sp>
      <p:sp>
        <p:nvSpPr>
          <p:cNvPr id="839" name="Google Shape;839;p58"/>
          <p:cNvSpPr/>
          <p:nvPr/>
        </p:nvSpPr>
        <p:spPr>
          <a:xfrm>
            <a:off x="4435725" y="2485500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58"/>
          <p:cNvSpPr/>
          <p:nvPr/>
        </p:nvSpPr>
        <p:spPr>
          <a:xfrm>
            <a:off x="3815325" y="12225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貼片狀態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1 byte</a:t>
            </a:r>
            <a:endParaRPr/>
          </a:p>
        </p:txBody>
      </p:sp>
      <p:sp>
        <p:nvSpPr>
          <p:cNvPr id="841" name="Google Shape;841;p58"/>
          <p:cNvSpPr/>
          <p:nvPr/>
        </p:nvSpPr>
        <p:spPr>
          <a:xfrm>
            <a:off x="2536350" y="1222525"/>
            <a:ext cx="12873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842" name="Google Shape;842;p58"/>
          <p:cNvSpPr txBox="1"/>
          <p:nvPr/>
        </p:nvSpPr>
        <p:spPr>
          <a:xfrm>
            <a:off x="216150" y="2929275"/>
            <a:ext cx="70671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貼片狀態	uint8_t		0x00:idle, 0x01:正在充電, 0x10:未貼附好, 0x20:有貼附好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呼吸cl		int16_t		0.01 	      負數表示無有效資料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心跳cl		int16_t		0.01 	      負數表示無有效資料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腸鳴cl		int16_t		1                </a:t>
            </a:r>
            <a:r>
              <a:rPr lang="zh-TW" sz="1100"/>
              <a:t>實際上是bs更新的index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小圓溫度 	uint16_t	0.01deg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大圓溫度 	uint16_t	0.01deg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呼吸		uint16_t	0.01 次/分鐘, 0表示無有效資料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心跳		uint16_t	0.01 次/分鐘, 0表示無有效資料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心跳變異率	int16_t		0.01 次/分鐘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腸鳴		uint16_t	次/分鐘</a:t>
            </a:r>
            <a:br>
              <a:rPr lang="zh-TW" sz="1100"/>
            </a:br>
            <a:r>
              <a:rPr lang="zh-TW" sz="1100"/>
              <a:t>睡眠品質	uint16_t	sleep_still</a:t>
            </a:r>
            <a:endParaRPr sz="1100"/>
          </a:p>
        </p:txBody>
      </p:sp>
      <p:sp>
        <p:nvSpPr>
          <p:cNvPr id="843" name="Google Shape;843;p58"/>
          <p:cNvSpPr/>
          <p:nvPr/>
        </p:nvSpPr>
        <p:spPr>
          <a:xfrm>
            <a:off x="4764900" y="12225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呼吸CL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  <p:sp>
        <p:nvSpPr>
          <p:cNvPr id="844" name="Google Shape;844;p58"/>
          <p:cNvSpPr/>
          <p:nvPr/>
        </p:nvSpPr>
        <p:spPr>
          <a:xfrm>
            <a:off x="5710500" y="12225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心跳</a:t>
            </a:r>
            <a:r>
              <a:rPr lang="zh-TW">
                <a:solidFill>
                  <a:schemeClr val="dk1"/>
                </a:solidFill>
              </a:rPr>
              <a:t>CL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  <p:sp>
        <p:nvSpPr>
          <p:cNvPr id="845" name="Google Shape;845;p58"/>
          <p:cNvSpPr/>
          <p:nvPr/>
        </p:nvSpPr>
        <p:spPr>
          <a:xfrm>
            <a:off x="6664050" y="12225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腸鳴</a:t>
            </a:r>
            <a:r>
              <a:rPr lang="zh-TW">
                <a:solidFill>
                  <a:schemeClr val="dk1"/>
                </a:solidFill>
              </a:rPr>
              <a:t>CL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  <p:sp>
        <p:nvSpPr>
          <p:cNvPr id="846" name="Google Shape;846;p58"/>
          <p:cNvSpPr/>
          <p:nvPr/>
        </p:nvSpPr>
        <p:spPr>
          <a:xfrm>
            <a:off x="311700" y="18893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小圓溫度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  <p:sp>
        <p:nvSpPr>
          <p:cNvPr id="847" name="Google Shape;847;p58"/>
          <p:cNvSpPr/>
          <p:nvPr/>
        </p:nvSpPr>
        <p:spPr>
          <a:xfrm>
            <a:off x="1257300" y="18893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大</a:t>
            </a:r>
            <a:r>
              <a:rPr lang="zh-TW">
                <a:solidFill>
                  <a:schemeClr val="dk1"/>
                </a:solidFill>
              </a:rPr>
              <a:t>圓溫度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  <p:sp>
        <p:nvSpPr>
          <p:cNvPr id="848" name="Google Shape;848;p58"/>
          <p:cNvSpPr/>
          <p:nvPr/>
        </p:nvSpPr>
        <p:spPr>
          <a:xfrm>
            <a:off x="2202900" y="18893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呼吸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  <p:sp>
        <p:nvSpPr>
          <p:cNvPr id="849" name="Google Shape;849;p58"/>
          <p:cNvSpPr/>
          <p:nvPr/>
        </p:nvSpPr>
        <p:spPr>
          <a:xfrm>
            <a:off x="3148500" y="18893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心跳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  <p:sp>
        <p:nvSpPr>
          <p:cNvPr id="850" name="Google Shape;850;p58"/>
          <p:cNvSpPr/>
          <p:nvPr/>
        </p:nvSpPr>
        <p:spPr>
          <a:xfrm>
            <a:off x="4094100" y="18893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心跳變異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  <p:sp>
        <p:nvSpPr>
          <p:cNvPr id="851" name="Google Shape;851;p58"/>
          <p:cNvSpPr/>
          <p:nvPr/>
        </p:nvSpPr>
        <p:spPr>
          <a:xfrm>
            <a:off x="5039700" y="18893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腸鳴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  <p:sp>
        <p:nvSpPr>
          <p:cNvPr id="852" name="Google Shape;852;p58"/>
          <p:cNvSpPr/>
          <p:nvPr/>
        </p:nvSpPr>
        <p:spPr>
          <a:xfrm>
            <a:off x="6899700" y="18893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pose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1 byte</a:t>
            </a:r>
            <a:endParaRPr/>
          </a:p>
        </p:txBody>
      </p:sp>
      <p:sp>
        <p:nvSpPr>
          <p:cNvPr id="853" name="Google Shape;853;p58"/>
          <p:cNvSpPr/>
          <p:nvPr/>
        </p:nvSpPr>
        <p:spPr>
          <a:xfrm>
            <a:off x="7845300" y="18893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status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1 byte</a:t>
            </a:r>
            <a:endParaRPr/>
          </a:p>
        </p:txBody>
      </p:sp>
      <p:sp>
        <p:nvSpPr>
          <p:cNvPr id="854" name="Google Shape;854;p58"/>
          <p:cNvSpPr/>
          <p:nvPr/>
        </p:nvSpPr>
        <p:spPr>
          <a:xfrm>
            <a:off x="311700" y="2485500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act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1 byte</a:t>
            </a:r>
            <a:endParaRPr/>
          </a:p>
        </p:txBody>
      </p:sp>
      <p:sp>
        <p:nvSpPr>
          <p:cNvPr id="855" name="Google Shape;855;p58"/>
          <p:cNvSpPr/>
          <p:nvPr/>
        </p:nvSpPr>
        <p:spPr>
          <a:xfrm>
            <a:off x="1257300" y="2485500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電池電量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1 byte</a:t>
            </a:r>
            <a:endParaRPr/>
          </a:p>
        </p:txBody>
      </p:sp>
      <p:sp>
        <p:nvSpPr>
          <p:cNvPr id="856" name="Google Shape;856;p58"/>
          <p:cNvSpPr/>
          <p:nvPr/>
        </p:nvSpPr>
        <p:spPr>
          <a:xfrm>
            <a:off x="2202900" y="2485500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電池</a:t>
            </a:r>
            <a:r>
              <a:rPr lang="zh-TW">
                <a:solidFill>
                  <a:schemeClr val="dk1"/>
                </a:solidFill>
              </a:rPr>
              <a:t>電壓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  <p:sp>
        <p:nvSpPr>
          <p:cNvPr id="857" name="Google Shape;857;p58"/>
          <p:cNvSpPr txBox="1"/>
          <p:nvPr/>
        </p:nvSpPr>
        <p:spPr>
          <a:xfrm>
            <a:off x="5135250" y="3514925"/>
            <a:ext cx="2224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pose=&gt;坐躺姿勢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status=&gt;睡覺/活動狀態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act=&gt;移動程度</a:t>
            </a:r>
            <a:br>
              <a:rPr lang="zh-TW" sz="1100">
                <a:solidFill>
                  <a:schemeClr val="dk1"/>
                </a:solidFill>
              </a:rPr>
            </a:br>
            <a:r>
              <a:rPr lang="zh-TW" sz="1100">
                <a:solidFill>
                  <a:schemeClr val="dk1"/>
                </a:solidFill>
              </a:rPr>
              <a:t>見 "廣播封包status byte說明"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電池電量 uint8_t	0~100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電池電壓 uint16_t	mV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58" name="Google Shape;858;p58"/>
          <p:cNvSpPr/>
          <p:nvPr/>
        </p:nvSpPr>
        <p:spPr>
          <a:xfrm>
            <a:off x="5954100" y="1889325"/>
            <a:ext cx="9456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睡眠品質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2 byte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[資料]</a:t>
            </a:r>
            <a:r>
              <a:rPr lang="zh-TW"/>
              <a:t>演算法計算結果</a:t>
            </a:r>
            <a:endParaRPr/>
          </a:p>
        </p:txBody>
      </p:sp>
      <p:sp>
        <p:nvSpPr>
          <p:cNvPr id="864" name="Google Shape;864;p59"/>
          <p:cNvSpPr/>
          <p:nvPr/>
        </p:nvSpPr>
        <p:spPr>
          <a:xfrm>
            <a:off x="983100" y="1235625"/>
            <a:ext cx="8424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</a:t>
            </a:r>
            <a:br>
              <a:rPr lang="zh-TW"/>
            </a:br>
            <a:r>
              <a:rPr lang="zh-TW"/>
              <a:t>2 bytes</a:t>
            </a:r>
            <a:endParaRPr/>
          </a:p>
        </p:txBody>
      </p:sp>
      <p:sp>
        <p:nvSpPr>
          <p:cNvPr id="865" name="Google Shape;865;p59"/>
          <p:cNvSpPr/>
          <p:nvPr/>
        </p:nvSpPr>
        <p:spPr>
          <a:xfrm>
            <a:off x="311700" y="1235625"/>
            <a:ext cx="671400" cy="46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0xA0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6" name="Google Shape;866;p59"/>
          <p:cNvSpPr/>
          <p:nvPr/>
        </p:nvSpPr>
        <p:spPr>
          <a:xfrm>
            <a:off x="8399400" y="1235625"/>
            <a:ext cx="671400" cy="46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0xF0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7" name="Google Shape;867;p59"/>
          <p:cNvSpPr/>
          <p:nvPr/>
        </p:nvSpPr>
        <p:spPr>
          <a:xfrm>
            <a:off x="7053300" y="12356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CHECK SUM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868" name="Google Shape;868;p59"/>
          <p:cNvSpPr/>
          <p:nvPr/>
        </p:nvSpPr>
        <p:spPr>
          <a:xfrm>
            <a:off x="311700" y="3476950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sp>
        <p:nvSpPr>
          <p:cNvPr id="869" name="Google Shape;869;p59"/>
          <p:cNvSpPr txBox="1"/>
          <p:nvPr/>
        </p:nvSpPr>
        <p:spPr>
          <a:xfrm>
            <a:off x="1778125" y="3476975"/>
            <a:ext cx="70542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演算法輸出資料由各個演算法決定</a:t>
            </a:r>
            <a:r>
              <a:rPr lang="zh-TW">
                <a:solidFill>
                  <a:schemeClr val="dk1"/>
                </a:solidFill>
              </a:rPr>
              <a:t>，參考程式碼"test_alg_cmd"；演算法輸出結果原則上會與測試程式碼收到的資料順序一致</a:t>
            </a:r>
            <a:br>
              <a:rPr lang="zh-TW">
                <a:solidFill>
                  <a:schemeClr val="dk1"/>
                </a:solidFill>
              </a:rPr>
            </a:b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DATA排列方式見後續幾頁</a:t>
            </a:r>
            <a:endParaRPr/>
          </a:p>
        </p:txBody>
      </p:sp>
      <p:sp>
        <p:nvSpPr>
          <p:cNvPr id="870" name="Google Shape;870;p59"/>
          <p:cNvSpPr/>
          <p:nvPr/>
        </p:nvSpPr>
        <p:spPr>
          <a:xfrm>
            <a:off x="311700" y="2089588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871" name="Google Shape;871;p59"/>
          <p:cNvSpPr txBox="1"/>
          <p:nvPr/>
        </p:nvSpPr>
        <p:spPr>
          <a:xfrm>
            <a:off x="1778125" y="2089600"/>
            <a:ext cx="741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0xFA</a:t>
            </a:r>
            <a:endParaRPr/>
          </a:p>
        </p:txBody>
      </p:sp>
      <p:sp>
        <p:nvSpPr>
          <p:cNvPr id="872" name="Google Shape;872;p59"/>
          <p:cNvSpPr/>
          <p:nvPr/>
        </p:nvSpPr>
        <p:spPr>
          <a:xfrm>
            <a:off x="17958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MSG TYPE</a:t>
            </a:r>
            <a:br>
              <a:rPr lang="zh-TW"/>
            </a:br>
            <a:r>
              <a:rPr lang="zh-TW"/>
              <a:t>1byte</a:t>
            </a:r>
            <a:endParaRPr/>
          </a:p>
        </p:txBody>
      </p:sp>
      <p:sp>
        <p:nvSpPr>
          <p:cNvPr id="873" name="Google Shape;873;p59"/>
          <p:cNvSpPr/>
          <p:nvPr/>
        </p:nvSpPr>
        <p:spPr>
          <a:xfrm>
            <a:off x="31419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TIMESTAMP</a:t>
            </a:r>
            <a:br>
              <a:rPr lang="zh-TW"/>
            </a:br>
            <a:r>
              <a:rPr lang="zh-TW"/>
              <a:t>4 bytes</a:t>
            </a:r>
            <a:endParaRPr/>
          </a:p>
        </p:txBody>
      </p:sp>
      <p:sp>
        <p:nvSpPr>
          <p:cNvPr id="874" name="Google Shape;874;p59"/>
          <p:cNvSpPr/>
          <p:nvPr/>
        </p:nvSpPr>
        <p:spPr>
          <a:xfrm>
            <a:off x="57072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br>
              <a:rPr lang="zh-TW"/>
            </a:br>
            <a:r>
              <a:rPr lang="zh-TW"/>
              <a:t>N bytes</a:t>
            </a:r>
            <a:endParaRPr/>
          </a:p>
        </p:txBody>
      </p:sp>
      <p:sp>
        <p:nvSpPr>
          <p:cNvPr id="875" name="Google Shape;875;p59"/>
          <p:cNvSpPr txBox="1"/>
          <p:nvPr/>
        </p:nvSpPr>
        <p:spPr>
          <a:xfrm>
            <a:off x="4680900" y="1989600"/>
            <a:ext cx="446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#define ALG_TYPE_ACC_RR                 0x01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#define ALG_TYPE_ACC_HR                 0x02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#define ALG_TYPE_SND_RR                 0x11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#define ALG_TYPE_SND_HR                 0x12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#define ALG_TYPE_BOWEL                   0x21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#define ALG_TYPE_POSTURE                0x31</a:t>
            </a:r>
            <a:endParaRPr/>
          </a:p>
        </p:txBody>
      </p:sp>
      <p:sp>
        <p:nvSpPr>
          <p:cNvPr id="876" name="Google Shape;876;p59"/>
          <p:cNvSpPr/>
          <p:nvPr/>
        </p:nvSpPr>
        <p:spPr>
          <a:xfrm>
            <a:off x="4488000" y="1235625"/>
            <a:ext cx="1346100" cy="4620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 TYPE</a:t>
            </a:r>
            <a:br>
              <a:rPr lang="zh-TW"/>
            </a:br>
            <a:r>
              <a:rPr lang="zh-TW"/>
              <a:t>1 byte</a:t>
            </a:r>
            <a:endParaRPr/>
          </a:p>
        </p:txBody>
      </p:sp>
      <p:sp>
        <p:nvSpPr>
          <p:cNvPr id="877" name="Google Shape;877;p59"/>
          <p:cNvSpPr/>
          <p:nvPr/>
        </p:nvSpPr>
        <p:spPr>
          <a:xfrm>
            <a:off x="311700" y="2699525"/>
            <a:ext cx="13461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ALG TYPE</a:t>
            </a:r>
            <a:br>
              <a:rPr lang="zh-TW"/>
            </a:br>
            <a:r>
              <a:rPr lang="zh-TW"/>
              <a:t>1 byte</a:t>
            </a:r>
            <a:endParaRPr/>
          </a:p>
        </p:txBody>
      </p:sp>
      <p:sp>
        <p:nvSpPr>
          <p:cNvPr id="878" name="Google Shape;878;p59"/>
          <p:cNvSpPr txBox="1"/>
          <p:nvPr/>
        </p:nvSpPr>
        <p:spPr>
          <a:xfrm>
            <a:off x="1778125" y="2699200"/>
            <a:ext cx="144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演算法種類</a:t>
            </a:r>
            <a:endParaRPr/>
          </a:p>
        </p:txBody>
      </p:sp>
      <p:sp>
        <p:nvSpPr>
          <p:cNvPr id="879" name="Google Shape;879;p59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2022/03/14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演算法計算結果: ALG_TYPE_POSTURE</a:t>
            </a:r>
            <a:endParaRPr/>
          </a:p>
        </p:txBody>
      </p:sp>
      <p:sp>
        <p:nvSpPr>
          <p:cNvPr id="885" name="Google Shape;88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b="1" lang="zh-TW"/>
              <a:t>int32_t</a:t>
            </a:r>
            <a:r>
              <a:rPr lang="zh-TW"/>
              <a:t> pose_index]</a:t>
            </a:r>
            <a:r>
              <a:rPr lang="zh-TW"/>
              <a:t>[</a:t>
            </a:r>
            <a:r>
              <a:rPr b="1" lang="zh-TW"/>
              <a:t>int32_t</a:t>
            </a:r>
            <a:r>
              <a:rPr lang="zh-TW"/>
              <a:t> pose][</a:t>
            </a:r>
            <a:r>
              <a:rPr b="1" lang="zh-TW"/>
              <a:t>int32_t</a:t>
            </a:r>
            <a:r>
              <a:rPr lang="zh-TW"/>
              <a:t> status][</a:t>
            </a:r>
            <a:r>
              <a:rPr b="1" lang="zh-TW"/>
              <a:t>int32_t</a:t>
            </a:r>
            <a:r>
              <a:rPr lang="zh-TW"/>
              <a:t> action]</a:t>
            </a:r>
            <a:br>
              <a:rPr lang="zh-TW"/>
            </a:br>
            <a:r>
              <a:rPr lang="zh-TW"/>
              <a:t>[</a:t>
            </a:r>
            <a:r>
              <a:rPr b="1" lang="zh-TW"/>
              <a:t>double</a:t>
            </a:r>
            <a:r>
              <a:rPr lang="zh-TW"/>
              <a:t> angle_x]</a:t>
            </a:r>
            <a:r>
              <a:rPr lang="zh-TW"/>
              <a:t>[</a:t>
            </a:r>
            <a:r>
              <a:rPr b="1" lang="zh-TW"/>
              <a:t>double</a:t>
            </a:r>
            <a:r>
              <a:rPr lang="zh-TW"/>
              <a:t> angle_y][</a:t>
            </a:r>
            <a:r>
              <a:rPr b="1" lang="zh-TW"/>
              <a:t>double</a:t>
            </a:r>
            <a:r>
              <a:rPr lang="zh-TW"/>
              <a:t> angle_z]</a:t>
            </a:r>
            <a:br>
              <a:rPr lang="zh-TW"/>
            </a:br>
            <a:r>
              <a:rPr lang="zh-TW"/>
              <a:t>[</a:t>
            </a:r>
            <a:r>
              <a:rPr b="1" lang="zh-TW"/>
              <a:t>double</a:t>
            </a:r>
            <a:r>
              <a:rPr lang="zh-TW"/>
              <a:t> MaxAccDiffMaxHold][</a:t>
            </a:r>
            <a:r>
              <a:rPr b="1" lang="zh-TW"/>
              <a:t>double</a:t>
            </a:r>
            <a:r>
              <a:rPr lang="zh-TW"/>
              <a:t> MaxLvlDiffMaxHold]</a:t>
            </a:r>
            <a:br>
              <a:rPr lang="zh-TW"/>
            </a:br>
            <a:r>
              <a:rPr lang="zh-TW"/>
              <a:t>[</a:t>
            </a:r>
            <a:r>
              <a:rPr b="1" lang="zh-TW"/>
              <a:t>double</a:t>
            </a:r>
            <a:r>
              <a:rPr lang="zh-TW"/>
              <a:t> exe_time]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/>
            </a:br>
            <a:endParaRPr/>
          </a:p>
        </p:txBody>
      </p:sp>
      <p:sp>
        <p:nvSpPr>
          <p:cNvPr id="886" name="Google Shape;886;p60"/>
          <p:cNvSpPr txBox="1"/>
          <p:nvPr/>
        </p:nvSpPr>
        <p:spPr>
          <a:xfrm>
            <a:off x="6492300" y="2803800"/>
            <a:ext cx="265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BODY_POSE_NONE              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BODY_POSE_SIT               1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BODY_POSE_SIDE_RIGHT        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BODY_POSE_SIDE_LEFT         3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BODY_POSE_ON_BACK           4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BODY_POSE_ON_STOMACH        5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BODY_STATUS_NONE            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BODY_STATUS_SLEEP           1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BODY_STATUS_CALM            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BODY_STATUS_MOTION          3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BODY_STATUS_SHOCK_OR_FALL   4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BODY_STATUS_REST_ON_STOMACH 5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BODY_ACT_NONE               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BODY_ACT_SHOCK_LIKE         1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BODY_ACT_SHOCK              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BODY_ACT_LARGE_MOTION       3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#define BODY_ACT_GENTLE_MOTION      4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let BODY_ACT_NONE=BODY_ACT_GENTLE_MOTION</a:t>
            </a:r>
            <a:endParaRPr sz="700"/>
          </a:p>
        </p:txBody>
      </p:sp>
      <p:sp>
        <p:nvSpPr>
          <p:cNvPr id="887" name="Google Shape;887;p60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2022/03/14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演算法計算結果: </a:t>
            </a:r>
            <a:r>
              <a:rPr lang="zh-TW"/>
              <a:t>ALG_TYPE_ACC_HR</a:t>
            </a:r>
            <a:endParaRPr/>
          </a:p>
        </p:txBody>
      </p:sp>
      <p:sp>
        <p:nvSpPr>
          <p:cNvPr id="893" name="Google Shape;89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b="1" lang="zh-TW"/>
              <a:t>double</a:t>
            </a:r>
            <a:r>
              <a:rPr lang="zh-TW"/>
              <a:t> </a:t>
            </a:r>
            <a:r>
              <a:rPr lang="zh-TW"/>
              <a:t>acc_hr</a:t>
            </a:r>
            <a:r>
              <a:rPr lang="zh-TW"/>
              <a:t>][</a:t>
            </a:r>
            <a:r>
              <a:rPr b="1" lang="zh-TW"/>
              <a:t>double</a:t>
            </a:r>
            <a:r>
              <a:rPr lang="zh-TW"/>
              <a:t> </a:t>
            </a:r>
            <a:r>
              <a:rPr lang="zh-TW"/>
              <a:t>acc_hr_cl</a:t>
            </a:r>
            <a:r>
              <a:rPr lang="zh-TW"/>
              <a:t>][</a:t>
            </a:r>
            <a:r>
              <a:rPr b="1" lang="zh-TW"/>
              <a:t>double</a:t>
            </a:r>
            <a:r>
              <a:rPr lang="zh-TW"/>
              <a:t> </a:t>
            </a:r>
            <a:r>
              <a:rPr lang="zh-TW"/>
              <a:t>exe_time</a:t>
            </a:r>
            <a:r>
              <a:rPr lang="zh-TW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/>
            </a:br>
            <a:endParaRPr/>
          </a:p>
        </p:txBody>
      </p:sp>
      <p:sp>
        <p:nvSpPr>
          <p:cNvPr id="894" name="Google Shape;894;p61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2022/03/14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廣播封包status byte說明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[pose</a:t>
            </a: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: 3bits][status: 3bits][act: 2bits]</a:t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int_to_pose_map[0]='None'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int_to_pose_map[1]='sit'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int_to_pose_map[2]='side_right'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int_to_pose_map[3]='side_left'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int_to_pose_map[4]='back'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int_to_pose_map[5]='stomach'</a:t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172150" y="1559425"/>
            <a:ext cx="5913900" cy="26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int_to_status_map[0]='None'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int_to_status_map[1]='sleep'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int_to_status_map[2]='calm'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int_to_status_map[3]='motion'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int_to_status_map[4]='shock_or_fall'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int_to_status_map[5]='rest_on_stomach'</a:t>
            </a:r>
            <a:endParaRPr sz="11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int_to_act_map[0]='None'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int_to_act_map[1]='shock_like'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int_to_act_map[2]='shock'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int_to_act_map[3]='large_motion'</a:t>
            </a:r>
            <a:b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int_to_act_map[4]='gentle_motion' =&gt; </a:t>
            </a:r>
            <a:r>
              <a:rPr lang="zh-TW" sz="1150">
                <a:solidFill>
                  <a:srgbClr val="202124"/>
                </a:solidFill>
                <a:highlight>
                  <a:srgbClr val="FFFFFF"/>
                </a:highlight>
              </a:rPr>
              <a:t>因為ACT只有兩個bit，因此數值會等同None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演算法計算結果: </a:t>
            </a:r>
            <a:r>
              <a:rPr lang="zh-TW"/>
              <a:t>ALG_TYPE_ACC_HR</a:t>
            </a:r>
            <a:endParaRPr/>
          </a:p>
        </p:txBody>
      </p:sp>
      <p:sp>
        <p:nvSpPr>
          <p:cNvPr id="900" name="Google Shape;90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b="1" lang="zh-TW"/>
              <a:t>double</a:t>
            </a:r>
            <a:r>
              <a:rPr lang="zh-TW"/>
              <a:t> acc_hr][</a:t>
            </a:r>
            <a:r>
              <a:rPr b="1" lang="zh-TW"/>
              <a:t>double</a:t>
            </a:r>
            <a:r>
              <a:rPr lang="zh-TW"/>
              <a:t> acc_hr_cl][</a:t>
            </a:r>
            <a:r>
              <a:rPr b="1" lang="zh-TW"/>
              <a:t>double</a:t>
            </a:r>
            <a:r>
              <a:rPr lang="zh-TW"/>
              <a:t> exe_time]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/>
            </a:br>
            <a:endParaRPr/>
          </a:p>
        </p:txBody>
      </p:sp>
      <p:sp>
        <p:nvSpPr>
          <p:cNvPr id="901" name="Google Shape;901;p62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2022/03/14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演算法計算結果: </a:t>
            </a:r>
            <a:r>
              <a:rPr lang="zh-TW"/>
              <a:t>ALG_TYPE_ACC_RR</a:t>
            </a:r>
            <a:endParaRPr/>
          </a:p>
        </p:txBody>
      </p:sp>
      <p:sp>
        <p:nvSpPr>
          <p:cNvPr id="907" name="Google Shape;90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b="1" lang="zh-TW"/>
              <a:t>double</a:t>
            </a:r>
            <a:r>
              <a:rPr lang="zh-TW"/>
              <a:t> </a:t>
            </a:r>
            <a:r>
              <a:rPr lang="zh-TW"/>
              <a:t>acc_rr</a:t>
            </a:r>
            <a:r>
              <a:rPr lang="zh-TW"/>
              <a:t>][</a:t>
            </a:r>
            <a:r>
              <a:rPr b="1" lang="zh-TW"/>
              <a:t>double</a:t>
            </a:r>
            <a:r>
              <a:rPr lang="zh-TW"/>
              <a:t> </a:t>
            </a:r>
            <a:r>
              <a:rPr lang="zh-TW"/>
              <a:t>acc_rr_cl</a:t>
            </a:r>
            <a:r>
              <a:rPr lang="zh-TW"/>
              <a:t>][</a:t>
            </a:r>
            <a:r>
              <a:rPr b="1" lang="zh-TW"/>
              <a:t>double</a:t>
            </a:r>
            <a:r>
              <a:rPr lang="zh-TW"/>
              <a:t> </a:t>
            </a:r>
            <a:r>
              <a:rPr lang="zh-TW"/>
              <a:t>exe_time</a:t>
            </a:r>
            <a:r>
              <a:rPr lang="zh-TW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/>
            </a:br>
            <a:endParaRPr/>
          </a:p>
        </p:txBody>
      </p:sp>
      <p:sp>
        <p:nvSpPr>
          <p:cNvPr id="908" name="Google Shape;908;p63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2022/03/14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演算法計算結果: </a:t>
            </a:r>
            <a:r>
              <a:rPr lang="zh-TW"/>
              <a:t>ALG_TYPE_SND_HR</a:t>
            </a:r>
            <a:endParaRPr/>
          </a:p>
        </p:txBody>
      </p:sp>
      <p:sp>
        <p:nvSpPr>
          <p:cNvPr id="914" name="Google Shape;91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b="1" lang="zh-TW"/>
              <a:t>double</a:t>
            </a:r>
            <a:r>
              <a:rPr lang="zh-TW"/>
              <a:t> </a:t>
            </a:r>
            <a:r>
              <a:rPr lang="zh-TW"/>
              <a:t>snd_hr</a:t>
            </a:r>
            <a:r>
              <a:rPr lang="zh-TW"/>
              <a:t>][</a:t>
            </a:r>
            <a:r>
              <a:rPr b="1" lang="zh-TW"/>
              <a:t>double</a:t>
            </a:r>
            <a:r>
              <a:rPr lang="zh-TW"/>
              <a:t> </a:t>
            </a:r>
            <a:r>
              <a:rPr lang="zh-TW"/>
              <a:t>snd_hr_cl</a:t>
            </a:r>
            <a:r>
              <a:rPr lang="zh-TW"/>
              <a:t>][</a:t>
            </a:r>
            <a:r>
              <a:rPr b="1" lang="zh-TW"/>
              <a:t>double</a:t>
            </a:r>
            <a:r>
              <a:rPr lang="zh-TW"/>
              <a:t> </a:t>
            </a:r>
            <a:r>
              <a:rPr lang="zh-TW"/>
              <a:t>exe_time</a:t>
            </a:r>
            <a:r>
              <a:rPr lang="zh-TW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/>
            </a:br>
            <a:endParaRPr/>
          </a:p>
        </p:txBody>
      </p:sp>
      <p:sp>
        <p:nvSpPr>
          <p:cNvPr id="915" name="Google Shape;915;p64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2022/03/14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加密廣播封包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為了測試方便，nrf52的廣播封包，是先offline用esp32的aes128加密產生</a:t>
            </a:r>
            <a:br>
              <a:rPr lang="zh-TW"/>
            </a:br>
            <a:r>
              <a:rPr lang="zh-TW"/>
              <a:t>[</a:t>
            </a:r>
            <a:r>
              <a:rPr b="1" lang="zh-TW">
                <a:solidFill>
                  <a:srgbClr val="FF00FF"/>
                </a:solidFill>
              </a:rPr>
              <a:t>imu溫度:1byte</a:t>
            </a:r>
            <a:r>
              <a:rPr lang="zh-TW"/>
              <a:t>][</a:t>
            </a:r>
            <a:r>
              <a:rPr b="1" lang="zh-TW">
                <a:solidFill>
                  <a:srgbClr val="9900FF"/>
                </a:solidFill>
              </a:rPr>
              <a:t>電源狀態:1byte</a:t>
            </a:r>
            <a:r>
              <a:rPr lang="zh-TW"/>
              <a:t>][</a:t>
            </a:r>
            <a:r>
              <a:rPr b="1" lang="zh-TW">
                <a:solidFill>
                  <a:srgbClr val="0000FF"/>
                </a:solidFill>
              </a:rPr>
              <a:t>UDID_LSB:2bytes</a:t>
            </a:r>
            <a:r>
              <a:rPr lang="zh-TW"/>
              <a:t>][</a:t>
            </a:r>
            <a:r>
              <a:rPr b="1" lang="zh-TW">
                <a:solidFill>
                  <a:srgbClr val="00FF00"/>
                </a:solidFill>
              </a:rPr>
              <a:t>ENC_DATA:16 bytes</a:t>
            </a:r>
            <a:r>
              <a:rPr lang="zh-TW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UDID=MAC+UDID_LSB: 8bytes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0" y="0"/>
            <a:ext cx="6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2021/10/29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05675" y="2571750"/>
            <a:ext cx="8237100" cy="25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[</a:t>
            </a:r>
            <a:r>
              <a:rPr b="1" lang="zh-TW" sz="1800">
                <a:solidFill>
                  <a:srgbClr val="00FF00"/>
                </a:solidFill>
              </a:rPr>
              <a:t>ENC_DATA:16 bytes</a:t>
            </a:r>
            <a:r>
              <a:rPr lang="zh-TW" sz="1800">
                <a:solidFill>
                  <a:schemeClr val="dk2"/>
                </a:solidFill>
              </a:rPr>
              <a:t>]，其原始資料為: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1. evt_ts: 4bytes =&gt; 當前事件發生的時間(device local ts, in ms)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2. cur_ts: 4bytes =&gt;當前廣播封包發送的時間(device local ts, in ms)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3. event_type: 1byte: 如果有事件出現的話，在這裡紀錄種類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4. battery_level: 1byte: 電池電量，電量用0~100來描述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5. status: 1byte =&gt; 趴睡或仰躺，或者沒安裝在尿片，每個bit表示一種狀態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bit0:仰躺0, or趴睡1; bit1: recv; bit2: recv; bit3: recv; bit4: recv; bit5: recv; bit6: recv; bit7: recv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6. odd_sound: 1byte =&gt; device累積的奇怪聲音的數量，station察覺此欄位大於0，就要考慮找時機去下載</a:t>
            </a:r>
            <a:br>
              <a:rPr lang="zh-TW" sz="1150">
                <a:solidFill>
                  <a:srgbClr val="202124"/>
                </a:solidFill>
              </a:rPr>
            </a:br>
            <a:r>
              <a:rPr b="1" lang="zh-TW" sz="1150">
                <a:solidFill>
                  <a:srgbClr val="FF0000"/>
                </a:solidFill>
              </a:rPr>
              <a:t>7: UDID_MSB: 2bytes，解開封包之後，作為資料完整性的檢查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8. 每分鐘呼吸次數: 1byte</a:t>
            </a:r>
            <a:br>
              <a:rPr lang="zh-TW" sz="1150">
                <a:solidFill>
                  <a:srgbClr val="202124"/>
                </a:solidFill>
              </a:rPr>
            </a:br>
            <a:r>
              <a:rPr lang="zh-TW" sz="1150">
                <a:solidFill>
                  <a:srgbClr val="202124"/>
                </a:solidFill>
              </a:rPr>
              <a:t>9. 每分鐘心跳次數: 1byte</a:t>
            </a:r>
            <a:endParaRPr sz="1150">
              <a:solidFill>
                <a:srgbClr val="202124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549" y="1834389"/>
            <a:ext cx="3472451" cy="190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325" y="927475"/>
            <a:ext cx="70675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欄位說明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330"/>
              <a:t>IMU感測器得到的攝氏溫度val</a:t>
            </a:r>
            <a:br>
              <a:rPr lang="zh-TW" sz="1330"/>
            </a:br>
            <a:r>
              <a:rPr lang="zh-TW" sz="1330"/>
              <a:t>[imu溫度:1byte]=(val-30)x8		範圍-120~120，對應到15~45度</a:t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1330"/>
              <a:t>電源狀態:</a:t>
            </a:r>
            <a:br>
              <a:rPr lang="zh-TW" sz="1330"/>
            </a:br>
            <a:r>
              <a:rPr lang="zh-TW" sz="1330"/>
              <a:t>#define SYS_INFO_BAT_STATE_NO_WPOWER_HIGH_BAT  0		電池電壓&gt;3.6</a:t>
            </a:r>
            <a:br>
              <a:rPr lang="zh-TW" sz="1330"/>
            </a:br>
            <a:r>
              <a:rPr lang="zh-TW" sz="1330"/>
              <a:t>#define SYS_INFO_BAT_STATE_NO_WPOWER_MED_BAT  1		電池電壓3.3~3.6</a:t>
            </a:r>
            <a:br>
              <a:rPr lang="zh-TW" sz="1330"/>
            </a:br>
            <a:r>
              <a:rPr lang="zh-TW" sz="1330"/>
              <a:t>#define SYS_INFO_BAT_STATE_NO_WPOWER_LOW_BAT  2		電池電壓3.2~3.3</a:t>
            </a:r>
            <a:br>
              <a:rPr lang="zh-TW" sz="1330"/>
            </a:br>
            <a:r>
              <a:rPr lang="zh-TW" sz="1330"/>
              <a:t>#define SYS_INFO_BAT_STATE_NO_WPOWER_BAT_ALARM  3		電池電壓&lt;3.2</a:t>
            </a:r>
            <a:br>
              <a:rPr lang="zh-TW" sz="1330"/>
            </a:br>
            <a:r>
              <a:rPr lang="zh-TW" sz="1330"/>
              <a:t>#define SYS_INFO_BAT_STATE_WPOWER_CHARGE_DONE  4		充電完畢</a:t>
            </a:r>
            <a:br>
              <a:rPr lang="zh-TW" sz="1330"/>
            </a:br>
            <a:r>
              <a:rPr lang="zh-TW" sz="1330"/>
              <a:t>#define SYS_INFO_BAT_STATE_WPOWER_CHARGING  5			充電中</a:t>
            </a:r>
            <a:br>
              <a:rPr lang="zh-TW" sz="1330"/>
            </a:br>
            <a:r>
              <a:rPr lang="zh-TW" sz="1330"/>
              <a:t>#define SYS_INFO_BAT_STATE_WPOWER_BAT_FAIL  6			偵測到電池問題或溫度過高</a:t>
            </a:r>
            <a:br>
              <a:rPr lang="zh-TW" sz="1330"/>
            </a:br>
            <a:r>
              <a:rPr lang="zh-TW" sz="1330"/>
              <a:t>#define SYS_INFO_BAT_STATE_WPOWER_LOW_CURR_ALARM  7	無線充電收到的電流不足</a:t>
            </a:r>
            <a:endParaRPr sz="133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</a:t>
            </a:r>
            <a:r>
              <a:rPr lang="zh-TW"/>
              <a:t>廣播</a:t>
            </a:r>
            <a:r>
              <a:rPr lang="zh-TW"/>
              <a:t>封包: 共</a:t>
            </a:r>
            <a:r>
              <a:rPr lang="zh-TW"/>
              <a:t>3</a:t>
            </a:r>
            <a:r>
              <a:rPr lang="zh-TW"/>
              <a:t>0bytes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[前置資料:6bytes][資訊描述:2bytes][製造商代號:2bytes]</a:t>
            </a:r>
            <a:br>
              <a:rPr lang="zh-TW"/>
            </a:br>
            <a:r>
              <a:rPr lang="zh-TW"/>
              <a:t>[</a:t>
            </a:r>
            <a:r>
              <a:rPr b="1" lang="zh-TW">
                <a:solidFill>
                  <a:srgbClr val="FF00FF"/>
                </a:solidFill>
              </a:rPr>
              <a:t>imu溫度:1byte</a:t>
            </a:r>
            <a:r>
              <a:rPr lang="zh-TW"/>
              <a:t>][</a:t>
            </a:r>
            <a:r>
              <a:rPr b="1" lang="zh-TW">
                <a:solidFill>
                  <a:srgbClr val="9900FF"/>
                </a:solidFill>
              </a:rPr>
              <a:t>電源狀態:1byte</a:t>
            </a:r>
            <a:r>
              <a:rPr lang="zh-TW"/>
              <a:t>][</a:t>
            </a:r>
            <a:r>
              <a:rPr b="1" lang="zh-TW">
                <a:solidFill>
                  <a:srgbClr val="0000FF"/>
                </a:solidFill>
              </a:rPr>
              <a:t>UDID_LSB:2bytes</a:t>
            </a:r>
            <a:r>
              <a:rPr lang="zh-TW"/>
              <a:t>][</a:t>
            </a:r>
            <a:r>
              <a:rPr b="1" lang="zh-TW">
                <a:solidFill>
                  <a:srgbClr val="00FF00"/>
                </a:solidFill>
              </a:rPr>
              <a:t>ENC_DATA:16 bytes</a:t>
            </a:r>
            <a:r>
              <a:rPr lang="zh-TW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前置資料包含:廣播封包的種類與TX功率</a:t>
            </a:r>
            <a:br>
              <a:rPr lang="zh-TW" sz="1600"/>
            </a:br>
            <a:r>
              <a:rPr lang="zh-TW" sz="1600"/>
              <a:t>資訊描述: [0x17 0xff]；0x17=23:後面接續23bytes資料；0xff後續資料為製造商自訂資料</a:t>
            </a:r>
            <a:br>
              <a:rPr lang="zh-TW" sz="1600"/>
            </a:br>
            <a:r>
              <a:rPr lang="zh-TW" sz="1600"/>
              <a:t>製造商代號:目前使用ambiq: 0x09ac [0xac 0x09] (lsb first, ble規範)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後面20bytes內容自訂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rgbClr val="FF0000"/>
                </a:solidFill>
              </a:rPr>
              <a:t>手機只能收到一個廣播封包(nrf connect)，後續廣播內容變更也不會反映在GUI</a:t>
            </a:r>
            <a:br>
              <a:rPr lang="zh-TW" sz="1400">
                <a:solidFill>
                  <a:srgbClr val="FF0000"/>
                </a:solidFill>
              </a:rPr>
            </a:br>
            <a:r>
              <a:rPr lang="zh-TW" sz="1400">
                <a:solidFill>
                  <a:srgbClr val="FF0000"/>
                </a:solidFill>
              </a:rPr>
              <a:t>python bleak不知為何無法顯示這樣定義的manufacturer info</a:t>
            </a:r>
            <a:br>
              <a:rPr lang="zh-TW" sz="1400">
                <a:solidFill>
                  <a:srgbClr val="FF0000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ESP32可以顯示正確的manufacturer info</a:t>
            </a:r>
            <a:endParaRPr sz="1400">
              <a:solidFill>
                <a:srgbClr val="0000FF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525" y="0"/>
            <a:ext cx="2645475" cy="11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UDID</a:t>
            </a:r>
            <a:r>
              <a:rPr lang="zh-TW"/>
              <a:t>廣播</a:t>
            </a:r>
            <a:r>
              <a:rPr lang="zh-TW"/>
              <a:t>封包: 共30bytes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[前置資料:6bytes][資訊描述:2bytes][製造商代號:2bytes]</a:t>
            </a:r>
            <a:br>
              <a:rPr lang="zh-TW"/>
            </a:br>
            <a:r>
              <a:rPr lang="zh-TW"/>
              <a:t>[</a:t>
            </a:r>
            <a:r>
              <a:rPr b="1" lang="zh-TW">
                <a:solidFill>
                  <a:srgbClr val="FF00FF"/>
                </a:solidFill>
              </a:rPr>
              <a:t>UDID/FW/HW info</a:t>
            </a:r>
            <a:r>
              <a:rPr lang="zh-TW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前置資料包含:廣播封包的種類與TX功率</a:t>
            </a:r>
            <a:br>
              <a:rPr lang="zh-TW" sz="1600"/>
            </a:br>
            <a:r>
              <a:rPr lang="zh-TW" sz="1600"/>
              <a:t>資訊描述: [0x17 0xff]；0x17=23:後面接續23bytes資料；0xff後續資料為製造商自訂資料</a:t>
            </a:r>
            <a:br>
              <a:rPr lang="zh-TW" sz="1600"/>
            </a:br>
            <a:r>
              <a:rPr lang="zh-TW" sz="1600"/>
              <a:t>製造商代號:目前使用ambiq: 0x09ac [0xac 0x09] (lsb first, ble規範)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UDID/FW/HW info:</a:t>
            </a:r>
            <a:br>
              <a:rPr lang="zh-TW" sz="1600"/>
            </a:br>
            <a:r>
              <a:rPr lang="zh-TW" sz="1600"/>
              <a:t>前4bytes為0x12345678作為封包型態的辨識</a:t>
            </a:r>
            <a:br>
              <a:rPr lang="zh-TW" sz="1600"/>
            </a:br>
            <a:r>
              <a:rPr lang="zh-TW" sz="1600"/>
              <a:t>8bytes是貼片完整的UDID</a:t>
            </a:r>
            <a:br>
              <a:rPr lang="zh-TW" sz="1600"/>
            </a:br>
            <a:r>
              <a:rPr lang="zh-TW" sz="1600"/>
              <a:t>4bytes目前沒用途，放UDID前4bytes</a:t>
            </a:r>
            <a:br>
              <a:rPr lang="zh-TW" sz="1600"/>
            </a:br>
            <a:r>
              <a:rPr lang="zh-TW" sz="1600"/>
              <a:t>2bytes是韌體版本</a:t>
            </a:r>
            <a:br>
              <a:rPr lang="zh-TW" sz="1600"/>
            </a:br>
            <a:r>
              <a:rPr lang="zh-TW" sz="1600"/>
              <a:t>2bytes是硬體版本</a:t>
            </a:r>
            <a:br>
              <a:rPr lang="zh-TW" sz="1600"/>
            </a:br>
            <a:r>
              <a:rPr lang="zh-TW" sz="1600"/>
              <a:t>注意MCU是LSB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846" y="3006121"/>
            <a:ext cx="4228151" cy="21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