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Nunito"/>
      <p:regular r:id="rId19"/>
      <p:bold r:id="rId20"/>
      <p:italic r:id="rId21"/>
      <p:boldItalic r:id="rId22"/>
    </p:embeddedFont>
    <p:embeddedFont>
      <p:font typeface="Nunito Medium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.fntdata"/><Relationship Id="rId22" Type="http://schemas.openxmlformats.org/officeDocument/2006/relationships/font" Target="fonts/Nunito-boldItalic.fntdata"/><Relationship Id="rId21" Type="http://schemas.openxmlformats.org/officeDocument/2006/relationships/font" Target="fonts/Nunito-italic.fntdata"/><Relationship Id="rId24" Type="http://schemas.openxmlformats.org/officeDocument/2006/relationships/font" Target="fonts/NunitoMedium-bold.fntdata"/><Relationship Id="rId23" Type="http://schemas.openxmlformats.org/officeDocument/2006/relationships/font" Target="fonts/NunitoMedium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NunitoMedium-boldItalic.fntdata"/><Relationship Id="rId25" Type="http://schemas.openxmlformats.org/officeDocument/2006/relationships/font" Target="fonts/NunitoMedium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Nunito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react-lm.github.io/" TargetMode="Externa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5dd976707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5dd976707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45497b766d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45497b766d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Dynamic RAG takes advantage of chain-of-thought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CoT prompting enables complex reasoning capabilities through intermediate reasoning steps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ReAct (reasoning and acting)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https://react-lm.github.io/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45497b766d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45497b766d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45497b766d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45497b766d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45497b766d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45497b766d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45497b766d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45497b766d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39fe84c697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39fe84c697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Griptape is a modular Python framework for integrating LLMs and other models with </a:t>
            </a:r>
            <a:r>
              <a:rPr lang="en"/>
              <a:t>enterprise</a:t>
            </a:r>
            <a:r>
              <a:rPr lang="en"/>
              <a:t> data and APIs.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Differences: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Minimal prompt engineering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Keeping data off the prompt by default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5dd9767071_2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5dd9767071_2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Core abstractions: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Structures and tasks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Tasks can be focused on a variety of things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Summarization,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Querying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Extraction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Chain-of-thought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Drivers are used to abstract connections to the underlying services while keeping the overall framework high level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45497b766d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45497b766d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45497b766d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45497b766d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RAG is used in place of fine-tuning.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Fine-tuning can be costly and challenging.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RAG solves this. Developer pre-processes the data or automates that process and augments queries.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 more from the previous episode of “Generative AI and Data Science On AWS”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45497b766d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45497b766d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45497b766d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45497b766d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45497b766d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45497b766d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Pre-processing can be costly in terms of operation costs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Data sources are ultimately static and are limited by what was originally processed.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Data in the sources can become outdated.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ubtitle">
  <p:cSld name="TITLE_ONLY_1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" name="Google Shape;32;p7"/>
          <p:cNvSpPr txBox="1"/>
          <p:nvPr>
            <p:ph idx="1" type="subTitle"/>
          </p:nvPr>
        </p:nvSpPr>
        <p:spPr>
          <a:xfrm>
            <a:off x="4620850" y="62900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1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1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1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 Medium"/>
              <a:buNone/>
              <a:defRPr sz="2800">
                <a:solidFill>
                  <a:schemeClr val="dk1"/>
                </a:solidFill>
                <a:latin typeface="Nunito Medium"/>
                <a:ea typeface="Nunito Medium"/>
                <a:cs typeface="Nunito Medium"/>
                <a:sym typeface="Nunit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 Medium"/>
              <a:buNone/>
              <a:defRPr sz="2800">
                <a:solidFill>
                  <a:schemeClr val="dk1"/>
                </a:solidFill>
                <a:latin typeface="Nunito Medium"/>
                <a:ea typeface="Nunito Medium"/>
                <a:cs typeface="Nunito Medium"/>
                <a:sym typeface="Nunito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 Medium"/>
              <a:buNone/>
              <a:defRPr sz="2800">
                <a:solidFill>
                  <a:schemeClr val="dk1"/>
                </a:solidFill>
                <a:latin typeface="Nunito Medium"/>
                <a:ea typeface="Nunito Medium"/>
                <a:cs typeface="Nunito Medium"/>
                <a:sym typeface="Nunito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 Medium"/>
              <a:buNone/>
              <a:defRPr sz="2800">
                <a:solidFill>
                  <a:schemeClr val="dk1"/>
                </a:solidFill>
                <a:latin typeface="Nunito Medium"/>
                <a:ea typeface="Nunito Medium"/>
                <a:cs typeface="Nunito Medium"/>
                <a:sym typeface="Nunito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 Medium"/>
              <a:buNone/>
              <a:defRPr sz="2800">
                <a:solidFill>
                  <a:schemeClr val="dk1"/>
                </a:solidFill>
                <a:latin typeface="Nunito Medium"/>
                <a:ea typeface="Nunito Medium"/>
                <a:cs typeface="Nunito Medium"/>
                <a:sym typeface="Nunito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 Medium"/>
              <a:buNone/>
              <a:defRPr sz="2800">
                <a:solidFill>
                  <a:schemeClr val="dk1"/>
                </a:solidFill>
                <a:latin typeface="Nunito Medium"/>
                <a:ea typeface="Nunito Medium"/>
                <a:cs typeface="Nunito Medium"/>
                <a:sym typeface="Nunito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 Medium"/>
              <a:buNone/>
              <a:defRPr sz="2800">
                <a:solidFill>
                  <a:schemeClr val="dk1"/>
                </a:solidFill>
                <a:latin typeface="Nunito Medium"/>
                <a:ea typeface="Nunito Medium"/>
                <a:cs typeface="Nunito Medium"/>
                <a:sym typeface="Nunito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 Medium"/>
              <a:buNone/>
              <a:defRPr sz="2800">
                <a:solidFill>
                  <a:schemeClr val="dk1"/>
                </a:solidFill>
                <a:latin typeface="Nunito Medium"/>
                <a:ea typeface="Nunito Medium"/>
                <a:cs typeface="Nunito Medium"/>
                <a:sym typeface="Nunito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 Medium"/>
              <a:buNone/>
              <a:defRPr sz="2800">
                <a:solidFill>
                  <a:schemeClr val="dk1"/>
                </a:solidFill>
                <a:latin typeface="Nunito Medium"/>
                <a:ea typeface="Nunito Medium"/>
                <a:cs typeface="Nunito Medium"/>
                <a:sym typeface="Nunito Medium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unito"/>
              <a:buChar char="●"/>
              <a:defRPr sz="18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unito"/>
              <a:buChar char="○"/>
              <a:defRPr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unito"/>
              <a:buChar char="■"/>
              <a:defRPr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unito"/>
              <a:buChar char="●"/>
              <a:defRPr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unito"/>
              <a:buChar char="○"/>
              <a:defRPr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unito"/>
              <a:buChar char="■"/>
              <a:defRPr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unito"/>
              <a:buChar char="●"/>
              <a:defRPr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unito"/>
              <a:buChar char="○"/>
              <a:defRPr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unito"/>
              <a:buChar char="■"/>
              <a:defRPr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">
            <a:alphaModFix amt="50000"/>
          </a:blip>
          <a:stretch>
            <a:fillRect/>
          </a:stretch>
        </p:blipFill>
        <p:spPr>
          <a:xfrm>
            <a:off x="110372" y="4852775"/>
            <a:ext cx="789125" cy="20405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www.griptape.ai" TargetMode="External"/><Relationship Id="rId4" Type="http://schemas.openxmlformats.org/officeDocument/2006/relationships/hyperlink" Target="https://github.com/griptape-ai/griptape" TargetMode="External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/>
        </p:nvSpPr>
        <p:spPr>
          <a:xfrm>
            <a:off x="590850" y="1702631"/>
            <a:ext cx="7962300" cy="9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Dynamic </a:t>
            </a:r>
            <a:r>
              <a:rPr lang="en" sz="2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RAG</a:t>
            </a:r>
            <a:endParaRPr sz="28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with Griptape</a:t>
            </a:r>
            <a:endParaRPr sz="18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6700" y="2925626"/>
            <a:ext cx="1990600" cy="51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3"/>
          <p:cNvSpPr txBox="1"/>
          <p:nvPr>
            <p:ph type="title"/>
          </p:nvPr>
        </p:nvSpPr>
        <p:spPr>
          <a:xfrm>
            <a:off x="265500" y="1830600"/>
            <a:ext cx="4045200" cy="148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Dynamic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RAG</a:t>
            </a:r>
            <a:endParaRPr/>
          </a:p>
        </p:txBody>
      </p:sp>
      <p:sp>
        <p:nvSpPr>
          <p:cNvPr id="161" name="Google Shape;161;p2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is vectorized and cached in real time.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Works great with small data.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Enables </a:t>
            </a:r>
            <a:r>
              <a:rPr i="1" lang="en"/>
              <a:t>off prompt</a:t>
            </a:r>
            <a:r>
              <a:rPr lang="en"/>
              <a:t> patterns.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00" y="523625"/>
            <a:ext cx="7282324" cy="4096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r>
              <a:rPr lang="en"/>
              <a:t>emo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6"/>
          <p:cNvSpPr txBox="1"/>
          <p:nvPr>
            <p:ph type="title"/>
          </p:nvPr>
        </p:nvSpPr>
        <p:spPr>
          <a:xfrm>
            <a:off x="311700" y="2074650"/>
            <a:ext cx="8520600" cy="25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hlink"/>
                </a:solidFill>
                <a:hlinkClick r:id="rId3"/>
              </a:rPr>
              <a:t>https://www.griptape.ai</a:t>
            </a:r>
            <a:endParaRPr sz="2400"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hlink"/>
                </a:solidFill>
                <a:hlinkClick r:id="rId4"/>
              </a:rPr>
              <a:t>https://github.com/griptape-ai/griptape</a:t>
            </a:r>
            <a:endParaRPr sz="2400"/>
          </a:p>
        </p:txBody>
      </p:sp>
      <p:pic>
        <p:nvPicPr>
          <p:cNvPr id="177" name="Google Shape;177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58525" y="926550"/>
            <a:ext cx="3426949" cy="88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937338" y="3360850"/>
            <a:ext cx="1269300" cy="126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265500" y="1830600"/>
            <a:ext cx="4045200" cy="148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66" name="Google Shape;66;p1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Is Griptape?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Is RAG?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Challenges w/ RAG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Dynamic RAG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Demo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Griptape?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17"/>
          <p:cNvGrpSpPr/>
          <p:nvPr/>
        </p:nvGrpSpPr>
        <p:grpSpPr>
          <a:xfrm>
            <a:off x="6092350" y="420875"/>
            <a:ext cx="2639700" cy="4038204"/>
            <a:chOff x="6184200" y="420875"/>
            <a:chExt cx="2639700" cy="4038204"/>
          </a:xfrm>
        </p:grpSpPr>
        <p:sp>
          <p:nvSpPr>
            <p:cNvPr id="77" name="Google Shape;77;p17"/>
            <p:cNvSpPr/>
            <p:nvPr/>
          </p:nvSpPr>
          <p:spPr>
            <a:xfrm>
              <a:off x="6860996" y="3927125"/>
              <a:ext cx="1286118" cy="531954"/>
            </a:xfrm>
            <a:prstGeom prst="flowChartDocument">
              <a:avLst/>
            </a:prstGeom>
            <a:noFill/>
            <a:ln cap="flat" cmpd="sng" w="9525">
              <a:solidFill>
                <a:srgbClr val="AAD9D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AAD9DD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8" name="Google Shape;78;p17"/>
            <p:cNvSpPr/>
            <p:nvPr/>
          </p:nvSpPr>
          <p:spPr>
            <a:xfrm>
              <a:off x="6184200" y="1953200"/>
              <a:ext cx="2639700" cy="1719300"/>
            </a:xfrm>
            <a:prstGeom prst="rect">
              <a:avLst/>
            </a:prstGeom>
            <a:solidFill>
              <a:srgbClr val="AAD9DD">
                <a:alpha val="20250"/>
              </a:srgbClr>
            </a:solidFill>
            <a:ln cap="flat" cmpd="sng" w="9525">
              <a:solidFill>
                <a:srgbClr val="3030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79" name="Google Shape;79;p17"/>
            <p:cNvCxnSpPr>
              <a:stCxn id="80" idx="2"/>
              <a:endCxn id="78" idx="0"/>
            </p:cNvCxnSpPr>
            <p:nvPr/>
          </p:nvCxnSpPr>
          <p:spPr>
            <a:xfrm flipH="1" rot="-5400000">
              <a:off x="7359600" y="1808750"/>
              <a:ext cx="288300" cy="600"/>
            </a:xfrm>
            <a:prstGeom prst="curvedConnector3">
              <a:avLst>
                <a:gd fmla="val 50000" name="adj1"/>
              </a:avLst>
            </a:prstGeom>
            <a:noFill/>
            <a:ln cap="flat" cmpd="sng" w="9525">
              <a:solidFill>
                <a:srgbClr val="F5F0E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" name="Google Shape;81;p17"/>
            <p:cNvCxnSpPr>
              <a:stCxn id="78" idx="2"/>
              <a:endCxn id="77" idx="0"/>
            </p:cNvCxnSpPr>
            <p:nvPr/>
          </p:nvCxnSpPr>
          <p:spPr>
            <a:xfrm flipH="1" rot="-5400000">
              <a:off x="7377000" y="3799550"/>
              <a:ext cx="254700" cy="600"/>
            </a:xfrm>
            <a:prstGeom prst="curvedConnector3">
              <a:avLst>
                <a:gd fmla="val 49985" name="adj1"/>
              </a:avLst>
            </a:prstGeom>
            <a:noFill/>
            <a:ln cap="flat" cmpd="sng" w="9525">
              <a:solidFill>
                <a:srgbClr val="AAD9DD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82" name="Google Shape;82;p17"/>
            <p:cNvSpPr/>
            <p:nvPr/>
          </p:nvSpPr>
          <p:spPr>
            <a:xfrm>
              <a:off x="6338338" y="2121731"/>
              <a:ext cx="519300" cy="237000"/>
            </a:xfrm>
            <a:prstGeom prst="rect">
              <a:avLst/>
            </a:prstGeom>
            <a:solidFill>
              <a:srgbClr val="DDAAD3">
                <a:alpha val="20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Nunito"/>
                  <a:ea typeface="Nunito"/>
                  <a:cs typeface="Nunito"/>
                  <a:sym typeface="Nunito"/>
                </a:rPr>
                <a:t>task</a:t>
              </a:r>
              <a:endParaRPr sz="1300"/>
            </a:p>
          </p:txBody>
        </p:sp>
        <p:sp>
          <p:nvSpPr>
            <p:cNvPr id="83" name="Google Shape;83;p17"/>
            <p:cNvSpPr/>
            <p:nvPr/>
          </p:nvSpPr>
          <p:spPr>
            <a:xfrm>
              <a:off x="7219938" y="2116219"/>
              <a:ext cx="519300" cy="237000"/>
            </a:xfrm>
            <a:prstGeom prst="rect">
              <a:avLst/>
            </a:prstGeom>
            <a:solidFill>
              <a:srgbClr val="AAD9DD">
                <a:alpha val="20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Nunito"/>
                  <a:ea typeface="Nunito"/>
                  <a:cs typeface="Nunito"/>
                  <a:sym typeface="Nunito"/>
                </a:rPr>
                <a:t>task</a:t>
              </a:r>
              <a:endParaRPr/>
            </a:p>
          </p:txBody>
        </p:sp>
        <p:sp>
          <p:nvSpPr>
            <p:cNvPr id="84" name="Google Shape;84;p17"/>
            <p:cNvSpPr/>
            <p:nvPr/>
          </p:nvSpPr>
          <p:spPr>
            <a:xfrm>
              <a:off x="8020550" y="2121731"/>
              <a:ext cx="519300" cy="237000"/>
            </a:xfrm>
            <a:prstGeom prst="rect">
              <a:avLst/>
            </a:prstGeom>
            <a:solidFill>
              <a:srgbClr val="C1DDAA">
                <a:alpha val="20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Nunito"/>
                  <a:ea typeface="Nunito"/>
                  <a:cs typeface="Nunito"/>
                  <a:sym typeface="Nunito"/>
                </a:rPr>
                <a:t>task</a:t>
              </a:r>
              <a:endParaRPr/>
            </a:p>
          </p:txBody>
        </p:sp>
        <p:sp>
          <p:nvSpPr>
            <p:cNvPr id="85" name="Google Shape;85;p17"/>
            <p:cNvSpPr/>
            <p:nvPr/>
          </p:nvSpPr>
          <p:spPr>
            <a:xfrm>
              <a:off x="6338338" y="2493950"/>
              <a:ext cx="519300" cy="237000"/>
            </a:xfrm>
            <a:prstGeom prst="rect">
              <a:avLst/>
            </a:prstGeom>
            <a:solidFill>
              <a:srgbClr val="DDAAD3">
                <a:alpha val="20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Nunito"/>
                  <a:ea typeface="Nunito"/>
                  <a:cs typeface="Nunito"/>
                  <a:sym typeface="Nunito"/>
                </a:rPr>
                <a:t>task</a:t>
              </a:r>
              <a:endParaRPr/>
            </a:p>
          </p:txBody>
        </p:sp>
        <p:sp>
          <p:nvSpPr>
            <p:cNvPr id="86" name="Google Shape;86;p17"/>
            <p:cNvSpPr/>
            <p:nvPr/>
          </p:nvSpPr>
          <p:spPr>
            <a:xfrm>
              <a:off x="6338338" y="2866163"/>
              <a:ext cx="519300" cy="237000"/>
            </a:xfrm>
            <a:prstGeom prst="rect">
              <a:avLst/>
            </a:prstGeom>
            <a:solidFill>
              <a:srgbClr val="DDAAD3">
                <a:alpha val="20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Nunito"/>
                  <a:ea typeface="Nunito"/>
                  <a:cs typeface="Nunito"/>
                  <a:sym typeface="Nunito"/>
                </a:rPr>
                <a:t>task</a:t>
              </a:r>
              <a:endParaRPr/>
            </a:p>
          </p:txBody>
        </p:sp>
        <p:sp>
          <p:nvSpPr>
            <p:cNvPr id="87" name="Google Shape;87;p17"/>
            <p:cNvSpPr/>
            <p:nvPr/>
          </p:nvSpPr>
          <p:spPr>
            <a:xfrm>
              <a:off x="7222625" y="2488425"/>
              <a:ext cx="519300" cy="237000"/>
            </a:xfrm>
            <a:prstGeom prst="rect">
              <a:avLst/>
            </a:prstGeom>
            <a:solidFill>
              <a:srgbClr val="AAD9DD">
                <a:alpha val="20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Nunito"/>
                  <a:ea typeface="Nunito"/>
                  <a:cs typeface="Nunito"/>
                  <a:sym typeface="Nunito"/>
                </a:rPr>
                <a:t>task</a:t>
              </a:r>
              <a:endParaRPr/>
            </a:p>
          </p:txBody>
        </p:sp>
        <p:sp>
          <p:nvSpPr>
            <p:cNvPr id="88" name="Google Shape;88;p17"/>
            <p:cNvSpPr/>
            <p:nvPr/>
          </p:nvSpPr>
          <p:spPr>
            <a:xfrm>
              <a:off x="8366325" y="2493950"/>
              <a:ext cx="328800" cy="237000"/>
            </a:xfrm>
            <a:prstGeom prst="rect">
              <a:avLst/>
            </a:prstGeom>
            <a:solidFill>
              <a:srgbClr val="DDAAAA">
                <a:alpha val="20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Nunito"/>
                  <a:ea typeface="Nunito"/>
                  <a:cs typeface="Nunito"/>
                  <a:sym typeface="Nunito"/>
                </a:rPr>
                <a:t>task</a:t>
              </a:r>
              <a:endParaRPr sz="200"/>
            </a:p>
          </p:txBody>
        </p:sp>
        <p:sp>
          <p:nvSpPr>
            <p:cNvPr id="89" name="Google Shape;89;p17"/>
            <p:cNvSpPr/>
            <p:nvPr/>
          </p:nvSpPr>
          <p:spPr>
            <a:xfrm>
              <a:off x="7867450" y="2493950"/>
              <a:ext cx="328800" cy="237000"/>
            </a:xfrm>
            <a:prstGeom prst="rect">
              <a:avLst/>
            </a:prstGeom>
            <a:solidFill>
              <a:srgbClr val="C4DDAA">
                <a:alpha val="20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Nunito"/>
                  <a:ea typeface="Nunito"/>
                  <a:cs typeface="Nunito"/>
                  <a:sym typeface="Nunito"/>
                </a:rPr>
                <a:t>task</a:t>
              </a:r>
              <a:endParaRPr sz="900"/>
            </a:p>
          </p:txBody>
        </p:sp>
        <p:sp>
          <p:nvSpPr>
            <p:cNvPr id="90" name="Google Shape;90;p17"/>
            <p:cNvSpPr/>
            <p:nvPr/>
          </p:nvSpPr>
          <p:spPr>
            <a:xfrm>
              <a:off x="7867438" y="2866175"/>
              <a:ext cx="328800" cy="237000"/>
            </a:xfrm>
            <a:prstGeom prst="rect">
              <a:avLst/>
            </a:prstGeom>
            <a:solidFill>
              <a:srgbClr val="C4DDAA">
                <a:alpha val="20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Nunito"/>
                  <a:ea typeface="Nunito"/>
                  <a:cs typeface="Nunito"/>
                  <a:sym typeface="Nunito"/>
                </a:rPr>
                <a:t>task</a:t>
              </a:r>
              <a:endParaRPr/>
            </a:p>
          </p:txBody>
        </p:sp>
        <p:sp>
          <p:nvSpPr>
            <p:cNvPr id="91" name="Google Shape;91;p17"/>
            <p:cNvSpPr/>
            <p:nvPr/>
          </p:nvSpPr>
          <p:spPr>
            <a:xfrm>
              <a:off x="6994500" y="3317950"/>
              <a:ext cx="712200" cy="237000"/>
            </a:xfrm>
            <a:prstGeom prst="rect">
              <a:avLst/>
            </a:prstGeom>
            <a:solidFill>
              <a:srgbClr val="DDD1AA">
                <a:alpha val="20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Nunito"/>
                  <a:ea typeface="Nunito"/>
                  <a:cs typeface="Nunito"/>
                  <a:sym typeface="Nunito"/>
                </a:rPr>
                <a:t>task</a:t>
              </a:r>
              <a:endParaRPr/>
            </a:p>
          </p:txBody>
        </p:sp>
        <p:cxnSp>
          <p:nvCxnSpPr>
            <p:cNvPr id="92" name="Google Shape;92;p17"/>
            <p:cNvCxnSpPr>
              <a:stCxn id="82" idx="2"/>
              <a:endCxn id="85" idx="0"/>
            </p:cNvCxnSpPr>
            <p:nvPr/>
          </p:nvCxnSpPr>
          <p:spPr>
            <a:xfrm flipH="1" rot="-5400000">
              <a:off x="6530638" y="2426081"/>
              <a:ext cx="135300" cy="600"/>
            </a:xfrm>
            <a:prstGeom prst="curvedConnector3">
              <a:avLst>
                <a:gd fmla="val 49970" name="adj1"/>
              </a:avLst>
            </a:prstGeom>
            <a:noFill/>
            <a:ln cap="flat" cmpd="sng" w="9525">
              <a:solidFill>
                <a:srgbClr val="DDAAD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3" name="Google Shape;93;p17"/>
            <p:cNvCxnSpPr>
              <a:stCxn id="85" idx="2"/>
              <a:endCxn id="86" idx="0"/>
            </p:cNvCxnSpPr>
            <p:nvPr/>
          </p:nvCxnSpPr>
          <p:spPr>
            <a:xfrm flipH="1" rot="-5400000">
              <a:off x="6530638" y="2798300"/>
              <a:ext cx="135300" cy="600"/>
            </a:xfrm>
            <a:prstGeom prst="curvedConnector3">
              <a:avLst>
                <a:gd fmla="val 49968" name="adj1"/>
              </a:avLst>
            </a:prstGeom>
            <a:noFill/>
            <a:ln cap="flat" cmpd="sng" w="9525">
              <a:solidFill>
                <a:srgbClr val="DDAAD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4" name="Google Shape;94;p17"/>
            <p:cNvCxnSpPr>
              <a:stCxn id="83" idx="2"/>
              <a:endCxn id="87" idx="0"/>
            </p:cNvCxnSpPr>
            <p:nvPr/>
          </p:nvCxnSpPr>
          <p:spPr>
            <a:xfrm flipH="1" rot="-5400000">
              <a:off x="7413288" y="2419519"/>
              <a:ext cx="135300" cy="2700"/>
            </a:xfrm>
            <a:prstGeom prst="curvedConnector3">
              <a:avLst>
                <a:gd fmla="val 49965" name="adj1"/>
              </a:avLst>
            </a:prstGeom>
            <a:noFill/>
            <a:ln cap="flat" cmpd="sng" w="9525">
              <a:solidFill>
                <a:srgbClr val="AAD9DD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5" name="Google Shape;95;p17"/>
            <p:cNvCxnSpPr>
              <a:stCxn id="84" idx="2"/>
              <a:endCxn id="89" idx="0"/>
            </p:cNvCxnSpPr>
            <p:nvPr/>
          </p:nvCxnSpPr>
          <p:spPr>
            <a:xfrm rot="5400000">
              <a:off x="8088350" y="2302181"/>
              <a:ext cx="135300" cy="248400"/>
            </a:xfrm>
            <a:prstGeom prst="curvedConnector3">
              <a:avLst>
                <a:gd fmla="val 49970" name="adj1"/>
              </a:avLst>
            </a:prstGeom>
            <a:noFill/>
            <a:ln cap="flat" cmpd="sng" w="9525">
              <a:solidFill>
                <a:srgbClr val="DDD1AA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6" name="Google Shape;96;p17"/>
            <p:cNvCxnSpPr>
              <a:stCxn id="84" idx="2"/>
              <a:endCxn id="88" idx="0"/>
            </p:cNvCxnSpPr>
            <p:nvPr/>
          </p:nvCxnSpPr>
          <p:spPr>
            <a:xfrm flipH="1" rot="-5400000">
              <a:off x="8337800" y="2301131"/>
              <a:ext cx="135300" cy="250500"/>
            </a:xfrm>
            <a:prstGeom prst="curvedConnector3">
              <a:avLst>
                <a:gd fmla="val 49970" name="adj1"/>
              </a:avLst>
            </a:prstGeom>
            <a:noFill/>
            <a:ln cap="flat" cmpd="sng" w="9525">
              <a:solidFill>
                <a:srgbClr val="DDAAD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7" name="Google Shape;97;p17"/>
            <p:cNvCxnSpPr>
              <a:stCxn id="89" idx="2"/>
              <a:endCxn id="90" idx="0"/>
            </p:cNvCxnSpPr>
            <p:nvPr/>
          </p:nvCxnSpPr>
          <p:spPr>
            <a:xfrm flipH="1" rot="-5400000">
              <a:off x="7964500" y="2798300"/>
              <a:ext cx="135300" cy="600"/>
            </a:xfrm>
            <a:prstGeom prst="curvedConnector3">
              <a:avLst>
                <a:gd fmla="val 49972" name="adj1"/>
              </a:avLst>
            </a:prstGeom>
            <a:noFill/>
            <a:ln cap="flat" cmpd="sng" w="9525">
              <a:solidFill>
                <a:srgbClr val="DDD1AA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8" name="Google Shape;98;p17"/>
            <p:cNvCxnSpPr>
              <a:stCxn id="90" idx="2"/>
              <a:endCxn id="91" idx="0"/>
            </p:cNvCxnSpPr>
            <p:nvPr/>
          </p:nvCxnSpPr>
          <p:spPr>
            <a:xfrm rot="5400000">
              <a:off x="7583788" y="2869925"/>
              <a:ext cx="214800" cy="681300"/>
            </a:xfrm>
            <a:prstGeom prst="curvedConnector3">
              <a:avLst>
                <a:gd fmla="val 49994" name="adj1"/>
              </a:avLst>
            </a:prstGeom>
            <a:noFill/>
            <a:ln cap="flat" cmpd="sng" w="9525">
              <a:solidFill>
                <a:srgbClr val="DDD1AA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9" name="Google Shape;99;p17"/>
            <p:cNvCxnSpPr>
              <a:stCxn id="87" idx="2"/>
              <a:endCxn id="91" idx="0"/>
            </p:cNvCxnSpPr>
            <p:nvPr/>
          </p:nvCxnSpPr>
          <p:spPr>
            <a:xfrm rot="5400000">
              <a:off x="7120175" y="2955825"/>
              <a:ext cx="592500" cy="131700"/>
            </a:xfrm>
            <a:prstGeom prst="curvedConnector3">
              <a:avLst>
                <a:gd fmla="val 50002" name="adj1"/>
              </a:avLst>
            </a:prstGeom>
            <a:noFill/>
            <a:ln cap="flat" cmpd="sng" w="9525">
              <a:solidFill>
                <a:srgbClr val="AAD9DD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0" name="Google Shape;100;p17"/>
            <p:cNvCxnSpPr>
              <a:stCxn id="86" idx="2"/>
              <a:endCxn id="91" idx="0"/>
            </p:cNvCxnSpPr>
            <p:nvPr/>
          </p:nvCxnSpPr>
          <p:spPr>
            <a:xfrm flipH="1" rot="-5400000">
              <a:off x="6866938" y="2834213"/>
              <a:ext cx="214800" cy="752700"/>
            </a:xfrm>
            <a:prstGeom prst="curvedConnector3">
              <a:avLst>
                <a:gd fmla="val 49997" name="adj1"/>
              </a:avLst>
            </a:prstGeom>
            <a:noFill/>
            <a:ln cap="flat" cmpd="sng" w="9525">
              <a:solidFill>
                <a:srgbClr val="DDAAD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1" name="Google Shape;101;p17"/>
            <p:cNvCxnSpPr>
              <a:stCxn id="88" idx="2"/>
              <a:endCxn id="90" idx="3"/>
            </p:cNvCxnSpPr>
            <p:nvPr/>
          </p:nvCxnSpPr>
          <p:spPr>
            <a:xfrm rot="5400000">
              <a:off x="8236575" y="2690600"/>
              <a:ext cx="253800" cy="334500"/>
            </a:xfrm>
            <a:prstGeom prst="curvedConnector2">
              <a:avLst/>
            </a:prstGeom>
            <a:noFill/>
            <a:ln cap="flat" cmpd="sng" w="9525">
              <a:solidFill>
                <a:srgbClr val="DDAAD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2" name="Google Shape;102;p17"/>
            <p:cNvCxnSpPr>
              <a:stCxn id="85" idx="3"/>
              <a:endCxn id="91" idx="0"/>
            </p:cNvCxnSpPr>
            <p:nvPr/>
          </p:nvCxnSpPr>
          <p:spPr>
            <a:xfrm>
              <a:off x="6857638" y="2612450"/>
              <a:ext cx="492900" cy="705600"/>
            </a:xfrm>
            <a:prstGeom prst="curvedConnector2">
              <a:avLst/>
            </a:prstGeom>
            <a:noFill/>
            <a:ln cap="flat" cmpd="sng" w="9525">
              <a:solidFill>
                <a:srgbClr val="DDAAD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03" name="Google Shape;103;p17"/>
            <p:cNvSpPr txBox="1"/>
            <p:nvPr/>
          </p:nvSpPr>
          <p:spPr>
            <a:xfrm>
              <a:off x="6338350" y="420875"/>
              <a:ext cx="23313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rm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AAD9DD"/>
                  </a:solidFill>
                  <a:latin typeface="Nunito Medium"/>
                  <a:ea typeface="Nunito Medium"/>
                  <a:cs typeface="Nunito Medium"/>
                  <a:sym typeface="Nunito Medium"/>
                </a:rPr>
                <a:t>workflow</a:t>
              </a:r>
              <a:endParaRPr sz="2400">
                <a:solidFill>
                  <a:srgbClr val="6D6A64"/>
                </a:solidFill>
                <a:latin typeface="Nunito Medium"/>
                <a:ea typeface="Nunito Medium"/>
                <a:cs typeface="Nunito Medium"/>
                <a:sym typeface="Nunito Medium"/>
              </a:endParaRPr>
            </a:p>
          </p:txBody>
        </p:sp>
      </p:grpSp>
      <p:sp>
        <p:nvSpPr>
          <p:cNvPr id="104" name="Google Shape;104;p17"/>
          <p:cNvSpPr/>
          <p:nvPr/>
        </p:nvSpPr>
        <p:spPr>
          <a:xfrm>
            <a:off x="1366513" y="2043931"/>
            <a:ext cx="519300" cy="237000"/>
          </a:xfrm>
          <a:prstGeom prst="rect">
            <a:avLst/>
          </a:prstGeom>
          <a:solidFill>
            <a:srgbClr val="DDAAD3">
              <a:alpha val="20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7"/>
          <p:cNvSpPr/>
          <p:nvPr/>
        </p:nvSpPr>
        <p:spPr>
          <a:xfrm>
            <a:off x="3585900" y="1212976"/>
            <a:ext cx="1019100" cy="455700"/>
          </a:xfrm>
          <a:prstGeom prst="wedgeRoundRectCallout">
            <a:avLst>
              <a:gd fmla="val -13908" name="adj1"/>
              <a:gd fmla="val -82871" name="adj2"/>
              <a:gd fmla="val 0" name="adj3"/>
            </a:avLst>
          </a:prstGeom>
          <a:noFill/>
          <a:ln cap="flat" cmpd="sng" w="9525">
            <a:solidFill>
              <a:srgbClr val="F5F0E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5F0E2"/>
                </a:solidFill>
                <a:latin typeface="Nunito"/>
                <a:ea typeface="Nunito"/>
                <a:cs typeface="Nunito"/>
                <a:sym typeface="Nunito"/>
              </a:rPr>
              <a:t>?</a:t>
            </a:r>
            <a:endParaRPr sz="1800">
              <a:solidFill>
                <a:srgbClr val="E7445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06" name="Google Shape;106;p17"/>
          <p:cNvSpPr/>
          <p:nvPr/>
        </p:nvSpPr>
        <p:spPr>
          <a:xfrm>
            <a:off x="6902650" y="1212976"/>
            <a:ext cx="1019100" cy="455700"/>
          </a:xfrm>
          <a:prstGeom prst="wedgeRoundRectCallout">
            <a:avLst>
              <a:gd fmla="val -13908" name="adj1"/>
              <a:gd fmla="val -82871" name="adj2"/>
              <a:gd fmla="val 0" name="adj3"/>
            </a:avLst>
          </a:prstGeom>
          <a:noFill/>
          <a:ln cap="flat" cmpd="sng" w="9525">
            <a:solidFill>
              <a:srgbClr val="F5F0E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5F0E2"/>
                </a:solidFill>
                <a:latin typeface="Nunito"/>
                <a:ea typeface="Nunito"/>
                <a:cs typeface="Nunito"/>
                <a:sym typeface="Nunito"/>
              </a:rPr>
              <a:t>?</a:t>
            </a:r>
            <a:endParaRPr sz="1800">
              <a:solidFill>
                <a:srgbClr val="E7445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grpSp>
        <p:nvGrpSpPr>
          <p:cNvPr id="107" name="Google Shape;107;p17"/>
          <p:cNvGrpSpPr/>
          <p:nvPr/>
        </p:nvGrpSpPr>
        <p:grpSpPr>
          <a:xfrm>
            <a:off x="3034202" y="420872"/>
            <a:ext cx="2171700" cy="3503328"/>
            <a:chOff x="3495795" y="420872"/>
            <a:chExt cx="2171700" cy="3503328"/>
          </a:xfrm>
        </p:grpSpPr>
        <p:sp>
          <p:nvSpPr>
            <p:cNvPr id="108" name="Google Shape;108;p17"/>
            <p:cNvSpPr/>
            <p:nvPr/>
          </p:nvSpPr>
          <p:spPr>
            <a:xfrm>
              <a:off x="3495795" y="1953200"/>
              <a:ext cx="2171700" cy="1719300"/>
            </a:xfrm>
            <a:prstGeom prst="rect">
              <a:avLst/>
            </a:prstGeom>
            <a:solidFill>
              <a:srgbClr val="AAD9DD">
                <a:alpha val="20250"/>
              </a:srgbClr>
            </a:solidFill>
            <a:ln cap="flat" cmpd="sng" w="9525">
              <a:solidFill>
                <a:srgbClr val="3030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09" name="Google Shape;109;p17"/>
            <p:cNvCxnSpPr>
              <a:stCxn id="110" idx="2"/>
              <a:endCxn id="108" idx="0"/>
            </p:cNvCxnSpPr>
            <p:nvPr/>
          </p:nvCxnSpPr>
          <p:spPr>
            <a:xfrm flipH="1" rot="-5400000">
              <a:off x="4437195" y="1808750"/>
              <a:ext cx="288300" cy="600"/>
            </a:xfrm>
            <a:prstGeom prst="curvedConnector3">
              <a:avLst>
                <a:gd fmla="val 50000" name="adj1"/>
              </a:avLst>
            </a:prstGeom>
            <a:noFill/>
            <a:ln cap="flat" cmpd="sng" w="9525">
              <a:solidFill>
                <a:srgbClr val="AAD9DD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1" name="Google Shape;111;p17"/>
            <p:cNvCxnSpPr>
              <a:stCxn id="108" idx="2"/>
              <a:endCxn id="112" idx="0"/>
            </p:cNvCxnSpPr>
            <p:nvPr/>
          </p:nvCxnSpPr>
          <p:spPr>
            <a:xfrm flipH="1" rot="-5400000">
              <a:off x="4456095" y="3798050"/>
              <a:ext cx="251700" cy="600"/>
            </a:xfrm>
            <a:prstGeom prst="curvedConnector3">
              <a:avLst>
                <a:gd fmla="val 50000" name="adj1"/>
              </a:avLst>
            </a:prstGeom>
            <a:noFill/>
            <a:ln cap="flat" cmpd="sng" w="9525">
              <a:solidFill>
                <a:srgbClr val="AAD9DD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13" name="Google Shape;113;p17"/>
            <p:cNvSpPr/>
            <p:nvPr/>
          </p:nvSpPr>
          <p:spPr>
            <a:xfrm>
              <a:off x="4037745" y="2163388"/>
              <a:ext cx="1088400" cy="237000"/>
            </a:xfrm>
            <a:prstGeom prst="rect">
              <a:avLst/>
            </a:prstGeom>
            <a:solidFill>
              <a:srgbClr val="AAD9DD">
                <a:alpha val="20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Nunito"/>
                  <a:ea typeface="Nunito"/>
                  <a:cs typeface="Nunito"/>
                  <a:sym typeface="Nunito"/>
                </a:rPr>
                <a:t>task</a:t>
              </a:r>
              <a:endParaRPr sz="700"/>
            </a:p>
          </p:txBody>
        </p:sp>
        <p:sp>
          <p:nvSpPr>
            <p:cNvPr id="114" name="Google Shape;114;p17"/>
            <p:cNvSpPr/>
            <p:nvPr/>
          </p:nvSpPr>
          <p:spPr>
            <a:xfrm>
              <a:off x="4037745" y="2517354"/>
              <a:ext cx="1088400" cy="237000"/>
            </a:xfrm>
            <a:prstGeom prst="rect">
              <a:avLst/>
            </a:prstGeom>
            <a:solidFill>
              <a:srgbClr val="AAD9DD">
                <a:alpha val="20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Nunito"/>
                  <a:ea typeface="Nunito"/>
                  <a:cs typeface="Nunito"/>
                  <a:sym typeface="Nunito"/>
                </a:rPr>
                <a:t>task</a:t>
              </a:r>
              <a:endParaRPr/>
            </a:p>
          </p:txBody>
        </p:sp>
        <p:sp>
          <p:nvSpPr>
            <p:cNvPr id="115" name="Google Shape;115;p17"/>
            <p:cNvSpPr/>
            <p:nvPr/>
          </p:nvSpPr>
          <p:spPr>
            <a:xfrm>
              <a:off x="4037745" y="2871321"/>
              <a:ext cx="1088400" cy="237000"/>
            </a:xfrm>
            <a:prstGeom prst="rect">
              <a:avLst/>
            </a:prstGeom>
            <a:solidFill>
              <a:srgbClr val="AAD9DD">
                <a:alpha val="20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Nunito"/>
                  <a:ea typeface="Nunito"/>
                  <a:cs typeface="Nunito"/>
                  <a:sym typeface="Nunito"/>
                </a:rPr>
                <a:t>task</a:t>
              </a:r>
              <a:endParaRPr/>
            </a:p>
          </p:txBody>
        </p:sp>
        <p:sp>
          <p:nvSpPr>
            <p:cNvPr id="116" name="Google Shape;116;p17"/>
            <p:cNvSpPr/>
            <p:nvPr/>
          </p:nvSpPr>
          <p:spPr>
            <a:xfrm>
              <a:off x="4037745" y="3225288"/>
              <a:ext cx="1088400" cy="237000"/>
            </a:xfrm>
            <a:prstGeom prst="rect">
              <a:avLst/>
            </a:prstGeom>
            <a:solidFill>
              <a:srgbClr val="AAD9DD">
                <a:alpha val="20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Nunito"/>
                  <a:ea typeface="Nunito"/>
                  <a:cs typeface="Nunito"/>
                  <a:sym typeface="Nunito"/>
                </a:rPr>
                <a:t>task</a:t>
              </a:r>
              <a:endParaRPr/>
            </a:p>
          </p:txBody>
        </p:sp>
        <p:cxnSp>
          <p:nvCxnSpPr>
            <p:cNvPr id="117" name="Google Shape;117;p17"/>
            <p:cNvCxnSpPr>
              <a:stCxn id="113" idx="2"/>
              <a:endCxn id="114" idx="0"/>
            </p:cNvCxnSpPr>
            <p:nvPr/>
          </p:nvCxnSpPr>
          <p:spPr>
            <a:xfrm flipH="1" rot="-5400000">
              <a:off x="4523745" y="2458588"/>
              <a:ext cx="117000" cy="600"/>
            </a:xfrm>
            <a:prstGeom prst="curvedConnector3">
              <a:avLst>
                <a:gd fmla="val 49986" name="adj1"/>
              </a:avLst>
            </a:prstGeom>
            <a:noFill/>
            <a:ln cap="flat" cmpd="sng" w="9525">
              <a:solidFill>
                <a:srgbClr val="AAD9DD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8" name="Google Shape;118;p17"/>
            <p:cNvCxnSpPr>
              <a:stCxn id="114" idx="2"/>
              <a:endCxn id="115" idx="0"/>
            </p:cNvCxnSpPr>
            <p:nvPr/>
          </p:nvCxnSpPr>
          <p:spPr>
            <a:xfrm flipH="1" rot="-5400000">
              <a:off x="4523745" y="2812554"/>
              <a:ext cx="117000" cy="600"/>
            </a:xfrm>
            <a:prstGeom prst="curvedConnector3">
              <a:avLst>
                <a:gd fmla="val 49986" name="adj1"/>
              </a:avLst>
            </a:prstGeom>
            <a:noFill/>
            <a:ln cap="flat" cmpd="sng" w="9525">
              <a:solidFill>
                <a:srgbClr val="AAD9DD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9" name="Google Shape;119;p17"/>
            <p:cNvCxnSpPr>
              <a:endCxn id="116" idx="0"/>
            </p:cNvCxnSpPr>
            <p:nvPr/>
          </p:nvCxnSpPr>
          <p:spPr>
            <a:xfrm flipH="1" rot="-5400000">
              <a:off x="4523145" y="3166488"/>
              <a:ext cx="117000" cy="600"/>
            </a:xfrm>
            <a:prstGeom prst="curvedConnector3">
              <a:avLst>
                <a:gd fmla="val 50000" name="adj1"/>
              </a:avLst>
            </a:prstGeom>
            <a:noFill/>
            <a:ln cap="flat" cmpd="sng" w="9525">
              <a:solidFill>
                <a:srgbClr val="AAD9DD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20" name="Google Shape;120;p17"/>
            <p:cNvSpPr txBox="1"/>
            <p:nvPr/>
          </p:nvSpPr>
          <p:spPr>
            <a:xfrm>
              <a:off x="3713749" y="420872"/>
              <a:ext cx="17358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rm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AAD9DD"/>
                  </a:solidFill>
                  <a:latin typeface="Nunito Medium"/>
                  <a:ea typeface="Nunito Medium"/>
                  <a:cs typeface="Nunito Medium"/>
                  <a:sym typeface="Nunito Medium"/>
                </a:rPr>
                <a:t>pipeline</a:t>
              </a:r>
              <a:endParaRPr sz="2400">
                <a:solidFill>
                  <a:srgbClr val="6D6A64"/>
                </a:solidFill>
                <a:latin typeface="Nunito Medium"/>
                <a:ea typeface="Nunito Medium"/>
                <a:cs typeface="Nunito Medium"/>
                <a:sym typeface="Nunito Medium"/>
              </a:endParaRPr>
            </a:p>
          </p:txBody>
        </p:sp>
      </p:grpSp>
      <p:sp>
        <p:nvSpPr>
          <p:cNvPr id="112" name="Google Shape;112;p17"/>
          <p:cNvSpPr/>
          <p:nvPr/>
        </p:nvSpPr>
        <p:spPr>
          <a:xfrm>
            <a:off x="3476996" y="3924200"/>
            <a:ext cx="1286118" cy="531954"/>
          </a:xfrm>
          <a:prstGeom prst="flowChartDocument">
            <a:avLst/>
          </a:prstGeom>
          <a:noFill/>
          <a:ln cap="flat" cmpd="sng" w="9525">
            <a:solidFill>
              <a:srgbClr val="AAD9D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AAD9DD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21" name="Google Shape;121;p17"/>
          <p:cNvSpPr/>
          <p:nvPr/>
        </p:nvSpPr>
        <p:spPr>
          <a:xfrm>
            <a:off x="682634" y="3924200"/>
            <a:ext cx="1286118" cy="531954"/>
          </a:xfrm>
          <a:prstGeom prst="flowChartDocument">
            <a:avLst/>
          </a:prstGeom>
          <a:noFill/>
          <a:ln cap="flat" cmpd="sng" w="9525">
            <a:solidFill>
              <a:srgbClr val="AAD9D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AAD9DD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grpSp>
        <p:nvGrpSpPr>
          <p:cNvPr id="122" name="Google Shape;122;p17"/>
          <p:cNvGrpSpPr/>
          <p:nvPr/>
        </p:nvGrpSpPr>
        <p:grpSpPr>
          <a:xfrm>
            <a:off x="411955" y="420872"/>
            <a:ext cx="1735800" cy="3503328"/>
            <a:chOff x="1243305" y="420872"/>
            <a:chExt cx="1735800" cy="3503328"/>
          </a:xfrm>
        </p:grpSpPr>
        <p:sp>
          <p:nvSpPr>
            <p:cNvPr id="123" name="Google Shape;123;p17"/>
            <p:cNvSpPr/>
            <p:nvPr/>
          </p:nvSpPr>
          <p:spPr>
            <a:xfrm>
              <a:off x="1647025" y="1216152"/>
              <a:ext cx="1019100" cy="455700"/>
            </a:xfrm>
            <a:prstGeom prst="wedgeRoundRectCallout">
              <a:avLst>
                <a:gd fmla="val -13908" name="adj1"/>
                <a:gd fmla="val -82871" name="adj2"/>
                <a:gd fmla="val 0" name="adj3"/>
              </a:avLst>
            </a:prstGeom>
            <a:noFill/>
            <a:ln cap="flat" cmpd="sng" w="9525">
              <a:solidFill>
                <a:srgbClr val="F5F0E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5F0E2"/>
                  </a:solidFill>
                  <a:latin typeface="Nunito"/>
                  <a:ea typeface="Nunito"/>
                  <a:cs typeface="Nunito"/>
                  <a:sym typeface="Nunito"/>
                </a:rPr>
                <a:t>?</a:t>
              </a:r>
              <a:endParaRPr sz="1800">
                <a:solidFill>
                  <a:srgbClr val="E74450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24" name="Google Shape;124;p17"/>
            <p:cNvSpPr/>
            <p:nvPr/>
          </p:nvSpPr>
          <p:spPr>
            <a:xfrm>
              <a:off x="1401025" y="1953200"/>
              <a:ext cx="1511100" cy="1719300"/>
            </a:xfrm>
            <a:prstGeom prst="rect">
              <a:avLst/>
            </a:prstGeom>
            <a:solidFill>
              <a:srgbClr val="AAD9DD">
                <a:alpha val="20250"/>
              </a:srgbClr>
            </a:solidFill>
            <a:ln cap="flat" cmpd="sng" w="9525">
              <a:solidFill>
                <a:srgbClr val="3030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25" name="Google Shape;125;p17"/>
            <p:cNvCxnSpPr>
              <a:stCxn id="123" idx="2"/>
              <a:endCxn id="124" idx="0"/>
            </p:cNvCxnSpPr>
            <p:nvPr/>
          </p:nvCxnSpPr>
          <p:spPr>
            <a:xfrm flipH="1" rot="-5400000">
              <a:off x="2016175" y="1812252"/>
              <a:ext cx="281400" cy="600"/>
            </a:xfrm>
            <a:prstGeom prst="curvedConnector3">
              <a:avLst>
                <a:gd fmla="val 49991" name="adj1"/>
              </a:avLst>
            </a:prstGeom>
            <a:noFill/>
            <a:ln cap="flat" cmpd="sng" w="9525">
              <a:solidFill>
                <a:srgbClr val="AAD9DD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6" name="Google Shape;126;p17"/>
            <p:cNvCxnSpPr>
              <a:stCxn id="124" idx="2"/>
              <a:endCxn id="121" idx="0"/>
            </p:cNvCxnSpPr>
            <p:nvPr/>
          </p:nvCxnSpPr>
          <p:spPr>
            <a:xfrm flipH="1" rot="-5400000">
              <a:off x="2031025" y="3798050"/>
              <a:ext cx="251700" cy="600"/>
            </a:xfrm>
            <a:prstGeom prst="curvedConnector3">
              <a:avLst>
                <a:gd fmla="val 50000" name="adj1"/>
              </a:avLst>
            </a:prstGeom>
            <a:noFill/>
            <a:ln cap="flat" cmpd="sng" w="9525">
              <a:solidFill>
                <a:srgbClr val="AAD9DD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27" name="Google Shape;127;p17"/>
            <p:cNvSpPr/>
            <p:nvPr/>
          </p:nvSpPr>
          <p:spPr>
            <a:xfrm>
              <a:off x="1591200" y="2414688"/>
              <a:ext cx="1124100" cy="855600"/>
            </a:xfrm>
            <a:prstGeom prst="rect">
              <a:avLst/>
            </a:prstGeom>
            <a:solidFill>
              <a:srgbClr val="AAD9DD">
                <a:alpha val="20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Nunito"/>
                  <a:ea typeface="Nunito"/>
                  <a:cs typeface="Nunito"/>
                  <a:sym typeface="Nunito"/>
                </a:rPr>
                <a:t>task</a:t>
              </a:r>
              <a:endParaRPr/>
            </a:p>
          </p:txBody>
        </p:sp>
        <p:sp>
          <p:nvSpPr>
            <p:cNvPr id="128" name="Google Shape;128;p17"/>
            <p:cNvSpPr txBox="1"/>
            <p:nvPr/>
          </p:nvSpPr>
          <p:spPr>
            <a:xfrm>
              <a:off x="1243305" y="420872"/>
              <a:ext cx="17358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rm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AAD9DD"/>
                  </a:solidFill>
                  <a:latin typeface="Nunito Medium"/>
                  <a:ea typeface="Nunito Medium"/>
                  <a:cs typeface="Nunito Medium"/>
                  <a:sym typeface="Nunito Medium"/>
                </a:rPr>
                <a:t>agent</a:t>
              </a:r>
              <a:endParaRPr sz="2400">
                <a:solidFill>
                  <a:srgbClr val="6D6A64"/>
                </a:solidFill>
                <a:latin typeface="Nunito Medium"/>
                <a:ea typeface="Nunito Medium"/>
                <a:cs typeface="Nunito Medium"/>
                <a:sym typeface="Nunito Medium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RAG?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 txBox="1"/>
          <p:nvPr>
            <p:ph type="title"/>
          </p:nvPr>
        </p:nvSpPr>
        <p:spPr>
          <a:xfrm>
            <a:off x="265500" y="1830600"/>
            <a:ext cx="4045200" cy="148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</a:t>
            </a:r>
            <a:r>
              <a:rPr lang="en"/>
              <a:t>etrieval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Augmented Generation</a:t>
            </a:r>
            <a:endParaRPr/>
          </a:p>
        </p:txBody>
      </p:sp>
      <p:sp>
        <p:nvSpPr>
          <p:cNvPr id="139" name="Google Shape;139;p1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Retrieve and vectorize data from external knowledge bases.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Query vectorized data and augment LLM prompts.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8501" y="532700"/>
            <a:ext cx="7249924" cy="407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Dynamic RAG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2"/>
          <p:cNvSpPr txBox="1"/>
          <p:nvPr>
            <p:ph type="title"/>
          </p:nvPr>
        </p:nvSpPr>
        <p:spPr>
          <a:xfrm>
            <a:off x="265500" y="1830600"/>
            <a:ext cx="4045200" cy="148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w/ RAG</a:t>
            </a:r>
            <a:endParaRPr/>
          </a:p>
        </p:txBody>
      </p:sp>
      <p:sp>
        <p:nvSpPr>
          <p:cNvPr id="155" name="Google Shape;155;p22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pre-processing costs.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Knowledge is always limited by pre-processed data.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can quickly become outdated.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riptape Dark">
  <a:themeElements>
    <a:clrScheme name="Simple Dark">
      <a:dk1>
        <a:srgbClr val="F5F0E2"/>
      </a:dk1>
      <a:lt1>
        <a:srgbClr val="212121"/>
      </a:lt1>
      <a:dk2>
        <a:srgbClr val="303030"/>
      </a:dk2>
      <a:lt2>
        <a:srgbClr val="ADADAD"/>
      </a:lt2>
      <a:accent1>
        <a:srgbClr val="E74450"/>
      </a:accent1>
      <a:accent2>
        <a:srgbClr val="F2FAF0"/>
      </a:accent2>
      <a:accent3>
        <a:srgbClr val="AAD9DD"/>
      </a:accent3>
      <a:accent4>
        <a:srgbClr val="4F7F9F"/>
      </a:accent4>
      <a:accent5>
        <a:srgbClr val="2D3F5F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