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59" r:id="rId6"/>
    <p:sldId id="277" r:id="rId7"/>
    <p:sldId id="281" r:id="rId8"/>
    <p:sldId id="278" r:id="rId9"/>
    <p:sldId id="284" r:id="rId10"/>
    <p:sldId id="283" r:id="rId11"/>
    <p:sldId id="279" r:id="rId12"/>
    <p:sldId id="280" r:id="rId13"/>
    <p:sldId id="282" r:id="rId14"/>
    <p:sldId id="285" r:id="rId15"/>
    <p:sldId id="273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101FAB-FC82-49FE-B8D8-AC6635FAFC25}">
  <a:tblStyle styleId="{57101FAB-FC82-49FE-B8D8-AC6635FAFC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9f99b5b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9f99b5b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9f99b5b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19f99b5b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9f99b5b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19f99b5b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801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19f99b5b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19f99b5b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19f99b5b9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19f99b5b9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57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19f99b5b9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19f99b5b9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84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d67802c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3d67802c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Times New Roman"/>
                <a:ea typeface="Times New Roman"/>
                <a:cs typeface="Times New Roman"/>
                <a:sym typeface="Times New Roman"/>
              </a:rPr>
              <a:t>Multithreaded Sorting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2224775"/>
            <a:ext cx="7688100" cy="19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Vilas Dhuri	</a:t>
            </a:r>
            <a:endParaRPr sz="24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Rishabh Gupta</a:t>
            </a:r>
            <a:endParaRPr sz="24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Saharsh Shivhare</a:t>
            </a:r>
            <a:endParaRPr sz="24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indent="0"/>
            <a:r>
              <a:rPr lang="en-US" sz="2400" dirty="0">
                <a:solidFill>
                  <a:schemeClr val="dk2"/>
                </a:solidFill>
                <a:latin typeface="Times New Roman"/>
                <a:cs typeface="Times New Roman"/>
              </a:rPr>
              <a:t>CMPE 180C Operating System Project  </a:t>
            </a:r>
            <a:br>
              <a:rPr lang="en-US" sz="2400" dirty="0">
                <a:solidFill>
                  <a:schemeClr val="dk2"/>
                </a:solidFill>
                <a:latin typeface="Times New Roman"/>
                <a:cs typeface="Times New Roman"/>
              </a:rPr>
            </a:br>
            <a:r>
              <a:rPr lang="en-US" sz="2400" dirty="0">
                <a:solidFill>
                  <a:schemeClr val="dk2"/>
                </a:solidFill>
                <a:latin typeface="Times New Roman"/>
                <a:cs typeface="Times New Roman"/>
              </a:rPr>
              <a:t>Instructor: Jahan </a:t>
            </a:r>
            <a:r>
              <a:rPr lang="en-US" sz="2400" dirty="0" err="1">
                <a:solidFill>
                  <a:schemeClr val="dk2"/>
                </a:solidFill>
                <a:latin typeface="Times New Roman"/>
                <a:cs typeface="Times New Roman"/>
              </a:rPr>
              <a:t>Ghofraniha</a:t>
            </a:r>
            <a:endParaRPr sz="2400" dirty="0">
              <a:solidFill>
                <a:schemeClr val="dk2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40DD-5993-46C4-AEEC-56C7E57F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095363"/>
            <a:ext cx="7688700" cy="535200"/>
          </a:xfrm>
        </p:spPr>
        <p:txBody>
          <a:bodyPr>
            <a:noAutofit/>
          </a:bodyPr>
          <a:lstStyle/>
          <a:p>
            <a:r>
              <a:rPr lang="en-US" sz="4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6BAB2-FC02-457C-9DF8-4714BA3A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041"/>
            <a:ext cx="2902688" cy="28572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BE3B45-18B5-428C-A174-C8157CE2F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50" y="1920041"/>
            <a:ext cx="2820299" cy="28572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DCA8E5-BEEE-4D1A-89FE-2D212A502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311" y="1920041"/>
            <a:ext cx="2820299" cy="18197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902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40DD-5993-46C4-AEEC-56C7E57F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095363"/>
            <a:ext cx="7688700" cy="535200"/>
          </a:xfrm>
        </p:spPr>
        <p:txBody>
          <a:bodyPr>
            <a:noAutofit/>
          </a:bodyPr>
          <a:lstStyle/>
          <a:p>
            <a:r>
              <a:rPr lang="en-US" sz="4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7" name="Google Shape;99;p15">
            <a:extLst>
              <a:ext uri="{FF2B5EF4-FFF2-40B4-BE49-F238E27FC236}">
                <a16:creationId xmlns:a16="http://schemas.microsoft.com/office/drawing/2014/main" id="{1853F1C4-3DF7-4D44-9778-5A2F7655E9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5365" y="2571750"/>
            <a:ext cx="4591732" cy="77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 indent="0" algn="just">
              <a:lnSpc>
                <a:spcPct val="100000"/>
              </a:lnSpc>
              <a:buClr>
                <a:schemeClr val="dk2"/>
              </a:buClr>
              <a:buSzPts val="2400"/>
              <a:buNone/>
            </a:pP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The flowchart explains the flow of our implemented Multithreaded Sorting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B3AD8-D9F0-45A3-8003-F49E64E5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97" y="542260"/>
            <a:ext cx="3753292" cy="46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1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40DD-5993-46C4-AEEC-56C7E57F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095363"/>
            <a:ext cx="7688700" cy="535200"/>
          </a:xfrm>
        </p:spPr>
        <p:txBody>
          <a:bodyPr>
            <a:noAutofit/>
          </a:bodyPr>
          <a:lstStyle/>
          <a:p>
            <a:r>
              <a:rPr lang="en-US" sz="4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6" name="Google Shape;99;p15">
            <a:extLst>
              <a:ext uri="{FF2B5EF4-FFF2-40B4-BE49-F238E27FC236}">
                <a16:creationId xmlns:a16="http://schemas.microsoft.com/office/drawing/2014/main" id="{28714EF9-1B2A-4512-A9CF-49FB6D61F2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1" y="1796900"/>
            <a:ext cx="3034476" cy="2456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170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700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CMock</a:t>
            </a:r>
            <a:r>
              <a:rPr lang="en-US" sz="170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[6]</a:t>
            </a:r>
            <a:r>
              <a:rPr lang="en-US" sz="170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test the code coverage and proper execution and flow of our program.</a:t>
            </a:r>
          </a:p>
          <a:p>
            <a:pPr marL="457200" lvl="1"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17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CMock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generates mocks and stubs. It's useful for interaction-based unit testing, which involves determining how one module interacts with another.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C6F0D-A474-4BBA-80F3-4A2C5A4A0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630" y="478465"/>
            <a:ext cx="4691370" cy="4665035"/>
          </a:xfrm>
          <a:prstGeom prst="rect">
            <a:avLst/>
          </a:prstGeom>
        </p:spPr>
      </p:pic>
      <p:sp>
        <p:nvSpPr>
          <p:cNvPr id="7" name="Google Shape;99;p15">
            <a:extLst>
              <a:ext uri="{FF2B5EF4-FFF2-40B4-BE49-F238E27FC236}">
                <a16:creationId xmlns:a16="http://schemas.microsoft.com/office/drawing/2014/main" id="{67B1B1AB-B368-4603-97CE-401CE9CDFDB1}"/>
              </a:ext>
            </a:extLst>
          </p:cNvPr>
          <p:cNvSpPr txBox="1">
            <a:spLocks/>
          </p:cNvSpPr>
          <p:nvPr/>
        </p:nvSpPr>
        <p:spPr>
          <a:xfrm>
            <a:off x="729450" y="1796900"/>
            <a:ext cx="3034476" cy="245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1"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17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170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“CMock”</a:t>
            </a:r>
            <a:r>
              <a:rPr lang="en-US" sz="17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[6]</a:t>
            </a:r>
            <a:r>
              <a:rPr lang="en-US" sz="170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test the code coverage and proper execution and flow of our program.</a:t>
            </a:r>
          </a:p>
          <a:p>
            <a:pPr marL="457200" lvl="1"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17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CMock generates mocks and stubs. It's useful for interaction-based unit testing, which involves determining how one module interacts with another.  </a:t>
            </a:r>
            <a:endParaRPr lang="en-US" sz="17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1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40DD-5993-46C4-AEEC-56C7E57F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095363"/>
            <a:ext cx="7688700" cy="535200"/>
          </a:xfrm>
        </p:spPr>
        <p:txBody>
          <a:bodyPr>
            <a:noAutofit/>
          </a:bodyPr>
          <a:lstStyle/>
          <a:p>
            <a:r>
              <a:rPr lang="en-US" sz="4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D699EA-DF77-422A-8EBF-D1F0C03B4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322" y="1844652"/>
            <a:ext cx="5499355" cy="32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1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40DD-5993-46C4-AEEC-56C7E57F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095363"/>
            <a:ext cx="7688700" cy="535200"/>
          </a:xfrm>
        </p:spPr>
        <p:txBody>
          <a:bodyPr>
            <a:noAutofit/>
          </a:bodyPr>
          <a:lstStyle/>
          <a:p>
            <a:r>
              <a:rPr lang="en-US" sz="4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Google Shape;99;p15">
            <a:extLst>
              <a:ext uri="{FF2B5EF4-FFF2-40B4-BE49-F238E27FC236}">
                <a16:creationId xmlns:a16="http://schemas.microsoft.com/office/drawing/2014/main" id="{B03C5047-BC20-4749-A934-D3C19964FF32}"/>
              </a:ext>
            </a:extLst>
          </p:cNvPr>
          <p:cNvSpPr txBox="1">
            <a:spLocks/>
          </p:cNvSpPr>
          <p:nvPr/>
        </p:nvSpPr>
        <p:spPr>
          <a:xfrm>
            <a:off x="729449" y="1796900"/>
            <a:ext cx="7170542" cy="245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1"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allowed the execution of multiple parts of a program at the same time</a:t>
            </a:r>
          </a:p>
          <a:p>
            <a:pPr marL="457200" lvl="1"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lead to maximum utilization of the CPU by multitasking.</a:t>
            </a:r>
          </a:p>
        </p:txBody>
      </p:sp>
    </p:spTree>
    <p:extLst>
      <p:ext uri="{BB962C8B-B14F-4D97-AF65-F5344CB8AC3E}">
        <p14:creationId xmlns:p14="http://schemas.microsoft.com/office/powerpoint/2010/main" val="123517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10485775" y="2502450"/>
            <a:ext cx="189000" cy="2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729450" y="1449150"/>
            <a:ext cx="7688700" cy="28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1216600"/>
            <a:ext cx="76887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 b="0" dirty="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4200"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854325"/>
            <a:ext cx="8200200" cy="27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 Multithreaded Sorting</a:t>
            </a:r>
            <a:endParaRPr sz="24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4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lvl="0"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</a:t>
            </a:r>
            <a:r>
              <a:rPr lang="en-US" sz="24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>
                <a:solidFill>
                  <a:schemeClr val="dk2"/>
                </a:solidFill>
                <a:latin typeface="Times New Roman"/>
                <a:cs typeface="Times New Roman"/>
              </a:rPr>
              <a:t>A thread is the smallest unit of processing that can be performed in an OS.</a:t>
            </a:r>
            <a:endParaRPr sz="2400" dirty="0">
              <a:solidFill>
                <a:schemeClr val="dk2"/>
              </a:solidFill>
              <a:latin typeface="Times New Roman"/>
              <a:cs typeface="Times New Roman"/>
              <a:sym typeface="Times New Roman"/>
            </a:endParaRPr>
          </a:p>
          <a:p>
            <a:pPr lvl="0"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Multithreading</a:t>
            </a:r>
            <a:r>
              <a:rPr lang="en-US" sz="24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>
                <a:solidFill>
                  <a:schemeClr val="dk2"/>
                </a:solidFill>
                <a:latin typeface="Times New Roman"/>
                <a:cs typeface="Times New Roman"/>
              </a:rPr>
              <a:t>Multi-threading is way to improve parallelism by running the threads simultaneously in different cores of your processor.</a:t>
            </a:r>
          </a:p>
          <a:p>
            <a:pPr lvl="0"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cs typeface="Times New Roman"/>
              </a:rPr>
              <a:t>Merge Sort </a:t>
            </a:r>
            <a:r>
              <a:rPr lang="en-US" sz="2400" dirty="0">
                <a:solidFill>
                  <a:schemeClr val="dk2"/>
                </a:solidFill>
                <a:latin typeface="Times New Roman"/>
                <a:cs typeface="Times New Roman"/>
              </a:rPr>
              <a:t>is a popular sorting technique which divides an array into two halves and then start merging them when sufficient depth is reached. </a:t>
            </a:r>
          </a:p>
          <a:p>
            <a:pPr lvl="0"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2300" b="1" dirty="0">
                <a:solidFill>
                  <a:schemeClr val="dk2"/>
                </a:solidFill>
                <a:latin typeface="Times New Roman"/>
                <a:cs typeface="Times New Roman"/>
              </a:rPr>
              <a:t>QuickSort </a:t>
            </a:r>
            <a:r>
              <a:rPr lang="en-US" sz="2400" dirty="0">
                <a:solidFill>
                  <a:schemeClr val="dk2"/>
                </a:solidFill>
                <a:latin typeface="Times New Roman"/>
                <a:cs typeface="Times New Roman"/>
              </a:rPr>
              <a:t>is a popular sorting technique based on divide and conquer algorithm where an element is chosen as a pivot and the array is partitioned around it. </a:t>
            </a:r>
            <a:endParaRPr sz="2400" dirty="0">
              <a:solidFill>
                <a:schemeClr val="dk2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dirty="0">
                <a:latin typeface="Times New Roman"/>
                <a:ea typeface="Times New Roman"/>
                <a:cs typeface="Times New Roman"/>
                <a:sym typeface="Times New Roman"/>
              </a:rPr>
              <a:t>Multithreaded Sorting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1" y="2456121"/>
            <a:ext cx="5009030" cy="1883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 algn="just" fontAlgn="base">
              <a:lnSpc>
                <a:spcPct val="8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Implement a Multithreaded Sorting Application using C++ pthread API</a:t>
            </a:r>
          </a:p>
          <a:p>
            <a:pPr indent="-381000" algn="just" fontAlgn="base">
              <a:lnSpc>
                <a:spcPct val="8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Two separate threads sort each sublist </a:t>
            </a:r>
            <a:b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</a:b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using quicksort and merge sort algorithms. </a:t>
            </a:r>
          </a:p>
          <a:p>
            <a:pPr indent="-381000" algn="just" fontAlgn="base">
              <a:lnSpc>
                <a:spcPct val="8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Two sublists are then merged by a third thread—a </a:t>
            </a:r>
            <a:b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</a:b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merging thread—which merges the two sublists into a single sorted list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208943-1334-48EA-80DC-B5FF1D89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78" y="2219726"/>
            <a:ext cx="2748402" cy="23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1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69500" y="107124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dirty="0">
                <a:latin typeface="Times New Roman"/>
                <a:ea typeface="Times New Roman"/>
                <a:cs typeface="Times New Roman"/>
                <a:sym typeface="Times New Roman"/>
              </a:rPr>
              <a:t>Merge Sort Algorithm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1A6E3D2-132F-4DD7-A870-A4E271529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9500" y="1028700"/>
            <a:ext cx="4040629" cy="4114800"/>
          </a:xfrm>
        </p:spPr>
        <p:txBody>
          <a:bodyPr/>
          <a:lstStyle/>
          <a:p>
            <a:pPr marL="457200" indent="-457200"/>
            <a:endParaRPr lang="en-US" altLang="en-US" dirty="0">
              <a:sym typeface="Wingdings" panose="05000000000000000000" pitchFamily="2" charset="2"/>
            </a:endParaRPr>
          </a:p>
          <a:p>
            <a:pPr marL="457200" indent="-457200"/>
            <a:endParaRPr lang="en-US" altLang="en-US" dirty="0">
              <a:sym typeface="Wingdings" panose="05000000000000000000" pitchFamily="2" charset="2"/>
            </a:endParaRPr>
          </a:p>
          <a:p>
            <a:pPr marL="457200" indent="-457200"/>
            <a:endParaRPr lang="en-US" altLang="en-US" dirty="0">
              <a:sym typeface="Wingdings" panose="05000000000000000000" pitchFamily="2" charset="2"/>
            </a:endParaRPr>
          </a:p>
          <a:p>
            <a:pPr marL="457200" indent="-457200"/>
            <a:endParaRPr lang="en-US" altLang="en-US" dirty="0">
              <a:sym typeface="Wingdings" panose="05000000000000000000" pitchFamily="2" charset="2"/>
            </a:endParaRPr>
          </a:p>
          <a:p>
            <a:pPr marL="457200" indent="-457200"/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indent="-381000">
              <a:lnSpc>
                <a:spcPct val="8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alt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Divide it in two at the midpoint</a:t>
            </a:r>
          </a:p>
          <a:p>
            <a:pPr indent="-381000">
              <a:lnSpc>
                <a:spcPct val="8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alt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Conquer each side in turn (by recursively sorting)</a:t>
            </a:r>
          </a:p>
          <a:p>
            <a:pPr indent="-381000">
              <a:lnSpc>
                <a:spcPct val="8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alt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Merge two halves together</a:t>
            </a:r>
          </a:p>
        </p:txBody>
      </p:sp>
      <p:pic>
        <p:nvPicPr>
          <p:cNvPr id="3074" name="Picture 2" descr="Visualizing, Designing, and Analyzing the Merge Sort Algorithm. | by Vikram  Gupta | Level Up Coding">
            <a:extLst>
              <a:ext uri="{FF2B5EF4-FFF2-40B4-BE49-F238E27FC236}">
                <a16:creationId xmlns:a16="http://schemas.microsoft.com/office/drawing/2014/main" id="{20D9E173-FE39-4FB0-BF48-083F24E22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371" y="1822595"/>
            <a:ext cx="3791177" cy="321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516799" y="129736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dirty="0">
                <a:latin typeface="Times New Roman"/>
                <a:ea typeface="Times New Roman"/>
                <a:cs typeface="Times New Roman"/>
                <a:sym typeface="Times New Roman"/>
              </a:rPr>
              <a:t>QuickSort Algorithm</a:t>
            </a:r>
            <a:endParaRPr sz="4200"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469871" cy="25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altLang="en-US" sz="1700" dirty="0">
                <a:solidFill>
                  <a:schemeClr val="dk2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Quicksort uses a divide and conquer strategy</a:t>
            </a:r>
          </a:p>
          <a:p>
            <a:pPr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alt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Partition array into left and right sub-arrays</a:t>
            </a:r>
          </a:p>
          <a:p>
            <a:pPr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altLang="en-US" sz="1700" dirty="0">
                <a:solidFill>
                  <a:schemeClr val="dk2"/>
                </a:solidFill>
                <a:latin typeface="Times New Roman"/>
                <a:cs typeface="Times New Roman"/>
                <a:sym typeface="Arial"/>
              </a:rPr>
              <a:t>Our implementation takes last element as pivot, places the pivot element at its correct position in sorted array.</a:t>
            </a:r>
          </a:p>
          <a:p>
            <a:pPr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alt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Recursively sort left and right sub-arrays</a:t>
            </a:r>
          </a:p>
          <a:p>
            <a:pPr marL="457200" lvl="1"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alt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Concatenate left and right sub-arrays in </a:t>
            </a:r>
            <a:r>
              <a:rPr lang="en-US" altLang="en-US" sz="1700" dirty="0">
                <a:solidFill>
                  <a:schemeClr val="dk2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O(1) time</a:t>
            </a:r>
            <a:endParaRPr lang="en-US" altLang="en-US" sz="1700" dirty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59E50-3B4F-4D8C-A3A2-22838A82E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321" y="1586250"/>
            <a:ext cx="3861058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516799" y="129736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dirty="0">
                <a:latin typeface="Times New Roman"/>
                <a:ea typeface="Times New Roman"/>
                <a:cs typeface="Times New Roman"/>
                <a:sym typeface="Times New Roman"/>
              </a:rPr>
              <a:t>Insertion Sort Algorithm</a:t>
            </a:r>
            <a:endParaRPr sz="4200"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469871" cy="25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altLang="en-US" sz="1700" dirty="0">
                <a:solidFill>
                  <a:schemeClr val="dk2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The array is virtually split into a sorted and an unsorted part.</a:t>
            </a:r>
          </a:p>
          <a:p>
            <a:pPr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altLang="en-US" sz="1700" dirty="0">
                <a:solidFill>
                  <a:schemeClr val="dk2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Values from the unsorted part are picked and placed at the correct position in the sorted part.</a:t>
            </a:r>
          </a:p>
        </p:txBody>
      </p:sp>
      <p:pic>
        <p:nvPicPr>
          <p:cNvPr id="1026" name="Picture 2" descr="insertion-sort">
            <a:extLst>
              <a:ext uri="{FF2B5EF4-FFF2-40B4-BE49-F238E27FC236}">
                <a16:creationId xmlns:a16="http://schemas.microsoft.com/office/drawing/2014/main" id="{B6D05AB9-ED61-427F-BF4D-4E6E889B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72" y="1930020"/>
            <a:ext cx="3092893" cy="304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66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40DD-5993-46C4-AEEC-56C7E57F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095363"/>
            <a:ext cx="7688700" cy="535200"/>
          </a:xfrm>
        </p:spPr>
        <p:txBody>
          <a:bodyPr>
            <a:noAutofit/>
          </a:bodyPr>
          <a:lstStyle/>
          <a:p>
            <a:r>
              <a:rPr lang="en-US" sz="4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 Functions</a:t>
            </a:r>
          </a:p>
        </p:txBody>
      </p:sp>
      <p:sp>
        <p:nvSpPr>
          <p:cNvPr id="6" name="Google Shape;99;p15">
            <a:extLst>
              <a:ext uri="{FF2B5EF4-FFF2-40B4-BE49-F238E27FC236}">
                <a16:creationId xmlns:a16="http://schemas.microsoft.com/office/drawing/2014/main" id="{28714EF9-1B2A-4512-A9CF-49FB6D61F2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796900"/>
            <a:ext cx="8308224" cy="2456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1700" b="1" dirty="0" err="1">
                <a:solidFill>
                  <a:schemeClr val="dk2"/>
                </a:solidFill>
                <a:latin typeface="Times New Roman"/>
                <a:cs typeface="Times New Roman"/>
              </a:rPr>
              <a:t>pthread_t</a:t>
            </a:r>
            <a:r>
              <a:rPr lang="en-US" sz="1700" b="1" dirty="0">
                <a:solidFill>
                  <a:schemeClr val="dk2"/>
                </a:solidFill>
                <a:latin typeface="Times New Roman"/>
                <a:cs typeface="Times New Roman"/>
              </a:rPr>
              <a:t> thread ID</a:t>
            </a:r>
          </a:p>
          <a:p>
            <a:pPr marL="76200" lvl="2" indent="0" algn="just">
              <a:lnSpc>
                <a:spcPct val="100000"/>
              </a:lnSpc>
              <a:buClr>
                <a:schemeClr val="dk2"/>
              </a:buClr>
              <a:buSzPts val="2400"/>
              <a:buNone/>
            </a:pP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       - the </a:t>
            </a:r>
            <a:r>
              <a:rPr lang="en-US" sz="1700" dirty="0" err="1">
                <a:solidFill>
                  <a:schemeClr val="dk2"/>
                </a:solidFill>
                <a:latin typeface="Times New Roman"/>
                <a:cs typeface="Times New Roman"/>
              </a:rPr>
              <a:t>threadID</a:t>
            </a: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 keeps track of to which thread we are referring </a:t>
            </a:r>
            <a:r>
              <a:rPr lang="en-US" sz="1700" dirty="0" err="1">
                <a:solidFill>
                  <a:schemeClr val="dk2"/>
                </a:solidFill>
                <a:latin typeface="Times New Roman"/>
                <a:cs typeface="Times New Roman"/>
              </a:rPr>
              <a:t>pthread_create</a:t>
            </a:r>
            <a:endParaRPr lang="en-US" sz="1700" dirty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marL="457200" lvl="2" indent="-381000" algn="just">
              <a:lnSpc>
                <a:spcPct val="100000"/>
              </a:lnSpc>
              <a:buClr>
                <a:srgbClr val="1A1A1A"/>
              </a:buClr>
              <a:buSzPts val="2400"/>
              <a:buFont typeface="Times New Roman"/>
              <a:buChar char="●"/>
            </a:pPr>
            <a:r>
              <a:rPr lang="en-US" sz="1700" b="1" dirty="0" err="1">
                <a:solidFill>
                  <a:srgbClr val="1A1A1A"/>
                </a:solidFill>
                <a:latin typeface="Times New Roman"/>
                <a:cs typeface="Times New Roman"/>
              </a:rPr>
              <a:t>pthread_attr_t</a:t>
            </a:r>
            <a:r>
              <a:rPr lang="en-US" sz="1700" b="1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lang="en-US" sz="1700" b="1" dirty="0" err="1">
                <a:solidFill>
                  <a:srgbClr val="1A1A1A"/>
                </a:solidFill>
                <a:latin typeface="Times New Roman"/>
                <a:cs typeface="Times New Roman"/>
              </a:rPr>
              <a:t>attr</a:t>
            </a:r>
            <a:endParaRPr lang="en-US" sz="1700" b="1" dirty="0">
              <a:solidFill>
                <a:srgbClr val="1A1A1A"/>
              </a:solidFill>
              <a:latin typeface="Times New Roman"/>
              <a:cs typeface="Times New Roman"/>
            </a:endParaRPr>
          </a:p>
          <a:p>
            <a:pPr marL="76200" lvl="2" indent="0" algn="just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r>
              <a:rPr lang="en-US" sz="1700" b="1" dirty="0">
                <a:solidFill>
                  <a:srgbClr val="1A1A1A"/>
                </a:solidFill>
                <a:latin typeface="Times New Roman"/>
                <a:cs typeface="Times New Roman"/>
              </a:rPr>
              <a:t>       - </a:t>
            </a:r>
            <a:r>
              <a:rPr lang="en-US" sz="1700" dirty="0">
                <a:solidFill>
                  <a:srgbClr val="1A1A1A"/>
                </a:solidFill>
                <a:latin typeface="Times New Roman"/>
                <a:cs typeface="Times New Roman"/>
              </a:rPr>
              <a:t>Set of thread attributes</a:t>
            </a:r>
            <a:endParaRPr lang="en-US" sz="1700" b="1" dirty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marL="457200" lvl="2"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1700" b="1" dirty="0" err="1">
                <a:solidFill>
                  <a:schemeClr val="dk2"/>
                </a:solidFill>
                <a:latin typeface="Times New Roman"/>
                <a:cs typeface="Times New Roman"/>
              </a:rPr>
              <a:t>pthread_attr_init</a:t>
            </a:r>
            <a:r>
              <a:rPr lang="en-US" sz="1700" b="1" dirty="0">
                <a:solidFill>
                  <a:schemeClr val="dk2"/>
                </a:solidFill>
                <a:latin typeface="Times New Roman"/>
                <a:cs typeface="Times New Roman"/>
              </a:rPr>
              <a:t> – </a:t>
            </a: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This function initializes the thread attributes object pointed to by </a:t>
            </a:r>
            <a:r>
              <a:rPr lang="en-US" sz="1700" dirty="0" err="1">
                <a:solidFill>
                  <a:schemeClr val="dk2"/>
                </a:solidFill>
                <a:latin typeface="Times New Roman"/>
                <a:cs typeface="Times New Roman"/>
              </a:rPr>
              <a:t>attr</a:t>
            </a: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 with default attribute values. Then the object can be used in one or more </a:t>
            </a:r>
            <a:r>
              <a:rPr lang="en-US" sz="1700" dirty="0" err="1">
                <a:solidFill>
                  <a:schemeClr val="dk2"/>
                </a:solidFill>
                <a:latin typeface="Times New Roman"/>
                <a:cs typeface="Times New Roman"/>
              </a:rPr>
              <a:t>pthread_create</a:t>
            </a: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 calls that create threads.</a:t>
            </a:r>
          </a:p>
          <a:p>
            <a:pPr marL="457200" lvl="2"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1700" b="1" dirty="0">
                <a:solidFill>
                  <a:schemeClr val="dk2"/>
                </a:solidFill>
                <a:latin typeface="Times New Roman"/>
                <a:cs typeface="Times New Roman"/>
              </a:rPr>
              <a:t>int </a:t>
            </a:r>
            <a:r>
              <a:rPr lang="en-US" sz="1700" b="1" dirty="0" err="1">
                <a:solidFill>
                  <a:schemeClr val="dk2"/>
                </a:solidFill>
                <a:latin typeface="Times New Roman"/>
                <a:cs typeface="Times New Roman"/>
              </a:rPr>
              <a:t>pthread_create</a:t>
            </a: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(</a:t>
            </a:r>
            <a:r>
              <a:rPr lang="en-US" sz="1700" dirty="0" err="1">
                <a:solidFill>
                  <a:schemeClr val="dk2"/>
                </a:solidFill>
                <a:latin typeface="Times New Roman"/>
                <a:cs typeface="Times New Roman"/>
              </a:rPr>
              <a:t>pthread_t</a:t>
            </a: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 *thread, const </a:t>
            </a:r>
            <a:r>
              <a:rPr lang="en-US" sz="1700" dirty="0" err="1">
                <a:solidFill>
                  <a:schemeClr val="dk2"/>
                </a:solidFill>
                <a:latin typeface="Times New Roman"/>
                <a:cs typeface="Times New Roman"/>
              </a:rPr>
              <a:t>pthread_attr_t</a:t>
            </a: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 *</a:t>
            </a:r>
            <a:r>
              <a:rPr lang="en-US" sz="1700" dirty="0" err="1">
                <a:solidFill>
                  <a:schemeClr val="dk2"/>
                </a:solidFill>
                <a:latin typeface="Times New Roman"/>
                <a:cs typeface="Times New Roman"/>
              </a:rPr>
              <a:t>attr</a:t>
            </a: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, void *(*start routing) (void*), void *</a:t>
            </a:r>
            <a:r>
              <a:rPr lang="en-US" sz="1700" dirty="0" err="1">
                <a:solidFill>
                  <a:schemeClr val="dk2"/>
                </a:solidFill>
                <a:latin typeface="Times New Roman"/>
                <a:cs typeface="Times New Roman"/>
              </a:rPr>
              <a:t>arg</a:t>
            </a: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) – Creates the thread and start the execution of the function pointer</a:t>
            </a:r>
          </a:p>
          <a:p>
            <a:pPr marL="457200" lvl="1" indent="-381000" algn="just">
              <a:lnSpc>
                <a:spcPct val="100000"/>
              </a:lnSpc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1700" b="1" dirty="0">
                <a:solidFill>
                  <a:schemeClr val="dk2"/>
                </a:solidFill>
                <a:latin typeface="Times New Roman"/>
                <a:cs typeface="Times New Roman"/>
              </a:rPr>
              <a:t>int </a:t>
            </a:r>
            <a:r>
              <a:rPr lang="en-US" sz="1700" b="1" dirty="0" err="1">
                <a:solidFill>
                  <a:schemeClr val="dk2"/>
                </a:solidFill>
                <a:latin typeface="Times New Roman"/>
                <a:cs typeface="Times New Roman"/>
              </a:rPr>
              <a:t>pthread_join</a:t>
            </a: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(</a:t>
            </a:r>
            <a:r>
              <a:rPr lang="en-US" sz="1700" dirty="0" err="1">
                <a:solidFill>
                  <a:schemeClr val="dk2"/>
                </a:solidFill>
                <a:latin typeface="Times New Roman"/>
                <a:cs typeface="Times New Roman"/>
              </a:rPr>
              <a:t>pthread_t</a:t>
            </a: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 thread, void **</a:t>
            </a:r>
            <a:r>
              <a:rPr lang="en-US" sz="1700" dirty="0" err="1">
                <a:solidFill>
                  <a:schemeClr val="dk2"/>
                </a:solidFill>
                <a:latin typeface="Times New Roman"/>
                <a:cs typeface="Times New Roman"/>
              </a:rPr>
              <a:t>value_ptr</a:t>
            </a: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)</a:t>
            </a:r>
          </a:p>
          <a:p>
            <a:pPr marL="76200" lvl="1" indent="0" algn="just">
              <a:lnSpc>
                <a:spcPct val="100000"/>
              </a:lnSpc>
              <a:buClr>
                <a:schemeClr val="dk2"/>
              </a:buClr>
              <a:buSzPts val="2400"/>
              <a:buNone/>
            </a:pPr>
            <a:r>
              <a:rPr lang="en-US" sz="1700" dirty="0">
                <a:solidFill>
                  <a:schemeClr val="dk2"/>
                </a:solidFill>
                <a:latin typeface="Times New Roman"/>
                <a:cs typeface="Times New Roman"/>
              </a:rPr>
              <a:t>      - puts calling thread ‘on hold’ until ‘thread’ completes</a:t>
            </a:r>
          </a:p>
        </p:txBody>
      </p:sp>
    </p:spTree>
    <p:extLst>
      <p:ext uri="{BB962C8B-B14F-4D97-AF65-F5344CB8AC3E}">
        <p14:creationId xmlns:p14="http://schemas.microsoft.com/office/powerpoint/2010/main" val="239453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40DD-5993-46C4-AEEC-56C7E57F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095363"/>
            <a:ext cx="7688700" cy="535200"/>
          </a:xfrm>
        </p:spPr>
        <p:txBody>
          <a:bodyPr>
            <a:noAutofit/>
          </a:bodyPr>
          <a:lstStyle/>
          <a:p>
            <a:r>
              <a:rPr lang="en-US" sz="4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4E666-BE86-4599-8853-CE9203CEA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153"/>
            <a:ext cx="4664332" cy="27809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3EF463-C28F-40D7-B08F-093134E1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646" y="1961153"/>
            <a:ext cx="4141709" cy="27809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974563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571</Words>
  <Application>Microsoft Office PowerPoint</Application>
  <PresentationFormat>On-screen Show (16:9)</PresentationFormat>
  <Paragraphs>64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Wingdings</vt:lpstr>
      <vt:lpstr>Raleway</vt:lpstr>
      <vt:lpstr>Arial</vt:lpstr>
      <vt:lpstr>Lato</vt:lpstr>
      <vt:lpstr>Times New Roman</vt:lpstr>
      <vt:lpstr>Streamline</vt:lpstr>
      <vt:lpstr>Multithreaded Sorting</vt:lpstr>
      <vt:lpstr>Contents</vt:lpstr>
      <vt:lpstr>Introduction</vt:lpstr>
      <vt:lpstr>Multithreaded Sorting</vt:lpstr>
      <vt:lpstr>Merge Sort Algorithm</vt:lpstr>
      <vt:lpstr>QuickSort Algorithm</vt:lpstr>
      <vt:lpstr>Insertion Sort Algorithm</vt:lpstr>
      <vt:lpstr>Pthread Functions</vt:lpstr>
      <vt:lpstr>Implementation</vt:lpstr>
      <vt:lpstr>Implementation</vt:lpstr>
      <vt:lpstr>Implementation</vt:lpstr>
      <vt:lpstr>Testing</vt:lpstr>
      <vt:lpstr>Testing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Sorting</dc:title>
  <dc:creator>Checkout</dc:creator>
  <cp:lastModifiedBy>Rishabh Gupta</cp:lastModifiedBy>
  <cp:revision>33</cp:revision>
  <dcterms:modified xsi:type="dcterms:W3CDTF">2022-05-14T05:09:47Z</dcterms:modified>
</cp:coreProperties>
</file>