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1" r:id="rId5"/>
    <p:sldId id="260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172C2D09-082A-4401-ACC0-1260CC79D4F3}">
          <p14:sldIdLst/>
        </p14:section>
        <p14:section name="Section 1" id="{19399660-F8AB-4421-A79F-FC4BCBE047FA}">
          <p14:sldIdLst>
            <p14:sldId id="256"/>
          </p14:sldIdLst>
        </p14:section>
        <p14:section name="Операторы и встроенные функции" id="{6EC9F439-D6D7-4BB7-A54B-48AFA5216DC9}">
          <p14:sldIdLst>
            <p14:sldId id="268"/>
          </p14:sldIdLst>
        </p14:section>
        <p14:section name="ОПЕРАТОРЫ И ВСТРОЕННЫЕ ФУНКЦИИ" id="{F97DAF47-ADB8-479B-A9E7-B62BB04CC779}">
          <p14:sldIdLst>
            <p14:sldId id="259"/>
          </p14:sldIdLst>
        </p14:section>
        <p14:section name="Картинка из коллекции" id="{735DFC34-1AA0-4EA2-BF3B-CF9AE115CE06}">
          <p14:sldIdLst>
            <p14:sldId id="261"/>
          </p14:sldIdLst>
        </p14:section>
        <p14:section name="Картинка из папки" id="{28FB65AC-2209-4AFA-82D7-3D4FD29FF281}">
          <p14:sldIdLst>
            <p14:sldId id="260"/>
          </p14:sldIdLst>
        </p14:section>
        <p14:section name="Рисование простых объектов" id="{3D2B2272-3188-4C61-BB17-59C4313E42A4}">
          <p14:sldIdLst>
            <p14:sldId id="262"/>
          </p14:sldIdLst>
        </p14:section>
        <p14:section name="Изменение температур по месяцам" id="{7749D5FE-E9FB-4ABF-96C9-ECECACF3E264}">
          <p14:sldIdLst>
            <p14:sldId id="263"/>
          </p14:sldIdLst>
        </p14:section>
        <p14:section name="Мой любимый город (страна)" id="{991107CA-5B12-4BB7-BF9D-E2AEDB8113E0}">
          <p14:sldIdLst>
            <p14:sldId id="265"/>
          </p14:sldIdLst>
        </p14:section>
        <p14:section name="Москва" id="{C0F6F9A9-7861-4135-A569-1351821B6D73}">
          <p14:sldIdLst>
            <p14:sldId id="266"/>
          </p14:sldIdLst>
        </p14:section>
        <p14:section name="Самара" id="{6CFCE983-2594-4D6D-B481-6ADC873925E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9B699F"/>
    <a:srgbClr val="C84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62" b="1" i="0" u="none" strike="noStrike" baseline="0" dirty="0">
                <a:effectLst/>
              </a:rPr>
              <a:t>Диаграмма изменения температур по месяцам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Максимум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</c:v>
                </c:pt>
                <c:pt idx="11">
                  <c:v>Декабрь</c:v>
                </c:pt>
              </c:strCache>
            </c:strRef>
          </c:cat>
          <c:val>
            <c:numRef>
              <c:f>Sheet1!$B$2:$B$13</c:f>
              <c:numCache>
                <c:formatCode>0.00</c:formatCode>
                <c:ptCount val="12"/>
                <c:pt idx="0">
                  <c:v>8.6</c:v>
                </c:pt>
                <c:pt idx="1">
                  <c:v>8.3000000000000007</c:v>
                </c:pt>
                <c:pt idx="2">
                  <c:v>19.7</c:v>
                </c:pt>
                <c:pt idx="3">
                  <c:v>28.9</c:v>
                </c:pt>
                <c:pt idx="4">
                  <c:v>33.200000000000003</c:v>
                </c:pt>
                <c:pt idx="5">
                  <c:v>34.700000000000003</c:v>
                </c:pt>
                <c:pt idx="6">
                  <c:v>38.200000000000003</c:v>
                </c:pt>
                <c:pt idx="7">
                  <c:v>37.299999999999997</c:v>
                </c:pt>
                <c:pt idx="8">
                  <c:v>32.299999999999997</c:v>
                </c:pt>
                <c:pt idx="9">
                  <c:v>24</c:v>
                </c:pt>
                <c:pt idx="10">
                  <c:v>16.2</c:v>
                </c:pt>
                <c:pt idx="11">
                  <c:v>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67-4426-8A8B-0E919DEF4F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Средняя температура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</c:v>
                </c:pt>
                <c:pt idx="11">
                  <c:v>Декабрь</c:v>
                </c:pt>
              </c:strCache>
            </c:strRef>
          </c:cat>
          <c:val>
            <c:numRef>
              <c:f>Sheet1!$C$2:$C$13</c:f>
              <c:numCache>
                <c:formatCode>0.00</c:formatCode>
                <c:ptCount val="12"/>
                <c:pt idx="0">
                  <c:v>-6.5</c:v>
                </c:pt>
                <c:pt idx="1">
                  <c:v>-6.7</c:v>
                </c:pt>
                <c:pt idx="2">
                  <c:v>-1</c:v>
                </c:pt>
                <c:pt idx="3">
                  <c:v>6.7</c:v>
                </c:pt>
                <c:pt idx="4">
                  <c:v>13.2</c:v>
                </c:pt>
                <c:pt idx="5">
                  <c:v>17</c:v>
                </c:pt>
                <c:pt idx="6">
                  <c:v>19.2</c:v>
                </c:pt>
                <c:pt idx="7">
                  <c:v>17</c:v>
                </c:pt>
                <c:pt idx="8">
                  <c:v>11.3</c:v>
                </c:pt>
                <c:pt idx="9">
                  <c:v>5.6</c:v>
                </c:pt>
                <c:pt idx="10">
                  <c:v>-1.2</c:v>
                </c:pt>
                <c:pt idx="11">
                  <c:v>-5.2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67-4426-8A8B-0E919DEF4F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Минимум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</c:v>
                </c:pt>
                <c:pt idx="11">
                  <c:v>Декабрь</c:v>
                </c:pt>
              </c:strCache>
            </c:strRef>
          </c:cat>
          <c:val>
            <c:numRef>
              <c:f>Sheet1!$D$2:$D$13</c:f>
              <c:numCache>
                <c:formatCode>0.00</c:formatCode>
                <c:ptCount val="12"/>
                <c:pt idx="0">
                  <c:v>-42.2</c:v>
                </c:pt>
                <c:pt idx="1">
                  <c:v>-38.200000000000003</c:v>
                </c:pt>
                <c:pt idx="2">
                  <c:v>-32.4</c:v>
                </c:pt>
                <c:pt idx="3">
                  <c:v>-21</c:v>
                </c:pt>
                <c:pt idx="4">
                  <c:v>-7.5</c:v>
                </c:pt>
                <c:pt idx="5">
                  <c:v>-2.2999999999999998</c:v>
                </c:pt>
                <c:pt idx="6">
                  <c:v>1.3</c:v>
                </c:pt>
                <c:pt idx="7">
                  <c:v>-1.2</c:v>
                </c:pt>
                <c:pt idx="8">
                  <c:v>-8.5</c:v>
                </c:pt>
                <c:pt idx="9">
                  <c:v>-20.3</c:v>
                </c:pt>
                <c:pt idx="10">
                  <c:v>-32.799999999999997</c:v>
                </c:pt>
                <c:pt idx="11">
                  <c:v>-38.799999999999997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67-4426-8A8B-0E919DEF4FD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Норма осадков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</c:v>
                </c:pt>
                <c:pt idx="11">
                  <c:v>Декабрь</c:v>
                </c:pt>
              </c:strCache>
            </c:strRef>
          </c:cat>
          <c:val>
            <c:numRef>
              <c:f>Sheet1!$E$2:$E$13</c:f>
              <c:numCache>
                <c:formatCode>0.00</c:formatCode>
                <c:ptCount val="12"/>
                <c:pt idx="0">
                  <c:v>52</c:v>
                </c:pt>
                <c:pt idx="1">
                  <c:v>41</c:v>
                </c:pt>
                <c:pt idx="2">
                  <c:v>35</c:v>
                </c:pt>
                <c:pt idx="3">
                  <c:v>37</c:v>
                </c:pt>
                <c:pt idx="4">
                  <c:v>49</c:v>
                </c:pt>
                <c:pt idx="5">
                  <c:v>80</c:v>
                </c:pt>
                <c:pt idx="6">
                  <c:v>85</c:v>
                </c:pt>
                <c:pt idx="7">
                  <c:v>82</c:v>
                </c:pt>
                <c:pt idx="8">
                  <c:v>68</c:v>
                </c:pt>
                <c:pt idx="9">
                  <c:v>71</c:v>
                </c:pt>
                <c:pt idx="10">
                  <c:v>55</c:v>
                </c:pt>
                <c:pt idx="11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67-4426-8A8B-0E919DEF4F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4233055"/>
        <c:axId val="856700511"/>
      </c:barChart>
      <c:catAx>
        <c:axId val="62423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56700511"/>
        <c:crosses val="autoZero"/>
        <c:auto val="1"/>
        <c:lblAlgn val="ctr"/>
        <c:lblOffset val="100"/>
        <c:noMultiLvlLbl val="0"/>
      </c:catAx>
      <c:valAx>
        <c:axId val="856700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4233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4001-555A-4383-B71E-F49516381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1C9C5-D284-40E4-A6FD-A10623F1E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1EB57-DD77-4DAA-BB63-167BAD6B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0A9-5226-47B7-8D99-2F9AF6EF2C4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B787-9B39-4784-BCC8-2AA26205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5F084-2C58-43DD-B4E6-9AA7BE65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3FAB-A7D1-4ADC-B246-F243B46FC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97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2B0D-D8D4-4A97-BC06-0CCC8D52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8D960-90BC-498D-AEAB-9A31E69DB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0EEB7-2516-4E9F-A007-9AF1F27B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0A9-5226-47B7-8D99-2F9AF6EF2C4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636C-627C-4994-9F99-295DD939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C3B7-A267-4E15-822D-66731FFD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3FAB-A7D1-4ADC-B246-F243B46FC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6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D47B0-507C-4A41-9C5A-2E92DF9D9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024A6-866C-498A-B6B8-5FCAC188B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62A22-CE96-4C83-9EA9-875B27ED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0A9-5226-47B7-8D99-2F9AF6EF2C4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367AF-6E73-4308-9E57-EA13973D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3CBDC-6271-4044-860B-152D288A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3FAB-A7D1-4ADC-B246-F243B46FC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50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B3F0-CEA0-4E44-BF78-94FECFD5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8DF7-F581-4FCD-9442-61496106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E023-7692-4590-986F-803D76BF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0A9-5226-47B7-8D99-2F9AF6EF2C4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E6E5-1933-436F-B2B3-48CACA5D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D781-B12C-474C-8458-E368F104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3FAB-A7D1-4ADC-B246-F243B46FC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6B03-CBA2-40FC-8566-DFDF1A31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21F52-2752-4087-807B-057776EC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7E1EB-BA4E-4127-B886-FF20069E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0A9-5226-47B7-8D99-2F9AF6EF2C4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5A5A-EE8E-4FC8-80A3-2AB9CAFC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37B7-32CD-46D8-9A41-F2A004BE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3FAB-A7D1-4ADC-B246-F243B46FC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75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C718-81B1-4916-B9B5-044D2735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E679-54BB-4527-A775-6F0E0C2F4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2B21E-C0DF-4DD0-857D-129AA2E3D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A7CBE-396D-403F-9C8C-453C394C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0A9-5226-47B7-8D99-2F9AF6EF2C4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A7F37-A9EA-453A-AAA0-737FFAE0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ABFBA-0236-4830-AED4-77F53285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3FAB-A7D1-4ADC-B246-F243B46FC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12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57D4-9DAD-492F-808C-AF29268E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CB2F9-143B-44C4-BC80-922BB42A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3FF2F-7EDA-4AFF-8041-B2D580587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CD95F-3D67-4C48-98D8-C11E68621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428B9-4FB3-4807-9919-94FF1D305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AA21B-F7B6-49AF-A119-C12DD7CF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0A9-5226-47B7-8D99-2F9AF6EF2C4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4F387-CF19-452F-BE1C-1D79AAEC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4F542-9A14-435F-B655-56F07D8A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3FAB-A7D1-4ADC-B246-F243B46FC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28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E419-7F8F-4715-8D77-4F2A6EC8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E0A8C-85C4-46DE-B220-3AD01CAB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0A9-5226-47B7-8D99-2F9AF6EF2C4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BD218-8BC5-4ACA-A801-77C0182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D5F34-39BB-4641-84B6-57FB26BA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3FAB-A7D1-4ADC-B246-F243B46FC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84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E385E-2C61-40A5-8D5A-EFA6B75E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0A9-5226-47B7-8D99-2F9AF6EF2C4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9F747-2172-4900-8E9D-49044FA2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EFFC-E848-476D-8808-BA456777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3FAB-A7D1-4ADC-B246-F243B46FC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66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157B-7B2E-4FBF-84FE-33F0D31C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9E40-CE89-4BB4-B04E-CFEA811A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F286E-8705-4A88-91F2-EC1D3779D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70F96-04A6-4742-8BE9-9142644A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0A9-5226-47B7-8D99-2F9AF6EF2C4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7B27-0921-440D-A9A2-A7FF55A1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98C3-5376-47A1-B6BE-4D578127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3FAB-A7D1-4ADC-B246-F243B46FC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94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3008-D42A-4BCF-B174-19C22F13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48A11-AD2B-4D21-AC52-F61B69361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B97C4-3258-400B-852A-C54351F28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8B4B7-65F0-4699-89D6-72339A1E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0A9-5226-47B7-8D99-2F9AF6EF2C4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39A21-597A-4F1A-8F0F-0529A0FF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89A1D-2DA3-453E-B629-DF99319B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3FAB-A7D1-4ADC-B246-F243B46FC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15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F38D5-5612-4ACE-8D8E-E898D1E6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17206-C0FC-4ED1-997C-C63A674E8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86DD-5E34-42FA-AC0F-AD639C7BB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00A9-5226-47B7-8D99-2F9AF6EF2C40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2A172-6A66-48F0-AD90-ECF3A00F0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A428-94EB-4DF7-B11D-EB52D352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D3FAB-A7D1-4ADC-B246-F243B46FC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6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.xml"/><Relationship Id="rId18" Type="http://schemas.openxmlformats.org/officeDocument/2006/relationships/slide" Target="slide7.xml"/><Relationship Id="rId3" Type="http://schemas.openxmlformats.org/officeDocument/2006/relationships/image" Target="../media/image2.png"/><Relationship Id="rId21" Type="http://schemas.openxmlformats.org/officeDocument/2006/relationships/slide" Target="slide10.xml"/><Relationship Id="rId7" Type="http://schemas.openxmlformats.org/officeDocument/2006/relationships/image" Target="../media/image6.png"/><Relationship Id="rId12" Type="http://schemas.openxmlformats.org/officeDocument/2006/relationships/slide" Target="slide1.xml"/><Relationship Id="rId17" Type="http://schemas.openxmlformats.org/officeDocument/2006/relationships/slide" Target="slide6.xml"/><Relationship Id="rId2" Type="http://schemas.openxmlformats.org/officeDocument/2006/relationships/image" Target="../media/image1.png"/><Relationship Id="rId16" Type="http://schemas.openxmlformats.org/officeDocument/2006/relationships/slide" Target="slide5.xml"/><Relationship Id="rId20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slide" Target="slide4.xml"/><Relationship Id="rId10" Type="http://schemas.openxmlformats.org/officeDocument/2006/relationships/image" Target="../media/image9.png"/><Relationship Id="rId19" Type="http://schemas.openxmlformats.org/officeDocument/2006/relationships/slide" Target="slide8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chemeClr val="accent4">
                <a:lumMod val="60000"/>
                <a:lumOff val="4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E47C14-6D9E-45C7-B751-682902FEAEA4}"/>
              </a:ext>
            </a:extLst>
          </p:cNvPr>
          <p:cNvSpPr/>
          <p:nvPr/>
        </p:nvSpPr>
        <p:spPr>
          <a:xfrm>
            <a:off x="74646" y="2015412"/>
            <a:ext cx="12117354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13800" b="1" spc="-300" dirty="0">
                <a:ln/>
                <a:gradFill flip="none" rotWithShape="1">
                  <a:gsLst>
                    <a:gs pos="0">
                      <a:srgbClr val="FFFF00">
                        <a:shade val="30000"/>
                        <a:satMod val="115000"/>
                      </a:srgbClr>
                    </a:gs>
                    <a:gs pos="50000">
                      <a:srgbClr val="FFFF00">
                        <a:shade val="67500"/>
                        <a:satMod val="115000"/>
                      </a:srgbClr>
                    </a:gs>
                    <a:gs pos="100000">
                      <a:srgbClr val="FFFF00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</a:rPr>
              <a:t>Искусство стиля</a:t>
            </a:r>
            <a:endParaRPr lang="en-US" sz="13800" b="1" spc="-300" dirty="0">
              <a:ln/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1CF3D-5248-47AB-8450-08C7B3ADF1A9}"/>
              </a:ext>
            </a:extLst>
          </p:cNvPr>
          <p:cNvSpPr txBox="1"/>
          <p:nvPr/>
        </p:nvSpPr>
        <p:spPr>
          <a:xfrm>
            <a:off x="6246467" y="4721289"/>
            <a:ext cx="4243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Кирсанов Григорий Романович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Прикладное программное обеспечение</a:t>
            </a:r>
          </a:p>
        </p:txBody>
      </p:sp>
    </p:spTree>
    <p:extLst>
      <p:ext uri="{BB962C8B-B14F-4D97-AF65-F5344CB8AC3E}">
        <p14:creationId xmlns:p14="http://schemas.microsoft.com/office/powerpoint/2010/main" val="11247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2622-7A9A-44A9-962A-6F32C2B9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Самара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E219-6D43-46FA-B12D-423A279B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Здание самарского вокзала – </a:t>
            </a:r>
            <a:br>
              <a:rPr lang="ru-RU" dirty="0"/>
            </a:br>
            <a:r>
              <a:rPr lang="ru-RU" dirty="0"/>
              <a:t>самая высокая постройка такого </a:t>
            </a:r>
            <a:br>
              <a:rPr lang="ru-RU" dirty="0"/>
            </a:br>
            <a:r>
              <a:rPr lang="ru-RU" dirty="0"/>
              <a:t>назначения в Европе</a:t>
            </a:r>
          </a:p>
          <a:p>
            <a:r>
              <a:rPr lang="ru-RU" dirty="0"/>
              <a:t>Самарская площадь Куйбышева</a:t>
            </a:r>
            <a:br>
              <a:rPr lang="ru-RU" dirty="0"/>
            </a:br>
            <a:r>
              <a:rPr lang="ru-RU" dirty="0"/>
              <a:t> является крупнейшей европейской</a:t>
            </a:r>
            <a:br>
              <a:rPr lang="ru-RU" dirty="0"/>
            </a:br>
            <a:r>
              <a:rPr lang="ru-RU" dirty="0"/>
              <a:t> площадью</a:t>
            </a:r>
          </a:p>
          <a:p>
            <a:r>
              <a:rPr lang="ru-RU" dirty="0"/>
              <a:t>Города-побратимы Самары – </a:t>
            </a:r>
            <a:br>
              <a:rPr lang="ru-RU" dirty="0"/>
            </a:br>
            <a:r>
              <a:rPr lang="ru-RU" dirty="0"/>
              <a:t>американский Сент-Луис, болгарский Стара-</a:t>
            </a:r>
            <a:r>
              <a:rPr lang="ru-RU" dirty="0" err="1"/>
              <a:t>Загора</a:t>
            </a:r>
            <a:r>
              <a:rPr lang="ru-RU" dirty="0"/>
              <a:t> и немецкий Штутгарт</a:t>
            </a:r>
          </a:p>
          <a:p>
            <a:r>
              <a:rPr lang="ru-RU" dirty="0"/>
              <a:t>В Самаре установлен единственный в России памятник кинорежиссеру Эльдару Рязанову</a:t>
            </a:r>
          </a:p>
          <a:p>
            <a:endParaRPr lang="ru-RU" dirty="0"/>
          </a:p>
        </p:txBody>
      </p:sp>
      <p:pic>
        <p:nvPicPr>
          <p:cNvPr id="6" name="Picture 6" descr="Самара входит в десятку лучших городов России для стартапов | Развитие  малого и среднего предпринимательства | Национальный проект | mybiz63 /  майбиз63">
            <a:extLst>
              <a:ext uri="{FF2B5EF4-FFF2-40B4-BE49-F238E27FC236}">
                <a16:creationId xmlns:a16="http://schemas.microsoft.com/office/drawing/2014/main" id="{8933DBFA-9C43-478E-8144-3D8B14B1E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142" y="1780140"/>
            <a:ext cx="4259562" cy="239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719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1D64-BEC4-4299-A639-658D67EA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CD57BED5-29CB-4263-8CC6-D30E43BAE1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146540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19399660-F8AB-4421-A79F-FC4BCBE047FA}">
                    <psuz:zmPr id="{19876507-38E8-40DC-AB2B-2D1138FBF6F9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5833" y="130540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EC9F439-D6D7-4BB7-A54B-48AFA5216DC9}">
                    <psuz:zmPr id="{A506E7B9-CDD9-45BD-9C1F-7680E65DDF09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93573" y="130540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97DAF47-ADB8-479B-A9E7-B62BB04CC779}">
                    <psuz:zmPr id="{0BBB9DFA-2C52-46CC-99C4-A52E29967F7C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1313" y="130540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35DFC34-1AA0-4EA2-BF3B-CF9AE115CE06}">
                    <psuz:zmPr id="{01844770-C532-4595-8F89-7F272474BFA7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09053" y="130540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8FB65AC-2209-4AFA-82D7-3D4FD29FF281}">
                    <psuz:zmPr id="{D20FD9B0-BE91-4F28-8695-3471F0B3BEB9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5833" y="1522968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D2B2272-3188-4C61-BB17-59C4313E42A4}">
                    <psuz:zmPr id="{4D4590B5-ABBE-4A8E-A2AC-D8CAE248A0E3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93573" y="1522968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749D5FE-E9FB-4ABF-96C9-ECECACF3E264}">
                    <psuz:zmPr id="{EF7FC326-4364-4689-96BB-C2C47E3E56F6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01313" y="1522968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91107CA-5B12-4BB7-BF9D-E2AEDB8113E0}">
                    <psuz:zmPr id="{597BD685-4D85-4FDB-A100-4EAC4A7C4251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09053" y="1522968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0F6F9A9-7861-4135-A569-1351821B6D73}">
                    <psuz:zmPr id="{A48EFE47-3C5A-4F65-A4DD-9F2A6F138D19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85833" y="2915396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CFCE983-2594-4D6D-B481-6ADC873925E8}">
                    <psuz:zmPr id="{9FA54BB4-D9BB-46CC-82B8-5A80E313E9F6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93573" y="2915396"/>
                          <a:ext cx="2320713" cy="13054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CD57BED5-29CB-4263-8CC6-D30E43BAE1AA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6" name="Picture 6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24033" y="1956165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1773" y="1956165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9513" y="1956165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47253" y="1956165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4033" y="3348593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31773" y="3348593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Picture 12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39513" y="3348593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Picture 13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47253" y="3348593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Picture 14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24033" y="4741021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Picture 15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31773" y="4741021"/>
                  <a:ext cx="2320713" cy="130540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22102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AFF2-07C9-4700-9128-E8C7F583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ОПЕРАТОРЫ И ВСТРОЕННЫЕ ФУНКЦИИ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7F930-2DCD-428C-A471-C5F93B630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sz="3800" dirty="0"/>
              <a:t>ОПЕРАТОРЫ СРАВНЕНИЯ</a:t>
            </a:r>
          </a:p>
          <a:p>
            <a:r>
              <a:rPr lang="ru-RU" dirty="0"/>
              <a:t>Операторы сравнения используются для сравнение двух числе или сток возвращают логическое значение типа </a:t>
            </a:r>
            <a:r>
              <a:rPr lang="en-US" dirty="0"/>
              <a:t>Boolean </a:t>
            </a:r>
            <a:r>
              <a:rPr lang="ru-RU" dirty="0"/>
              <a:t>(</a:t>
            </a:r>
            <a:r>
              <a:rPr lang="en-US" dirty="0"/>
              <a:t>True </a:t>
            </a:r>
            <a:r>
              <a:rPr lang="ru-RU" dirty="0"/>
              <a:t>или </a:t>
            </a:r>
            <a:r>
              <a:rPr lang="en-US" dirty="0"/>
              <a:t>False)</a:t>
            </a:r>
            <a:r>
              <a:rPr lang="ru-RU" dirty="0"/>
              <a:t> Основные операторы сравнения </a:t>
            </a:r>
            <a:r>
              <a:rPr lang="en-US" dirty="0"/>
              <a:t>Excel VBA </a:t>
            </a:r>
            <a:r>
              <a:rPr lang="ru-RU" dirty="0"/>
              <a:t>перечислены в этой таблице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8DAFAC9-5AD0-4C3A-8CE9-D2D3970F45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6736676"/>
              </p:ext>
            </p:extLst>
          </p:nvPr>
        </p:nvGraphicFramePr>
        <p:xfrm>
          <a:off x="839788" y="2505075"/>
          <a:ext cx="4871202" cy="3815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5601">
                  <a:extLst>
                    <a:ext uri="{9D8B030D-6E8A-4147-A177-3AD203B41FA5}">
                      <a16:colId xmlns:a16="http://schemas.microsoft.com/office/drawing/2014/main" val="1668987931"/>
                    </a:ext>
                  </a:extLst>
                </a:gridCol>
                <a:gridCol w="2435601">
                  <a:extLst>
                    <a:ext uri="{9D8B030D-6E8A-4147-A177-3AD203B41FA5}">
                      <a16:colId xmlns:a16="http://schemas.microsoft.com/office/drawing/2014/main" val="3285165405"/>
                    </a:ext>
                  </a:extLst>
                </a:gridCol>
              </a:tblGrid>
              <a:tr h="545073">
                <a:tc>
                  <a:txBody>
                    <a:bodyPr/>
                    <a:lstStyle/>
                    <a:p>
                      <a:r>
                        <a:rPr lang="ru-RU" dirty="0"/>
                        <a:t>Оператор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Действие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424459"/>
                  </a:ext>
                </a:extLst>
              </a:tr>
              <a:tr h="54507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Равно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760287"/>
                  </a:ext>
                </a:extLst>
              </a:tr>
              <a:tr h="5450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&lt;&gt;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равно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79949"/>
                  </a:ext>
                </a:extLst>
              </a:tr>
              <a:tr h="5450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Меньше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69042"/>
                  </a:ext>
                </a:extLst>
              </a:tr>
              <a:tr h="5450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918204"/>
                  </a:ext>
                </a:extLst>
              </a:tr>
              <a:tr h="5450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Меньше либо равно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410602"/>
                  </a:ext>
                </a:extLst>
              </a:tr>
              <a:tr h="5450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Больше либо равно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42786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75EF8-A172-4830-BB9F-4B87A8882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>ЛОГИЧЕСКИЕ ОПЕРАТОРЫ</a:t>
            </a:r>
          </a:p>
          <a:p>
            <a:r>
              <a:rPr lang="ru-RU" sz="1100" dirty="0"/>
              <a:t>Логические операторы, как и операторы сравнения, возвращают логическое значения типа </a:t>
            </a:r>
            <a:r>
              <a:rPr lang="en-US" sz="1100" dirty="0"/>
              <a:t>Boolean </a:t>
            </a:r>
            <a:r>
              <a:rPr lang="ru-RU" sz="1100" dirty="0"/>
              <a:t>(</a:t>
            </a:r>
            <a:r>
              <a:rPr lang="en-US" sz="1100" dirty="0"/>
              <a:t>True </a:t>
            </a:r>
            <a:r>
              <a:rPr lang="ru-RU" sz="1100" dirty="0"/>
              <a:t>или </a:t>
            </a:r>
            <a:r>
              <a:rPr lang="en-US" sz="1100" dirty="0"/>
              <a:t>False)</a:t>
            </a:r>
            <a:r>
              <a:rPr lang="ru-RU" sz="1100" dirty="0"/>
              <a:t>. Основные логические операторы </a:t>
            </a:r>
            <a:r>
              <a:rPr lang="en-US" sz="1100" dirty="0"/>
              <a:t>Excel VBA </a:t>
            </a:r>
            <a:r>
              <a:rPr lang="ru-RU" sz="1100" dirty="0"/>
              <a:t>перечислены в таблице ниже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4EE56A-6CA2-4E7E-A1FD-528428071DB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88490284"/>
              </p:ext>
            </p:extLst>
          </p:nvPr>
        </p:nvGraphicFramePr>
        <p:xfrm>
          <a:off x="6172200" y="2505075"/>
          <a:ext cx="5180012" cy="3061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006">
                  <a:extLst>
                    <a:ext uri="{9D8B030D-6E8A-4147-A177-3AD203B41FA5}">
                      <a16:colId xmlns:a16="http://schemas.microsoft.com/office/drawing/2014/main" val="3232466349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1375787210"/>
                    </a:ext>
                  </a:extLst>
                </a:gridCol>
              </a:tblGrid>
              <a:tr h="592213">
                <a:tc>
                  <a:txBody>
                    <a:bodyPr/>
                    <a:lstStyle/>
                    <a:p>
                      <a:r>
                        <a:rPr lang="ru-RU" dirty="0"/>
                        <a:t>Оператор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Действие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324284"/>
                  </a:ext>
                </a:extLst>
              </a:tr>
              <a:tr h="5922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Операция конъюнкции, логический оператор И.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966538"/>
                  </a:ext>
                </a:extLst>
              </a:tr>
              <a:tr h="5922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Операция дизъюнкции, логический оператор ИЛИ.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9138452"/>
                  </a:ext>
                </a:extLst>
              </a:tr>
              <a:tr h="5922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Операция отрицания, логические оператор НЕ.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337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chemeClr val="accent4">
                <a:lumMod val="60000"/>
                <a:lumOff val="4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F57C36-980D-4913-AB0A-332C5925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Картинка из коллекции</a:t>
            </a:r>
          </a:p>
        </p:txBody>
      </p:sp>
      <p:pic>
        <p:nvPicPr>
          <p:cNvPr id="1026" name="Picture 2" descr="Смайлики в нашей жизни">
            <a:extLst>
              <a:ext uri="{FF2B5EF4-FFF2-40B4-BE49-F238E27FC236}">
                <a16:creationId xmlns:a16="http://schemas.microsoft.com/office/drawing/2014/main" id="{99FDE983-8184-4C80-BD8F-381D11B76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436" y="1825625"/>
            <a:ext cx="51811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57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chemeClr val="accent4">
                <a:lumMod val="60000"/>
                <a:lumOff val="40000"/>
              </a:scheme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F57C36-980D-4913-AB0A-332C5925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Картинка из папки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FEDD5F-DF41-4434-B278-C7912D1F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Хомяк следит (Staring Hamster, Хомяк смотрит) - Memepedia">
            <a:extLst>
              <a:ext uri="{FF2B5EF4-FFF2-40B4-BE49-F238E27FC236}">
                <a16:creationId xmlns:a16="http://schemas.microsoft.com/office/drawing/2014/main" id="{CCC20FCC-D3F6-4FDD-9938-3BABDC5CA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73194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36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5171-4699-4B44-ACA7-D10766C6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Рисование простых объектов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7BABB-AC14-44E9-8B5F-651252128520}"/>
              </a:ext>
            </a:extLst>
          </p:cNvPr>
          <p:cNvSpPr txBox="1"/>
          <p:nvPr/>
        </p:nvSpPr>
        <p:spPr>
          <a:xfrm>
            <a:off x="939211" y="1690688"/>
            <a:ext cx="28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Рисование стрелок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268B3E-2583-40D9-BC03-A6D88F9F317A}"/>
              </a:ext>
            </a:extLst>
          </p:cNvPr>
          <p:cNvCxnSpPr/>
          <p:nvPr/>
        </p:nvCxnSpPr>
        <p:spPr>
          <a:xfrm>
            <a:off x="1208015" y="2218987"/>
            <a:ext cx="0" cy="1258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Arrow: Quad 6">
            <a:extLst>
              <a:ext uri="{FF2B5EF4-FFF2-40B4-BE49-F238E27FC236}">
                <a16:creationId xmlns:a16="http://schemas.microsoft.com/office/drawing/2014/main" id="{2D1C84C4-86A3-422A-AF98-36CD158F4629}"/>
              </a:ext>
            </a:extLst>
          </p:cNvPr>
          <p:cNvSpPr/>
          <p:nvPr/>
        </p:nvSpPr>
        <p:spPr>
          <a:xfrm>
            <a:off x="1501629" y="2218987"/>
            <a:ext cx="1375789" cy="1258349"/>
          </a:xfrm>
          <a:prstGeom prst="quadArrow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1D6372-7FDA-404A-9006-970D7003524C}"/>
              </a:ext>
            </a:extLst>
          </p:cNvPr>
          <p:cNvSpPr/>
          <p:nvPr/>
        </p:nvSpPr>
        <p:spPr>
          <a:xfrm>
            <a:off x="1354826" y="3477336"/>
            <a:ext cx="1669393" cy="60400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DE7D1-3B28-484E-BF51-E68B3E86FA2D}"/>
              </a:ext>
            </a:extLst>
          </p:cNvPr>
          <p:cNvSpPr txBox="1"/>
          <p:nvPr/>
        </p:nvSpPr>
        <p:spPr>
          <a:xfrm>
            <a:off x="838200" y="4120926"/>
            <a:ext cx="28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Рисование овалов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D449002E-50B0-4A66-9562-AA2BBD212983}"/>
              </a:ext>
            </a:extLst>
          </p:cNvPr>
          <p:cNvSpPr/>
          <p:nvPr/>
        </p:nvSpPr>
        <p:spPr>
          <a:xfrm>
            <a:off x="634419" y="4554036"/>
            <a:ext cx="1182847" cy="1889248"/>
          </a:xfrm>
          <a:prstGeom prst="flowChartMagneticDisk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цилиндр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281E26-081F-4185-AFE3-62A7D90E52AA}"/>
              </a:ext>
            </a:extLst>
          </p:cNvPr>
          <p:cNvSpPr/>
          <p:nvPr/>
        </p:nvSpPr>
        <p:spPr>
          <a:xfrm>
            <a:off x="1937507" y="4518086"/>
            <a:ext cx="1240872" cy="604008"/>
          </a:xfrm>
          <a:prstGeom prst="ellipse">
            <a:avLst/>
          </a:prstGeom>
          <a:solidFill>
            <a:srgbClr val="C840A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овал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1D2320-AA92-4E62-8B21-D83FC9B9D779}"/>
              </a:ext>
            </a:extLst>
          </p:cNvPr>
          <p:cNvSpPr/>
          <p:nvPr/>
        </p:nvSpPr>
        <p:spPr>
          <a:xfrm rot="5400000">
            <a:off x="1635503" y="5520844"/>
            <a:ext cx="1240872" cy="604008"/>
          </a:xfrm>
          <a:prstGeom prst="ellipse">
            <a:avLst/>
          </a:prstGeom>
          <a:solidFill>
            <a:srgbClr val="9B699F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B7393-40FF-402D-A0DF-B6FED862AE0C}"/>
              </a:ext>
            </a:extLst>
          </p:cNvPr>
          <p:cNvSpPr txBox="1"/>
          <p:nvPr/>
        </p:nvSpPr>
        <p:spPr>
          <a:xfrm>
            <a:off x="7551134" y="1531721"/>
            <a:ext cx="333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Рисование прямоугольников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C9FA4B-9E70-4AA2-825C-D72EB7693F73}"/>
              </a:ext>
            </a:extLst>
          </p:cNvPr>
          <p:cNvSpPr txBox="1"/>
          <p:nvPr/>
        </p:nvSpPr>
        <p:spPr>
          <a:xfrm>
            <a:off x="7450123" y="3961959"/>
            <a:ext cx="378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пятиугольник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3AB92-E3CC-44ED-A09E-64F3CCEDD4E2}"/>
              </a:ext>
            </a:extLst>
          </p:cNvPr>
          <p:cNvSpPr/>
          <p:nvPr/>
        </p:nvSpPr>
        <p:spPr>
          <a:xfrm>
            <a:off x="7005508" y="2037271"/>
            <a:ext cx="1375790" cy="858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F1A764-0D77-4A80-8429-FBB6D6758F7B}"/>
              </a:ext>
            </a:extLst>
          </p:cNvPr>
          <p:cNvSpPr/>
          <p:nvPr/>
        </p:nvSpPr>
        <p:spPr>
          <a:xfrm>
            <a:off x="9220021" y="2037271"/>
            <a:ext cx="1375790" cy="858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B3E834-5A33-4943-A2A0-7505BDEB6227}"/>
              </a:ext>
            </a:extLst>
          </p:cNvPr>
          <p:cNvSpPr/>
          <p:nvPr/>
        </p:nvSpPr>
        <p:spPr>
          <a:xfrm>
            <a:off x="7945070" y="3018548"/>
            <a:ext cx="872455" cy="87245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8C76C3-B5E6-4A16-A8EB-694FB5F59E42}"/>
              </a:ext>
            </a:extLst>
          </p:cNvPr>
          <p:cNvSpPr/>
          <p:nvPr/>
        </p:nvSpPr>
        <p:spPr>
          <a:xfrm>
            <a:off x="7467600" y="4622800"/>
            <a:ext cx="2590800" cy="2044700"/>
          </a:xfrm>
          <a:custGeom>
            <a:avLst/>
            <a:gdLst>
              <a:gd name="connsiteX0" fmla="*/ 0 w 2590800"/>
              <a:gd name="connsiteY0" fmla="*/ 1358900 h 2044700"/>
              <a:gd name="connsiteX1" fmla="*/ 1092200 w 2590800"/>
              <a:gd name="connsiteY1" fmla="*/ 0 h 2044700"/>
              <a:gd name="connsiteX2" fmla="*/ 2590800 w 2590800"/>
              <a:gd name="connsiteY2" fmla="*/ 266700 h 2044700"/>
              <a:gd name="connsiteX3" fmla="*/ 2590800 w 2590800"/>
              <a:gd name="connsiteY3" fmla="*/ 1485900 h 2044700"/>
              <a:gd name="connsiteX4" fmla="*/ 1104900 w 2590800"/>
              <a:gd name="connsiteY4" fmla="*/ 2044700 h 2044700"/>
              <a:gd name="connsiteX5" fmla="*/ 0 w 2590800"/>
              <a:gd name="connsiteY5" fmla="*/ 1358900 h 204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0800" h="2044700">
                <a:moveTo>
                  <a:pt x="0" y="1358900"/>
                </a:moveTo>
                <a:lnTo>
                  <a:pt x="1092200" y="0"/>
                </a:lnTo>
                <a:lnTo>
                  <a:pt x="2590800" y="266700"/>
                </a:lnTo>
                <a:lnTo>
                  <a:pt x="2590800" y="1485900"/>
                </a:lnTo>
                <a:lnTo>
                  <a:pt x="1104900" y="2044700"/>
                </a:lnTo>
                <a:lnTo>
                  <a:pt x="0" y="1358900"/>
                </a:lnTo>
                <a:close/>
              </a:path>
            </a:pathLst>
          </a:custGeom>
          <a:gradFill flip="none" rotWithShape="1">
            <a:gsLst>
              <a:gs pos="0">
                <a:srgbClr val="FF99FF">
                  <a:shade val="67500"/>
                  <a:satMod val="115000"/>
                  <a:alpha val="72000"/>
                  <a:lumMod val="54000"/>
                  <a:lumOff val="46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7030A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1428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22C7-623A-49D4-9183-27453955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Изменение температур по месяцам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C087885-D9E1-4D2E-9E1C-30BB4DA221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014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074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EC80-0CEF-45E2-9E63-44026D27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любимый город (страна)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9B02-DDBA-445E-AF3D-DA44A1200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91D4E-4D76-4329-95B5-13D8CC761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endParaRPr lang="ru-RU" dirty="0"/>
          </a:p>
        </p:txBody>
      </p:sp>
      <p:sp>
        <p:nvSpPr>
          <p:cNvPr id="5" name="Action Button: Blank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2C8373F-2FF0-4F96-90A0-E1D08A3696C9}"/>
              </a:ext>
            </a:extLst>
          </p:cNvPr>
          <p:cNvSpPr/>
          <p:nvPr/>
        </p:nvSpPr>
        <p:spPr>
          <a:xfrm>
            <a:off x="1338470" y="5035826"/>
            <a:ext cx="4479234" cy="1020417"/>
          </a:xfrm>
          <a:prstGeom prst="actionButtonBlank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Самара</a:t>
            </a:r>
          </a:p>
        </p:txBody>
      </p:sp>
      <p:sp>
        <p:nvSpPr>
          <p:cNvPr id="7" name="Action Button: Blank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20DCADC-7B08-45B0-B845-B8F287013D62}"/>
              </a:ext>
            </a:extLst>
          </p:cNvPr>
          <p:cNvSpPr/>
          <p:nvPr/>
        </p:nvSpPr>
        <p:spPr>
          <a:xfrm>
            <a:off x="6523383" y="5035825"/>
            <a:ext cx="4479234" cy="1020417"/>
          </a:xfrm>
          <a:prstGeom prst="actionButtonBlank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Москва</a:t>
            </a:r>
          </a:p>
        </p:txBody>
      </p:sp>
      <p:pic>
        <p:nvPicPr>
          <p:cNvPr id="3078" name="Picture 6" descr="Самара входит в десятку лучших городов России для стартапов | Развитие  малого и среднего предпринимательства | Национальный проект | mybiz63 /  майбиз63">
            <a:extLst>
              <a:ext uri="{FF2B5EF4-FFF2-40B4-BE49-F238E27FC236}">
                <a16:creationId xmlns:a16="http://schemas.microsoft.com/office/drawing/2014/main" id="{DFF3BA0B-4EEB-4964-9B49-290D87AE1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126" y="2234717"/>
            <a:ext cx="4251921" cy="239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FDB9D8-C99F-43A2-9060-5C0FB07C9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239" y="2234717"/>
            <a:ext cx="3561521" cy="23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0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2622-7A9A-44A9-962A-6F32C2B9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E219-6D43-46FA-B12D-423A279B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Годом основания Москвы считается 1147,</a:t>
            </a:r>
            <a:br>
              <a:rPr lang="ru-RU" dirty="0"/>
            </a:br>
            <a:r>
              <a:rPr lang="ru-RU" dirty="0"/>
              <a:t> но это не так</a:t>
            </a:r>
          </a:p>
          <a:p>
            <a:r>
              <a:rPr lang="ru-RU" dirty="0"/>
              <a:t>Название городу дано в честь реки Москвы</a:t>
            </a:r>
          </a:p>
          <a:p>
            <a:r>
              <a:rPr lang="ru-RU" dirty="0"/>
              <a:t>Юрий Гагарин, первый человек, </a:t>
            </a:r>
            <a:br>
              <a:rPr lang="ru-RU" dirty="0"/>
            </a:br>
            <a:r>
              <a:rPr lang="ru-RU" dirty="0"/>
              <a:t>побывавший в Космосе, </a:t>
            </a:r>
            <a:br>
              <a:rPr lang="ru-RU" dirty="0"/>
            </a:br>
            <a:r>
              <a:rPr lang="ru-RU" dirty="0"/>
              <a:t>похоронен у Кремлевской стены</a:t>
            </a:r>
          </a:p>
          <a:p>
            <a:r>
              <a:rPr lang="ru-RU" dirty="0"/>
              <a:t>Столица России – один из крупнейших городов Европы</a:t>
            </a:r>
          </a:p>
          <a:p>
            <a:r>
              <a:rPr lang="ru-RU" dirty="0"/>
              <a:t>Московское метро за сутки перевозит в среднем 9 млн. человек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D0264-C032-42E2-BC94-94B1BDB24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79" y="1825625"/>
            <a:ext cx="3561521" cy="23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27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258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Оглавление</vt:lpstr>
      <vt:lpstr>ОПЕРАТОРЫ И ВСТРОЕННЫЕ ФУНКЦИИ</vt:lpstr>
      <vt:lpstr>Картинка из коллекции</vt:lpstr>
      <vt:lpstr>Картинка из папки</vt:lpstr>
      <vt:lpstr>Рисование простых объектов</vt:lpstr>
      <vt:lpstr>Изменение температур по месяцам</vt:lpstr>
      <vt:lpstr>Мой любимый город (страна)</vt:lpstr>
      <vt:lpstr>Москва</vt:lpstr>
      <vt:lpstr>Самара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Grigory Kirsanov</dc:creator>
  <cp:lastModifiedBy>Grigory Kirsanov</cp:lastModifiedBy>
  <cp:revision>13</cp:revision>
  <dcterms:created xsi:type="dcterms:W3CDTF">2023-03-06T14:38:18Z</dcterms:created>
  <dcterms:modified xsi:type="dcterms:W3CDTF">2023-03-19T23:15:58Z</dcterms:modified>
</cp:coreProperties>
</file>