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fa782d3e90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fa782d3e90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fa782d3e90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fa782d3e90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fa782d3e90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fa782d3e90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fa782d3e90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fa782d3e90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fa782d3e90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fa782d3e90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cc326ebdab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cc326ebda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cc326ebda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cc326ebda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fa782d3e90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fa782d3e90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fa782d3e90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fa782d3e90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fa782d3e90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fa782d3e90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fa782d3e9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fa782d3e9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fa782d3e90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fa782d3e90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fa782d3e90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fa782d3e90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fa782d3e9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fa782d3e9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fa782d3e9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fa782d3e9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cc326ebda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cc326ebda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fa782d3e90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fa782d3e90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fa782d3e90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fa782d3e90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fa782d3e90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fa782d3e90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fa782d3e90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fa782d3e90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11.png"/><Relationship Id="rId5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Airbnb Price Predictions using LSTM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5162400" y="1220025"/>
            <a:ext cx="3760800" cy="34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Fig illustrates the histogram distribution of four important features in predicting price.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Bedrooms, bathrooms, beds count and number of accommodates. Histogram shows that most of the houses have a single bedroom with a single bathroom and bed. Number of accommodations are ranging from 1 to 8.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0" name="Google Shape;110;p22"/>
          <p:cNvPicPr preferRelativeResize="0"/>
          <p:nvPr/>
        </p:nvPicPr>
        <p:blipFill rotWithShape="1">
          <a:blip r:embed="rId3">
            <a:alphaModFix/>
          </a:blip>
          <a:srcRect b="5767" l="5288" r="8011" t="0"/>
          <a:stretch/>
        </p:blipFill>
        <p:spPr>
          <a:xfrm>
            <a:off x="177900" y="1017725"/>
            <a:ext cx="4690640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23"/>
          <p:cNvPicPr preferRelativeResize="0"/>
          <p:nvPr/>
        </p:nvPicPr>
        <p:blipFill rotWithShape="1">
          <a:blip r:embed="rId3">
            <a:alphaModFix/>
          </a:blip>
          <a:srcRect b="4912" l="3041" r="7776" t="7051"/>
          <a:stretch/>
        </p:blipFill>
        <p:spPr>
          <a:xfrm>
            <a:off x="184250" y="1153625"/>
            <a:ext cx="3594601" cy="266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3"/>
          <p:cNvPicPr preferRelativeResize="0"/>
          <p:nvPr/>
        </p:nvPicPr>
        <p:blipFill rotWithShape="1">
          <a:blip r:embed="rId4">
            <a:alphaModFix/>
          </a:blip>
          <a:srcRect b="5558" l="3364" r="7856" t="6621"/>
          <a:stretch/>
        </p:blipFill>
        <p:spPr>
          <a:xfrm>
            <a:off x="5194475" y="176750"/>
            <a:ext cx="3163074" cy="234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3"/>
          <p:cNvPicPr preferRelativeResize="0"/>
          <p:nvPr/>
        </p:nvPicPr>
        <p:blipFill rotWithShape="1">
          <a:blip r:embed="rId5">
            <a:alphaModFix/>
          </a:blip>
          <a:srcRect b="5558" l="3682" r="8017" t="6621"/>
          <a:stretch/>
        </p:blipFill>
        <p:spPr>
          <a:xfrm>
            <a:off x="3857375" y="2598700"/>
            <a:ext cx="3307403" cy="2468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3"/>
          <p:cNvSpPr txBox="1"/>
          <p:nvPr/>
        </p:nvSpPr>
        <p:spPr>
          <a:xfrm>
            <a:off x="573625" y="3919775"/>
            <a:ext cx="300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 3a</a:t>
            </a:r>
            <a:endParaRPr/>
          </a:p>
        </p:txBody>
      </p:sp>
      <p:sp>
        <p:nvSpPr>
          <p:cNvPr id="120" name="Google Shape;120;p23"/>
          <p:cNvSpPr txBox="1"/>
          <p:nvPr/>
        </p:nvSpPr>
        <p:spPr>
          <a:xfrm>
            <a:off x="5653400" y="2918550"/>
            <a:ext cx="1210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 3b</a:t>
            </a:r>
            <a:endParaRPr/>
          </a:p>
        </p:txBody>
      </p:sp>
      <p:sp>
        <p:nvSpPr>
          <p:cNvPr id="121" name="Google Shape;121;p23"/>
          <p:cNvSpPr txBox="1"/>
          <p:nvPr/>
        </p:nvSpPr>
        <p:spPr>
          <a:xfrm>
            <a:off x="7036475" y="562025"/>
            <a:ext cx="1172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 3c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356325" y="1139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Figures shows the number of properties in different categories using a bar chart.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Fig 3a shows the property type in which apartment type property is 50% of total datasets. The second highest is individual house types.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Fig 3b illustrates Airbnb is hosting an entire apartment or house in their listing. People are also preferring private rooms as their second option. 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Fig 3c shows a clear boundary between the review scores, the properties are splitted into two categories, 95 and above is one category and 0 is the other categories.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The properties are divided in 50-50 ratio which means half of the properties are not good or upto the mark.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5"/>
          <p:cNvSpPr txBox="1"/>
          <p:nvPr>
            <p:ph idx="1" type="body"/>
          </p:nvPr>
        </p:nvSpPr>
        <p:spPr>
          <a:xfrm>
            <a:off x="5455800" y="1152475"/>
            <a:ext cx="3376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Fig shows the correlation between types of houses and city.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Chicago has the minimum number of types which means it has houses of types more of Apartment and hostels whereas Los Angeles has almost each and every type of houses.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It does cover all types of the houses in the airbnb category.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4" name="Google Shape;134;p25"/>
          <p:cNvPicPr preferRelativeResize="0"/>
          <p:nvPr/>
        </p:nvPicPr>
        <p:blipFill rotWithShape="1">
          <a:blip r:embed="rId3">
            <a:alphaModFix/>
          </a:blip>
          <a:srcRect b="0" l="0" r="13141" t="9788"/>
          <a:stretch/>
        </p:blipFill>
        <p:spPr>
          <a:xfrm>
            <a:off x="248000" y="1017725"/>
            <a:ext cx="5162550" cy="401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6"/>
          <p:cNvSpPr txBox="1"/>
          <p:nvPr>
            <p:ph idx="1" type="body"/>
          </p:nvPr>
        </p:nvSpPr>
        <p:spPr>
          <a:xfrm>
            <a:off x="5264600" y="1152475"/>
            <a:ext cx="3567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Fig  shows the correlation between number of accommodations and different types of property.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The graph clearly shows that most of the houses or properties are allowing 1 to 6 members to accommodate.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Very few property types have a space to accommodate more people like Yurt, Bungalow.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1" name="Google Shape;141;p26"/>
          <p:cNvPicPr preferRelativeResize="0"/>
          <p:nvPr/>
        </p:nvPicPr>
        <p:blipFill rotWithShape="1">
          <a:blip r:embed="rId3">
            <a:alphaModFix/>
          </a:blip>
          <a:srcRect b="0" l="0" r="14581" t="10466"/>
          <a:stretch/>
        </p:blipFill>
        <p:spPr>
          <a:xfrm>
            <a:off x="152400" y="1170125"/>
            <a:ext cx="486057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</a:t>
            </a:r>
            <a:endParaRPr/>
          </a:p>
        </p:txBody>
      </p:sp>
      <p:sp>
        <p:nvSpPr>
          <p:cNvPr id="147" name="Google Shape;14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-317182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Bi-LSTM model used for Airbnb price prediction</a:t>
            </a:r>
            <a:endParaRPr/>
          </a:p>
          <a:p>
            <a:pPr indent="-317182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Bi-LSTM is a type of RNN suitable for sequence prediction tasks</a:t>
            </a:r>
            <a:endParaRPr/>
          </a:p>
          <a:p>
            <a:pPr indent="-317182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Bi-LSTM model consists of two LSTM layers to capture past and future context of input sequence</a:t>
            </a:r>
            <a:endParaRPr/>
          </a:p>
          <a:p>
            <a:pPr indent="-317182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Trained on Airbnb New York dataset with 80/20 split, MSE loss function, and Adam optimizer</a:t>
            </a:r>
            <a:endParaRPr/>
          </a:p>
          <a:p>
            <a:pPr indent="-317182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Performance evaluated with RMSE, MAE, R-squared, and visualizations such as scatter and residual plots</a:t>
            </a:r>
            <a:endParaRPr/>
          </a:p>
          <a:p>
            <a:pPr indent="-317182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Bi-LSTM model tends to overestimate lower-priced listings and underestimate higher-priced listings</a:t>
            </a:r>
            <a:endParaRPr/>
          </a:p>
          <a:p>
            <a:pPr indent="-317182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Potential for refinement with additional features or different architectures and deployment in a production environment.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153" name="Google Shape;15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450" y="1918075"/>
            <a:ext cx="3200400" cy="193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4075" y="1061375"/>
            <a:ext cx="3371850" cy="140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8"/>
          <p:cNvPicPr preferRelativeResize="0"/>
          <p:nvPr/>
        </p:nvPicPr>
        <p:blipFill rotWithShape="1">
          <a:blip r:embed="rId5">
            <a:alphaModFix/>
          </a:blip>
          <a:srcRect b="1619" l="5765" r="8175" t="5856"/>
          <a:stretch/>
        </p:blipFill>
        <p:spPr>
          <a:xfrm>
            <a:off x="4603763" y="2741875"/>
            <a:ext cx="2812481" cy="226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endParaRPr/>
          </a:p>
        </p:txBody>
      </p:sp>
      <p:sp>
        <p:nvSpPr>
          <p:cNvPr id="161" name="Google Shape;161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After making predictions with the given weights and biases, the final RMSE score is 0.22, which is rather low.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RMSE is an abbreviation for root mean squared error.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The discrepancy between the actual and anticipated values is called the root mean squared error.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The RMSE error formula is as follows:,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2" name="Google Shape;162;p29"/>
          <p:cNvPicPr preferRelativeResize="0"/>
          <p:nvPr/>
        </p:nvPicPr>
        <p:blipFill rotWithShape="1">
          <a:blip r:embed="rId3">
            <a:alphaModFix/>
          </a:blip>
          <a:srcRect b="4624" l="9130" r="4810" t="16186"/>
          <a:stretch/>
        </p:blipFill>
        <p:spPr>
          <a:xfrm>
            <a:off x="2847975" y="3460275"/>
            <a:ext cx="3448050" cy="88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Findings and Managerial Implications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Descriptive analysis has been carried out for finding out the means, modes and standard deviations of all the variables.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The mode for increasing the satisfaction and productivity as the apartment type houses are making more profit with more than 1 bedrooms.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Pearson Correlation analysis has been carried out to find out whether there is any significant relationship between any two variables.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The Correlation data shows that the number of bedrooms and bathrooms along with the house types highly correlated with the price.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174" name="Google Shape;174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Our study is primarily focused on conducting proper research using Airbnb data from various places around the United States.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The purpose of this article is to develop the best model possible for forecasting Airbnb rates using a restricted set of data, including property characteristics, owner information, and customer reviews on listing pages.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The initial testing with the baseline model established that the model's plethora of features results in a significant variance and poor performance on the validation set relative to the train set.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This degree of accuracy is a promising result given the dataset's heterogeneity and the hidden elements and interacting words involved, including the owners' personal qualities, which were difficult to examine.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Executive Summary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just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Airbnb is a $75 billion dollar internet marketplace for renting out vacation homes, villas, and private rooms. Each booking generated by the website is subject to a commission (3 to 20%).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4327" lvl="0" marL="457200" rtl="0" algn="just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While the prospects appear to be favourable, some opponents believe that this has resulted in an increase in rent and a negative impact on the surrounding neighbourhoods.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4327" lvl="0" marL="457200" rtl="0" algn="just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Pricing a rental property on Airbnb is a difficult issue for the owner since it dictates the amount of consumers that will stay at the home.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4327" lvl="0" marL="457200" rtl="0" algn="just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We begin this project by cleaning and preprocessing the data.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4327" lvl="0" marL="457200" rtl="0" algn="just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We next do descriptive, prescriptive, and exploratory analysis in order to gain a deeper grasp of the data's nature.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4327" lvl="0" marL="457200" rtl="0" algn="just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To forecast prices, neural network-based linear regression models were constructed. Following implementation of the aforementioned technique, the best model was picked based on the model's root mean square error (RMSE).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</a:t>
            </a:r>
            <a:endParaRPr/>
          </a:p>
        </p:txBody>
      </p:sp>
      <p:sp>
        <p:nvSpPr>
          <p:cNvPr id="180" name="Google Shape;180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" sz="950">
                <a:latin typeface="Times New Roman"/>
                <a:ea typeface="Times New Roman"/>
                <a:cs typeface="Times New Roman"/>
                <a:sym typeface="Times New Roman"/>
              </a:rPr>
              <a:t>[1] Mao, Zhenxing, and Jiaylng Lyu, “Why travelers use Airbnb again?” International Journal of Contemporary Hospitality Management (2017).</a:t>
            </a:r>
            <a:endParaRPr sz="9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" sz="950">
                <a:latin typeface="Times New Roman"/>
                <a:ea typeface="Times New Roman"/>
                <a:cs typeface="Times New Roman"/>
                <a:sym typeface="Times New Roman"/>
              </a:rPr>
              <a:t>[2] Li, Yang, et al. “Price Recommendation on Vacation Rental Websites.”Proceedings of the 2017 SIAM International Conference on Data Mining. Society for Industrial and Applied Mathematics, 2017.</a:t>
            </a:r>
            <a:endParaRPr sz="9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" sz="950">
                <a:latin typeface="Times New Roman"/>
                <a:ea typeface="Times New Roman"/>
                <a:cs typeface="Times New Roman"/>
                <a:sym typeface="Times New Roman"/>
              </a:rPr>
              <a:t>[3] Moon, Hyoungeun, et a1. “Peer-to-peer interactions: Perspectives of Airbnb guests and hosts.” International Journal of Hospitality Management 77 (2019): 405-414.</a:t>
            </a:r>
            <a:endParaRPr sz="9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" sz="950">
                <a:latin typeface="Times New Roman"/>
                <a:ea typeface="Times New Roman"/>
                <a:cs typeface="Times New Roman"/>
                <a:sym typeface="Times New Roman"/>
              </a:rPr>
              <a:t>[4] Sheppard, Stephen, and Andrew Udell. “Do Airbnb properties affect house prices?” Williams College Department of Economics Working Papers 3.1 (2016): 43.</a:t>
            </a:r>
            <a:endParaRPr sz="9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" sz="950">
                <a:latin typeface="Times New Roman"/>
                <a:ea typeface="Times New Roman"/>
                <a:cs typeface="Times New Roman"/>
                <a:sym typeface="Times New Roman"/>
              </a:rPr>
              <a:t>[5] Dogru, Tarik, Makarand Mody, and Courtney Suess. “Adding evidence to the debate: Quantifying Airbnb’s disruptive impact on ten key hotel markets.” Tourism Management 72 (2019): 27-38.</a:t>
            </a:r>
            <a:endParaRPr sz="9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" sz="950">
                <a:latin typeface="Times New Roman"/>
                <a:ea typeface="Times New Roman"/>
                <a:cs typeface="Times New Roman"/>
                <a:sym typeface="Times New Roman"/>
              </a:rPr>
              <a:t>[6] Wang, Dan, and Juan L. Nicolau. “Price determinants of sharing economy-based accommodation rental: A study of listings from 33 cities on Airbnb.com.” International Journal of Hospitality Management 62 (2017): 120-131.</a:t>
            </a:r>
            <a:endParaRPr sz="9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" sz="950">
                <a:latin typeface="Times New Roman"/>
                <a:ea typeface="Times New Roman"/>
                <a:cs typeface="Times New Roman"/>
                <a:sym typeface="Times New Roman"/>
              </a:rPr>
              <a:t>[7] Oskam, Jeroen, and Albert Boswijk. “ Airbnb: the future of networked hospitality businesses.” Journal of Tourism Futures (2016).</a:t>
            </a:r>
            <a:endParaRPr sz="9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en" sz="950">
                <a:latin typeface="Times New Roman"/>
                <a:ea typeface="Times New Roman"/>
                <a:cs typeface="Times New Roman"/>
                <a:sym typeface="Times New Roman"/>
              </a:rPr>
              <a:t>[8] Quattrone, Giovanni, et a1. “ Who benefits from the “Sharing” economy of Airbnb?” Proceedings of the 25th international conference on the world wide web. 2016.</a:t>
            </a:r>
            <a:endParaRPr sz="9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en" sz="950">
                <a:latin typeface="Times New Roman"/>
                <a:ea typeface="Times New Roman"/>
                <a:cs typeface="Times New Roman"/>
                <a:sym typeface="Times New Roman"/>
              </a:rPr>
              <a:t>[9] Zervas, Georgios, Davide Proserpio, and John Byers. “A first look at online reputation on Airbnb, where every stay is above average.” Where Every Stay is Above Average (January 28, 2015) (2015).</a:t>
            </a:r>
            <a:endParaRPr sz="9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523"/>
              <a:buNone/>
            </a:pPr>
            <a:r>
              <a:rPr lang="en" sz="950">
                <a:latin typeface="Times New Roman"/>
                <a:ea typeface="Times New Roman"/>
                <a:cs typeface="Times New Roman"/>
                <a:sym typeface="Times New Roman"/>
              </a:rPr>
              <a:t>[10] Varma, Arup, et al.“Airbnb: Exciting innovation or passing fad?” Tourism Management Perspectives 20 (2016): 228-237</a:t>
            </a:r>
            <a:endParaRPr sz="95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Reference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[11] Guttentag, Daniel A., and Stephen LJ Smith. “Assessing Airbnb as a disruptive innovation relative to hotels: Substitution and comparative performance expectations.” International Journal of Hospitality Management 64 (2017): 1-10.</a:t>
            </a:r>
            <a:endParaRPr sz="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[12] Dogru, Tarik, et a1. “Does Airbnb have a homogenous impact? Examining Airbnb’s effect on hotels with different organizational structures.” International Journal of Hospitality Management 86 (2020): 102451</a:t>
            </a:r>
            <a:endParaRPr sz="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[13] Goree, Katherine. “Battle of the beds: the economic impact of Airbnb on the hotel industry in Chicago and San Francisco”</a:t>
            </a:r>
            <a:endParaRPr sz="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[14] Moon, Hyoungeun, Wei Wei, and Li Miao. “Complaints and resolutions in a peer-to-peer business model.” International Journal of Hospitality Management 81 (2019): 239-248.</a:t>
            </a:r>
            <a:endParaRPr sz="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[15] Bashir, Makhmoor, and Rajesh Verma. “ Airbnb disruptive business model innovation: Assessing the impact on the hotel industry.” International Journal of Applied Business and Economic Research 14.4 (2016): 2595-2604.</a:t>
            </a:r>
            <a:endParaRPr sz="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[16] Chua, Evelyn L., Jason L. Chiu, and Nelson C. Bool. “Sharing Economy: An Analysis of Airbnb Business Model and the Factors that Influence Consumer Adoption.” Review of Integrative Business and Economics Research 8 (2019): 19.</a:t>
            </a:r>
            <a:endParaRPr sz="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[17] Neeser, David, Martin Peitz, and Jan Stuhler. “Does Airbnb hurt hotel ˆ business: Evidence from the Nordic countries.” Universidad Carlos III de Madrid (2015): 1-26.</a:t>
            </a:r>
            <a:endParaRPr sz="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[18] Gibbs, Chris, et a1. “Pricing in the sharing economy: a hedonic pricing model applied to Airbnb listings.” Journal of Travel Tourism Marketing 35.1 (2018): 46-56.</a:t>
            </a:r>
            <a:endParaRPr sz="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[19] Chua, Evelyn L., Jason L. Chiu, and Nelson C. Bool. “Sharing Economy: An Analysis of Airbnb Business Model and the Factors that Influence Consumer Adoption.” Review of Integrative Business and Economics Research 8 (2019): 19.</a:t>
            </a:r>
            <a:endParaRPr sz="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[20] Roma, Paolo, Umberto Panniello, and Giovanna Lo Nigro. “Sharing economy and incumbents’ pricing strategy: The impact of Airbnb on the hospitality industry.” International Journal of Production Economics 214 (2019): 17-29.</a:t>
            </a:r>
            <a:endParaRPr sz="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358"/>
              <a:buNone/>
            </a:pPr>
            <a:r>
              <a:rPr lang="en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[21] Tayeb, S., Pirouz, M., Sun, J., Hall, K., Chang, A., Li, J., ... &amp; Latifi, S. (2017, December). Toward predicting medical conditions using k nearest neighbors. In 2017 IEEE International Conference on Big Data (Big Data) (pp. 3897-3903). IEEE</a:t>
            </a:r>
            <a:r>
              <a:rPr lang="en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	The objective of this project is to do Descriptive analysis, Prescriptive analysis and Predictive analysis. With that analysis we will be able to answer the following questions.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Descriptive analytics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120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How many listings are available in the neighbourhood?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When are the prices high and low?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Which neighborhoods are considered safe for hosting?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Long-term rentals instead of leasing?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Presence of professional hosting service providers?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Prescriptive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5755" lvl="0" marL="457200" rtl="0" algn="just">
              <a:spcBef>
                <a:spcPts val="120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Based on the customer budget, they can either opt for an entire house or just a room or even better share a room.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5755" lvl="0" marL="457200" rtl="0" algn="just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With a range of prices as low as 700 to as high as 50,000, comes a range of amenities, such as selection on a number of beds, bedrooms, kitchen, air conditioning, heating washing machine, breakfast, beachfront, gym, pool etc to name a few.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Predictive Analytics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5755" lvl="0" marL="457200" rtl="0" algn="just">
              <a:spcBef>
                <a:spcPts val="120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Which locations give the higher revenue ?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5755" lvl="0" marL="457200" rtl="0" algn="just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To predict the price based on the user selected attributes.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are several reasons why this project is significant. </a:t>
            </a:r>
            <a:endParaRPr/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Firstly, the use of Bi-LSTM for Airbnb price prediction is a novel approach that has not been extensively explored in the literature. </a:t>
            </a:r>
            <a:endParaRPr/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By applying this deep learning model to the Airbnb dataset, we can take advantage of its ability to capture long-term dependencies and temporal patterns in the data, which can lead to more accurate and robust predictions.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Source &amp; Description</a:t>
            </a:r>
            <a:endParaRPr/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Source : Kaggle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Link: https://www.kaggle.com/c/bu-cs542-fall19/overview/description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The dataset consists of (e.g., host's response time, average review score, etc.) and the listing price (per day) which is the target output.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The dataset has already been split up into train, val and test sets.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We will use the train/dev sets with provided labels for our model development and predictions on the test set.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Data Transformation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To begin, the authors inspected each feature in the dataset to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(i) remove features with frequent and irreparable missing fields or to set missing values to zero where appropriate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(ii) convert some features to floats (e.g., by removing the dollar sign from prices)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(iii) convert boolean features to binaries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(iv) remove irrelevant or uninformative features, e.g. host image url, constant valued fields, or duplicate features.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(v) Additionally, the characteristics and labels were standardised and transformed to the logarithm of the prices to limit the influence of the dataset's outliers.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Data Transformation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The data was divided into three sets: the train set (which contained 90% of the original data), the validation set, and the test set (both comprising 5 percent of original data).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Due to the dataset's size, 10% of the data was judged adequate for the cumulative testing and validation sets.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We have learned thus far in the study that the price of a listing appears to be impacted by a variety of elements.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Following the selection of a collection of characteristics, we attempt to create a prediction model using regression analysis.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This statistical approach is used to establish the link between one or more dependent variables and one or more independent variables.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Exploratory Data 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1"/>
          <p:cNvSpPr txBox="1"/>
          <p:nvPr>
            <p:ph idx="1" type="body"/>
          </p:nvPr>
        </p:nvSpPr>
        <p:spPr>
          <a:xfrm>
            <a:off x="4678500" y="1642788"/>
            <a:ext cx="4153800" cy="25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fig shows how the log price of the houses are varying based on the cities. 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San Francisco has the higher price houses whereas New york city has the minimum price houses when compared to other US cities.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3" name="Google Shape;103;p21"/>
          <p:cNvPicPr preferRelativeResize="0"/>
          <p:nvPr/>
        </p:nvPicPr>
        <p:blipFill rotWithShape="1">
          <a:blip r:embed="rId3">
            <a:alphaModFix/>
          </a:blip>
          <a:srcRect b="0" l="5451" r="8013" t="5213"/>
          <a:stretch/>
        </p:blipFill>
        <p:spPr>
          <a:xfrm>
            <a:off x="311700" y="1198825"/>
            <a:ext cx="4238625" cy="347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