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7" r:id="rId5"/>
    <p:sldId id="266" r:id="rId6"/>
    <p:sldId id="259" r:id="rId7"/>
    <p:sldId id="268" r:id="rId8"/>
    <p:sldId id="269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AF0275-D8DC-462C-95D9-27899C658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3EA036-C820-444D-BEAB-53CD81EAF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BB20A6-FDD5-430C-867B-29C4DF83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33F1-4638-443C-A763-133648ECEF9D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C43386-1552-4E2D-B877-57F011EF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9E938B-F3C2-44C0-A598-CCA74DFD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0734-1E23-4CE5-8983-3CA02B532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0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F0A7C-BE61-4976-B4F6-70287729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E0B398D-01BD-46A3-AC30-F3D60FAFC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690138-74AD-4186-AB92-5B5C9876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33F1-4638-443C-A763-133648ECEF9D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33B9C1-F948-4AE7-B68A-3B3E2301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A55EF1-46E1-42DE-9212-AF02C872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0734-1E23-4CE5-8983-3CA02B532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06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B0266E-D1D2-418E-BCD4-5F9FED1D3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D1E8A6-2F75-423B-B3A1-97E068933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C973FA-0321-4DF4-A7E2-D13DDCB2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33F1-4638-443C-A763-133648ECEF9D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B411F2-50A6-49D5-BAEA-39C973A0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07FE00-12D7-48A4-AFE8-41889A68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0734-1E23-4CE5-8983-3CA02B532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6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DDF3A-FB61-41E3-8F53-1A57D0AC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38161A-5F98-4097-80CF-F566049E2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3E60F1-01A2-4F24-9561-64351BE8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33F1-4638-443C-A763-133648ECEF9D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7552B6-9BB6-41FE-B5FA-6575A0DF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81DD2D-E2AD-4307-8597-03BA7109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0734-1E23-4CE5-8983-3CA02B532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85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3896C-2AB5-4E4C-A49C-833CB1CE1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DD9CAC-51A2-43F9-9E3B-4A99958C1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467CE-6375-49D9-8457-BF8EE46B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33F1-4638-443C-A763-133648ECEF9D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4FF43C-008D-4CE9-9042-5A1B3DF3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8D14B3-255E-462B-9615-7F38AF1B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0734-1E23-4CE5-8983-3CA02B532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43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226D0-9617-46E7-B77E-96213CEF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BF1B89-18BA-49DA-A969-BC6714E64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FBE5EB-7EB1-4DF0-AC90-6AF9C529B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2B100E-FDF9-49D0-B28D-7C490AB14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33F1-4638-443C-A763-133648ECEF9D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227695-460E-4A62-A7C2-D4D83105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415F5C-CC88-468E-AEE9-C9A0FE0A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0734-1E23-4CE5-8983-3CA02B532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32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5D61D-8DEE-4230-95A9-BFFC002FC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2BAAB9-BE16-4D83-9E9B-479911C54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A9B56E-62E4-4176-93E9-F35A0B69A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9CA612F-E476-444F-9E64-3981E3267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A2DB2E-A7C9-4C8C-B41D-3E361FE85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82EC34A-C28E-4689-8712-4DDDDAAE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33F1-4638-443C-A763-133648ECEF9D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F022E59-B1E8-44B3-BFA3-A49618D3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8E998C-8A84-4434-AE08-20B2E04B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0734-1E23-4CE5-8983-3CA02B532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17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8EC30-4317-481E-A647-F3B025D0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94FBDB1-7F68-40DF-AE2B-DC63D62D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33F1-4638-443C-A763-133648ECEF9D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C96CFAB-9AF2-4B0D-A83D-1562E59E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1689D21-B32A-4A12-9AC3-1ABDEC11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0734-1E23-4CE5-8983-3CA02B532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21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D4A65F-E306-4708-ABA9-7288660A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33F1-4638-443C-A763-133648ECEF9D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0D1A837-22AF-4D8F-85A5-D061B44B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D32286-6C40-44F9-8D72-4A0C40C4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0734-1E23-4CE5-8983-3CA02B532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88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DEF10-211B-4EDC-9649-EBB07047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95193A-B778-46CA-AAB8-CA97EBE6A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C4121D-AF5C-4331-8E35-7D099C36A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067D97-7638-485C-9946-361E5EC3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33F1-4638-443C-A763-133648ECEF9D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A8DA30-020B-4B34-8B64-C5AE5D599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A28637-9440-4A66-BA75-16E38ECE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0734-1E23-4CE5-8983-3CA02B532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18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9A374-06B0-471C-B8FD-B202659C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B17762C-F729-46EB-A170-B33989958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B8A9CF-E3A3-42F9-A74C-8D7DCE544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8CB8B4-ED8A-4547-A3D5-6A0A8126F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33F1-4638-443C-A763-133648ECEF9D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98BDA1-F3A6-47FC-8918-71A63259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B4D459-04F6-485E-AAB8-FBB0000C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90734-1E23-4CE5-8983-3CA02B532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61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E0ABD-E737-404E-96CB-6EA3E17F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F2D33D-62B5-4DE3-AC85-5D8F2D8A2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54A161-36DD-4940-92DF-605C0BCFD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F33F1-4638-443C-A763-133648ECEF9D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B140E7-909D-486F-AAEA-83F183D23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27FD16-88B9-4C49-AC86-1165A5F0D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90734-1E23-4CE5-8983-3CA02B5328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17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4BBDB-2B11-4E69-A6C2-F2F4C2958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619" y="1131790"/>
            <a:ext cx="11170762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Взаимоотношения между подходом MOF </a:t>
            </a:r>
            <a:b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 библиотекой ITIL.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10A285-94F1-4659-8C97-DB6561C45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8413" y="4178335"/>
            <a:ext cx="7355174" cy="854612"/>
          </a:xfrm>
        </p:spPr>
        <p:txBody>
          <a:bodyPr>
            <a:normAutofit/>
          </a:bodyPr>
          <a:lstStyle/>
          <a:p>
            <a:r>
              <a:rPr lang="ru-RU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Гришутенко Павел Петрович</a:t>
            </a:r>
            <a:r>
              <a:rPr lang="en-US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br>
              <a:rPr lang="ru-RU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студент 3 курса ИВТ, группа 1</a:t>
            </a:r>
            <a:endParaRPr lang="ru-R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21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26DA5-644E-4D9A-B9CA-282DDDF1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325563"/>
          </a:xfrm>
        </p:spPr>
        <p:txBody>
          <a:bodyPr/>
          <a:lstStyle/>
          <a:p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Задачи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CAFEB5-92C2-495F-B56B-AD6FF7964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0319"/>
            <a:ext cx="10515600" cy="3616643"/>
          </a:xfrm>
        </p:spPr>
        <p:txBody>
          <a:bodyPr/>
          <a:lstStyle/>
          <a:p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Разобраться, что такое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ITIL?</a:t>
            </a: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Разобраться, что такое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MOF?</a:t>
            </a:r>
          </a:p>
          <a:p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Понять какие отношения между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ITIL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MOF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4473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5DD777-D957-43B2-912F-67AC4F43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ITIL </a:t>
            </a:r>
            <a:r>
              <a:rPr lang="ru-RU" dirty="0"/>
              <a:t>это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B28AD5-784F-4FE9-BB85-5027EBB6B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ITIL </a:t>
            </a:r>
            <a:r>
              <a:rPr lang="ru-RU" dirty="0"/>
              <a:t>– это библиотека материалов по созданию и управлению инфраструктуры информационных технологий.</a:t>
            </a:r>
          </a:p>
          <a:p>
            <a:pPr marL="0" indent="0">
              <a:buNone/>
            </a:pPr>
            <a:r>
              <a:rPr lang="ru-RU" dirty="0"/>
              <a:t>Модель </a:t>
            </a:r>
            <a:r>
              <a:rPr lang="en-US" dirty="0"/>
              <a:t>ITIL </a:t>
            </a:r>
            <a:r>
              <a:rPr lang="ru-RU" dirty="0"/>
              <a:t>строится на 4 точках</a:t>
            </a:r>
            <a:r>
              <a:rPr lang="en-US" dirty="0"/>
              <a:t>: </a:t>
            </a:r>
            <a:r>
              <a:rPr lang="ru-RU" dirty="0"/>
              <a:t>люди, продукты, партнеры, процессы. </a:t>
            </a:r>
          </a:p>
          <a:p>
            <a:pPr marL="0" indent="0">
              <a:buNone/>
            </a:pPr>
            <a:r>
              <a:rPr lang="ru-RU" dirty="0"/>
              <a:t>Практики </a:t>
            </a:r>
            <a:r>
              <a:rPr lang="en-US" dirty="0"/>
              <a:t>ITIL </a:t>
            </a:r>
            <a:r>
              <a:rPr lang="ru-RU" dirty="0"/>
              <a:t>включают в себя процессы и функции по этим 4 направлениям</a:t>
            </a:r>
          </a:p>
        </p:txBody>
      </p:sp>
    </p:spTree>
    <p:extLst>
      <p:ext uri="{BB962C8B-B14F-4D97-AF65-F5344CB8AC3E}">
        <p14:creationId xmlns:p14="http://schemas.microsoft.com/office/powerpoint/2010/main" val="279308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5DD777-D957-43B2-912F-67AC4F43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ITIL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0D5C900-1171-48D4-9F7E-AEAFDB54FC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32" y="1267326"/>
            <a:ext cx="7318866" cy="534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38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5DD777-D957-43B2-912F-67AC4F43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MOF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7088E7-0431-40E8-A88C-352728978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MOF – </a:t>
            </a:r>
            <a:r>
              <a:rPr lang="ru-RU" dirty="0"/>
              <a:t> это подход компании </a:t>
            </a:r>
            <a:r>
              <a:rPr lang="en-US" dirty="0"/>
              <a:t>Microsoft </a:t>
            </a:r>
            <a:r>
              <a:rPr lang="ru-RU" dirty="0"/>
              <a:t>к управлению </a:t>
            </a:r>
            <a:r>
              <a:rPr lang="en-US" dirty="0"/>
              <a:t>it</a:t>
            </a:r>
            <a:r>
              <a:rPr lang="ru-RU" dirty="0"/>
              <a:t>-процессами (операциями) на предприятии.</a:t>
            </a:r>
          </a:p>
          <a:p>
            <a:pPr marL="0" indent="0">
              <a:buNone/>
            </a:pPr>
            <a:r>
              <a:rPr lang="en-US" dirty="0"/>
              <a:t>MOF </a:t>
            </a:r>
            <a:r>
              <a:rPr lang="ru-RU" dirty="0"/>
              <a:t>состоит из набора статей, руководств, обучающих курсов и включает 3 основные модели</a:t>
            </a:r>
            <a:r>
              <a:rPr lang="en-US" dirty="0"/>
              <a:t>:</a:t>
            </a:r>
          </a:p>
          <a:p>
            <a:r>
              <a:rPr lang="ru-RU" dirty="0"/>
              <a:t>Модель процессов</a:t>
            </a:r>
          </a:p>
          <a:p>
            <a:r>
              <a:rPr lang="ru-RU" dirty="0"/>
              <a:t>Модель команды </a:t>
            </a:r>
          </a:p>
          <a:p>
            <a:r>
              <a:rPr lang="ru-RU" dirty="0"/>
              <a:t>Модель управления рисками</a:t>
            </a:r>
          </a:p>
        </p:txBody>
      </p:sp>
    </p:spTree>
    <p:extLst>
      <p:ext uri="{BB962C8B-B14F-4D97-AF65-F5344CB8AC3E}">
        <p14:creationId xmlns:p14="http://schemas.microsoft.com/office/powerpoint/2010/main" val="66111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793CC-5C93-4BBE-BD70-DAD122375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872004"/>
          </a:xfrm>
        </p:spPr>
        <p:txBody>
          <a:bodyPr>
            <a:norm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MOF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структура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742316E-57A5-4499-BF51-F75F5EBC3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973" y="1237129"/>
            <a:ext cx="6180054" cy="542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83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22C81-49A6-4690-B18F-49FDA153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Взаимоотношение </a:t>
            </a:r>
            <a:r>
              <a:rPr lang="en-US" dirty="0"/>
              <a:t>ITIL </a:t>
            </a:r>
            <a:r>
              <a:rPr lang="ru-RU" dirty="0"/>
              <a:t>и </a:t>
            </a:r>
            <a:r>
              <a:rPr lang="en-US" dirty="0"/>
              <a:t>MOF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825798-558A-4EF2-B472-D54202B52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Большинство процессов </a:t>
            </a:r>
            <a:r>
              <a:rPr lang="en-US" dirty="0"/>
              <a:t>MOF </a:t>
            </a:r>
            <a:r>
              <a:rPr lang="ru-RU" dirty="0"/>
              <a:t>перешло из </a:t>
            </a:r>
            <a:r>
              <a:rPr lang="en-US" dirty="0"/>
              <a:t>ITIL </a:t>
            </a:r>
            <a:r>
              <a:rPr lang="ru-RU" dirty="0"/>
              <a:t>Если сравнивать объем библиотеки ITIL c моделью процессов MOF, то модель MOF является некоторым расширением процессов, описанных в книгах «Предоставление ИТ-услуг» и «Поддержка ИТ-услуг» библиотеки ITIL. Фактически модель MOF </a:t>
            </a:r>
            <a:r>
              <a:rPr lang="ru-RU" dirty="0" err="1"/>
              <a:t>Process</a:t>
            </a:r>
            <a:r>
              <a:rPr lang="ru-RU" dirty="0"/>
              <a:t> </a:t>
            </a:r>
            <a:r>
              <a:rPr lang="ru-RU" dirty="0" err="1"/>
              <a:t>Model</a:t>
            </a:r>
            <a:r>
              <a:rPr lang="ru-RU" dirty="0"/>
              <a:t> представляет процессы управления обслуживанием информационных систем, которые представлены в виде функций управления услугами (</a:t>
            </a:r>
            <a:r>
              <a:rPr lang="ru-RU" dirty="0" err="1"/>
              <a:t>Service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 </a:t>
            </a:r>
            <a:r>
              <a:rPr lang="ru-RU" dirty="0" err="1"/>
              <a:t>Functions</a:t>
            </a:r>
            <a:r>
              <a:rPr lang="ru-RU" dirty="0"/>
              <a:t>, SMF).</a:t>
            </a:r>
          </a:p>
        </p:txBody>
      </p:sp>
    </p:spTree>
    <p:extLst>
      <p:ext uri="{BB962C8B-B14F-4D97-AF65-F5344CB8AC3E}">
        <p14:creationId xmlns:p14="http://schemas.microsoft.com/office/powerpoint/2010/main" val="424562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22C81-49A6-4690-B18F-49FDA153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Взаимоотношение </a:t>
            </a:r>
            <a:r>
              <a:rPr lang="en-US" dirty="0"/>
              <a:t>ITIL </a:t>
            </a:r>
            <a:r>
              <a:rPr lang="ru-RU" dirty="0"/>
              <a:t>и </a:t>
            </a:r>
            <a:r>
              <a:rPr lang="en-US" dirty="0"/>
              <a:t>MOF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825798-558A-4EF2-B472-D54202B52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303030"/>
                </a:solidFill>
                <a:effectLst/>
                <a:latin typeface="Open Sans" panose="020B0606030504020204"/>
              </a:rPr>
              <a:t> MOF обладает рядом существенных особенностей по сравнению со стандартом ITIL, однако если рассмотреть данные особенности, то они не носят ключевого характера: </a:t>
            </a:r>
          </a:p>
          <a:p>
            <a:r>
              <a:rPr lang="ru-RU" b="0" i="0" dirty="0">
                <a:solidFill>
                  <a:srgbClr val="303030"/>
                </a:solidFill>
                <a:effectLst/>
                <a:latin typeface="Open Sans" panose="020B0606030504020204"/>
              </a:rPr>
              <a:t>Процессы, не включенные в ITIL, являются интуитивно понятными и принятыми в оперативной деятельности;</a:t>
            </a:r>
          </a:p>
          <a:p>
            <a:r>
              <a:rPr lang="ru-RU" b="0" i="0" dirty="0">
                <a:solidFill>
                  <a:srgbClr val="303030"/>
                </a:solidFill>
                <a:effectLst/>
                <a:latin typeface="Open Sans" panose="020B0606030504020204"/>
              </a:rPr>
              <a:t>Модель процессов дополнена моделями команды и управления рисками, но применение данных моделей осложнено из-за слабой их детализации; </a:t>
            </a:r>
          </a:p>
          <a:p>
            <a:r>
              <a:rPr lang="en-US" b="0" i="0" dirty="0">
                <a:solidFill>
                  <a:srgbClr val="303030"/>
                </a:solidFill>
                <a:effectLst/>
                <a:latin typeface="Open Sans" panose="020B0606030504020204"/>
              </a:rPr>
              <a:t>MOF </a:t>
            </a:r>
            <a:r>
              <a:rPr lang="ru-RU" b="0" i="0" dirty="0">
                <a:solidFill>
                  <a:srgbClr val="303030"/>
                </a:solidFill>
                <a:effectLst/>
                <a:latin typeface="Open Sans" panose="020B0606030504020204"/>
              </a:rPr>
              <a:t>имеет документы не только описательного характера, но и прикладного, пример, </a:t>
            </a:r>
            <a:r>
              <a:rPr lang="ru-RU" b="0" i="0" dirty="0" err="1">
                <a:solidFill>
                  <a:srgbClr val="303030"/>
                </a:solidFill>
                <a:effectLst/>
                <a:latin typeface="Open Sans" panose="020B0606030504020204"/>
              </a:rPr>
              <a:t>Windows</a:t>
            </a:r>
            <a:r>
              <a:rPr lang="ru-RU" b="0" i="0" dirty="0">
                <a:solidFill>
                  <a:srgbClr val="303030"/>
                </a:solidFill>
                <a:effectLst/>
                <a:latin typeface="Open Sans" panose="020B0606030504020204"/>
              </a:rPr>
              <a:t> </a:t>
            </a:r>
            <a:r>
              <a:rPr lang="ru-RU" b="0" i="0" dirty="0" err="1">
                <a:solidFill>
                  <a:srgbClr val="303030"/>
                </a:solidFill>
                <a:effectLst/>
                <a:latin typeface="Open Sans" panose="020B0606030504020204"/>
              </a:rPr>
              <a:t>Operations</a:t>
            </a:r>
            <a:r>
              <a:rPr lang="ru-RU" b="0" i="0" dirty="0">
                <a:solidFill>
                  <a:srgbClr val="303030"/>
                </a:solidFill>
                <a:effectLst/>
                <a:latin typeface="Open Sans" panose="020B0606030504020204"/>
              </a:rPr>
              <a:t> </a:t>
            </a:r>
            <a:r>
              <a:rPr lang="ru-RU" b="0" i="0" dirty="0" err="1">
                <a:solidFill>
                  <a:srgbClr val="303030"/>
                </a:solidFill>
                <a:effectLst/>
                <a:latin typeface="Open Sans" panose="020B0606030504020204"/>
              </a:rPr>
              <a:t>Guide</a:t>
            </a:r>
            <a:r>
              <a:rPr lang="ru-RU" b="0" i="0" dirty="0">
                <a:solidFill>
                  <a:srgbClr val="303030"/>
                </a:solidFill>
                <a:effectLst/>
                <a:latin typeface="Open Sans" panose="020B0606030504020204"/>
              </a:rPr>
              <a:t>, </a:t>
            </a:r>
            <a:r>
              <a:rPr lang="ru-RU" b="0" i="0" dirty="0" err="1">
                <a:solidFill>
                  <a:srgbClr val="303030"/>
                </a:solidFill>
                <a:effectLst/>
                <a:latin typeface="Open Sans" panose="020B0606030504020204"/>
              </a:rPr>
              <a:t>Exchange</a:t>
            </a:r>
            <a:r>
              <a:rPr lang="ru-RU" b="0" i="0" dirty="0">
                <a:solidFill>
                  <a:srgbClr val="303030"/>
                </a:solidFill>
                <a:effectLst/>
                <a:latin typeface="Open Sans" panose="020B0606030504020204"/>
              </a:rPr>
              <a:t> </a:t>
            </a:r>
            <a:r>
              <a:rPr lang="ru-RU" b="0" i="0" dirty="0" err="1">
                <a:solidFill>
                  <a:srgbClr val="303030"/>
                </a:solidFill>
                <a:effectLst/>
                <a:latin typeface="Open Sans" panose="020B0606030504020204"/>
              </a:rPr>
              <a:t>Operations</a:t>
            </a:r>
            <a:r>
              <a:rPr lang="ru-RU" b="0" i="0" dirty="0">
                <a:solidFill>
                  <a:srgbClr val="303030"/>
                </a:solidFill>
                <a:effectLst/>
                <a:latin typeface="Open Sans" panose="020B0606030504020204"/>
              </a:rPr>
              <a:t> </a:t>
            </a:r>
            <a:r>
              <a:rPr lang="ru-RU" b="0" i="0" dirty="0" err="1">
                <a:solidFill>
                  <a:srgbClr val="303030"/>
                </a:solidFill>
                <a:effectLst/>
                <a:latin typeface="Open Sans" panose="020B0606030504020204"/>
              </a:rPr>
              <a:t>Guide</a:t>
            </a:r>
            <a:r>
              <a:rPr lang="ru-RU" b="0" i="0" dirty="0">
                <a:solidFill>
                  <a:srgbClr val="303030"/>
                </a:solidFill>
                <a:effectLst/>
                <a:latin typeface="Open Sans" panose="020B0606030504020204"/>
              </a:rPr>
              <a:t> и т.д.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58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41D34-453E-49F7-B36C-A0D68DF71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9200"/>
            <a:ext cx="10515600" cy="4138863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Спасибо за внимание.</a:t>
            </a:r>
          </a:p>
        </p:txBody>
      </p:sp>
    </p:spTree>
    <p:extLst>
      <p:ext uri="{BB962C8B-B14F-4D97-AF65-F5344CB8AC3E}">
        <p14:creationId xmlns:p14="http://schemas.microsoft.com/office/powerpoint/2010/main" val="14139640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293</Words>
  <Application>Microsoft Office PowerPoint</Application>
  <PresentationFormat>Широкоэкранный</PresentationFormat>
  <Paragraphs>26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Тема Office</vt:lpstr>
      <vt:lpstr>Взаимоотношения между подходом MOF  и библиотекой ITIL.</vt:lpstr>
      <vt:lpstr>Задачи работы:</vt:lpstr>
      <vt:lpstr>ITIL это</vt:lpstr>
      <vt:lpstr>Структура ITIL</vt:lpstr>
      <vt:lpstr>MOF</vt:lpstr>
      <vt:lpstr>MOF структура</vt:lpstr>
      <vt:lpstr>Взаимоотношение ITIL и MOF</vt:lpstr>
      <vt:lpstr>Взаимоотношение ITIL и MOF</vt:lpstr>
      <vt:lpstr>Спасибо за внимание.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ИТ-услугами. Подходы к оценке ИТ-услуг</dc:title>
  <dc:creator>Denis Nyukhalov</dc:creator>
  <cp:lastModifiedBy>Павел Петрович Гришутенко</cp:lastModifiedBy>
  <cp:revision>13</cp:revision>
  <dcterms:created xsi:type="dcterms:W3CDTF">2020-12-18T16:39:22Z</dcterms:created>
  <dcterms:modified xsi:type="dcterms:W3CDTF">2020-12-22T11:53:00Z</dcterms:modified>
</cp:coreProperties>
</file>