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4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01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9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04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6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6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17B-4D09-4EFC-824E-5E84659B751D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A408-2D39-49F9-ADE9-6859BA93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0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5FF5D-2421-4034-9AE9-28961794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08284"/>
            <a:ext cx="5829300" cy="1087495"/>
          </a:xfrm>
        </p:spPr>
        <p:txBody>
          <a:bodyPr>
            <a:normAutofit/>
          </a:bodyPr>
          <a:lstStyle/>
          <a:p>
            <a:r>
              <a:rPr lang="ru-RU" sz="2800" dirty="0"/>
              <a:t>Вычислительный эксперимент по электростатике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9A3D6A-3A76-4F58-B0CE-8E5FF2CC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53869"/>
            <a:ext cx="5143500" cy="2391656"/>
          </a:xfrm>
        </p:spPr>
        <p:txBody>
          <a:bodyPr/>
          <a:lstStyle/>
          <a:p>
            <a:r>
              <a:rPr lang="ru-RU" dirty="0"/>
              <a:t>Гришутенко П. П.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73CD5-870A-4EC1-8FDE-299A23080539}"/>
              </a:ext>
            </a:extLst>
          </p:cNvPr>
          <p:cNvSpPr txBox="1"/>
          <p:nvPr/>
        </p:nvSpPr>
        <p:spPr>
          <a:xfrm>
            <a:off x="661736" y="1290253"/>
            <a:ext cx="5681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Введение</a:t>
            </a:r>
            <a:r>
              <a:rPr lang="en-US" sz="1200" dirty="0"/>
              <a:t>:</a:t>
            </a:r>
            <a:r>
              <a:rPr lang="ru-RU" sz="1200" dirty="0"/>
              <a:t> </a:t>
            </a:r>
          </a:p>
          <a:p>
            <a:r>
              <a:rPr lang="ru-RU" sz="1200" dirty="0"/>
              <a:t>	Использование электростатики нашло широкое применение в жизни людей. Сейчас ее можно встретить в таких отраслях, как биология, химия, электротехника, медицина. </a:t>
            </a:r>
          </a:p>
          <a:p>
            <a:r>
              <a:rPr lang="ru-RU" sz="1200" dirty="0"/>
              <a:t>	В связи с актуальностью данного направления, было принято решение провести вычислительный эксперимент по электростатике.</a:t>
            </a:r>
          </a:p>
          <a:p>
            <a:r>
              <a:rPr lang="ru-RU" sz="1200" dirty="0"/>
              <a:t>Цели работы</a:t>
            </a:r>
            <a:r>
              <a:rPr lang="en-US" sz="1200" dirty="0"/>
              <a:t>:</a:t>
            </a:r>
            <a:endParaRPr lang="ru-RU" sz="1200" dirty="0"/>
          </a:p>
          <a:p>
            <a:r>
              <a:rPr lang="ru-RU" sz="1200" dirty="0"/>
              <a:t>1.	Разобраться в теме электростатики, которая необходима для решения конкретной задачи.</a:t>
            </a:r>
          </a:p>
          <a:p>
            <a:r>
              <a:rPr lang="ru-RU" sz="1200" dirty="0"/>
              <a:t>2.	Рассмотреть математическую модель взаимодействия зарядов в задаче. </a:t>
            </a:r>
          </a:p>
          <a:p>
            <a:r>
              <a:rPr lang="ru-RU" sz="1200" dirty="0"/>
              <a:t>3.	Научится находить решение, опираясь на полученные знания, и проводить вычисления задач самостоятельно.</a:t>
            </a:r>
          </a:p>
          <a:p>
            <a:r>
              <a:rPr lang="ru-RU" sz="1200" dirty="0"/>
              <a:t>4.	Визуализировать результат исследования в виде графиков.</a:t>
            </a:r>
          </a:p>
          <a:p>
            <a:endParaRPr lang="ru-RU" sz="1200" dirty="0"/>
          </a:p>
          <a:p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F0FB07-F287-4B4E-BC8C-78E270B3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1" y="4650926"/>
            <a:ext cx="3567585" cy="16518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C89964-235E-47B6-9C3F-63ED6A140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60" y="6646607"/>
            <a:ext cx="3243865" cy="1651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9C435-726D-4F5C-B318-E126E1362715}"/>
              </a:ext>
            </a:extLst>
          </p:cNvPr>
          <p:cNvSpPr txBox="1"/>
          <p:nvPr/>
        </p:nvSpPr>
        <p:spPr>
          <a:xfrm>
            <a:off x="661735" y="3727986"/>
            <a:ext cx="568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Результаты исследования</a:t>
            </a:r>
            <a:r>
              <a:rPr lang="en-US" sz="1200" dirty="0"/>
              <a:t>: </a:t>
            </a:r>
            <a:endParaRPr lang="ru-RU" sz="1200" dirty="0"/>
          </a:p>
          <a:p>
            <a:r>
              <a:rPr lang="ru-RU" sz="1200" dirty="0"/>
              <a:t>	Цель задачи заключалась в том, чтобы выявить зависимость между напряженностью поля и расстоянием, а также между потенциалом и расстоянием в системе из двух металлических сфер.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B00F2-0441-4683-B5CA-E21008A42ABE}"/>
                  </a:ext>
                </a:extLst>
              </p:cNvPr>
              <p:cNvSpPr txBox="1"/>
              <p:nvPr/>
            </p:nvSpPr>
            <p:spPr>
              <a:xfrm>
                <a:off x="4006516" y="4556470"/>
                <a:ext cx="2517719" cy="146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/>
                  <a:t>Формулы</a:t>
                </a:r>
                <a:r>
                  <a:rPr lang="en-US" sz="1100" dirty="0"/>
                  <a:t> </a:t>
                </a:r>
                <a:r>
                  <a:rPr lang="ru-RU" sz="1100" dirty="0"/>
                  <a:t>для напряженности поля</a:t>
                </a:r>
                <a:r>
                  <a:rPr lang="en-US" sz="1100" dirty="0"/>
                  <a:t>:</a:t>
                </a:r>
              </a:p>
              <a:p>
                <a:endParaRPr lang="en-US" sz="1100" dirty="0"/>
              </a:p>
              <a:p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r>
                      <a:rPr lang="ru-RU" sz="1400" i="1"/>
                      <m:t>𝐸</m:t>
                    </m:r>
                    <m:d>
                      <m:dPr>
                        <m:ctrlPr>
                          <a:rPr lang="ru-RU" sz="1400" i="1"/>
                        </m:ctrlPr>
                      </m:dPr>
                      <m:e>
                        <m:r>
                          <a:rPr lang="ru-RU" sz="1400" i="1"/>
                          <m:t>𝑟</m:t>
                        </m:r>
                      </m:e>
                    </m:d>
                    <m:r>
                      <a:rPr lang="ru-RU" sz="1400" i="1"/>
                      <m:t>=0 при </m:t>
                    </m:r>
                    <m:sSub>
                      <m:sSubPr>
                        <m:ctrlPr>
                          <a:rPr lang="ru-RU" sz="1400" i="1"/>
                        </m:ctrlPr>
                      </m:sSubPr>
                      <m:e>
                        <m:r>
                          <a:rPr lang="en-US" sz="1400" i="1"/>
                          <m:t>𝑟</m:t>
                        </m:r>
                      </m:e>
                      <m:sub>
                        <m:r>
                          <a:rPr lang="en-US" sz="1400" i="1"/>
                          <m:t>1</m:t>
                        </m:r>
                      </m:sub>
                    </m:sSub>
                    <m:r>
                      <a:rPr lang="en-US" sz="1400" i="1"/>
                      <m:t>&lt;</m:t>
                    </m:r>
                    <m:r>
                      <a:rPr lang="en-US" sz="1400" i="1"/>
                      <m:t>𝑟</m:t>
                    </m:r>
                    <m:r>
                      <a:rPr lang="en-US" sz="1400" i="1"/>
                      <m:t>&lt;</m:t>
                    </m:r>
                    <m:sSub>
                      <m:sSubPr>
                        <m:ctrlPr>
                          <a:rPr lang="ru-RU" sz="1400" i="1"/>
                        </m:ctrlPr>
                      </m:sSubPr>
                      <m:e>
                        <m:r>
                          <a:rPr lang="en-US" sz="1400" i="1"/>
                          <m:t>𝑟</m:t>
                        </m:r>
                      </m:e>
                      <m:sub>
                        <m:r>
                          <a:rPr lang="en-US" sz="1400" i="1"/>
                          <m:t>2</m:t>
                        </m:r>
                      </m:sub>
                    </m:sSub>
                  </m:oMath>
                </a14:m>
                <a:endParaRPr lang="ru-RU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/>
                        <m:t>𝐸</m:t>
                      </m:r>
                      <m:d>
                        <m:dPr>
                          <m:ctrlPr>
                            <a:rPr lang="ru-RU" sz="1400" i="1"/>
                          </m:ctrlPr>
                        </m:dPr>
                        <m:e>
                          <m:r>
                            <a:rPr lang="ru-RU" sz="1400" i="1"/>
                            <m:t>𝑟</m:t>
                          </m:r>
                        </m:e>
                      </m:d>
                      <m:r>
                        <a:rPr lang="ru-RU" sz="1400" i="1"/>
                        <m:t>=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𝑘</m:t>
                          </m:r>
                          <m:r>
                            <a:rPr lang="ru-RU" sz="1400" i="1"/>
                            <m:t>|</m:t>
                          </m:r>
                          <m:r>
                            <a:rPr lang="ru-RU" sz="1400" i="1"/>
                            <m:t>𝑞</m:t>
                          </m:r>
                          <m:r>
                            <a:rPr lang="ru-RU" sz="1400" i="1"/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ru-RU" sz="1400" i="1"/>
                              </m:ctrlPr>
                            </m:sSupPr>
                            <m:e>
                              <m:r>
                                <a:rPr lang="ru-RU" sz="1400" i="1"/>
                                <m:t>𝑟</m:t>
                              </m:r>
                            </m:e>
                            <m:sup>
                              <m:r>
                                <a:rPr lang="ru-RU" sz="1400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1400" i="1"/>
                        <m:t> при </m:t>
                      </m:r>
                      <m:r>
                        <a:rPr lang="en-US" sz="1400" i="1"/>
                        <m:t>𝑟</m:t>
                      </m:r>
                      <m:r>
                        <a:rPr lang="ru-RU" sz="1400" i="1"/>
                        <m:t>&lt;</m:t>
                      </m:r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𝑟</m:t>
                          </m:r>
                        </m:e>
                        <m:sub>
                          <m:r>
                            <a:rPr lang="ru-RU" sz="1400" i="1"/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/>
                        <m:t>𝐸</m:t>
                      </m:r>
                      <m:d>
                        <m:dPr>
                          <m:ctrlPr>
                            <a:rPr lang="ru-RU" sz="1400" i="1"/>
                          </m:ctrlPr>
                        </m:dPr>
                        <m:e>
                          <m:r>
                            <a:rPr lang="ru-RU" sz="1400" i="1"/>
                            <m:t>𝑟</m:t>
                          </m:r>
                        </m:e>
                      </m:d>
                      <m:r>
                        <a:rPr lang="ru-RU" sz="1400" i="1"/>
                        <m:t>=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𝑘</m:t>
                          </m:r>
                          <m:r>
                            <a:rPr lang="ru-RU" sz="1400" i="1"/>
                            <m:t>|</m:t>
                          </m:r>
                          <m:r>
                            <a:rPr lang="ru-RU" sz="1400" i="1"/>
                            <m:t>𝑞</m:t>
                          </m:r>
                          <m:r>
                            <a:rPr lang="ru-RU" sz="1400" i="1"/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ru-RU" sz="1400" i="1"/>
                              </m:ctrlPr>
                            </m:sSupPr>
                            <m:e>
                              <m:r>
                                <a:rPr lang="ru-RU" sz="1400" i="1"/>
                                <m:t>𝑟</m:t>
                              </m:r>
                            </m:e>
                            <m:sup>
                              <m:r>
                                <a:rPr lang="ru-RU" sz="1400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1400" i="1"/>
                        <m:t> при </m:t>
                      </m:r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𝑟</m:t>
                          </m:r>
                        </m:e>
                        <m:sub>
                          <m:r>
                            <a:rPr lang="ru-RU" sz="1400" i="1"/>
                            <m:t>2</m:t>
                          </m:r>
                        </m:sub>
                      </m:sSub>
                      <m:r>
                        <a:rPr lang="ru-RU" sz="1400" i="1"/>
                        <m:t>&gt;</m:t>
                      </m:r>
                      <m:r>
                        <a:rPr lang="en-US" sz="1400" i="1"/>
                        <m:t>𝑟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B00F2-0441-4683-B5CA-E21008A42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16" y="4556470"/>
                <a:ext cx="2517719" cy="1461682"/>
              </a:xfrm>
              <a:prstGeom prst="rect">
                <a:avLst/>
              </a:prstGeom>
              <a:blipFill>
                <a:blip r:embed="rId4"/>
                <a:stretch>
                  <a:fillRect t="-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BCEB7-978D-4A18-8ADA-01FC064B04DB}"/>
                  </a:ext>
                </a:extLst>
              </p:cNvPr>
              <p:cNvSpPr txBox="1"/>
              <p:nvPr/>
            </p:nvSpPr>
            <p:spPr>
              <a:xfrm>
                <a:off x="434681" y="6590308"/>
                <a:ext cx="2906979" cy="169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100" dirty="0"/>
                  <a:t>Формулы</a:t>
                </a:r>
                <a:r>
                  <a:rPr lang="en-US" sz="1100" dirty="0"/>
                  <a:t> </a:t>
                </a:r>
                <a:r>
                  <a:rPr lang="ru-RU" sz="1100" dirty="0"/>
                  <a:t>для потенциала</a:t>
                </a:r>
                <a:r>
                  <a:rPr lang="en-US" sz="1100" dirty="0"/>
                  <a:t>:</a:t>
                </a:r>
              </a:p>
              <a:p>
                <a:endParaRPr lang="en-US" sz="1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/>
                        <m:t>𝜑</m:t>
                      </m:r>
                      <m:d>
                        <m:dPr>
                          <m:ctrlPr>
                            <a:rPr lang="ru-RU" sz="1400" i="1"/>
                          </m:ctrlPr>
                        </m:dPr>
                        <m:e>
                          <m:r>
                            <a:rPr lang="en-US" sz="1400" i="1"/>
                            <m:t>𝑟</m:t>
                          </m:r>
                        </m:e>
                      </m:d>
                      <m:r>
                        <a:rPr lang="ru-RU" sz="1400" i="1"/>
                        <m:t>=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𝑘𝑞</m:t>
                          </m:r>
                        </m:num>
                        <m:den>
                          <m:r>
                            <a:rPr lang="ru-RU" sz="1400" i="1"/>
                            <m:t>𝑟</m:t>
                          </m:r>
                        </m:den>
                      </m:f>
                      <m:r>
                        <a:rPr lang="ru-RU" sz="1400" i="1"/>
                        <m:t>, при </m:t>
                      </m:r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𝑟</m:t>
                          </m:r>
                        </m:e>
                        <m:sub>
                          <m:r>
                            <a:rPr lang="ru-RU" sz="1400" i="1"/>
                            <m:t>2</m:t>
                          </m:r>
                        </m:sub>
                      </m:sSub>
                      <m:r>
                        <a:rPr lang="ru-RU" sz="1400" i="1"/>
                        <m:t>&lt;</m:t>
                      </m:r>
                      <m:r>
                        <a:rPr lang="en-US" sz="1400" i="1"/>
                        <m:t>𝑟</m:t>
                      </m:r>
                    </m:oMath>
                  </m:oMathPara>
                </a14:m>
                <a:endParaRPr lang="ru-RU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/>
                        <m:t>𝜑</m:t>
                      </m:r>
                      <m:d>
                        <m:dPr>
                          <m:ctrlPr>
                            <a:rPr lang="ru-RU" sz="1400" i="1"/>
                          </m:ctrlPr>
                        </m:dPr>
                        <m:e>
                          <m:r>
                            <a:rPr lang="en-US" sz="1400" i="1"/>
                            <m:t>𝑟</m:t>
                          </m:r>
                        </m:e>
                      </m:d>
                      <m:r>
                        <a:rPr lang="ru-RU" sz="1400" i="1"/>
                        <m:t>=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𝑘𝑞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𝑟</m:t>
                              </m:r>
                            </m:e>
                            <m:sub>
                              <m:r>
                                <a:rPr lang="ru-RU" sz="1400" i="1"/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1400" i="1"/>
                        <m:t>=</m:t>
                      </m:r>
                      <m:r>
                        <a:rPr lang="ru-RU" sz="1400" i="1"/>
                        <m:t>𝑐𝑜𝑛𝑠𝑡</m:t>
                      </m:r>
                      <m:r>
                        <a:rPr lang="ru-RU" sz="1400" i="1"/>
                        <m:t>, при </m:t>
                      </m:r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𝑟</m:t>
                          </m:r>
                        </m:e>
                        <m:sub>
                          <m:r>
                            <a:rPr lang="ru-RU" sz="1400" i="1"/>
                            <m:t>1</m:t>
                          </m:r>
                        </m:sub>
                      </m:sSub>
                      <m:r>
                        <a:rPr lang="ru-RU" sz="1400" i="1"/>
                        <m:t>&lt;</m:t>
                      </m:r>
                      <m:r>
                        <a:rPr lang="en-US" sz="1400" i="1"/>
                        <m:t>𝑟</m:t>
                      </m:r>
                      <m:r>
                        <a:rPr lang="ru-RU" sz="1400" i="1"/>
                        <m:t>&lt;</m:t>
                      </m:r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𝑟</m:t>
                          </m:r>
                        </m:e>
                        <m:sub>
                          <m:r>
                            <a:rPr lang="ru-RU" sz="1400" i="1"/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/>
                        <m:t>𝜑</m:t>
                      </m:r>
                      <m:d>
                        <m:dPr>
                          <m:ctrlPr>
                            <a:rPr lang="ru-RU" sz="1400" i="1"/>
                          </m:ctrlPr>
                        </m:dPr>
                        <m:e>
                          <m:r>
                            <a:rPr lang="en-US" sz="1400" i="1"/>
                            <m:t>𝑟</m:t>
                          </m:r>
                        </m:e>
                      </m:d>
                      <m:r>
                        <a:rPr lang="ru-RU" sz="1400" i="1"/>
                        <m:t>=</m:t>
                      </m:r>
                      <m:f>
                        <m:fPr>
                          <m:ctrlPr>
                            <a:rPr lang="ru-RU" sz="1400" i="1"/>
                          </m:ctrlPr>
                        </m:fPr>
                        <m:num>
                          <m:r>
                            <a:rPr lang="ru-RU" sz="1400" i="1"/>
                            <m:t>𝑘𝑞</m:t>
                          </m:r>
                        </m:num>
                        <m:den>
                          <m:r>
                            <a:rPr lang="ru-RU" sz="1400" i="1"/>
                            <m:t>𝑟</m:t>
                          </m:r>
                        </m:den>
                      </m:f>
                      <m:r>
                        <a:rPr lang="ru-RU" sz="1400" i="1"/>
                        <m:t>+</m:t>
                      </m:r>
                      <m:r>
                        <a:rPr lang="ru-RU" sz="1400" i="1"/>
                        <m:t>𝑐𝑜𝑛𝑠𝑡</m:t>
                      </m:r>
                      <m:r>
                        <a:rPr lang="ru-RU" sz="1400" i="1"/>
                        <m:t>, при </m:t>
                      </m:r>
                      <m:r>
                        <a:rPr lang="ru-RU" sz="1400" i="1"/>
                        <m:t>𝑟</m:t>
                      </m:r>
                      <m:r>
                        <a:rPr lang="ru-RU" sz="1400" i="1"/>
                        <m:t>&lt;</m:t>
                      </m:r>
                      <m:sSub>
                        <m:sSubPr>
                          <m:ctrlPr>
                            <a:rPr lang="ru-RU" sz="1400" i="1"/>
                          </m:ctrlPr>
                        </m:sSubPr>
                        <m:e>
                          <m:r>
                            <a:rPr lang="en-US" sz="1400" i="1"/>
                            <m:t>𝑟</m:t>
                          </m:r>
                        </m:e>
                        <m:sub>
                          <m:r>
                            <a:rPr lang="ru-RU" sz="1400" i="1"/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BCEB7-978D-4A18-8ADA-01FC064B0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1" y="6590308"/>
                <a:ext cx="2906979" cy="1690335"/>
              </a:xfrm>
              <a:prstGeom prst="rect">
                <a:avLst/>
              </a:prstGeom>
              <a:blipFill>
                <a:blip r:embed="rId5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39F6683-6304-474F-98A4-996F30472DD5}"/>
              </a:ext>
            </a:extLst>
          </p:cNvPr>
          <p:cNvSpPr txBox="1"/>
          <p:nvPr/>
        </p:nvSpPr>
        <p:spPr>
          <a:xfrm>
            <a:off x="661735" y="8526253"/>
            <a:ext cx="568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Вывод</a:t>
            </a:r>
            <a:r>
              <a:rPr lang="en-US" sz="1200" dirty="0"/>
              <a:t>: </a:t>
            </a:r>
            <a:r>
              <a:rPr lang="ru-RU" sz="1200" dirty="0"/>
              <a:t>В результате выполнения работы были найдены заряды, индуцированные на внутренней и внешней поверхностях оболочки. Построены графики зависимости модуля напряженности электрического поля и потенциала от расстояния до центра оболочки и проведен вычислительный эксперимент. </a:t>
            </a:r>
          </a:p>
        </p:txBody>
      </p:sp>
    </p:spTree>
    <p:extLst>
      <p:ext uri="{BB962C8B-B14F-4D97-AF65-F5344CB8AC3E}">
        <p14:creationId xmlns:p14="http://schemas.microsoft.com/office/powerpoint/2010/main" val="3595607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120</Words>
  <Application>Microsoft Office PowerPoint</Application>
  <PresentationFormat>Лист A4 (210x297 мм)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Вычислительный эксперимент по электростатике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Вычислительный эксперимент по электростатике</dc:title>
  <dc:creator>Павел Гришутенко</dc:creator>
  <cp:lastModifiedBy>Павел Гришутенко</cp:lastModifiedBy>
  <cp:revision>7</cp:revision>
  <dcterms:created xsi:type="dcterms:W3CDTF">2018-12-24T13:56:19Z</dcterms:created>
  <dcterms:modified xsi:type="dcterms:W3CDTF">2018-12-24T15:59:14Z</dcterms:modified>
</cp:coreProperties>
</file>