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6" r:id="rId8"/>
    <p:sldId id="263" r:id="rId9"/>
    <p:sldId id="264" r:id="rId10"/>
    <p:sldId id="265"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2A3B3105-C852-486B-99EF-6B1E5347A1EE}" type="datetimeFigureOut">
              <a:rPr lang="ru-RU" smtClean="0"/>
              <a:t>18.04.2020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EA77677-DF79-4E7F-9624-D8E3A47624D9}" type="slidenum">
              <a:rPr lang="ru-RU" smtClean="0"/>
              <a:t>‹#›</a:t>
            </a:fld>
            <a:endParaRPr lang="ru-RU"/>
          </a:p>
        </p:txBody>
      </p:sp>
    </p:spTree>
    <p:extLst>
      <p:ext uri="{BB962C8B-B14F-4D97-AF65-F5344CB8AC3E}">
        <p14:creationId xmlns:p14="http://schemas.microsoft.com/office/powerpoint/2010/main" val="2290625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2A3B3105-C852-486B-99EF-6B1E5347A1EE}" type="datetimeFigureOut">
              <a:rPr lang="ru-RU" smtClean="0"/>
              <a:t>18.04.2020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EA77677-DF79-4E7F-9624-D8E3A47624D9}" type="slidenum">
              <a:rPr lang="ru-RU" smtClean="0"/>
              <a:t>‹#›</a:t>
            </a:fld>
            <a:endParaRPr lang="ru-RU"/>
          </a:p>
        </p:txBody>
      </p:sp>
    </p:spTree>
    <p:extLst>
      <p:ext uri="{BB962C8B-B14F-4D97-AF65-F5344CB8AC3E}">
        <p14:creationId xmlns:p14="http://schemas.microsoft.com/office/powerpoint/2010/main" val="1127202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2A3B3105-C852-486B-99EF-6B1E5347A1EE}" type="datetimeFigureOut">
              <a:rPr lang="ru-RU" smtClean="0"/>
              <a:t>18.04.2020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EA77677-DF79-4E7F-9624-D8E3A47624D9}" type="slidenum">
              <a:rPr lang="ru-RU" smtClean="0"/>
              <a:t>‹#›</a:t>
            </a:fld>
            <a:endParaRPr lang="ru-RU"/>
          </a:p>
        </p:txBody>
      </p:sp>
    </p:spTree>
    <p:extLst>
      <p:ext uri="{BB962C8B-B14F-4D97-AF65-F5344CB8AC3E}">
        <p14:creationId xmlns:p14="http://schemas.microsoft.com/office/powerpoint/2010/main" val="3693716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2A3B3105-C852-486B-99EF-6B1E5347A1EE}" type="datetimeFigureOut">
              <a:rPr lang="ru-RU" smtClean="0"/>
              <a:t>18.04.2020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EA77677-DF79-4E7F-9624-D8E3A47624D9}" type="slidenum">
              <a:rPr lang="ru-RU" smtClean="0"/>
              <a:t>‹#›</a:t>
            </a:fld>
            <a:endParaRPr lang="ru-R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46394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A3B3105-C852-486B-99EF-6B1E5347A1EE}" type="datetimeFigureOut">
              <a:rPr lang="ru-RU" smtClean="0"/>
              <a:t>18.04.2020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EA77677-DF79-4E7F-9624-D8E3A47624D9}" type="slidenum">
              <a:rPr lang="ru-RU" smtClean="0"/>
              <a:t>‹#›</a:t>
            </a:fld>
            <a:endParaRPr lang="ru-RU"/>
          </a:p>
        </p:txBody>
      </p:sp>
    </p:spTree>
    <p:extLst>
      <p:ext uri="{BB962C8B-B14F-4D97-AF65-F5344CB8AC3E}">
        <p14:creationId xmlns:p14="http://schemas.microsoft.com/office/powerpoint/2010/main" val="2385089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3B3105-C852-486B-99EF-6B1E5347A1EE}" type="datetimeFigureOut">
              <a:rPr lang="ru-RU" smtClean="0"/>
              <a:t>18.04.2020</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EA77677-DF79-4E7F-9624-D8E3A47624D9}" type="slidenum">
              <a:rPr lang="ru-RU" smtClean="0"/>
              <a:t>‹#›</a:t>
            </a:fld>
            <a:endParaRPr lang="ru-RU"/>
          </a:p>
        </p:txBody>
      </p:sp>
    </p:spTree>
    <p:extLst>
      <p:ext uri="{BB962C8B-B14F-4D97-AF65-F5344CB8AC3E}">
        <p14:creationId xmlns:p14="http://schemas.microsoft.com/office/powerpoint/2010/main" val="4205464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3B3105-C852-486B-99EF-6B1E5347A1EE}" type="datetimeFigureOut">
              <a:rPr lang="ru-RU" smtClean="0"/>
              <a:t>18.04.2020</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EA77677-DF79-4E7F-9624-D8E3A47624D9}" type="slidenum">
              <a:rPr lang="ru-RU" smtClean="0"/>
              <a:t>‹#›</a:t>
            </a:fld>
            <a:endParaRPr lang="ru-RU"/>
          </a:p>
        </p:txBody>
      </p:sp>
    </p:spTree>
    <p:extLst>
      <p:ext uri="{BB962C8B-B14F-4D97-AF65-F5344CB8AC3E}">
        <p14:creationId xmlns:p14="http://schemas.microsoft.com/office/powerpoint/2010/main" val="2534586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A3B3105-C852-486B-99EF-6B1E5347A1EE}" type="datetimeFigureOut">
              <a:rPr lang="ru-RU" smtClean="0"/>
              <a:t>18.04.2020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EA77677-DF79-4E7F-9624-D8E3A47624D9}" type="slidenum">
              <a:rPr lang="ru-RU" smtClean="0"/>
              <a:t>‹#›</a:t>
            </a:fld>
            <a:endParaRPr lang="ru-RU"/>
          </a:p>
        </p:txBody>
      </p:sp>
    </p:spTree>
    <p:extLst>
      <p:ext uri="{BB962C8B-B14F-4D97-AF65-F5344CB8AC3E}">
        <p14:creationId xmlns:p14="http://schemas.microsoft.com/office/powerpoint/2010/main" val="3933856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A3B3105-C852-486B-99EF-6B1E5347A1EE}" type="datetimeFigureOut">
              <a:rPr lang="ru-RU" smtClean="0"/>
              <a:t>18.04.2020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EA77677-DF79-4E7F-9624-D8E3A47624D9}" type="slidenum">
              <a:rPr lang="ru-RU" smtClean="0"/>
              <a:t>‹#›</a:t>
            </a:fld>
            <a:endParaRPr lang="ru-RU"/>
          </a:p>
        </p:txBody>
      </p:sp>
    </p:spTree>
    <p:extLst>
      <p:ext uri="{BB962C8B-B14F-4D97-AF65-F5344CB8AC3E}">
        <p14:creationId xmlns:p14="http://schemas.microsoft.com/office/powerpoint/2010/main" val="117286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3"/>
          <p:cNvSpPr>
            <a:spLocks noGrp="1"/>
          </p:cNvSpPr>
          <p:nvPr>
            <p:ph type="dt" sz="half" idx="10"/>
          </p:nvPr>
        </p:nvSpPr>
        <p:spPr/>
        <p:txBody>
          <a:bodyPr/>
          <a:lstStyle/>
          <a:p>
            <a:fld id="{2A3B3105-C852-486B-99EF-6B1E5347A1EE}" type="datetimeFigureOut">
              <a:rPr lang="ru-RU" smtClean="0"/>
              <a:t>18.04.2020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EA77677-DF79-4E7F-9624-D8E3A47624D9}" type="slidenum">
              <a:rPr lang="ru-RU" smtClean="0"/>
              <a:t>‹#›</a:t>
            </a:fld>
            <a:endParaRPr lang="ru-RU"/>
          </a:p>
        </p:txBody>
      </p:sp>
    </p:spTree>
    <p:extLst>
      <p:ext uri="{BB962C8B-B14F-4D97-AF65-F5344CB8AC3E}">
        <p14:creationId xmlns:p14="http://schemas.microsoft.com/office/powerpoint/2010/main" val="958211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A3B3105-C852-486B-99EF-6B1E5347A1EE}" type="datetimeFigureOut">
              <a:rPr lang="ru-RU" smtClean="0"/>
              <a:t>18.04.2020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EA77677-DF79-4E7F-9624-D8E3A47624D9}" type="slidenum">
              <a:rPr lang="ru-RU" smtClean="0"/>
              <a:t>‹#›</a:t>
            </a:fld>
            <a:endParaRPr lang="ru-RU"/>
          </a:p>
        </p:txBody>
      </p:sp>
    </p:spTree>
    <p:extLst>
      <p:ext uri="{BB962C8B-B14F-4D97-AF65-F5344CB8AC3E}">
        <p14:creationId xmlns:p14="http://schemas.microsoft.com/office/powerpoint/2010/main" val="1504655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2A3B3105-C852-486B-99EF-6B1E5347A1EE}" type="datetimeFigureOut">
              <a:rPr lang="ru-RU" smtClean="0"/>
              <a:t>18.04.2020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EA77677-DF79-4E7F-9624-D8E3A47624D9}" type="slidenum">
              <a:rPr lang="ru-RU" smtClean="0"/>
              <a:t>‹#›</a:t>
            </a:fld>
            <a:endParaRPr lang="ru-RU"/>
          </a:p>
        </p:txBody>
      </p:sp>
    </p:spTree>
    <p:extLst>
      <p:ext uri="{BB962C8B-B14F-4D97-AF65-F5344CB8AC3E}">
        <p14:creationId xmlns:p14="http://schemas.microsoft.com/office/powerpoint/2010/main" val="3222823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2A3B3105-C852-486B-99EF-6B1E5347A1EE}" type="datetimeFigureOut">
              <a:rPr lang="ru-RU" smtClean="0"/>
              <a:t>18.04.2020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EA77677-DF79-4E7F-9624-D8E3A47624D9}" type="slidenum">
              <a:rPr lang="ru-RU" smtClean="0"/>
              <a:t>‹#›</a:t>
            </a:fld>
            <a:endParaRPr lang="ru-RU"/>
          </a:p>
        </p:txBody>
      </p:sp>
    </p:spTree>
    <p:extLst>
      <p:ext uri="{BB962C8B-B14F-4D97-AF65-F5344CB8AC3E}">
        <p14:creationId xmlns:p14="http://schemas.microsoft.com/office/powerpoint/2010/main" val="153772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7" name="Date Placeholder 2"/>
          <p:cNvSpPr>
            <a:spLocks noGrp="1"/>
          </p:cNvSpPr>
          <p:nvPr>
            <p:ph type="dt" sz="half" idx="10"/>
          </p:nvPr>
        </p:nvSpPr>
        <p:spPr/>
        <p:txBody>
          <a:bodyPr/>
          <a:lstStyle/>
          <a:p>
            <a:fld id="{2A3B3105-C852-486B-99EF-6B1E5347A1EE}" type="datetimeFigureOut">
              <a:rPr lang="ru-RU" smtClean="0"/>
              <a:t>18.04.2020</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5EA77677-DF79-4E7F-9624-D8E3A47624D9}" type="slidenum">
              <a:rPr lang="ru-RU" smtClean="0"/>
              <a:t>‹#›</a:t>
            </a:fld>
            <a:endParaRPr lang="ru-RU"/>
          </a:p>
        </p:txBody>
      </p:sp>
    </p:spTree>
    <p:extLst>
      <p:ext uri="{BB962C8B-B14F-4D97-AF65-F5344CB8AC3E}">
        <p14:creationId xmlns:p14="http://schemas.microsoft.com/office/powerpoint/2010/main" val="4199250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A3B3105-C852-486B-99EF-6B1E5347A1EE}" type="datetimeFigureOut">
              <a:rPr lang="ru-RU" smtClean="0"/>
              <a:t>18.04.2020</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5EA77677-DF79-4E7F-9624-D8E3A47624D9}" type="slidenum">
              <a:rPr lang="ru-RU" smtClean="0"/>
              <a:t>‹#›</a:t>
            </a:fld>
            <a:endParaRPr lang="ru-RU"/>
          </a:p>
        </p:txBody>
      </p:sp>
    </p:spTree>
    <p:extLst>
      <p:ext uri="{BB962C8B-B14F-4D97-AF65-F5344CB8AC3E}">
        <p14:creationId xmlns:p14="http://schemas.microsoft.com/office/powerpoint/2010/main" val="15025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7" name="Date Placeholder 4"/>
          <p:cNvSpPr>
            <a:spLocks noGrp="1"/>
          </p:cNvSpPr>
          <p:nvPr>
            <p:ph type="dt" sz="half" idx="10"/>
          </p:nvPr>
        </p:nvSpPr>
        <p:spPr/>
        <p:txBody>
          <a:bodyPr/>
          <a:lstStyle/>
          <a:p>
            <a:fld id="{2A3B3105-C852-486B-99EF-6B1E5347A1EE}" type="datetimeFigureOut">
              <a:rPr lang="ru-RU" smtClean="0"/>
              <a:t>18.04.2020</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5EA77677-DF79-4E7F-9624-D8E3A47624D9}" type="slidenum">
              <a:rPr lang="ru-RU" smtClean="0"/>
              <a:t>‹#›</a:t>
            </a:fld>
            <a:endParaRPr lang="ru-RU"/>
          </a:p>
        </p:txBody>
      </p:sp>
    </p:spTree>
    <p:extLst>
      <p:ext uri="{BB962C8B-B14F-4D97-AF65-F5344CB8AC3E}">
        <p14:creationId xmlns:p14="http://schemas.microsoft.com/office/powerpoint/2010/main" val="446678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2A3B3105-C852-486B-99EF-6B1E5347A1EE}" type="datetimeFigureOut">
              <a:rPr lang="ru-RU" smtClean="0"/>
              <a:t>18.04.2020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EA77677-DF79-4E7F-9624-D8E3A47624D9}" type="slidenum">
              <a:rPr lang="ru-RU" smtClean="0"/>
              <a:t>‹#›</a:t>
            </a:fld>
            <a:endParaRPr lang="ru-RU"/>
          </a:p>
        </p:txBody>
      </p:sp>
    </p:spTree>
    <p:extLst>
      <p:ext uri="{BB962C8B-B14F-4D97-AF65-F5344CB8AC3E}">
        <p14:creationId xmlns:p14="http://schemas.microsoft.com/office/powerpoint/2010/main" val="239316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A3B3105-C852-486B-99EF-6B1E5347A1EE}" type="datetimeFigureOut">
              <a:rPr lang="ru-RU" smtClean="0"/>
              <a:t>18.04.2020</a:t>
            </a:fld>
            <a:endParaRPr lang="ru-R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EA77677-DF79-4E7F-9624-D8E3A47624D9}" type="slidenum">
              <a:rPr lang="ru-RU" smtClean="0"/>
              <a:t>‹#›</a:t>
            </a:fld>
            <a:endParaRPr lang="ru-RU"/>
          </a:p>
        </p:txBody>
      </p:sp>
    </p:spTree>
    <p:extLst>
      <p:ext uri="{BB962C8B-B14F-4D97-AF65-F5344CB8AC3E}">
        <p14:creationId xmlns:p14="http://schemas.microsoft.com/office/powerpoint/2010/main" val="242681794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14EF8D-182E-4FD2-96D0-D29022D97B2E}"/>
              </a:ext>
            </a:extLst>
          </p:cNvPr>
          <p:cNvSpPr>
            <a:spLocks noGrp="1"/>
          </p:cNvSpPr>
          <p:nvPr>
            <p:ph type="ctrTitle"/>
          </p:nvPr>
        </p:nvSpPr>
        <p:spPr/>
        <p:txBody>
          <a:bodyPr/>
          <a:lstStyle/>
          <a:p>
            <a:r>
              <a:rPr lang="en-US" dirty="0">
                <a:solidFill>
                  <a:schemeClr val="bg1">
                    <a:lumMod val="75000"/>
                    <a:lumOff val="25000"/>
                  </a:schemeClr>
                </a:solidFill>
              </a:rPr>
              <a:t>Storage devices we use everyday</a:t>
            </a:r>
            <a:endParaRPr lang="ru-RU" dirty="0">
              <a:solidFill>
                <a:schemeClr val="bg1">
                  <a:lumMod val="75000"/>
                  <a:lumOff val="25000"/>
                </a:schemeClr>
              </a:solidFill>
            </a:endParaRPr>
          </a:p>
        </p:txBody>
      </p:sp>
    </p:spTree>
    <p:extLst>
      <p:ext uri="{BB962C8B-B14F-4D97-AF65-F5344CB8AC3E}">
        <p14:creationId xmlns:p14="http://schemas.microsoft.com/office/powerpoint/2010/main" val="4231653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7"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8"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Заголовок 1">
            <a:extLst>
              <a:ext uri="{FF2B5EF4-FFF2-40B4-BE49-F238E27FC236}">
                <a16:creationId xmlns:a16="http://schemas.microsoft.com/office/drawing/2014/main" id="{0FF262F9-B3A3-42CD-A7F8-7747FC12883C}"/>
              </a:ext>
            </a:extLst>
          </p:cNvPr>
          <p:cNvSpPr>
            <a:spLocks noGrp="1"/>
          </p:cNvSpPr>
          <p:nvPr>
            <p:ph type="title"/>
          </p:nvPr>
        </p:nvSpPr>
        <p:spPr>
          <a:xfrm>
            <a:off x="653143" y="1645920"/>
            <a:ext cx="3522879" cy="4470821"/>
          </a:xfrm>
        </p:spPr>
        <p:txBody>
          <a:bodyPr>
            <a:normAutofit/>
          </a:bodyPr>
          <a:lstStyle/>
          <a:p>
            <a:pPr algn="r"/>
            <a:r>
              <a:rPr lang="en-US" dirty="0">
                <a:solidFill>
                  <a:schemeClr val="accent2">
                    <a:lumMod val="75000"/>
                  </a:schemeClr>
                </a:solidFill>
              </a:rPr>
              <a:t>Secure Digital Card (SD Card)</a:t>
            </a:r>
            <a:endParaRPr lang="ru-RU" dirty="0">
              <a:solidFill>
                <a:schemeClr val="accent2">
                  <a:lumMod val="75000"/>
                </a:schemeClr>
              </a:solidFill>
            </a:endParaRPr>
          </a:p>
        </p:txBody>
      </p:sp>
      <p:sp>
        <p:nvSpPr>
          <p:cNvPr id="3" name="Объект 2">
            <a:extLst>
              <a:ext uri="{FF2B5EF4-FFF2-40B4-BE49-F238E27FC236}">
                <a16:creationId xmlns:a16="http://schemas.microsoft.com/office/drawing/2014/main" id="{2AD3813A-6C78-462A-9C5E-839F592F6DF9}"/>
              </a:ext>
            </a:extLst>
          </p:cNvPr>
          <p:cNvSpPr>
            <a:spLocks noGrp="1"/>
          </p:cNvSpPr>
          <p:nvPr>
            <p:ph idx="1"/>
          </p:nvPr>
        </p:nvSpPr>
        <p:spPr>
          <a:xfrm>
            <a:off x="5269423" y="1193589"/>
            <a:ext cx="6269434" cy="4470821"/>
          </a:xfrm>
        </p:spPr>
        <p:txBody>
          <a:bodyPr>
            <a:normAutofit/>
          </a:bodyPr>
          <a:lstStyle/>
          <a:p>
            <a:pPr marL="0" indent="0">
              <a:buNone/>
            </a:pPr>
            <a:r>
              <a:rPr lang="en-US" dirty="0"/>
              <a:t>A common type of memory card, SD cards are used in multiple electronic devices, including digital cameras and mobile phones.</a:t>
            </a:r>
            <a:endParaRPr lang="ru-RU" dirty="0"/>
          </a:p>
        </p:txBody>
      </p:sp>
      <p:pic>
        <p:nvPicPr>
          <p:cNvPr id="2050" name="Picture 2">
            <a:extLst>
              <a:ext uri="{FF2B5EF4-FFF2-40B4-BE49-F238E27FC236}">
                <a16:creationId xmlns:a16="http://schemas.microsoft.com/office/drawing/2014/main" id="{421D7E43-CDFE-4874-8F3B-ACD911FACE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6226" y="2269477"/>
            <a:ext cx="4119355" cy="23190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4FFDA73-578A-49C7-939B-8FA02C45E7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9716" y="4045378"/>
            <a:ext cx="3462338" cy="216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98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94A06D-54C0-40CD-B9E2-C7C5DC434E00}"/>
              </a:ext>
            </a:extLst>
          </p:cNvPr>
          <p:cNvSpPr>
            <a:spLocks noGrp="1"/>
          </p:cNvSpPr>
          <p:nvPr>
            <p:ph type="title"/>
          </p:nvPr>
        </p:nvSpPr>
        <p:spPr>
          <a:xfrm>
            <a:off x="645130" y="899979"/>
            <a:ext cx="9404723" cy="1400530"/>
          </a:xfrm>
        </p:spPr>
        <p:txBody>
          <a:bodyPr/>
          <a:lstStyle/>
          <a:p>
            <a:r>
              <a:rPr lang="en-US" dirty="0"/>
              <a:t>Bonus </a:t>
            </a:r>
            <a:r>
              <a:rPr lang="ru-RU" dirty="0"/>
              <a:t>- </a:t>
            </a:r>
            <a:r>
              <a:rPr lang="en-US" dirty="0"/>
              <a:t>Paper</a:t>
            </a:r>
            <a:endParaRPr lang="ru-RU" dirty="0"/>
          </a:p>
        </p:txBody>
      </p:sp>
      <p:sp>
        <p:nvSpPr>
          <p:cNvPr id="3" name="Объект 2">
            <a:extLst>
              <a:ext uri="{FF2B5EF4-FFF2-40B4-BE49-F238E27FC236}">
                <a16:creationId xmlns:a16="http://schemas.microsoft.com/office/drawing/2014/main" id="{9FA06C4E-52D0-4A87-B79D-1508528AF8E1}"/>
              </a:ext>
            </a:extLst>
          </p:cNvPr>
          <p:cNvSpPr>
            <a:spLocks noGrp="1"/>
          </p:cNvSpPr>
          <p:nvPr>
            <p:ph idx="1"/>
          </p:nvPr>
        </p:nvSpPr>
        <p:spPr/>
        <p:txBody>
          <a:bodyPr/>
          <a:lstStyle/>
          <a:p>
            <a:pPr marL="0" indent="0">
              <a:buNone/>
            </a:pPr>
            <a:r>
              <a:rPr lang="en-US" dirty="0"/>
              <a:t>Paper is one of the oldest storage devices.</a:t>
            </a:r>
            <a:endParaRPr lang="ru-RU" dirty="0"/>
          </a:p>
          <a:p>
            <a:pPr marL="0" indent="0" algn="ctr">
              <a:buNone/>
            </a:pPr>
            <a:r>
              <a:rPr lang="en-US" sz="6000" dirty="0"/>
              <a:t>Thanks for watching</a:t>
            </a:r>
            <a:endParaRPr lang="ru-RU" sz="6000" dirty="0"/>
          </a:p>
        </p:txBody>
      </p:sp>
    </p:spTree>
    <p:extLst>
      <p:ext uri="{BB962C8B-B14F-4D97-AF65-F5344CB8AC3E}">
        <p14:creationId xmlns:p14="http://schemas.microsoft.com/office/powerpoint/2010/main" val="1741365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B1E2F9-B793-497F-B05F-BDE2EA4662C3}"/>
              </a:ext>
            </a:extLst>
          </p:cNvPr>
          <p:cNvSpPr>
            <a:spLocks noGrp="1"/>
          </p:cNvSpPr>
          <p:nvPr>
            <p:ph type="title"/>
          </p:nvPr>
        </p:nvSpPr>
        <p:spPr/>
        <p:txBody>
          <a:bodyPr/>
          <a:lstStyle/>
          <a:p>
            <a:r>
              <a:rPr lang="en-US" dirty="0">
                <a:solidFill>
                  <a:schemeClr val="bg1">
                    <a:lumMod val="85000"/>
                    <a:lumOff val="15000"/>
                  </a:schemeClr>
                </a:solidFill>
              </a:rPr>
              <a:t>Digital data storage</a:t>
            </a:r>
            <a:endParaRPr lang="ru-RU" dirty="0">
              <a:solidFill>
                <a:schemeClr val="bg1">
                  <a:lumMod val="85000"/>
                  <a:lumOff val="15000"/>
                </a:schemeClr>
              </a:solidFill>
            </a:endParaRPr>
          </a:p>
        </p:txBody>
      </p:sp>
      <p:sp>
        <p:nvSpPr>
          <p:cNvPr id="3" name="Объект 2">
            <a:extLst>
              <a:ext uri="{FF2B5EF4-FFF2-40B4-BE49-F238E27FC236}">
                <a16:creationId xmlns:a16="http://schemas.microsoft.com/office/drawing/2014/main" id="{9EC777C5-7ADE-48FF-B911-ADC3E3B75DF1}"/>
              </a:ext>
            </a:extLst>
          </p:cNvPr>
          <p:cNvSpPr>
            <a:spLocks noGrp="1"/>
          </p:cNvSpPr>
          <p:nvPr>
            <p:ph idx="1"/>
          </p:nvPr>
        </p:nvSpPr>
        <p:spPr>
          <a:xfrm>
            <a:off x="1103312" y="2052918"/>
            <a:ext cx="8946541" cy="5212586"/>
          </a:xfrm>
        </p:spPr>
        <p:txBody>
          <a:bodyPr>
            <a:normAutofit/>
          </a:bodyPr>
          <a:lstStyle/>
          <a:p>
            <a:pPr marL="0" indent="0">
              <a:buNone/>
            </a:pPr>
            <a:r>
              <a:rPr lang="en-US" dirty="0">
                <a:solidFill>
                  <a:schemeClr val="accent2">
                    <a:lumMod val="75000"/>
                  </a:schemeClr>
                </a:solidFill>
              </a:rPr>
              <a:t>Digital data storage is essentially the recording of digital information in a storage medium, typically by electronic means. The storage device usually enables a user to store large amounts of data in a relatively small physical space, and makes sharing that information with others easy. The device may be capable of holding the data either temporarily or permanently.</a:t>
            </a:r>
            <a:endParaRPr lang="ru-RU" dirty="0">
              <a:solidFill>
                <a:schemeClr val="accent2">
                  <a:lumMod val="75000"/>
                </a:schemeClr>
              </a:solidFill>
            </a:endParaRPr>
          </a:p>
          <a:p>
            <a:pPr marL="0" indent="0">
              <a:buNone/>
            </a:pPr>
            <a:endParaRPr lang="ru-RU" dirty="0">
              <a:solidFill>
                <a:schemeClr val="accent2">
                  <a:lumMod val="75000"/>
                </a:schemeClr>
              </a:solidFill>
            </a:endParaRPr>
          </a:p>
          <a:p>
            <a:pPr marL="0" indent="0">
              <a:buNone/>
            </a:pPr>
            <a:endParaRPr lang="en-US" dirty="0">
              <a:solidFill>
                <a:schemeClr val="accent2">
                  <a:lumMod val="75000"/>
                </a:schemeClr>
              </a:solidFill>
            </a:endParaRPr>
          </a:p>
          <a:p>
            <a:pPr marL="0" indent="0">
              <a:buNone/>
            </a:pPr>
            <a:r>
              <a:rPr lang="en-US" dirty="0">
                <a:solidFill>
                  <a:schemeClr val="accent2">
                    <a:lumMod val="75000"/>
                  </a:schemeClr>
                </a:solidFill>
              </a:rPr>
              <a:t>Digital data storage devices have many uses. </a:t>
            </a:r>
            <a:r>
              <a:rPr lang="en-US" i="1" dirty="0">
                <a:solidFill>
                  <a:schemeClr val="accent2">
                    <a:lumMod val="75000"/>
                  </a:schemeClr>
                </a:solidFill>
              </a:rPr>
              <a:t>For example, computers usually depend upon information storage to function.</a:t>
            </a:r>
            <a:r>
              <a:rPr lang="en-US" dirty="0">
                <a:solidFill>
                  <a:schemeClr val="accent2">
                    <a:lumMod val="75000"/>
                  </a:schemeClr>
                </a:solidFill>
              </a:rPr>
              <a:t> Storage media can also be used to back up important information (storing digital data can involve durability and reliability issues, so making independent copies of the information is normally a wise precaution). Some storage devices are also portable, meaning that they can be used to transfer information from one computer to another.</a:t>
            </a:r>
          </a:p>
        </p:txBody>
      </p:sp>
    </p:spTree>
    <p:extLst>
      <p:ext uri="{BB962C8B-B14F-4D97-AF65-F5344CB8AC3E}">
        <p14:creationId xmlns:p14="http://schemas.microsoft.com/office/powerpoint/2010/main" val="76134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181E19-34C7-4094-ACA2-351D40653997}"/>
              </a:ext>
            </a:extLst>
          </p:cNvPr>
          <p:cNvSpPr>
            <a:spLocks noGrp="1"/>
          </p:cNvSpPr>
          <p:nvPr>
            <p:ph type="title"/>
          </p:nvPr>
        </p:nvSpPr>
        <p:spPr>
          <a:xfrm>
            <a:off x="6096000" y="2890343"/>
            <a:ext cx="9404723" cy="1400530"/>
          </a:xfrm>
        </p:spPr>
        <p:txBody>
          <a:bodyPr/>
          <a:lstStyle/>
          <a:p>
            <a:r>
              <a:rPr lang="en-US" dirty="0">
                <a:solidFill>
                  <a:schemeClr val="tx2">
                    <a:lumMod val="50000"/>
                  </a:schemeClr>
                </a:solidFill>
              </a:rPr>
              <a:t>Digital data storage</a:t>
            </a:r>
            <a:endParaRPr lang="ru-RU" dirty="0">
              <a:solidFill>
                <a:schemeClr val="tx2">
                  <a:lumMod val="50000"/>
                </a:schemeClr>
              </a:solidFill>
            </a:endParaRPr>
          </a:p>
        </p:txBody>
      </p:sp>
      <p:pic>
        <p:nvPicPr>
          <p:cNvPr id="1026" name="Picture 2">
            <a:extLst>
              <a:ext uri="{FF2B5EF4-FFF2-40B4-BE49-F238E27FC236}">
                <a16:creationId xmlns:a16="http://schemas.microsoft.com/office/drawing/2014/main" id="{4D9AAC09-C1C2-4F9D-87A2-5E887D12BA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6619" y="1476375"/>
            <a:ext cx="390525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18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4A888B-06E5-4818-BEE1-3AB3DA7E1102}"/>
              </a:ext>
            </a:extLst>
          </p:cNvPr>
          <p:cNvSpPr>
            <a:spLocks noGrp="1"/>
          </p:cNvSpPr>
          <p:nvPr>
            <p:ph type="title"/>
          </p:nvPr>
        </p:nvSpPr>
        <p:spPr/>
        <p:txBody>
          <a:bodyPr/>
          <a:lstStyle/>
          <a:p>
            <a:r>
              <a:rPr lang="en-US" dirty="0"/>
              <a:t>. </a:t>
            </a:r>
            <a:r>
              <a:rPr lang="ru-RU" dirty="0"/>
              <a:t>.</a:t>
            </a:r>
            <a:r>
              <a:rPr lang="en-US" dirty="0"/>
              <a:t>Hard Disk Drive</a:t>
            </a:r>
            <a:br>
              <a:rPr lang="ru-RU" dirty="0"/>
            </a:br>
            <a:endParaRPr lang="ru-RU" dirty="0"/>
          </a:p>
        </p:txBody>
      </p:sp>
      <p:sp>
        <p:nvSpPr>
          <p:cNvPr id="3" name="Объект 2">
            <a:extLst>
              <a:ext uri="{FF2B5EF4-FFF2-40B4-BE49-F238E27FC236}">
                <a16:creationId xmlns:a16="http://schemas.microsoft.com/office/drawing/2014/main" id="{EEC6693D-66C4-444D-9D94-F041FE4C28F1}"/>
              </a:ext>
            </a:extLst>
          </p:cNvPr>
          <p:cNvSpPr>
            <a:spLocks noGrp="1"/>
          </p:cNvSpPr>
          <p:nvPr>
            <p:ph idx="1"/>
          </p:nvPr>
        </p:nvSpPr>
        <p:spPr>
          <a:xfrm>
            <a:off x="2127043" y="2072797"/>
            <a:ext cx="8946541" cy="4195481"/>
          </a:xfrm>
        </p:spPr>
        <p:txBody>
          <a:bodyPr/>
          <a:lstStyle/>
          <a:p>
            <a:pPr marL="0" indent="0">
              <a:buNone/>
            </a:pPr>
            <a:r>
              <a:rPr lang="en-US" b="1" dirty="0"/>
              <a:t>A hard disk drive (also known as a hard drive, HD, or HDD) can be found installed in almost every desktop computer and laptop. It stores files for the operating system and software programs, as well as user documents, such as photographs, text files, and audio. The hard drive uses magnetic storage to record and retrieve digital information to and from one or more fast-spinning disks.</a:t>
            </a:r>
            <a:endParaRPr lang="ru-RU" b="1" dirty="0"/>
          </a:p>
          <a:p>
            <a:pPr marL="0" indent="0">
              <a:buNone/>
            </a:pPr>
            <a:endParaRPr lang="ru-RU" dirty="0"/>
          </a:p>
        </p:txBody>
      </p:sp>
    </p:spTree>
    <p:extLst>
      <p:ext uri="{BB962C8B-B14F-4D97-AF65-F5344CB8AC3E}">
        <p14:creationId xmlns:p14="http://schemas.microsoft.com/office/powerpoint/2010/main" val="1654710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252EAC-1D00-464D-A1CB-5E0E194DCC8A}"/>
              </a:ext>
            </a:extLst>
          </p:cNvPr>
          <p:cNvSpPr>
            <a:spLocks noGrp="1"/>
          </p:cNvSpPr>
          <p:nvPr>
            <p:ph type="title"/>
          </p:nvPr>
        </p:nvSpPr>
        <p:spPr/>
        <p:txBody>
          <a:bodyPr/>
          <a:lstStyle/>
          <a:p>
            <a:r>
              <a:rPr lang="en-US" dirty="0">
                <a:solidFill>
                  <a:schemeClr val="bg1">
                    <a:lumMod val="85000"/>
                    <a:lumOff val="15000"/>
                  </a:schemeClr>
                </a:solidFill>
              </a:rPr>
              <a:t>Solid State Drive (SSD)</a:t>
            </a:r>
            <a:endParaRPr lang="ru-RU" dirty="0">
              <a:solidFill>
                <a:schemeClr val="bg1">
                  <a:lumMod val="85000"/>
                  <a:lumOff val="15000"/>
                </a:schemeClr>
              </a:solidFill>
            </a:endParaRPr>
          </a:p>
        </p:txBody>
      </p:sp>
      <p:sp>
        <p:nvSpPr>
          <p:cNvPr id="3" name="Объект 2">
            <a:extLst>
              <a:ext uri="{FF2B5EF4-FFF2-40B4-BE49-F238E27FC236}">
                <a16:creationId xmlns:a16="http://schemas.microsoft.com/office/drawing/2014/main" id="{71C6F5D8-06C1-447D-B87E-ED287F6C68F7}"/>
              </a:ext>
            </a:extLst>
          </p:cNvPr>
          <p:cNvSpPr>
            <a:spLocks noGrp="1"/>
          </p:cNvSpPr>
          <p:nvPr>
            <p:ph idx="1"/>
          </p:nvPr>
        </p:nvSpPr>
        <p:spPr>
          <a:xfrm>
            <a:off x="2763079" y="1744134"/>
            <a:ext cx="4891444" cy="4195481"/>
          </a:xfrm>
        </p:spPr>
        <p:txBody>
          <a:bodyPr/>
          <a:lstStyle/>
          <a:p>
            <a:pPr marL="0" indent="0">
              <a:buNone/>
            </a:pPr>
            <a:r>
              <a:rPr lang="en-US" dirty="0"/>
              <a:t>A solid state drive uses flash memory to store data and is sometimes used in devices such as netbooks, laptop, and desktop computers instead of a traditional hard disk drive. The advantages of an SSD over a HDD include a faster read/write speed, noiseless operation, greater reliability, and lower power consumption. The biggest downside is cost, with an SSD offering lower capacity than an equivalently priced HDD.</a:t>
            </a:r>
            <a:endParaRPr lang="ru-RU" dirty="0"/>
          </a:p>
        </p:txBody>
      </p:sp>
    </p:spTree>
    <p:extLst>
      <p:ext uri="{BB962C8B-B14F-4D97-AF65-F5344CB8AC3E}">
        <p14:creationId xmlns:p14="http://schemas.microsoft.com/office/powerpoint/2010/main" val="464068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14BAC4-030B-4686-BFD0-A9A8D33045DE}"/>
              </a:ext>
            </a:extLst>
          </p:cNvPr>
          <p:cNvSpPr>
            <a:spLocks noGrp="1"/>
          </p:cNvSpPr>
          <p:nvPr>
            <p:ph type="title"/>
          </p:nvPr>
        </p:nvSpPr>
        <p:spPr/>
        <p:txBody>
          <a:bodyPr/>
          <a:lstStyle/>
          <a:p>
            <a:r>
              <a:rPr lang="en-US" dirty="0">
                <a:solidFill>
                  <a:schemeClr val="tx1">
                    <a:lumMod val="65000"/>
                  </a:schemeClr>
                </a:solidFill>
              </a:rPr>
              <a:t>3. Cloud Storage</a:t>
            </a:r>
            <a:endParaRPr lang="ru-RU" dirty="0">
              <a:solidFill>
                <a:schemeClr val="tx1">
                  <a:lumMod val="65000"/>
                </a:schemeClr>
              </a:solidFill>
            </a:endParaRPr>
          </a:p>
        </p:txBody>
      </p:sp>
      <p:sp>
        <p:nvSpPr>
          <p:cNvPr id="3" name="Объект 2">
            <a:extLst>
              <a:ext uri="{FF2B5EF4-FFF2-40B4-BE49-F238E27FC236}">
                <a16:creationId xmlns:a16="http://schemas.microsoft.com/office/drawing/2014/main" id="{99F8964F-6343-4430-A383-EADF90F0611C}"/>
              </a:ext>
            </a:extLst>
          </p:cNvPr>
          <p:cNvSpPr>
            <a:spLocks noGrp="1"/>
          </p:cNvSpPr>
          <p:nvPr>
            <p:ph idx="1"/>
          </p:nvPr>
        </p:nvSpPr>
        <p:spPr>
          <a:xfrm>
            <a:off x="1103312" y="2052918"/>
            <a:ext cx="10187540" cy="4195481"/>
          </a:xfrm>
        </p:spPr>
        <p:txBody>
          <a:bodyPr>
            <a:normAutofit/>
          </a:bodyPr>
          <a:lstStyle/>
          <a:p>
            <a:pPr marL="0" indent="0">
              <a:buNone/>
            </a:pPr>
            <a:r>
              <a:rPr lang="en-US" sz="3600" dirty="0">
                <a:solidFill>
                  <a:schemeClr val="bg2">
                    <a:lumMod val="60000"/>
                    <a:lumOff val="40000"/>
                  </a:schemeClr>
                </a:solidFill>
              </a:rPr>
              <a:t>Cloud computing basically involves accessing services over a network via a collection of remote servers. Enough to have internet access</a:t>
            </a:r>
            <a:r>
              <a:rPr lang="ru-RU" sz="3600" dirty="0">
                <a:solidFill>
                  <a:schemeClr val="bg2">
                    <a:lumMod val="60000"/>
                    <a:lumOff val="40000"/>
                  </a:schemeClr>
                </a:solidFill>
              </a:rPr>
              <a:t>.</a:t>
            </a:r>
          </a:p>
        </p:txBody>
      </p:sp>
    </p:spTree>
    <p:extLst>
      <p:ext uri="{BB962C8B-B14F-4D97-AF65-F5344CB8AC3E}">
        <p14:creationId xmlns:p14="http://schemas.microsoft.com/office/powerpoint/2010/main" val="3205057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00208C-A72D-400C-B659-42733332B424}"/>
              </a:ext>
            </a:extLst>
          </p:cNvPr>
          <p:cNvSpPr>
            <a:spLocks noGrp="1"/>
          </p:cNvSpPr>
          <p:nvPr>
            <p:ph type="title"/>
          </p:nvPr>
        </p:nvSpPr>
        <p:spPr>
          <a:xfrm>
            <a:off x="3617911" y="552109"/>
            <a:ext cx="9404723" cy="1400530"/>
          </a:xfrm>
        </p:spPr>
        <p:txBody>
          <a:bodyPr/>
          <a:lstStyle/>
          <a:p>
            <a:r>
              <a:rPr lang="en-US" dirty="0"/>
              <a:t>Compact Disc </a:t>
            </a:r>
            <a:endParaRPr lang="ru-RU" dirty="0"/>
          </a:p>
        </p:txBody>
      </p:sp>
      <p:sp>
        <p:nvSpPr>
          <p:cNvPr id="3" name="Объект 2">
            <a:extLst>
              <a:ext uri="{FF2B5EF4-FFF2-40B4-BE49-F238E27FC236}">
                <a16:creationId xmlns:a16="http://schemas.microsoft.com/office/drawing/2014/main" id="{2F0A98E3-9213-423C-B72E-855FD30255EA}"/>
              </a:ext>
            </a:extLst>
          </p:cNvPr>
          <p:cNvSpPr>
            <a:spLocks noGrp="1"/>
          </p:cNvSpPr>
          <p:nvPr>
            <p:ph idx="1"/>
          </p:nvPr>
        </p:nvSpPr>
        <p:spPr>
          <a:xfrm>
            <a:off x="1192765" y="1853248"/>
            <a:ext cx="8946541" cy="4195481"/>
          </a:xfrm>
        </p:spPr>
        <p:txBody>
          <a:bodyPr/>
          <a:lstStyle/>
          <a:p>
            <a:pPr marL="0" indent="0">
              <a:buNone/>
            </a:pPr>
            <a:r>
              <a:rPr lang="en-US" dirty="0">
                <a:solidFill>
                  <a:schemeClr val="tx1">
                    <a:lumMod val="85000"/>
                  </a:schemeClr>
                </a:solidFill>
              </a:rPr>
              <a:t>The compact disc, known for short as a CD, is a form of optical storage, a technology which employs lasers and lights to read and write data. Initially compact discs were used purely for music audio, but in the late 1980's they began to be also used for computer data storage. </a:t>
            </a:r>
          </a:p>
          <a:p>
            <a:pPr marL="0" indent="0">
              <a:buNone/>
            </a:pPr>
            <a:endParaRPr lang="en-US" dirty="0">
              <a:solidFill>
                <a:schemeClr val="tx1">
                  <a:lumMod val="85000"/>
                </a:schemeClr>
              </a:solidFill>
            </a:endParaRPr>
          </a:p>
          <a:p>
            <a:pPr marL="0" indent="0">
              <a:buNone/>
            </a:pPr>
            <a:endParaRPr lang="en-US" dirty="0">
              <a:solidFill>
                <a:schemeClr val="tx1">
                  <a:lumMod val="85000"/>
                </a:schemeClr>
              </a:solidFill>
            </a:endParaRPr>
          </a:p>
          <a:p>
            <a:pPr marL="0" indent="0">
              <a:buNone/>
            </a:pPr>
            <a:r>
              <a:rPr lang="en-US" dirty="0">
                <a:solidFill>
                  <a:schemeClr val="tx1">
                    <a:lumMod val="85000"/>
                  </a:schemeClr>
                </a:solidFill>
              </a:rPr>
              <a:t>Initially, the compact discs that were introduced were </a:t>
            </a:r>
            <a:r>
              <a:rPr lang="en-US" b="1" i="1" dirty="0">
                <a:solidFill>
                  <a:schemeClr val="tx1">
                    <a:lumMod val="85000"/>
                  </a:schemeClr>
                </a:solidFill>
              </a:rPr>
              <a:t>CD-ROM</a:t>
            </a:r>
            <a:r>
              <a:rPr lang="en-US" dirty="0">
                <a:solidFill>
                  <a:schemeClr val="tx1">
                    <a:lumMod val="85000"/>
                  </a:schemeClr>
                </a:solidFill>
              </a:rPr>
              <a:t>'s (read only), but this was followed by </a:t>
            </a:r>
            <a:r>
              <a:rPr lang="en-US" b="1" i="1" dirty="0">
                <a:solidFill>
                  <a:schemeClr val="tx1">
                    <a:lumMod val="85000"/>
                  </a:schemeClr>
                </a:solidFill>
              </a:rPr>
              <a:t>CD-R</a:t>
            </a:r>
            <a:r>
              <a:rPr lang="en-US" dirty="0">
                <a:solidFill>
                  <a:schemeClr val="tx1">
                    <a:lumMod val="85000"/>
                  </a:schemeClr>
                </a:solidFill>
              </a:rPr>
              <a:t>'s (writable compact discs) and </a:t>
            </a:r>
            <a:r>
              <a:rPr lang="en-US" b="1" i="1" dirty="0">
                <a:solidFill>
                  <a:schemeClr val="tx1">
                    <a:lumMod val="85000"/>
                  </a:schemeClr>
                </a:solidFill>
              </a:rPr>
              <a:t>CD-RW</a:t>
            </a:r>
            <a:r>
              <a:rPr lang="en-US" dirty="0">
                <a:solidFill>
                  <a:schemeClr val="tx1">
                    <a:lumMod val="85000"/>
                  </a:schemeClr>
                </a:solidFill>
              </a:rPr>
              <a:t>'s (re-writable compact discs).</a:t>
            </a:r>
            <a:endParaRPr lang="ru-RU" dirty="0">
              <a:solidFill>
                <a:schemeClr val="tx1">
                  <a:lumMod val="85000"/>
                </a:schemeClr>
              </a:solidFill>
            </a:endParaRPr>
          </a:p>
          <a:p>
            <a:pPr marL="0" indent="0">
              <a:buNone/>
            </a:pPr>
            <a:endParaRPr lang="ru-RU" dirty="0"/>
          </a:p>
        </p:txBody>
      </p:sp>
    </p:spTree>
    <p:extLst>
      <p:ext uri="{BB962C8B-B14F-4D97-AF65-F5344CB8AC3E}">
        <p14:creationId xmlns:p14="http://schemas.microsoft.com/office/powerpoint/2010/main" val="2219795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31CBBC-B8D1-4697-9E49-C10F9C415E5C}"/>
              </a:ext>
            </a:extLst>
          </p:cNvPr>
          <p:cNvSpPr>
            <a:spLocks noGrp="1"/>
          </p:cNvSpPr>
          <p:nvPr>
            <p:ph type="title"/>
          </p:nvPr>
        </p:nvSpPr>
        <p:spPr/>
        <p:txBody>
          <a:bodyPr/>
          <a:lstStyle/>
          <a:p>
            <a:r>
              <a:rPr lang="en-US" dirty="0"/>
              <a:t>DVD and Blu-ray Discs</a:t>
            </a:r>
            <a:endParaRPr lang="ru-RU" dirty="0"/>
          </a:p>
        </p:txBody>
      </p:sp>
      <p:sp>
        <p:nvSpPr>
          <p:cNvPr id="3" name="Объект 2">
            <a:extLst>
              <a:ext uri="{FF2B5EF4-FFF2-40B4-BE49-F238E27FC236}">
                <a16:creationId xmlns:a16="http://schemas.microsoft.com/office/drawing/2014/main" id="{3D4A748E-FAC1-4ABD-8F13-0ACB9483BBB8}"/>
              </a:ext>
            </a:extLst>
          </p:cNvPr>
          <p:cNvSpPr>
            <a:spLocks noGrp="1"/>
          </p:cNvSpPr>
          <p:nvPr>
            <p:ph idx="1"/>
          </p:nvPr>
        </p:nvSpPr>
        <p:spPr/>
        <p:txBody>
          <a:bodyPr>
            <a:normAutofit/>
          </a:bodyPr>
          <a:lstStyle/>
          <a:p>
            <a:pPr marL="0" indent="0" algn="ctr">
              <a:buNone/>
            </a:pPr>
            <a:r>
              <a:rPr lang="en-US" sz="3500" dirty="0">
                <a:solidFill>
                  <a:schemeClr val="bg2">
                    <a:lumMod val="20000"/>
                    <a:lumOff val="80000"/>
                  </a:schemeClr>
                </a:solidFill>
              </a:rPr>
              <a:t>The DVD (digital versatile disc) and Blu-ray disc (BD) are formats of digital optical disc data storage which have superseded compact discs, mainly because of their much greater storage capacity. </a:t>
            </a:r>
            <a:endParaRPr lang="ru-RU" sz="3500" dirty="0">
              <a:solidFill>
                <a:schemeClr val="bg2">
                  <a:lumMod val="20000"/>
                  <a:lumOff val="80000"/>
                </a:schemeClr>
              </a:solidFill>
            </a:endParaRPr>
          </a:p>
        </p:txBody>
      </p:sp>
    </p:spTree>
    <p:extLst>
      <p:ext uri="{BB962C8B-B14F-4D97-AF65-F5344CB8AC3E}">
        <p14:creationId xmlns:p14="http://schemas.microsoft.com/office/powerpoint/2010/main" val="3474139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Заголовок 1">
            <a:extLst>
              <a:ext uri="{FF2B5EF4-FFF2-40B4-BE49-F238E27FC236}">
                <a16:creationId xmlns:a16="http://schemas.microsoft.com/office/drawing/2014/main" id="{AF7C9523-7292-4FB5-B97D-2E0954BF7774}"/>
              </a:ext>
            </a:extLst>
          </p:cNvPr>
          <p:cNvSpPr>
            <a:spLocks noGrp="1"/>
          </p:cNvSpPr>
          <p:nvPr>
            <p:ph type="title"/>
          </p:nvPr>
        </p:nvSpPr>
        <p:spPr>
          <a:xfrm>
            <a:off x="1103312" y="452718"/>
            <a:ext cx="8947522" cy="1400530"/>
          </a:xfrm>
        </p:spPr>
        <p:txBody>
          <a:bodyPr anchor="ctr">
            <a:normAutofit/>
          </a:bodyPr>
          <a:lstStyle/>
          <a:p>
            <a:r>
              <a:rPr lang="en-US" dirty="0"/>
              <a:t>USB Flash Drive</a:t>
            </a:r>
            <a:endParaRPr lang="ru-RU" dirty="0">
              <a:solidFill>
                <a:srgbClr val="FFFFFF"/>
              </a:solidFill>
            </a:endParaRPr>
          </a:p>
        </p:txBody>
      </p:sp>
      <p:sp>
        <p:nvSpPr>
          <p:cNvPr id="3" name="Объект 2">
            <a:extLst>
              <a:ext uri="{FF2B5EF4-FFF2-40B4-BE49-F238E27FC236}">
                <a16:creationId xmlns:a16="http://schemas.microsoft.com/office/drawing/2014/main" id="{9746981C-AEAA-4D3D-B00B-76519729E7D3}"/>
              </a:ext>
            </a:extLst>
          </p:cNvPr>
          <p:cNvSpPr>
            <a:spLocks noGrp="1"/>
          </p:cNvSpPr>
          <p:nvPr>
            <p:ph idx="1"/>
          </p:nvPr>
        </p:nvSpPr>
        <p:spPr>
          <a:xfrm>
            <a:off x="1103312" y="2763520"/>
            <a:ext cx="8946541" cy="3484879"/>
          </a:xfrm>
        </p:spPr>
        <p:txBody>
          <a:bodyPr>
            <a:normAutofit/>
          </a:bodyPr>
          <a:lstStyle/>
          <a:p>
            <a:r>
              <a:rPr lang="en-US" dirty="0"/>
              <a:t>Thumb drive, pen drive, flash-drive, memory stick, jump drive, and USB stick, the USB flash drive is a flash memory data storage device that incorporates an integrated USB interface. Flash memory is generally more efficient and reliable than optical media, being smaller, faster</a:t>
            </a:r>
            <a:r>
              <a:rPr lang="ru-RU" dirty="0"/>
              <a:t>(</a:t>
            </a:r>
            <a:r>
              <a:rPr lang="en-US" dirty="0"/>
              <a:t>not always</a:t>
            </a:r>
            <a:r>
              <a:rPr lang="ru-RU" dirty="0"/>
              <a:t>)</a:t>
            </a:r>
            <a:r>
              <a:rPr lang="en-US" dirty="0"/>
              <a:t>, and possessing much greater storage capacity, as well as being more durable due to a lack of moving parts.</a:t>
            </a:r>
            <a:endParaRPr lang="ru-RU" dirty="0"/>
          </a:p>
        </p:txBody>
      </p:sp>
    </p:spTree>
    <p:extLst>
      <p:ext uri="{BB962C8B-B14F-4D97-AF65-F5344CB8AC3E}">
        <p14:creationId xmlns:p14="http://schemas.microsoft.com/office/powerpoint/2010/main" val="415720918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7</TotalTime>
  <Words>600</Words>
  <Application>Microsoft Office PowerPoint</Application>
  <PresentationFormat>Широкоэкранный</PresentationFormat>
  <Paragraphs>27</Paragraphs>
  <Slides>11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Arial</vt:lpstr>
      <vt:lpstr>Century Gothic</vt:lpstr>
      <vt:lpstr>Wingdings 3</vt:lpstr>
      <vt:lpstr>Ион</vt:lpstr>
      <vt:lpstr>Storage devices we use everyday</vt:lpstr>
      <vt:lpstr>Digital data storage</vt:lpstr>
      <vt:lpstr>Digital data storage</vt:lpstr>
      <vt:lpstr>. .Hard Disk Drive </vt:lpstr>
      <vt:lpstr>Solid State Drive (SSD)</vt:lpstr>
      <vt:lpstr>3. Cloud Storage</vt:lpstr>
      <vt:lpstr>Compact Disc </vt:lpstr>
      <vt:lpstr>DVD and Blu-ray Discs</vt:lpstr>
      <vt:lpstr>USB Flash Drive</vt:lpstr>
      <vt:lpstr>Secure Digital Card (SD Card)</vt:lpstr>
      <vt:lpstr>Bonus - Paper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Storage devices we use everyday</dc:title>
  <dc:creator>Павел Гришутенко</dc:creator>
  <cp:lastModifiedBy>Павел Гришутенко</cp:lastModifiedBy>
  <cp:revision>5</cp:revision>
  <dcterms:created xsi:type="dcterms:W3CDTF">2020-04-17T17:08:25Z</dcterms:created>
  <dcterms:modified xsi:type="dcterms:W3CDTF">2020-04-18T20:26:36Z</dcterms:modified>
</cp:coreProperties>
</file>