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53"/>
  </p:notesMasterIdLst>
  <p:sldIdLst>
    <p:sldId id="284" r:id="rId2"/>
    <p:sldId id="286" r:id="rId3"/>
    <p:sldId id="287" r:id="rId4"/>
    <p:sldId id="285" r:id="rId5"/>
    <p:sldId id="288" r:id="rId6"/>
    <p:sldId id="289" r:id="rId7"/>
    <p:sldId id="293" r:id="rId8"/>
    <p:sldId id="290" r:id="rId9"/>
    <p:sldId id="294" r:id="rId10"/>
    <p:sldId id="295" r:id="rId11"/>
    <p:sldId id="291" r:id="rId12"/>
    <p:sldId id="296" r:id="rId13"/>
    <p:sldId id="292" r:id="rId14"/>
    <p:sldId id="256" r:id="rId15"/>
    <p:sldId id="298" r:id="rId16"/>
    <p:sldId id="304" r:id="rId17"/>
    <p:sldId id="301" r:id="rId18"/>
    <p:sldId id="302" r:id="rId19"/>
    <p:sldId id="299" r:id="rId20"/>
    <p:sldId id="303" r:id="rId21"/>
    <p:sldId id="305" r:id="rId22"/>
    <p:sldId id="306" r:id="rId23"/>
    <p:sldId id="300" r:id="rId24"/>
    <p:sldId id="297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E9C444-4258-45A6-893D-893728654956}">
  <a:tblStyle styleId="{BCE9C444-4258-45A6-893D-893728654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09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22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211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964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416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66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0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445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72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7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921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605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444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788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15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499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472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9801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9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11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270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22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roki-html.r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roki-html.ru/html5/index.ph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mathrepetitor.ru/zadachi-po-html-i-cs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mathrepetitor.ru/zadachi-po-html-i-css-zadacha-13-zapis-na-kurs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roki-css.ru/css/css_intro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book.ru/c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ld.code.mu/tasks/css/osnovy-raboty-so-ssylkami-i-granicami-cherez-css-dlya-novichkov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openxmlformats.org/officeDocument/2006/relationships/hyperlink" Target="http://old.code.mu/tasks/css/rabota-s-otstupami-margin-i-padding-so-svojstvom-float-i-so-spiskami-na-css.html" TargetMode="External"/><Relationship Id="rId4" Type="http://schemas.openxmlformats.org/officeDocument/2006/relationships/hyperlink" Target="http://old.code.mu/tasks/css/osnovy-raboty-s-fonom-cherez-css-dlya-novichkov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9.xml"/><Relationship Id="rId4" Type="http://schemas.openxmlformats.org/officeDocument/2006/relationships/hyperlink" Target="http://www.slidescarnival.com/copyright-and-legal-informati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chrom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spanel.io/" TargetMode="External"/><Relationship Id="rId5" Type="http://schemas.openxmlformats.org/officeDocument/2006/relationships/hyperlink" Target="https://azure.microsoft.com/ru-ru/products/visual-studio-code/" TargetMode="External"/><Relationship Id="rId4" Type="http://schemas.openxmlformats.org/officeDocument/2006/relationships/hyperlink" Target="https://www.jetbrains.com/ru-ru/phpstor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Веб разработка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1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HTML</a:t>
            </a:r>
            <a:endParaRPr sz="40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 smtClean="0"/>
              <a:t>But remember not to overload your slides with content</a:t>
            </a:r>
            <a:endParaRPr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Your audience will listen to you or read the content, but won’t do both. 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 descr="https://i2.wp.com/hostinger.ru/rukovodstva/wp-content/uploads/sites/8/2017/04/html-_-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42" y="1033400"/>
            <a:ext cx="57054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07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CSS</a:t>
            </a:r>
            <a:endParaRPr sz="40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CSS - </a:t>
            </a:r>
            <a:r>
              <a:rPr lang="ru-RU" dirty="0"/>
              <a:t> язык таблиц стилей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ru-RU" dirty="0" smtClean="0"/>
              <a:t>Позволяет преобразовать (приукрасить) внешний вид страницы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122" name="Picture 2" descr="https://lenguajecss.com/css/introduccion/que-es-css/que-es-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98" y="2382190"/>
            <a:ext cx="5951337" cy="214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28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CSS</a:t>
            </a:r>
            <a:endParaRPr sz="40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146" name="Picture 2" descr="http://getdrawings.com/image/1-point-perspective-room-drawing-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71" y="867050"/>
            <a:ext cx="59390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1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JS</a:t>
            </a:r>
            <a:endParaRPr sz="40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ru-RU" b="1" dirty="0" err="1"/>
              <a:t>JavaScript</a:t>
            </a:r>
            <a:r>
              <a:rPr lang="ru-RU" dirty="0"/>
              <a:t> — </a:t>
            </a:r>
            <a:r>
              <a:rPr lang="ru-RU" b="1" dirty="0"/>
              <a:t>это</a:t>
            </a: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ru-RU" dirty="0"/>
              <a:t>язык </a:t>
            </a:r>
            <a:r>
              <a:rPr lang="ru-RU" dirty="0" smtClean="0"/>
              <a:t>программирования</a:t>
            </a:r>
            <a:endParaRPr lang="en-US" dirty="0" smtClean="0"/>
          </a:p>
          <a:p>
            <a:pPr lvl="0">
              <a:spcBef>
                <a:spcPts val="0"/>
              </a:spcBef>
            </a:pPr>
            <a:r>
              <a:rPr lang="ru-RU" dirty="0" smtClean="0"/>
              <a:t>Позволяет страницу сделать динамической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170" name="Picture 2" descr="https://www.w3docs.com/uploads/media/book_gallery/0001/02/c4ba86c634f0f9c7ea055964c7f7436bab2bb6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55" y="2667050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8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Основные теги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Структура </a:t>
            </a:r>
            <a:r>
              <a:rPr lang="en-US" dirty="0" smtClean="0"/>
              <a:t>HTML </a:t>
            </a:r>
            <a:r>
              <a:rPr lang="ru-RU" dirty="0" smtClean="0"/>
              <a:t>документа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355" y="780606"/>
            <a:ext cx="4533969" cy="37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268717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Материал по </a:t>
            </a:r>
            <a:r>
              <a:rPr lang="en-US" dirty="0" smtClean="0"/>
              <a:t>HTML 5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428517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://uroki-html.ru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lvl="0" indent="0">
              <a:spcAft>
                <a:spcPts val="1000"/>
              </a:spcAft>
            </a:pPr>
            <a:endParaRPr lang="en-US" dirty="0"/>
          </a:p>
          <a:p>
            <a:pPr marL="0" indent="0">
              <a:spcAft>
                <a:spcPts val="1000"/>
              </a:spcAft>
            </a:pPr>
            <a:r>
              <a:rPr lang="en-US" dirty="0">
                <a:hlinkClick r:id="rId4"/>
              </a:rPr>
              <a:t>http://uroki-html.ru/html5/index.php</a:t>
            </a:r>
            <a:endParaRPr lang="en-US" dirty="0"/>
          </a:p>
          <a:p>
            <a:pPr marL="0" lvl="0" indent="0">
              <a:spcAft>
                <a:spcPts val="10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07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rgbClr val="FFB600"/>
                </a:solidFill>
              </a:rPr>
              <a:t>Домашнее задание</a:t>
            </a:r>
            <a:endParaRPr sz="60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508819" y="301690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rgbClr val="FFFFFF"/>
                </a:solidFill>
              </a:rPr>
              <a:t>Задачи 1-7</a:t>
            </a:r>
          </a:p>
          <a:p>
            <a:pPr marL="0" lvl="0" indent="0">
              <a:buNone/>
            </a:pPr>
            <a:r>
              <a:rPr lang="en-US" sz="3000" dirty="0">
                <a:solidFill>
                  <a:schemeClr val="bg1"/>
                </a:solidFill>
                <a:hlinkClick r:id="rId3"/>
              </a:rPr>
              <a:t>http://www.itmathrepetitor.ru/zadachi-po-html-i-css/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549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rgbClr val="FFB600"/>
                </a:solidFill>
              </a:rPr>
              <a:t>Домашнее задание 2</a:t>
            </a:r>
            <a:endParaRPr sz="60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508819" y="301690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FFFFFF"/>
                </a:solidFill>
              </a:rPr>
              <a:t>Добав</a:t>
            </a:r>
            <a:r>
              <a:rPr lang="ru-RU" sz="2500" dirty="0">
                <a:solidFill>
                  <a:srgbClr val="FFFFFF"/>
                </a:solidFill>
              </a:rPr>
              <a:t>и</a:t>
            </a:r>
            <a:r>
              <a:rPr lang="ru-RU" sz="2500" dirty="0" smtClean="0">
                <a:solidFill>
                  <a:srgbClr val="FFFFFF"/>
                </a:solidFill>
              </a:rPr>
              <a:t>ть на страницу </a:t>
            </a:r>
            <a:r>
              <a:rPr lang="en-US" sz="2500" dirty="0" smtClean="0">
                <a:solidFill>
                  <a:srgbClr val="FFFFFF"/>
                </a:solidFill>
              </a:rPr>
              <a:t>MP3 </a:t>
            </a:r>
            <a:r>
              <a:rPr lang="ru-RU" sz="2500" dirty="0" smtClean="0">
                <a:solidFill>
                  <a:srgbClr val="FFFFFF"/>
                </a:solidFill>
              </a:rPr>
              <a:t>и </a:t>
            </a:r>
            <a:r>
              <a:rPr lang="en-US" sz="2500" dirty="0" smtClean="0">
                <a:solidFill>
                  <a:srgbClr val="FFFFFF"/>
                </a:solidFill>
              </a:rPr>
              <a:t>MP4</a:t>
            </a:r>
            <a:r>
              <a:rPr lang="ru-RU" sz="2500" dirty="0">
                <a:solidFill>
                  <a:srgbClr val="FFFFFF"/>
                </a:solidFill>
              </a:rPr>
              <a:t>,</a:t>
            </a:r>
            <a:r>
              <a:rPr lang="en-US" sz="2500" dirty="0" smtClean="0">
                <a:solidFill>
                  <a:srgbClr val="FFFFFF"/>
                </a:solidFill>
              </a:rPr>
              <a:t> </a:t>
            </a:r>
            <a:r>
              <a:rPr lang="ru-RU" sz="2500" dirty="0" smtClean="0">
                <a:solidFill>
                  <a:srgbClr val="FFFFFF"/>
                </a:solidFill>
              </a:rPr>
              <a:t>а </a:t>
            </a:r>
            <a:br>
              <a:rPr lang="ru-RU" sz="2500" dirty="0" smtClean="0">
                <a:solidFill>
                  <a:srgbClr val="FFFFFF"/>
                </a:solidFill>
              </a:rPr>
            </a:br>
            <a:r>
              <a:rPr lang="ru-RU" sz="2500" dirty="0" smtClean="0">
                <a:solidFill>
                  <a:srgbClr val="FFFFFF"/>
                </a:solidFill>
              </a:rPr>
              <a:t>также реализовать задание</a:t>
            </a:r>
          </a:p>
          <a:p>
            <a:pPr marL="0" lvl="0" indent="0">
              <a:buNone/>
            </a:pPr>
            <a:r>
              <a:rPr lang="en-US" sz="2500" dirty="0">
                <a:solidFill>
                  <a:schemeClr val="bg1"/>
                </a:solidFill>
                <a:hlinkClick r:id="rId3"/>
              </a:rPr>
              <a:t>http://www.itmathrepetitor.ru/zadachi-po-html-i-css-zadacha-13-zapis-na-kursy/</a:t>
            </a:r>
            <a:endParaRPr sz="2500" dirty="0">
              <a:solidFill>
                <a:schemeClr val="bg1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44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083187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Материал по </a:t>
            </a:r>
            <a:r>
              <a:rPr lang="en-US" dirty="0" smtClean="0"/>
              <a:t>CSS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242987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US" dirty="0">
                <a:hlinkClick r:id="rId3"/>
              </a:rPr>
              <a:t>http://uroki-css.ru/css/css_intro.php</a:t>
            </a:r>
            <a:endParaRPr lang="en-US" dirty="0"/>
          </a:p>
          <a:p>
            <a:pPr marL="0" indent="0">
              <a:spcAft>
                <a:spcPts val="1000"/>
              </a:spcAft>
            </a:pPr>
            <a:endParaRPr lang="en-US" dirty="0" smtClean="0"/>
          </a:p>
          <a:p>
            <a:pPr marL="0" indent="0">
              <a:spcAft>
                <a:spcPts val="1000"/>
              </a:spcAft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://htmlbook.ru/css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68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1242275" y="1538545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ru-RU" dirty="0" smtClean="0"/>
              <a:t>Зачем мне веб разработка?</a:t>
            </a:r>
            <a:endParaRPr dirty="0"/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417;p19"/>
          <p:cNvSpPr txBox="1">
            <a:spLocks/>
          </p:cNvSpPr>
          <p:nvPr/>
        </p:nvSpPr>
        <p:spPr>
          <a:xfrm>
            <a:off x="1148869" y="2358445"/>
            <a:ext cx="6659700" cy="209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○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l">
              <a:spcAft>
                <a:spcPts val="1000"/>
              </a:spcAft>
              <a:buNone/>
            </a:pPr>
            <a:r>
              <a:rPr lang="ru-RU" sz="1800" dirty="0" smtClean="0"/>
              <a:t>1. Программирование - это не решение школьных задач на </a:t>
            </a:r>
            <a:r>
              <a:rPr lang="en-US" sz="1800" dirty="0"/>
              <a:t>P</a:t>
            </a:r>
            <a:r>
              <a:rPr lang="en-US" sz="1800" dirty="0" smtClean="0"/>
              <a:t>ascal, C#, C++</a:t>
            </a:r>
          </a:p>
          <a:p>
            <a:pPr marL="0" indent="0" algn="l">
              <a:spcAft>
                <a:spcPts val="1000"/>
              </a:spcAft>
              <a:buNone/>
            </a:pPr>
            <a:r>
              <a:rPr lang="ru-RU" sz="1800" dirty="0" smtClean="0"/>
              <a:t>2. Сайты наиболее популярные </a:t>
            </a:r>
            <a:r>
              <a:rPr lang="en-US" sz="1800" dirty="0" smtClean="0"/>
              <a:t>IT </a:t>
            </a:r>
            <a:r>
              <a:rPr lang="ru-RU" sz="1800" dirty="0" smtClean="0"/>
              <a:t>продукты</a:t>
            </a:r>
          </a:p>
          <a:p>
            <a:pPr marL="0" indent="0" algn="l">
              <a:spcAft>
                <a:spcPts val="1000"/>
              </a:spcAft>
              <a:buNone/>
            </a:pPr>
            <a:r>
              <a:rPr lang="ru-RU" sz="1800" dirty="0" smtClean="0"/>
              <a:t>3. Многие </a:t>
            </a:r>
            <a:r>
              <a:rPr lang="en-US" sz="1800" dirty="0" smtClean="0"/>
              <a:t>IT </a:t>
            </a:r>
            <a:r>
              <a:rPr lang="ru-RU" sz="1800" dirty="0" smtClean="0"/>
              <a:t>Продукты интегрированы с сайтами</a:t>
            </a:r>
          </a:p>
          <a:p>
            <a:pPr marL="0" indent="0" algn="l">
              <a:spcAft>
                <a:spcPts val="1000"/>
              </a:spcAft>
              <a:buNone/>
            </a:pPr>
            <a:endParaRPr lang="ru-RU" sz="1800" dirty="0" smtClean="0"/>
          </a:p>
          <a:p>
            <a:pPr marL="0" indent="0">
              <a:spcAft>
                <a:spcPts val="1000"/>
              </a:spcAft>
              <a:buNone/>
            </a:pPr>
            <a:endParaRPr lang="ru-RU" dirty="0"/>
          </a:p>
          <a:p>
            <a:pPr marL="0" indent="0">
              <a:spcAft>
                <a:spcPts val="100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rgbClr val="FFB600"/>
                </a:solidFill>
              </a:rPr>
              <a:t>Домашнее задание </a:t>
            </a:r>
            <a:r>
              <a:rPr lang="en-US" sz="6000" dirty="0" smtClean="0">
                <a:solidFill>
                  <a:srgbClr val="FFB600"/>
                </a:solidFill>
              </a:rPr>
              <a:t>3</a:t>
            </a:r>
            <a:endParaRPr sz="60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508819" y="301690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sz="2500" dirty="0">
              <a:solidFill>
                <a:schemeClr val="bg1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3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54593" y="1154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1. </a:t>
            </a:r>
            <a:r>
              <a:rPr lang="en-US" sz="25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5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500" dirty="0" smtClean="0">
                <a:solidFill>
                  <a:schemeClr val="bg1"/>
                </a:solidFill>
                <a:hlinkClick r:id="rId3"/>
              </a:rPr>
              <a:t>old.code.mu/tasks/css/osnovy-raboty-so-ssylkami-i-granicami-cherez-css-dlya-novichkov.html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2. </a:t>
            </a:r>
            <a:r>
              <a:rPr lang="en-US" sz="2500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sz="25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sz="2500" dirty="0" smtClean="0">
                <a:solidFill>
                  <a:schemeClr val="bg1"/>
                </a:solidFill>
                <a:hlinkClick r:id="rId4"/>
              </a:rPr>
              <a:t>old.code.mu/tasks/css/osnovy-raboty-s-fonom-cherez-css-dlya-novichkov.html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3. </a:t>
            </a:r>
            <a:r>
              <a:rPr lang="en-US" sz="2500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sz="2500" dirty="0">
                <a:solidFill>
                  <a:schemeClr val="bg1"/>
                </a:solidFill>
                <a:hlinkClick r:id="rId5"/>
              </a:rPr>
              <a:t>://old.code.mu/tasks/css/rabota-s-otstupami-margin-i-padding-so-svojstvom-float-i-so-spiskami-na-css.html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sz="2500" dirty="0">
              <a:solidFill>
                <a:schemeClr val="bg1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1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54593" y="1154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500" dirty="0" smtClean="0">
                <a:solidFill>
                  <a:schemeClr val="bg1"/>
                </a:solidFill>
              </a:rPr>
              <a:t>4. </a:t>
            </a:r>
            <a:endParaRPr sz="2500" dirty="0">
              <a:solidFill>
                <a:schemeClr val="bg1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09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http://www.itmathrepetitor.ru/zadachi-po-html-i-css/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6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98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95" name="Google Shape;395;p16"/>
          <p:cNvSpPr txBox="1">
            <a:spLocks noGrp="1"/>
          </p:cNvSpPr>
          <p:nvPr>
            <p:ph type="body" idx="2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2BDC7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02BDC7"/>
                </a:solidFill>
                <a:hlinkClick r:id="rId3"/>
              </a:rPr>
              <a:t>www.slidescarnival.com/help-use-presentation-template</a:t>
            </a:r>
            <a:endParaRPr sz="1000" b="1">
              <a:solidFill>
                <a:srgbClr val="02BDC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02BDC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2BDC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A5C65"/>
                </a:solidFill>
              </a:rPr>
              <a:t>EDIT IN GOOGLE SLIDES</a:t>
            </a:r>
            <a:endParaRPr sz="12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>
            <a:spLocks noGrp="1"/>
          </p:cNvSpPr>
          <p:nvPr>
            <p:ph type="body" idx="2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A5C65"/>
                </a:solidFill>
              </a:rPr>
              <a:t>EDIT IN POWERPOINT®</a:t>
            </a:r>
            <a:endParaRPr sz="12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r:id="rId5" action="ppaction://hlinksldjump"/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  <a:endParaRPr sz="12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0" y="452823"/>
            <a:ext cx="2595716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Конкурсы профессионального мастерства</a:t>
            </a:r>
            <a:endParaRPr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840450" y="1113050"/>
            <a:ext cx="25164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WORLDSKILLS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Конкурс для молодежи до 21 года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i="1" dirty="0" smtClean="0"/>
              <a:t>Компетенция: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Веб дизайн и разработка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>
            <a:spLocks noGrp="1"/>
          </p:cNvSpPr>
          <p:nvPr>
            <p:ph type="body" idx="2"/>
          </p:nvPr>
        </p:nvSpPr>
        <p:spPr>
          <a:xfrm>
            <a:off x="5502258" y="1034392"/>
            <a:ext cx="30513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smtClean="0"/>
              <a:t>АБИЛИМПИКС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Конкурс для лиц с инвалидностью и ОВЗ без возрастных ограничений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i="1" dirty="0" smtClean="0"/>
              <a:t>Компетенции: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Веб-дизайн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Веб-разработка (программирование)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dirty="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51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0" name="Google Shape;460;p23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1" name="Google Shape;461;p23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{BCE9C444-4258-45A6-893D-893728654956}</a:tableStyleId>
              </a:tblPr>
              <a:tblGrid>
                <a:gridCol w="10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title" idx="4294967295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>
            <a:spLocks noGrp="1"/>
          </p:cNvSpPr>
          <p:nvPr>
            <p:ph type="ctrTitle" idx="4294967295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>
            <a:spLocks noGrp="1"/>
          </p:cNvSpPr>
          <p:nvPr>
            <p:ph type="subTitle" idx="4294967295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349834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6000" dirty="0" smtClean="0">
                <a:solidFill>
                  <a:srgbClr val="FFB600"/>
                </a:solidFill>
              </a:rPr>
              <a:t>Веб-разработка</a:t>
            </a:r>
            <a:endParaRPr sz="60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b="1" i="1" dirty="0">
                <a:solidFill>
                  <a:srgbClr val="FFFFFF"/>
                </a:solidFill>
              </a:rPr>
              <a:t>П</a:t>
            </a:r>
            <a:r>
              <a:rPr lang="ru-RU" b="1" i="1" dirty="0" smtClean="0">
                <a:solidFill>
                  <a:srgbClr val="FFFFFF"/>
                </a:solidFill>
              </a:rPr>
              <a:t>роцесс </a:t>
            </a:r>
            <a:r>
              <a:rPr lang="ru-RU" b="1" i="1" dirty="0">
                <a:solidFill>
                  <a:srgbClr val="FFFFFF"/>
                </a:solidFill>
              </a:rPr>
              <a:t>создания веб-сайта или </a:t>
            </a:r>
            <a:r>
              <a:rPr lang="ru-RU" b="1" i="1" dirty="0" smtClean="0">
                <a:solidFill>
                  <a:srgbClr val="FFFFFF"/>
                </a:solidFill>
              </a:rPr>
              <a:t>веб-приложения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b="1" i="1" dirty="0" smtClean="0">
                <a:solidFill>
                  <a:srgbClr val="FFFFFF"/>
                </a:solidFill>
              </a:rPr>
              <a:t> </a:t>
            </a: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dirty="0" smtClean="0">
                <a:solidFill>
                  <a:srgbClr val="FFFFFF"/>
                </a:solidFill>
              </a:rPr>
              <a:t>	- вёрстка страниц и программирование </a:t>
            </a:r>
            <a:r>
              <a:rPr lang="ru-RU" dirty="0">
                <a:solidFill>
                  <a:srgbClr val="FFFFFF"/>
                </a:solidFill>
              </a:rPr>
              <a:t>на стороне клиента (</a:t>
            </a:r>
            <a:r>
              <a:rPr lang="en-US" dirty="0">
                <a:solidFill>
                  <a:srgbClr val="FFFFFF"/>
                </a:solidFill>
              </a:rPr>
              <a:t>frontend</a:t>
            </a:r>
            <a:r>
              <a:rPr lang="ru-RU" dirty="0">
                <a:solidFill>
                  <a:srgbClr val="FFFFFF"/>
                </a:solidFill>
              </a:rPr>
              <a:t>) </a:t>
            </a:r>
            <a:endParaRPr lang="ru-RU" dirty="0" smtClean="0">
              <a:solidFill>
                <a:srgbClr val="FFFFFF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dirty="0" smtClean="0">
                <a:solidFill>
                  <a:srgbClr val="FFFFFF"/>
                </a:solidFill>
              </a:rPr>
              <a:t>	- программирование </a:t>
            </a:r>
            <a:r>
              <a:rPr lang="ru-RU" dirty="0">
                <a:solidFill>
                  <a:srgbClr val="FFFFFF"/>
                </a:solidFill>
              </a:rPr>
              <a:t>на стороне </a:t>
            </a:r>
            <a:r>
              <a:rPr lang="ru-RU" dirty="0" smtClean="0">
                <a:solidFill>
                  <a:srgbClr val="FFFFFF"/>
                </a:solidFill>
              </a:rPr>
              <a:t>сервера и </a:t>
            </a:r>
            <a:r>
              <a:rPr lang="ru-RU" dirty="0">
                <a:solidFill>
                  <a:srgbClr val="FFFFFF"/>
                </a:solidFill>
              </a:rPr>
              <a:t>конфигурирование веб-сервера (</a:t>
            </a:r>
            <a:r>
              <a:rPr lang="en-US" dirty="0">
                <a:solidFill>
                  <a:srgbClr val="FFFFFF"/>
                </a:solidFill>
              </a:rPr>
              <a:t>backend</a:t>
            </a:r>
            <a:r>
              <a:rPr lang="ru-RU" dirty="0">
                <a:solidFill>
                  <a:srgbClr val="FFFFFF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 rot="2031836">
            <a:off x="6297113" y="1521959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Fullstack</a:t>
            </a:r>
            <a:endParaRPr lang="ru-RU" sz="4000" b="1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304133" y="2163894"/>
            <a:ext cx="718880" cy="10225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7332633" y="2764951"/>
            <a:ext cx="423326" cy="1571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42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>
            <a:spLocks noGrp="1"/>
          </p:cNvSpPr>
          <p:nvPr>
            <p:ph type="body" idx="2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  <a:endParaRPr>
              <a:solidFill>
                <a:srgbClr val="4A5C65"/>
              </a:solidFill>
            </a:endParaRPr>
          </a:p>
        </p:txBody>
      </p:sp>
      <p:pic>
        <p:nvPicPr>
          <p:cNvPr id="555" name="Google Shape;555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4655526" y="650425"/>
            <a:ext cx="1915016" cy="384264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Android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Google Shape;563;p34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460094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iPhone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4301574" y="710225"/>
            <a:ext cx="2632624" cy="3723194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9" name="Google Shape;579;p36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Tablet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Google Shape;580;p3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Desktop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  <a:endParaRPr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Google Shape;602;p3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Google Shape;608;p4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lang="en" sz="1400" b="1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lang="en" sz="1400" b="1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lang="en" sz="1400" b="1">
                <a:solidFill>
                  <a:srgbClr val="FC4067"/>
                </a:solidFill>
              </a:rPr>
              <a:t>#fc4067</a:t>
            </a:r>
            <a:endParaRPr sz="1400" b="1">
              <a:solidFill>
                <a:srgbClr val="FC406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2BDC7"/>
              </a:solidFill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Google Shape;610;p4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99326" y="614863"/>
            <a:ext cx="2595716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dirty="0" smtClean="0"/>
              <a:t>Что </a:t>
            </a:r>
            <a:br>
              <a:rPr lang="ru-RU" sz="3800" dirty="0" smtClean="0"/>
            </a:br>
            <a:r>
              <a:rPr lang="ru-RU" sz="3800" dirty="0" smtClean="0"/>
              <a:t>будем</a:t>
            </a:r>
            <a:br>
              <a:rPr lang="ru-RU" sz="3800" dirty="0" smtClean="0"/>
            </a:br>
            <a:r>
              <a:rPr lang="ru-RU" sz="3800" dirty="0" smtClean="0"/>
              <a:t>изучать?</a:t>
            </a:r>
            <a:endParaRPr sz="3800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840450" y="1113050"/>
            <a:ext cx="25164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cap="all" dirty="0"/>
              <a:t>Frontend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HTML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CSS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JavaScript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>
            <a:spLocks noGrp="1"/>
          </p:cNvSpPr>
          <p:nvPr>
            <p:ph type="body" idx="2"/>
          </p:nvPr>
        </p:nvSpPr>
        <p:spPr>
          <a:xfrm>
            <a:off x="5502258" y="1034392"/>
            <a:ext cx="30513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cap="all" dirty="0"/>
              <a:t>Backend</a:t>
            </a:r>
            <a:endParaRPr b="1" cap="all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PHP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4A5C65"/>
                </a:solidFill>
              </a:rPr>
              <a:t>MySQL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dirty="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396;p16"/>
          <p:cNvSpPr txBox="1">
            <a:spLocks/>
          </p:cNvSpPr>
          <p:nvPr/>
        </p:nvSpPr>
        <p:spPr>
          <a:xfrm>
            <a:off x="3862553" y="3179003"/>
            <a:ext cx="4804131" cy="73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ato Light"/>
              <a:buNone/>
            </a:pPr>
            <a:r>
              <a:rPr lang="en-US" b="1" cap="all" dirty="0" smtClean="0"/>
              <a:t>CMS</a:t>
            </a:r>
            <a:r>
              <a:rPr lang="ru-RU" b="1" cap="all" dirty="0" smtClean="0"/>
              <a:t> </a:t>
            </a:r>
            <a:r>
              <a:rPr lang="en-US" dirty="0" smtClean="0"/>
              <a:t>WordPress</a:t>
            </a:r>
          </a:p>
          <a:p>
            <a:pPr marL="0" indent="0">
              <a:buClr>
                <a:schemeClr val="dk1"/>
              </a:buClr>
              <a:buSzPts val="1100"/>
              <a:buFont typeface="Lato Light"/>
              <a:buNone/>
            </a:pPr>
            <a:r>
              <a:rPr lang="ru-RU" dirty="0" smtClean="0"/>
              <a:t>Хостинг и публикация</a:t>
            </a:r>
            <a:endParaRPr lang="en-US" dirty="0" smtClean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200" dirty="0" smtClean="0"/>
          </a:p>
          <a:p>
            <a:pPr marL="0" indent="0">
              <a:spcAft>
                <a:spcPts val="1000"/>
              </a:spcAft>
              <a:buFont typeface="Lato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18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Google Shape;632;p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Google Shape;638;p4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41"/>
          <p:cNvSpPr/>
          <p:nvPr/>
        </p:nvSpPr>
        <p:spPr>
          <a:xfrm>
            <a:off x="2846992" y="747023"/>
            <a:ext cx="242605" cy="27921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3333493" y="747880"/>
            <a:ext cx="209403" cy="277503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Google Shape;646;p4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4687420" y="746604"/>
            <a:ext cx="320928" cy="28005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Google Shape;660;p4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1"/>
          <p:cNvSpPr/>
          <p:nvPr/>
        </p:nvSpPr>
        <p:spPr>
          <a:xfrm>
            <a:off x="2822316" y="1211383"/>
            <a:ext cx="291972" cy="29027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3292634" y="1225853"/>
            <a:ext cx="291133" cy="26133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3766778" y="1227985"/>
            <a:ext cx="282623" cy="25707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4246043" y="1230537"/>
            <a:ext cx="263890" cy="2519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Google Shape;669;p4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Google Shape;672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Google Shape;675;p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Google Shape;679;p4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Google Shape;687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Google Shape;694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>
            <a:off x="3298156" y="1686385"/>
            <a:ext cx="280072" cy="28007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Google Shape;700;p4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Google Shape;703;p4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Google Shape;709;p4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Google Shape;712;p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Google Shape;720;p4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Google Shape;726;p4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Google Shape;740;p4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Google Shape;753;p4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Google Shape;756;p41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4714665" y="2155865"/>
            <a:ext cx="266441" cy="2809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Google Shape;760;p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Google Shape;763;p4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41"/>
          <p:cNvSpPr/>
          <p:nvPr/>
        </p:nvSpPr>
        <p:spPr>
          <a:xfrm>
            <a:off x="2358797" y="2587020"/>
            <a:ext cx="279216" cy="35837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1925075" y="2587020"/>
            <a:ext cx="206869" cy="35837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1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41"/>
          <p:cNvSpPr/>
          <p:nvPr/>
        </p:nvSpPr>
        <p:spPr>
          <a:xfrm>
            <a:off x="4229860" y="2618092"/>
            <a:ext cx="296236" cy="296236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Google Shape;778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Google Shape;781;p4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Google Shape;786;p41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1"/>
          <p:cNvSpPr/>
          <p:nvPr/>
        </p:nvSpPr>
        <p:spPr>
          <a:xfrm>
            <a:off x="5205412" y="2604478"/>
            <a:ext cx="224728" cy="323480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Google Shape;791;p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Google Shape;798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Google Shape;808;p4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Google Shape;816;p4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Google Shape;822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Google Shape;825;p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Google Shape;833;p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Google Shape;840;p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Google Shape;843;p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41"/>
          <p:cNvSpPr/>
          <p:nvPr/>
        </p:nvSpPr>
        <p:spPr>
          <a:xfrm>
            <a:off x="1861234" y="3611526"/>
            <a:ext cx="334541" cy="188975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1"/>
          <p:cNvSpPr/>
          <p:nvPr/>
        </p:nvSpPr>
        <p:spPr>
          <a:xfrm>
            <a:off x="3766359" y="3564270"/>
            <a:ext cx="283462" cy="28347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1"/>
          <p:cNvSpPr/>
          <p:nvPr/>
        </p:nvSpPr>
        <p:spPr>
          <a:xfrm>
            <a:off x="3296461" y="3582148"/>
            <a:ext cx="283462" cy="247726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4234981" y="3562994"/>
            <a:ext cx="286013" cy="286031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4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Google Shape;852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Google Shape;861;p4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Google Shape;864;p4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Google Shape;871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Google Shape;879;p4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Google Shape;883;p4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Google Shape;890;p4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Google Shape;894;p4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Google Shape;898;p4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Google Shape;904;p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Google Shape;956;p41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Google Shape;971;p4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Google Shape;975;p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Google Shape;982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41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Google Shape;991;p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Google Shape;995;p4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Google Shape;1001;p4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Google Shape;1009;p4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Google Shape;1016;p41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Google Shape;1026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1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Google Shape;1044;p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Google Shape;1052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Google Shape;1055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B6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B6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Google Shape;1058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1"/>
          <p:cNvSpPr/>
          <p:nvPr/>
        </p:nvSpPr>
        <p:spPr>
          <a:xfrm>
            <a:off x="7436055" y="2344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552218" y="2344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837753" y="3402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2BDC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2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1" name="Google Shape;1071;p4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532301" y="539811"/>
            <a:ext cx="2369574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 smtClean="0"/>
              <a:t>ПО</a:t>
            </a:r>
            <a:endParaRPr sz="6000" b="1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Google Chrome</a:t>
            </a:r>
            <a:r>
              <a:rPr lang="ru-RU" b="1" dirty="0"/>
              <a:t> </a:t>
            </a:r>
            <a:r>
              <a:rPr lang="ru-RU" b="1" dirty="0" smtClean="0"/>
              <a:t>/ Яндекс браузер	</a:t>
            </a: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://www.google.ru/chrome/</a:t>
            </a:r>
            <a:endParaRPr lang="ru-RU" b="1" dirty="0"/>
          </a:p>
          <a:p>
            <a:pPr>
              <a:spcBef>
                <a:spcPts val="0"/>
              </a:spcBef>
            </a:pPr>
            <a:r>
              <a:rPr lang="en-US" b="1" dirty="0" err="1" smtClean="0"/>
              <a:t>PhpStorm</a:t>
            </a:r>
            <a:r>
              <a:rPr lang="ru-RU" b="1" dirty="0" smtClean="0"/>
              <a:t> 	</a:t>
            </a:r>
            <a:r>
              <a:rPr lang="en-US" b="1" dirty="0" smtClean="0">
                <a:hlinkClick r:id="rId4"/>
              </a:rPr>
              <a:t>https://</a:t>
            </a:r>
            <a:r>
              <a:rPr lang="en-US" b="1" dirty="0">
                <a:hlinkClick r:id="rId4"/>
              </a:rPr>
              <a:t>www.jetbrains.com/ru-ru/phpstorm/</a:t>
            </a:r>
            <a:endParaRPr lang="ru-RU" b="1" dirty="0"/>
          </a:p>
          <a:p>
            <a:pPr>
              <a:spcBef>
                <a:spcPts val="0"/>
              </a:spcBef>
            </a:pPr>
            <a:r>
              <a:rPr lang="ru-RU" b="1" dirty="0"/>
              <a:t>Код </a:t>
            </a:r>
            <a:r>
              <a:rPr lang="en-US" b="1" dirty="0"/>
              <a:t>Visual Studio</a:t>
            </a:r>
            <a:r>
              <a:rPr lang="ru-RU" b="1" dirty="0"/>
              <a:t> </a:t>
            </a:r>
            <a:r>
              <a:rPr lang="ru-RU" b="1" dirty="0" smtClean="0"/>
              <a:t>	</a:t>
            </a:r>
            <a:r>
              <a:rPr lang="en-US" b="1" dirty="0" smtClean="0">
                <a:hlinkClick r:id="rId5"/>
              </a:rPr>
              <a:t>https</a:t>
            </a:r>
            <a:r>
              <a:rPr lang="en-US" b="1" dirty="0">
                <a:hlinkClick r:id="rId5"/>
              </a:rPr>
              <a:t>://azure.microsoft.com/ru-ru/products/visual-studio-code/</a:t>
            </a:r>
            <a:endParaRPr lang="ru-RU" b="1" dirty="0"/>
          </a:p>
          <a:p>
            <a:pPr>
              <a:spcBef>
                <a:spcPts val="0"/>
              </a:spcBef>
            </a:pPr>
            <a:r>
              <a:rPr lang="en-US" b="1" dirty="0"/>
              <a:t>Open Server</a:t>
            </a:r>
            <a:r>
              <a:rPr lang="ru-RU" b="1" dirty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	</a:t>
            </a:r>
            <a:r>
              <a:rPr lang="en-US" b="1" dirty="0" smtClean="0">
                <a:hlinkClick r:id="rId6"/>
              </a:rPr>
              <a:t>https</a:t>
            </a:r>
            <a:r>
              <a:rPr lang="en-US" b="1" dirty="0">
                <a:hlinkClick r:id="rId6"/>
              </a:rPr>
              <a:t>://ospanel.io/</a:t>
            </a: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dirty="0">
              <a:hlinkClick r:id="rId3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1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cap="all" dirty="0" smtClean="0"/>
              <a:t>Frontend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80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HTML</a:t>
            </a:r>
            <a:endParaRPr sz="40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 smtClean="0"/>
              <a:t>HTML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это язык разметки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-RU" dirty="0" smtClean="0"/>
              <a:t>Разметка производится «ТЕГАМИ»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-RU" dirty="0" smtClean="0"/>
              <a:t>Теги заключаются в треугольные скобки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2" descr="https://image.winudf.com/v2/image/Y29tLmh0bWwuaHRtbHZpZXdlci5odG1sZWRpdG9yX3NjcmVlbl8wXzBxdWxrYzZj/screen-0.jpg?fakeurl=1&amp;type=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16" y="3343500"/>
            <a:ext cx="3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05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HTML</a:t>
            </a:r>
            <a:endParaRPr sz="40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8" name="Picture 4" descr="https://thumbs.dreamstime.com/b/%D0%B8-%D1%8E%D1%81%D1%82%D1%80%D0%B0%D1%86%D0%B8%D1%8F-%D1%8D%D1%81%D0%BA%D0%B8%D0%B7%D0%B0-%D0%B6%D0%B8%D0%B2%D1%83%D1%89%D0%B5%D0%B9-%D0%BA%D0%BE%D0%BC%D0%BD%D0%B0%D1%82%D1%8B-%D0%B2%D0%BD%D1%83%D1%82%D1%80%D0%B5%D0%BD%D0%BD%D1%8F%D1%8F-%D1%87%D0%B5%D1%80%D0%BD%D0%B0%D1%8F-%D0%B1%D0%B5-%D0%B0%D1%8F-772645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74" y="976915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01915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1234</Words>
  <Application>Microsoft Office PowerPoint</Application>
  <PresentationFormat>Экран (16:9)</PresentationFormat>
  <Paragraphs>263</Paragraphs>
  <Slides>51</Slides>
  <Notes>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5" baseType="lpstr">
      <vt:lpstr>Arial</vt:lpstr>
      <vt:lpstr>Lato Light</vt:lpstr>
      <vt:lpstr>Roboto Slab Light</vt:lpstr>
      <vt:lpstr>Kent template</vt:lpstr>
      <vt:lpstr>Веб разработка</vt:lpstr>
      <vt:lpstr>Презентация PowerPoint</vt:lpstr>
      <vt:lpstr>Конкурсы профессионального мастерства</vt:lpstr>
      <vt:lpstr>Веб-разработка</vt:lpstr>
      <vt:lpstr>Что  будем изучать?</vt:lpstr>
      <vt:lpstr>ПО</vt:lpstr>
      <vt:lpstr>Frontend</vt:lpstr>
      <vt:lpstr>HTML</vt:lpstr>
      <vt:lpstr>HTML</vt:lpstr>
      <vt:lpstr>HTML</vt:lpstr>
      <vt:lpstr>CSS</vt:lpstr>
      <vt:lpstr>CSS</vt:lpstr>
      <vt:lpstr>JS</vt:lpstr>
      <vt:lpstr>Основные теги HTML</vt:lpstr>
      <vt:lpstr>Структура HTML документа</vt:lpstr>
      <vt:lpstr>Материал по HTML 5</vt:lpstr>
      <vt:lpstr>Домашнее задание</vt:lpstr>
      <vt:lpstr>Домашнее задание 2</vt:lpstr>
      <vt:lpstr>Материал по CSS</vt:lpstr>
      <vt:lpstr>Домашнее задание 3</vt:lpstr>
      <vt:lpstr>Презентация PowerPoint</vt:lpstr>
      <vt:lpstr>Презентация PowerPoint</vt:lpstr>
      <vt:lpstr>http://www.itmathrepetitor.ru/zadachi-po-html-i-css/</vt:lpstr>
      <vt:lpstr>This is your presentation title</vt:lpstr>
      <vt:lpstr>Instructions for use</vt:lpstr>
      <vt:lpstr>Hello!</vt:lpstr>
      <vt:lpstr>1. Transition headline</vt:lpstr>
      <vt:lpstr>Презентация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Thanks!</vt:lpstr>
      <vt:lpstr>Credits</vt:lpstr>
      <vt:lpstr>Presentation design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разработка</dc:title>
  <dc:creator>Homi</dc:creator>
  <cp:lastModifiedBy>Пользователь Windows</cp:lastModifiedBy>
  <cp:revision>20</cp:revision>
  <dcterms:modified xsi:type="dcterms:W3CDTF">2020-12-11T06:15:26Z</dcterms:modified>
</cp:coreProperties>
</file>