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2" r:id="rId13"/>
    <p:sldId id="265" r:id="rId14"/>
    <p:sldId id="266" r:id="rId15"/>
    <p:sldId id="267" r:id="rId16"/>
    <p:sldId id="279" r:id="rId17"/>
    <p:sldId id="273" r:id="rId18"/>
    <p:sldId id="268" r:id="rId19"/>
    <p:sldId id="283" r:id="rId20"/>
    <p:sldId id="275" r:id="rId21"/>
    <p:sldId id="274" r:id="rId22"/>
    <p:sldId id="276" r:id="rId23"/>
    <p:sldId id="280" r:id="rId24"/>
    <p:sldId id="277" r:id="rId25"/>
    <p:sldId id="281" r:id="rId26"/>
    <p:sldId id="282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8273-77B0-4707-9CCA-0ABDB4D3D966}" type="datetimeFigureOut">
              <a:rPr lang="en-NZ" smtClean="0"/>
              <a:pPr/>
              <a:t>30/06/2011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12BB-01B8-4247-AE85-0F76E1AA3F8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8273-77B0-4707-9CCA-0ABDB4D3D966}" type="datetimeFigureOut">
              <a:rPr lang="en-NZ" smtClean="0"/>
              <a:pPr/>
              <a:t>30/06/2011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12BB-01B8-4247-AE85-0F76E1AA3F8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8273-77B0-4707-9CCA-0ABDB4D3D966}" type="datetimeFigureOut">
              <a:rPr lang="en-NZ" smtClean="0"/>
              <a:pPr/>
              <a:t>30/06/2011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12BB-01B8-4247-AE85-0F76E1AA3F8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8273-77B0-4707-9CCA-0ABDB4D3D966}" type="datetimeFigureOut">
              <a:rPr lang="en-NZ" smtClean="0"/>
              <a:pPr/>
              <a:t>30/06/2011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12BB-01B8-4247-AE85-0F76E1AA3F8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8273-77B0-4707-9CCA-0ABDB4D3D966}" type="datetimeFigureOut">
              <a:rPr lang="en-NZ" smtClean="0"/>
              <a:pPr/>
              <a:t>30/06/2011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12BB-01B8-4247-AE85-0F76E1AA3F8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8273-77B0-4707-9CCA-0ABDB4D3D966}" type="datetimeFigureOut">
              <a:rPr lang="en-NZ" smtClean="0"/>
              <a:pPr/>
              <a:t>30/06/2011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12BB-01B8-4247-AE85-0F76E1AA3F8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8273-77B0-4707-9CCA-0ABDB4D3D966}" type="datetimeFigureOut">
              <a:rPr lang="en-NZ" smtClean="0"/>
              <a:pPr/>
              <a:t>30/06/2011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12BB-01B8-4247-AE85-0F76E1AA3F8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8273-77B0-4707-9CCA-0ABDB4D3D966}" type="datetimeFigureOut">
              <a:rPr lang="en-NZ" smtClean="0"/>
              <a:pPr/>
              <a:t>30/06/2011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12BB-01B8-4247-AE85-0F76E1AA3F8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8273-77B0-4707-9CCA-0ABDB4D3D966}" type="datetimeFigureOut">
              <a:rPr lang="en-NZ" smtClean="0"/>
              <a:pPr/>
              <a:t>30/06/2011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12BB-01B8-4247-AE85-0F76E1AA3F8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8273-77B0-4707-9CCA-0ABDB4D3D966}" type="datetimeFigureOut">
              <a:rPr lang="en-NZ" smtClean="0"/>
              <a:pPr/>
              <a:t>30/06/2011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12BB-01B8-4247-AE85-0F76E1AA3F8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8273-77B0-4707-9CCA-0ABDB4D3D966}" type="datetimeFigureOut">
              <a:rPr lang="en-NZ" smtClean="0"/>
              <a:pPr/>
              <a:t>30/06/2011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12BB-01B8-4247-AE85-0F76E1AA3F8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8273-77B0-4707-9CCA-0ABDB4D3D966}" type="datetimeFigureOut">
              <a:rPr lang="en-NZ" smtClean="0"/>
              <a:pPr/>
              <a:t>30/06/2011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F12BB-01B8-4247-AE85-0F76E1AA3F8F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grisu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ceres.auckland.ac.nz/download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ceres.auckland.ac.nz/download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grisu/examples" TargetMode="External"/><Relationship Id="rId2" Type="http://schemas.openxmlformats.org/officeDocument/2006/relationships/hyperlink" Target="http://github.com/aethylred/grisu-scripted-submissi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baconipsum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grisu/grisu-jython/issues" TargetMode="External"/><Relationship Id="rId2" Type="http://schemas.openxmlformats.org/officeDocument/2006/relationships/hyperlink" Target="http://grisu.github.com/grisu/javado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support@nesi.org.nz" TargetMode="External"/><Relationship Id="rId4" Type="http://schemas.openxmlformats.org/officeDocument/2006/relationships/hyperlink" Target="http://github.com/grisu/grisu/issue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hicksa@landcareresearch.co.n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Scripted Job Submission with Grisu Jython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NZ" dirty="0" err="1" smtClean="0"/>
              <a:t>NeSI</a:t>
            </a:r>
            <a:r>
              <a:rPr lang="en-NZ" dirty="0" smtClean="0"/>
              <a:t> Workshop for NZ </a:t>
            </a:r>
            <a:r>
              <a:rPr lang="en-NZ" dirty="0" err="1" smtClean="0"/>
              <a:t>eResearch</a:t>
            </a:r>
            <a:r>
              <a:rPr lang="en-NZ" dirty="0" smtClean="0"/>
              <a:t> 2011</a:t>
            </a:r>
          </a:p>
          <a:p>
            <a:r>
              <a:rPr lang="en-NZ" dirty="0" smtClean="0"/>
              <a:t>Aaron Hicks, </a:t>
            </a:r>
            <a:r>
              <a:rPr lang="en-NZ" dirty="0" err="1" smtClean="0"/>
              <a:t>Landcare</a:t>
            </a:r>
            <a:r>
              <a:rPr lang="en-NZ" dirty="0" smtClean="0"/>
              <a:t> Research</a:t>
            </a:r>
          </a:p>
          <a:p>
            <a:r>
              <a:rPr lang="en-NZ" dirty="0" smtClean="0"/>
              <a:t>hicksa@landcareresearch.co.nz</a:t>
            </a:r>
            <a:endParaRPr lang="en-N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All of the Above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dirty="0" smtClean="0"/>
              <a:t>Complex job submission may exhibit any and all of the features discussed previously, and the human interface provided by the Grisu Template Client becomes cumbersome and limits job submission.</a:t>
            </a:r>
          </a:p>
          <a:p>
            <a:pPr>
              <a:buNone/>
            </a:pPr>
            <a:r>
              <a:rPr lang="en-NZ" dirty="0" smtClean="0"/>
              <a:t>These can all be solved by creating a script or application to make job submission automated, repeatable and reliable.</a:t>
            </a:r>
            <a:endParaRPr lang="en-NZ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NZ" dirty="0" smtClean="0"/>
              <a:t>There are a number of solutions from the Grisu Project:</a:t>
            </a:r>
          </a:p>
          <a:p>
            <a:r>
              <a:rPr lang="en-NZ" dirty="0" smtClean="0"/>
              <a:t>Grisu Framework: for creating Java applications using the Grisu libraries</a:t>
            </a:r>
          </a:p>
          <a:p>
            <a:r>
              <a:rPr lang="en-NZ" dirty="0" smtClean="0"/>
              <a:t>GriCli: a command line interface for Grisu</a:t>
            </a:r>
          </a:p>
          <a:p>
            <a:r>
              <a:rPr lang="en-NZ" dirty="0" smtClean="0"/>
              <a:t>Grisu Jython: Python-like scripting using Grisu</a:t>
            </a:r>
          </a:p>
          <a:p>
            <a:pPr>
              <a:buNone/>
            </a:pPr>
            <a:endParaRPr lang="en-NZ" dirty="0"/>
          </a:p>
          <a:p>
            <a:pPr algn="ctr">
              <a:buNone/>
            </a:pPr>
            <a:r>
              <a:rPr lang="en-NZ" dirty="0" smtClean="0">
                <a:hlinkClick r:id="rId2"/>
              </a:rPr>
              <a:t>http://github.com/grisu</a:t>
            </a:r>
            <a:r>
              <a:rPr lang="en-NZ" dirty="0" smtClean="0"/>
              <a:t> </a:t>
            </a:r>
            <a:endParaRPr lang="en-NZ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Introducing Grisu Jython</a:t>
            </a:r>
            <a:endParaRPr lang="en-NZ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75656" y="3861048"/>
            <a:ext cx="6400800" cy="1752600"/>
          </a:xfrm>
        </p:spPr>
        <p:txBody>
          <a:bodyPr>
            <a:normAutofit fontScale="92500" lnSpcReduction="20000"/>
          </a:bodyPr>
          <a:lstStyle/>
          <a:p>
            <a:endParaRPr lang="en-NZ" i="1" dirty="0" smtClean="0"/>
          </a:p>
          <a:p>
            <a:r>
              <a:rPr lang="en-NZ" i="1" dirty="0" smtClean="0"/>
              <a:t>“Everything should be made as simple as possible, but not simpler.”</a:t>
            </a:r>
          </a:p>
          <a:p>
            <a:r>
              <a:rPr lang="en-NZ" dirty="0" smtClean="0"/>
              <a:t>Albert Einstein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Grisu Jython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NZ" dirty="0" smtClean="0"/>
              <a:t>Grisu Jython allows scripting using Jython, a Python-like dynamically typed language, allowing complex job submission scripts using tools that many researchers are already familiar with, without the overheads of Java, or not easily done with GriCli.</a:t>
            </a:r>
          </a:p>
          <a:p>
            <a:pPr>
              <a:buNone/>
            </a:pPr>
            <a:r>
              <a:rPr lang="en-NZ" dirty="0" smtClean="0"/>
              <a:t>Python, and Jython, can be used very simply, are well established in the research community, and are known for ease of use for new users.</a:t>
            </a:r>
            <a:endParaRPr lang="en-NZ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Why Jython?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NZ" dirty="0" smtClean="0"/>
              <a:t>Jython is Python implemented in Java, and though this seems cumbersome, it provides some advantages over a pure Python implementation:</a:t>
            </a:r>
          </a:p>
          <a:p>
            <a:r>
              <a:rPr lang="en-NZ" dirty="0" smtClean="0"/>
              <a:t>Java is ubiquitous, and the JVM is available on almost all platforms</a:t>
            </a:r>
          </a:p>
          <a:p>
            <a:r>
              <a:rPr lang="en-NZ" dirty="0" smtClean="0"/>
              <a:t>Jython allows access to native Java objects and methods to a Python-like language</a:t>
            </a:r>
          </a:p>
          <a:p>
            <a:r>
              <a:rPr lang="en-NZ" dirty="0" smtClean="0"/>
              <a:t>Jython can be bundled into </a:t>
            </a:r>
            <a:r>
              <a:rPr lang="en-NZ" sz="2600" dirty="0" smtClean="0">
                <a:latin typeface="Lucida Console" pitchFamily="49" charset="0"/>
              </a:rPr>
              <a:t>.jar </a:t>
            </a:r>
            <a:r>
              <a:rPr lang="en-NZ" dirty="0" smtClean="0"/>
              <a:t>files for distribution, hence does not need installing</a:t>
            </a:r>
            <a:endParaRPr lang="en-NZ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Using Grisu Jython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Z" dirty="0" smtClean="0"/>
              <a:t>Download the</a:t>
            </a:r>
            <a:r>
              <a:rPr lang="en-NZ" sz="2400" dirty="0">
                <a:latin typeface="Lucida Console" pitchFamily="49" charset="0"/>
              </a:rPr>
              <a:t> </a:t>
            </a:r>
            <a:r>
              <a:rPr lang="en-NZ" sz="2400" dirty="0" smtClean="0">
                <a:latin typeface="Lucida Console" pitchFamily="49" charset="0"/>
              </a:rPr>
              <a:t>grisu-jython.jar </a:t>
            </a:r>
            <a:r>
              <a:rPr lang="en-NZ" dirty="0" smtClean="0"/>
              <a:t>file from:</a:t>
            </a:r>
          </a:p>
          <a:p>
            <a:pPr marL="514350" indent="-514350" algn="ctr">
              <a:buNone/>
            </a:pPr>
            <a:r>
              <a:rPr lang="en-NZ" dirty="0" smtClean="0">
                <a:hlinkClick r:id="rId2"/>
              </a:rPr>
              <a:t>http://code.ceres.auckland.ac.nz/downloads</a:t>
            </a:r>
            <a:endParaRPr lang="en-NZ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NZ" dirty="0" smtClean="0"/>
              <a:t>Write your script in your favourite editor or IDE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NZ" dirty="0" smtClean="0"/>
              <a:t>Execute your script in the form of:</a:t>
            </a:r>
          </a:p>
          <a:p>
            <a:pPr marL="514350" indent="-514350">
              <a:buNone/>
            </a:pPr>
            <a:endParaRPr lang="en-NZ" sz="2400" dirty="0" smtClean="0">
              <a:latin typeface="Lucida Console" pitchFamily="49" charset="0"/>
            </a:endParaRPr>
          </a:p>
          <a:p>
            <a:pPr marL="514350" indent="-514350" algn="ctr">
              <a:buNone/>
            </a:pPr>
            <a:r>
              <a:rPr lang="en-NZ" sz="2600" dirty="0" smtClean="0">
                <a:latin typeface="Lucida Console" pitchFamily="49" charset="0"/>
              </a:rPr>
              <a:t>java -jar grisu-jython.jar myscript.py</a:t>
            </a:r>
            <a:endParaRPr lang="en-NZ" sz="26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Monitoring Jobs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NZ" dirty="0" smtClean="0"/>
              <a:t>The Grisu Template Client still has a use in Grisu Jython job submission scripts. It provides a convenient interface for monitoring and managing submitted jobs, and as a file manager between the local workstation and remote sites.</a:t>
            </a:r>
          </a:p>
          <a:p>
            <a:pPr>
              <a:buNone/>
            </a:pPr>
            <a:r>
              <a:rPr lang="en-NZ" dirty="0" smtClean="0"/>
              <a:t>Download the Grisu Template Client from:</a:t>
            </a:r>
          </a:p>
          <a:p>
            <a:pPr algn="ctr">
              <a:buNone/>
            </a:pPr>
            <a:r>
              <a:rPr lang="en-NZ" dirty="0" smtClean="0">
                <a:hlinkClick r:id="rId2"/>
              </a:rPr>
              <a:t>http://code.ceres.auckland.ac.nz/downloads</a:t>
            </a:r>
            <a:endParaRPr lang="en-NZ" dirty="0" smtClean="0"/>
          </a:p>
          <a:p>
            <a:pPr>
              <a:buNone/>
            </a:pPr>
            <a:r>
              <a:rPr lang="en-NZ" dirty="0" smtClean="0"/>
              <a:t>Run the Grisu Template Client with:</a:t>
            </a:r>
          </a:p>
          <a:p>
            <a:pPr algn="ctr">
              <a:buNone/>
            </a:pPr>
            <a:r>
              <a:rPr lang="en-NZ" sz="2800" dirty="0" smtClean="0">
                <a:latin typeface="Lucida Console" pitchFamily="49" charset="0"/>
              </a:rPr>
              <a:t>java -jar grisu-template-client.jar</a:t>
            </a:r>
          </a:p>
          <a:p>
            <a:pPr>
              <a:buNone/>
            </a:pPr>
            <a:endParaRPr lang="en-NZ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Practical Exercises</a:t>
            </a:r>
            <a:endParaRPr lang="en-NZ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i="1" dirty="0" smtClean="0"/>
              <a:t>“Work! Work!”</a:t>
            </a:r>
          </a:p>
          <a:p>
            <a:r>
              <a:rPr lang="en-NZ" dirty="0" smtClean="0"/>
              <a:t>- </a:t>
            </a:r>
            <a:r>
              <a:rPr lang="en-NZ" dirty="0" err="1" smtClean="0"/>
              <a:t>Orc</a:t>
            </a:r>
            <a:r>
              <a:rPr lang="en-NZ" dirty="0" smtClean="0"/>
              <a:t> Peons, </a:t>
            </a:r>
            <a:r>
              <a:rPr lang="en-NZ" dirty="0" err="1" smtClean="0"/>
              <a:t>WarCraft</a:t>
            </a:r>
            <a:endParaRPr lang="en-NZ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Practical Exercises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NZ" dirty="0" smtClean="0"/>
              <a:t>Next comes the practical component of the workshop, where we will explore three use cases of Grisu Jython.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A trivial </a:t>
            </a:r>
            <a:r>
              <a:rPr lang="en-NZ" dirty="0" err="1" smtClean="0"/>
              <a:t>HelloWorld</a:t>
            </a:r>
            <a:r>
              <a:rPr lang="en-NZ" dirty="0" smtClean="0"/>
              <a:t> job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Submission of multiple </a:t>
            </a:r>
            <a:r>
              <a:rPr lang="en-NZ" dirty="0" err="1" smtClean="0"/>
              <a:t>HelloWorld</a:t>
            </a:r>
            <a:r>
              <a:rPr lang="en-NZ" dirty="0" smtClean="0"/>
              <a:t> jobs using the Python List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Using the </a:t>
            </a:r>
            <a:r>
              <a:rPr lang="en-NZ" sz="2400" dirty="0" err="1" smtClean="0">
                <a:latin typeface="Lucida Console" pitchFamily="49" charset="0"/>
              </a:rPr>
              <a:t>BatchJobObject</a:t>
            </a:r>
            <a:r>
              <a:rPr lang="en-NZ" dirty="0" smtClean="0"/>
              <a:t> to parallelise job submission and minimise upload and download time and volume</a:t>
            </a:r>
            <a:endParaRPr lang="en-NZ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Do you have a Grid identity?</a:t>
            </a:r>
            <a:endParaRPr lang="en-NZ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Let’s sort that out now.</a:t>
            </a:r>
            <a:endParaRPr lang="en-N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Introduction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NZ" dirty="0" smtClean="0"/>
              <a:t>Welcome to my workshop, where we will explore scripted job submission with Grisu Jython</a:t>
            </a:r>
          </a:p>
          <a:p>
            <a:pPr marL="514350" indent="-514350"/>
            <a:r>
              <a:rPr lang="en-NZ" dirty="0" smtClean="0"/>
              <a:t>Why script job submission?</a:t>
            </a:r>
          </a:p>
          <a:p>
            <a:pPr marL="514350" indent="-514350"/>
            <a:r>
              <a:rPr lang="en-NZ" dirty="0" smtClean="0"/>
              <a:t>Introducing Grisu Jython</a:t>
            </a:r>
          </a:p>
          <a:p>
            <a:pPr marL="514350" indent="-514350"/>
            <a:r>
              <a:rPr lang="en-NZ" dirty="0" smtClean="0"/>
              <a:t>Practical Exercises</a:t>
            </a:r>
          </a:p>
          <a:p>
            <a:pPr marL="914400" lvl="1" indent="-514350"/>
            <a:r>
              <a:rPr lang="en-NZ" dirty="0" smtClean="0"/>
              <a:t>Trivial </a:t>
            </a:r>
            <a:r>
              <a:rPr lang="en-NZ" dirty="0" err="1" smtClean="0"/>
              <a:t>HelloWorld</a:t>
            </a:r>
            <a:endParaRPr lang="en-NZ" dirty="0" smtClean="0"/>
          </a:p>
          <a:p>
            <a:pPr marL="914400" lvl="1" indent="-514350"/>
            <a:r>
              <a:rPr lang="en-NZ" dirty="0" smtClean="0"/>
              <a:t>Submitting multiple jobs using lists</a:t>
            </a:r>
          </a:p>
          <a:p>
            <a:pPr marL="914400" lvl="1" indent="-514350"/>
            <a:r>
              <a:rPr lang="en-NZ" dirty="0" smtClean="0"/>
              <a:t>Using </a:t>
            </a:r>
            <a:r>
              <a:rPr lang="en-NZ" sz="2400" dirty="0" err="1" smtClean="0">
                <a:latin typeface="Lucida Console" pitchFamily="49" charset="0"/>
              </a:rPr>
              <a:t>BatchJobObject</a:t>
            </a:r>
            <a:r>
              <a:rPr lang="en-NZ" dirty="0" smtClean="0"/>
              <a:t> to reduce overheads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Get the examples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dirty="0" smtClean="0"/>
              <a:t>The example code is available on my personal </a:t>
            </a:r>
            <a:r>
              <a:rPr lang="en-NZ" dirty="0" err="1" smtClean="0"/>
              <a:t>GitHub</a:t>
            </a:r>
            <a:r>
              <a:rPr lang="en-NZ" dirty="0" smtClean="0"/>
              <a:t> repository:</a:t>
            </a:r>
          </a:p>
          <a:p>
            <a:pPr algn="ctr">
              <a:buNone/>
            </a:pPr>
            <a:r>
              <a:rPr lang="en-NZ" sz="2800" dirty="0" smtClean="0">
                <a:hlinkClick r:id="rId2"/>
              </a:rPr>
              <a:t>http://github.com/aethylred/grisu-scripted-submission</a:t>
            </a:r>
            <a:r>
              <a:rPr lang="en-NZ" sz="2800" dirty="0" smtClean="0"/>
              <a:t> </a:t>
            </a:r>
          </a:p>
          <a:p>
            <a:pPr>
              <a:buNone/>
            </a:pPr>
            <a:r>
              <a:rPr lang="en-NZ" dirty="0" smtClean="0"/>
              <a:t>This should soon be merged with the Grisu Examples repository:</a:t>
            </a:r>
          </a:p>
          <a:p>
            <a:pPr algn="ctr">
              <a:buNone/>
            </a:pPr>
            <a:r>
              <a:rPr lang="en-NZ" sz="2800" dirty="0" smtClean="0">
                <a:hlinkClick r:id="rId3"/>
              </a:rPr>
              <a:t>http://github.com/grisu/examples</a:t>
            </a:r>
            <a:r>
              <a:rPr lang="en-NZ" sz="2800" dirty="0" smtClean="0"/>
              <a:t> </a:t>
            </a:r>
          </a:p>
          <a:p>
            <a:pPr algn="ctr">
              <a:buNone/>
            </a:pPr>
            <a:r>
              <a:rPr lang="en-NZ" dirty="0" smtClean="0"/>
              <a:t>This can be retrieved via </a:t>
            </a:r>
            <a:r>
              <a:rPr lang="en-NZ" dirty="0" err="1" smtClean="0"/>
              <a:t>eGit</a:t>
            </a:r>
            <a:r>
              <a:rPr lang="en-NZ" dirty="0" smtClean="0"/>
              <a:t> within Eclipse</a:t>
            </a:r>
            <a:endParaRPr lang="en-NZ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Trivial </a:t>
            </a:r>
            <a:r>
              <a:rPr lang="en-NZ" dirty="0" err="1" smtClean="0"/>
              <a:t>HelloWorld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NZ" dirty="0" smtClean="0"/>
              <a:t>Submit a job that echoes “Hello World” to the standard output.</a:t>
            </a:r>
          </a:p>
          <a:p>
            <a:r>
              <a:rPr lang="en-NZ" dirty="0" smtClean="0"/>
              <a:t>This example demonstrates the absolute minimum of code required to submit a job. </a:t>
            </a:r>
          </a:p>
          <a:p>
            <a:r>
              <a:rPr lang="en-NZ" dirty="0" smtClean="0"/>
              <a:t>Good for repurposing to run shell commands for testing or demonstrations.</a:t>
            </a:r>
          </a:p>
          <a:p>
            <a:r>
              <a:rPr lang="en-NZ" dirty="0" smtClean="0"/>
              <a:t>Requires specifying the job submission site</a:t>
            </a:r>
          </a:p>
          <a:p>
            <a:pPr>
              <a:buNone/>
            </a:pPr>
            <a:endParaRPr lang="en-NZ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Processing jobs in a list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NZ" dirty="0" smtClean="0"/>
              <a:t>Using one script to run a </a:t>
            </a:r>
            <a:r>
              <a:rPr lang="en-NZ" dirty="0" err="1" smtClean="0"/>
              <a:t>HelloWorld</a:t>
            </a:r>
            <a:r>
              <a:rPr lang="en-NZ" dirty="0" smtClean="0"/>
              <a:t> script as a job multiple times.</a:t>
            </a:r>
          </a:p>
          <a:p>
            <a:r>
              <a:rPr lang="en-NZ" dirty="0" smtClean="0"/>
              <a:t>Attaching input files to jobs</a:t>
            </a:r>
          </a:p>
          <a:p>
            <a:r>
              <a:rPr lang="en-NZ" dirty="0" smtClean="0"/>
              <a:t>Using loops to create multiple jobs in a list</a:t>
            </a:r>
          </a:p>
          <a:p>
            <a:r>
              <a:rPr lang="en-NZ" dirty="0" smtClean="0"/>
              <a:t>Iterating through a list of jobs to:</a:t>
            </a:r>
          </a:p>
          <a:p>
            <a:pPr lvl="1"/>
            <a:r>
              <a:rPr lang="en-NZ" dirty="0" smtClean="0"/>
              <a:t>Define and submit jobs</a:t>
            </a:r>
          </a:p>
          <a:p>
            <a:pPr lvl="1"/>
            <a:r>
              <a:rPr lang="en-NZ" dirty="0" smtClean="0"/>
              <a:t>Wait for jobs to finish</a:t>
            </a:r>
          </a:p>
          <a:p>
            <a:pPr lvl="1"/>
            <a:r>
              <a:rPr lang="en-NZ" dirty="0" smtClean="0"/>
              <a:t>Retrieve job outputs</a:t>
            </a:r>
          </a:p>
          <a:p>
            <a:pPr lvl="1"/>
            <a:r>
              <a:rPr lang="en-NZ" dirty="0" smtClean="0"/>
              <a:t>Kill jobs and clean up</a:t>
            </a:r>
            <a:endParaRPr lang="en-NZ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BaconCount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dirty="0" smtClean="0"/>
              <a:t>The Bacon Counter uses random text generated by the Bacon </a:t>
            </a:r>
            <a:r>
              <a:rPr lang="en-NZ" dirty="0" err="1" smtClean="0"/>
              <a:t>Ipsum</a:t>
            </a:r>
            <a:r>
              <a:rPr lang="en-NZ" dirty="0" smtClean="0"/>
              <a:t> site: </a:t>
            </a:r>
            <a:r>
              <a:rPr lang="en-NZ" dirty="0" smtClean="0">
                <a:hlinkClick r:id="rId2"/>
              </a:rPr>
              <a:t>http://baconipsum.com</a:t>
            </a:r>
            <a:endParaRPr lang="en-NZ" dirty="0" smtClean="0"/>
          </a:p>
          <a:p>
            <a:pPr>
              <a:buNone/>
            </a:pPr>
            <a:r>
              <a:rPr lang="en-NZ" dirty="0" smtClean="0"/>
              <a:t>The Bacon Counter is actually a simple dictionary matching script that counts the incidents of the words provided in the </a:t>
            </a:r>
            <a:r>
              <a:rPr lang="en-NZ" sz="2800" dirty="0" smtClean="0">
                <a:latin typeface="Lucida Console" pitchFamily="49" charset="0"/>
              </a:rPr>
              <a:t>dictionary.txt </a:t>
            </a:r>
            <a:r>
              <a:rPr lang="en-NZ" dirty="0" smtClean="0"/>
              <a:t>file in each file in the input directory.</a:t>
            </a:r>
            <a:endParaRPr lang="en-NZ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Using </a:t>
            </a:r>
            <a:r>
              <a:rPr lang="en-NZ" sz="3600" dirty="0" err="1" smtClean="0">
                <a:latin typeface="Lucida Console" pitchFamily="49" charset="0"/>
              </a:rPr>
              <a:t>BatchJobObject</a:t>
            </a:r>
            <a:endParaRPr lang="en-NZ" sz="3600" dirty="0">
              <a:latin typeface="Lucida Console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NZ" dirty="0" smtClean="0"/>
              <a:t>The </a:t>
            </a:r>
            <a:r>
              <a:rPr lang="en-NZ" sz="2600" dirty="0" err="1" smtClean="0">
                <a:latin typeface="Lucida Console" pitchFamily="49" charset="0"/>
              </a:rPr>
              <a:t>BatchJobObject</a:t>
            </a:r>
            <a:r>
              <a:rPr lang="en-NZ" dirty="0" smtClean="0"/>
              <a:t> has additional features and methods that can upload files and submit jobs in parallel. </a:t>
            </a:r>
          </a:p>
          <a:p>
            <a:r>
              <a:rPr lang="en-NZ" dirty="0" smtClean="0"/>
              <a:t>Submission location Blacklists and </a:t>
            </a:r>
            <a:r>
              <a:rPr lang="en-NZ" dirty="0" err="1" smtClean="0"/>
              <a:t>Whitelists</a:t>
            </a:r>
            <a:endParaRPr lang="en-NZ" dirty="0" smtClean="0"/>
          </a:p>
          <a:p>
            <a:r>
              <a:rPr lang="en-NZ" dirty="0" smtClean="0"/>
              <a:t>De-duplicate file uploads by uploading files per batch, rather than per job</a:t>
            </a:r>
          </a:p>
          <a:p>
            <a:r>
              <a:rPr lang="en-NZ" dirty="0" smtClean="0"/>
              <a:t>Simplify staging files, submitting jobs, and killing job within the batch file</a:t>
            </a:r>
          </a:p>
          <a:p>
            <a:pPr>
              <a:buNone/>
            </a:pPr>
            <a:r>
              <a:rPr lang="en-NZ" dirty="0" smtClean="0"/>
              <a:t>BUT not perfect, job output has to be retrieved individually using the </a:t>
            </a:r>
            <a:r>
              <a:rPr lang="en-NZ" sz="2600" dirty="0" err="1" smtClean="0">
                <a:latin typeface="Lucida Console" pitchFamily="49" charset="0"/>
              </a:rPr>
              <a:t>BatchJobObject</a:t>
            </a:r>
            <a:r>
              <a:rPr lang="en-NZ" dirty="0" smtClean="0"/>
              <a:t> as list</a:t>
            </a:r>
            <a:endParaRPr lang="en-NZ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Submitting Bacon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dirty="0" smtClean="0"/>
              <a:t>The </a:t>
            </a:r>
            <a:r>
              <a:rPr lang="en-NZ" sz="2400" dirty="0" smtClean="0">
                <a:latin typeface="Lucida Console" pitchFamily="49" charset="0"/>
              </a:rPr>
              <a:t>submitbacon.py</a:t>
            </a:r>
            <a:r>
              <a:rPr lang="en-NZ" dirty="0" smtClean="0"/>
              <a:t> script :</a:t>
            </a:r>
          </a:p>
          <a:p>
            <a:r>
              <a:rPr lang="en-NZ" dirty="0" smtClean="0"/>
              <a:t>Uploads and submits 5 jobs at a time</a:t>
            </a:r>
          </a:p>
          <a:p>
            <a:r>
              <a:rPr lang="en-NZ" dirty="0" smtClean="0"/>
              <a:t>Uses the </a:t>
            </a:r>
            <a:r>
              <a:rPr lang="en-NZ" sz="2400" dirty="0" err="1" smtClean="0">
                <a:latin typeface="Lucida Console" pitchFamily="49" charset="0"/>
              </a:rPr>
              <a:t>BatchJobObject</a:t>
            </a:r>
            <a:r>
              <a:rPr lang="en-NZ" dirty="0" smtClean="0"/>
              <a:t> to upload common files (</a:t>
            </a:r>
            <a:r>
              <a:rPr lang="en-NZ" sz="2400" dirty="0" smtClean="0">
                <a:latin typeface="Lucida Console" pitchFamily="49" charset="0"/>
              </a:rPr>
              <a:t>countbacon.py</a:t>
            </a:r>
            <a:r>
              <a:rPr lang="en-NZ" dirty="0" smtClean="0"/>
              <a:t> and </a:t>
            </a:r>
            <a:r>
              <a:rPr lang="en-NZ" sz="2400" dirty="0" smtClean="0">
                <a:latin typeface="Lucida Console" pitchFamily="49" charset="0"/>
              </a:rPr>
              <a:t>dictonary.txt</a:t>
            </a:r>
            <a:r>
              <a:rPr lang="en-NZ" dirty="0" smtClean="0"/>
              <a:t>) only once</a:t>
            </a:r>
          </a:p>
          <a:p>
            <a:r>
              <a:rPr lang="en-NZ" dirty="0" smtClean="0"/>
              <a:t>Create jobs per file in a directory</a:t>
            </a:r>
            <a:endParaRPr lang="en-NZ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Support for Grisu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NZ" dirty="0" smtClean="0"/>
              <a:t>Grisu </a:t>
            </a:r>
            <a:r>
              <a:rPr lang="en-NZ" dirty="0" err="1" smtClean="0"/>
              <a:t>JavaDocs</a:t>
            </a:r>
            <a:r>
              <a:rPr lang="en-NZ" dirty="0" smtClean="0"/>
              <a:t> on </a:t>
            </a:r>
            <a:r>
              <a:rPr lang="en-NZ" dirty="0" err="1" smtClean="0"/>
              <a:t>GitHub</a:t>
            </a:r>
            <a:r>
              <a:rPr lang="en-NZ" dirty="0" smtClean="0"/>
              <a:t>:</a:t>
            </a:r>
          </a:p>
          <a:p>
            <a:pPr algn="ctr">
              <a:buNone/>
            </a:pPr>
            <a:r>
              <a:rPr lang="en-NZ" dirty="0" smtClean="0">
                <a:hlinkClick r:id="rId2"/>
              </a:rPr>
              <a:t>http://grisu.github.com/grisu/javadoc</a:t>
            </a:r>
            <a:r>
              <a:rPr lang="en-NZ" dirty="0" smtClean="0"/>
              <a:t> </a:t>
            </a:r>
          </a:p>
          <a:p>
            <a:pPr>
              <a:buNone/>
            </a:pPr>
            <a:r>
              <a:rPr lang="en-NZ" dirty="0" smtClean="0"/>
              <a:t>Known issues at the Grisu Project site on </a:t>
            </a:r>
            <a:r>
              <a:rPr lang="en-NZ" dirty="0" err="1" smtClean="0"/>
              <a:t>GitHub</a:t>
            </a:r>
            <a:endParaRPr lang="en-NZ" dirty="0" smtClean="0"/>
          </a:p>
          <a:p>
            <a:pPr algn="ctr">
              <a:buNone/>
            </a:pPr>
            <a:r>
              <a:rPr lang="en-NZ" dirty="0" smtClean="0">
                <a:hlinkClick r:id="rId3"/>
              </a:rPr>
              <a:t>http://github.com/grisu/grisu-jython/issues</a:t>
            </a:r>
            <a:endParaRPr lang="en-NZ" dirty="0" smtClean="0"/>
          </a:p>
          <a:p>
            <a:pPr algn="ctr">
              <a:buNone/>
            </a:pPr>
            <a:r>
              <a:rPr lang="en-NZ" dirty="0" smtClean="0">
                <a:hlinkClick r:id="rId4"/>
              </a:rPr>
              <a:t>http://github.com/grisu/grisu/issues</a:t>
            </a:r>
            <a:endParaRPr lang="en-NZ" dirty="0" smtClean="0"/>
          </a:p>
          <a:p>
            <a:pPr>
              <a:buNone/>
            </a:pPr>
            <a:r>
              <a:rPr lang="en-NZ" dirty="0" smtClean="0"/>
              <a:t>New issues should be submitted to </a:t>
            </a:r>
            <a:r>
              <a:rPr lang="en-NZ" dirty="0" err="1" smtClean="0"/>
              <a:t>NeSI</a:t>
            </a:r>
            <a:r>
              <a:rPr lang="en-NZ" dirty="0" smtClean="0"/>
              <a:t> support with “[Grisu]” in the subject</a:t>
            </a:r>
          </a:p>
          <a:p>
            <a:pPr algn="ctr">
              <a:buNone/>
            </a:pPr>
            <a:r>
              <a:rPr lang="en-NZ" dirty="0" smtClean="0">
                <a:hlinkClick r:id="rId5"/>
              </a:rPr>
              <a:t>support@nesi.org.nz</a:t>
            </a:r>
            <a:r>
              <a:rPr lang="en-NZ" dirty="0" smtClean="0"/>
              <a:t> </a:t>
            </a:r>
            <a:endParaRPr lang="en-NZ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Finished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dirty="0" smtClean="0"/>
              <a:t>I hope you enjoyed the workshop. </a:t>
            </a:r>
          </a:p>
          <a:p>
            <a:pPr>
              <a:buNone/>
            </a:pPr>
            <a:endParaRPr lang="en-NZ" dirty="0"/>
          </a:p>
          <a:p>
            <a:pPr>
              <a:buNone/>
            </a:pPr>
            <a:r>
              <a:rPr lang="en-NZ" dirty="0" smtClean="0"/>
              <a:t>Aaron Hicks</a:t>
            </a:r>
          </a:p>
          <a:p>
            <a:pPr>
              <a:buNone/>
            </a:pPr>
            <a:r>
              <a:rPr lang="en-NZ" dirty="0" smtClean="0">
                <a:hlinkClick r:id="rId2"/>
              </a:rPr>
              <a:t>hicksa@landcareresearch.co.nz</a:t>
            </a:r>
            <a:endParaRPr lang="en-NZ" dirty="0" smtClean="0"/>
          </a:p>
          <a:p>
            <a:pPr>
              <a:buNone/>
            </a:pPr>
            <a:r>
              <a:rPr lang="en-NZ" dirty="0" smtClean="0"/>
              <a:t>06 353 4954</a:t>
            </a:r>
          </a:p>
          <a:p>
            <a:pPr>
              <a:buNone/>
            </a:pPr>
            <a:endParaRPr lang="en-NZ" dirty="0"/>
          </a:p>
          <a:p>
            <a:pPr>
              <a:buNone/>
            </a:pPr>
            <a:r>
              <a:rPr lang="en-NZ" sz="1800" dirty="0" smtClean="0">
                <a:solidFill>
                  <a:schemeClr val="bg2">
                    <a:lumMod val="50000"/>
                  </a:schemeClr>
                </a:solidFill>
              </a:rPr>
              <a:t>PS. Yes, I wrote this presentation on the flight down</a:t>
            </a:r>
            <a:endParaRPr lang="en-NZ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Why script job submission?</a:t>
            </a:r>
            <a:endParaRPr lang="en-NZ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sz="2800" i="1" dirty="0" smtClean="0"/>
              <a:t>“I’ve got a bad feeling about this...”</a:t>
            </a:r>
          </a:p>
          <a:p>
            <a:r>
              <a:rPr lang="en-NZ" sz="2800" dirty="0" smtClean="0"/>
              <a:t>- various, the Star Wars franchise</a:t>
            </a:r>
            <a:endParaRPr lang="en-NZ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BeSTGRID Jobs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dirty="0" smtClean="0"/>
              <a:t>The Grisu clients are used to submit jobs to compute resources via the BeSTGRID Jobs service.</a:t>
            </a:r>
          </a:p>
          <a:p>
            <a:pPr>
              <a:buNone/>
            </a:pPr>
            <a:r>
              <a:rPr lang="en-NZ" dirty="0" smtClean="0"/>
              <a:t>Usually with the Grisu Template Client:</a:t>
            </a:r>
          </a:p>
          <a:p>
            <a:r>
              <a:rPr lang="en-NZ" dirty="0" smtClean="0"/>
              <a:t>Convenient GUI for job submission</a:t>
            </a:r>
          </a:p>
          <a:p>
            <a:r>
              <a:rPr lang="en-NZ" dirty="0" smtClean="0"/>
              <a:t>File management</a:t>
            </a:r>
          </a:p>
          <a:p>
            <a:r>
              <a:rPr lang="en-NZ" dirty="0" smtClean="0"/>
              <a:t>Templates for common applications</a:t>
            </a:r>
          </a:p>
          <a:p>
            <a:r>
              <a:rPr lang="en-NZ" dirty="0" smtClean="0"/>
              <a:t>Detailed job settings can be exposed</a:t>
            </a: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Limitations of Grisu Template </a:t>
            </a:r>
            <a:r>
              <a:rPr lang="en-NZ" dirty="0" err="1" smtClean="0"/>
              <a:t>Cilent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dirty="0" smtClean="0"/>
              <a:t>The Grisu Template Client is not suitable for all kinds of jobs:</a:t>
            </a:r>
          </a:p>
          <a:p>
            <a:r>
              <a:rPr lang="en-NZ" dirty="0" smtClean="0"/>
              <a:t>Batches of many jobs</a:t>
            </a:r>
          </a:p>
          <a:p>
            <a:r>
              <a:rPr lang="en-NZ" dirty="0" smtClean="0"/>
              <a:t>Automated job submission</a:t>
            </a:r>
          </a:p>
          <a:p>
            <a:r>
              <a:rPr lang="en-NZ" dirty="0" smtClean="0"/>
              <a:t>Jobs that require local processing to prepare job items</a:t>
            </a:r>
          </a:p>
          <a:p>
            <a:r>
              <a:rPr lang="en-NZ" dirty="0" smtClean="0"/>
              <a:t>Jobs that require complex submission parameters</a:t>
            </a:r>
            <a:endParaRPr lang="en-N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Batches of Many Jobs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dirty="0" smtClean="0"/>
              <a:t>The BeSTGRID Jobs service can handle hundreds, or even thousands of job submissions, but doing this with the Grisu Template Client is mind numbingly repetitive and requires inhuman patience.</a:t>
            </a:r>
          </a:p>
          <a:p>
            <a:pPr>
              <a:buNone/>
            </a:pPr>
            <a:r>
              <a:rPr lang="en-NZ" dirty="0" smtClean="0"/>
              <a:t>SOLUTION: Write a script or application that iterates through all the jobs, submits them, and then retrieves the output.</a:t>
            </a:r>
            <a:endParaRPr lang="en-NZ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Automated Job Submission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dirty="0" smtClean="0"/>
              <a:t>The Grisu Template Client is a human interface and can not submit jobs without human interaction. Not useful for submitting jobs from another application or service</a:t>
            </a:r>
          </a:p>
          <a:p>
            <a:pPr>
              <a:buNone/>
            </a:pPr>
            <a:r>
              <a:rPr lang="en-NZ" dirty="0" smtClean="0"/>
              <a:t>SOLUTION: Write a script or object that can submit a job from within an application, or can be called as a scheduled task.</a:t>
            </a:r>
            <a:endParaRPr lang="en-NZ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Jobs Requiring Pre-processing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dirty="0" smtClean="0"/>
              <a:t>A job may require a number of steps to be performed before a job is even entered into the Grisu Template Client for submission. This may include chaining multiple jobs together.</a:t>
            </a:r>
          </a:p>
          <a:p>
            <a:pPr>
              <a:buNone/>
            </a:pPr>
            <a:r>
              <a:rPr lang="en-NZ" dirty="0" smtClean="0"/>
              <a:t>SOLUTION: Write a script that performs pre-processing steps as part of the job submission process</a:t>
            </a:r>
            <a:endParaRPr lang="en-NZ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Complex Job Parameters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dirty="0" smtClean="0"/>
              <a:t>A job may require specific parameters, such as:</a:t>
            </a:r>
          </a:p>
          <a:p>
            <a:r>
              <a:rPr lang="en-NZ" dirty="0" smtClean="0"/>
              <a:t>Specific submission sites</a:t>
            </a:r>
          </a:p>
          <a:p>
            <a:r>
              <a:rPr lang="en-NZ" dirty="0" smtClean="0"/>
              <a:t>Specific applications and versions</a:t>
            </a:r>
          </a:p>
          <a:p>
            <a:r>
              <a:rPr lang="en-NZ" dirty="0" smtClean="0"/>
              <a:t>Specific selection and partitioning of resources</a:t>
            </a:r>
          </a:p>
          <a:p>
            <a:pPr>
              <a:buNone/>
            </a:pPr>
            <a:r>
              <a:rPr lang="en-NZ" dirty="0" smtClean="0"/>
              <a:t>Which may be difficult to repeat reliably using a human interface</a:t>
            </a:r>
          </a:p>
          <a:p>
            <a:pPr>
              <a:buNone/>
            </a:pPr>
            <a:r>
              <a:rPr lang="en-NZ" dirty="0" smtClean="0"/>
              <a:t>SOLUTION: Write a script that sets the parameters exactly every time</a:t>
            </a:r>
            <a:endParaRPr lang="en-NZ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1169</Words>
  <Application>Microsoft Office PowerPoint</Application>
  <PresentationFormat>On-screen Show (4:3)</PresentationFormat>
  <Paragraphs>139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Scripted Job Submission with Grisu Jython</vt:lpstr>
      <vt:lpstr>Introduction</vt:lpstr>
      <vt:lpstr>Why script job submission?</vt:lpstr>
      <vt:lpstr>BeSTGRID Jobs</vt:lpstr>
      <vt:lpstr>Limitations of Grisu Template Cilent</vt:lpstr>
      <vt:lpstr>Batches of Many Jobs</vt:lpstr>
      <vt:lpstr>Automated Job Submission</vt:lpstr>
      <vt:lpstr>Jobs Requiring Pre-processing</vt:lpstr>
      <vt:lpstr>Complex Job Parameters</vt:lpstr>
      <vt:lpstr>All of the Above</vt:lpstr>
      <vt:lpstr>How?</vt:lpstr>
      <vt:lpstr>Introducing Grisu Jython</vt:lpstr>
      <vt:lpstr>Grisu Jython</vt:lpstr>
      <vt:lpstr>Why Jython?</vt:lpstr>
      <vt:lpstr>Using Grisu Jython</vt:lpstr>
      <vt:lpstr>Monitoring Jobs</vt:lpstr>
      <vt:lpstr>Practical Exercises</vt:lpstr>
      <vt:lpstr>Practical Exercises</vt:lpstr>
      <vt:lpstr>Do you have a Grid identity?</vt:lpstr>
      <vt:lpstr>Get the examples</vt:lpstr>
      <vt:lpstr>Trivial HelloWorld</vt:lpstr>
      <vt:lpstr>Processing jobs in a list</vt:lpstr>
      <vt:lpstr>BaconCount</vt:lpstr>
      <vt:lpstr>Using BatchJobObject</vt:lpstr>
      <vt:lpstr>Submitting Bacon</vt:lpstr>
      <vt:lpstr>Support for Grisu</vt:lpstr>
      <vt:lpstr>Finished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Scripted Job Submission with Grisu Jython</dc:title>
  <dc:creator>Aaron Hicks</dc:creator>
  <cp:lastModifiedBy>Aaron Hicks</cp:lastModifiedBy>
  <cp:revision>26</cp:revision>
  <dcterms:created xsi:type="dcterms:W3CDTF">2011-06-28T19:12:33Z</dcterms:created>
  <dcterms:modified xsi:type="dcterms:W3CDTF">2011-06-29T23:43:07Z</dcterms:modified>
</cp:coreProperties>
</file>