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34587" autoAdjust="0"/>
    <p:restoredTop sz="86423" autoAdjust="0"/>
  </p:normalViewPr>
  <p:slideViewPr>
    <p:cSldViewPr>
      <p:cViewPr varScale="1">
        <p:scale>
          <a:sx n="97" d="100"/>
          <a:sy n="97" d="100"/>
        </p:scale>
        <p:origin x="-918"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3" Type="http://schemas.openxmlformats.org/officeDocument/2006/relationships/slide" Target="slides/slide4.xml"/><Relationship Id="rId7" Type="http://schemas.openxmlformats.org/officeDocument/2006/relationships/slide" Target="slides/slide11.xml"/><Relationship Id="rId12" Type="http://schemas.openxmlformats.org/officeDocument/2006/relationships/slide" Target="slides/slide16.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6.xml"/><Relationship Id="rId10" Type="http://schemas.openxmlformats.org/officeDocument/2006/relationships/slide" Target="slides/slide14.xml"/><Relationship Id="rId4" Type="http://schemas.openxmlformats.org/officeDocument/2006/relationships/slide" Target="slides/slide5.xml"/><Relationship Id="rId9" Type="http://schemas.openxmlformats.org/officeDocument/2006/relationships/slide" Target="slides/slide13.xml"/><Relationship Id="rId1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2016/4/24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2016/4/24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lstStyle/>
          <a:p>
            <a:r>
              <a:rPr lang="zh-CN" altLang="zh-CN" dirty="0" smtClean="0"/>
              <a:t>第</a:t>
            </a:r>
            <a:r>
              <a:rPr lang="en-US" altLang="zh-CN" dirty="0" smtClean="0"/>
              <a:t>8</a:t>
            </a:r>
            <a:r>
              <a:rPr lang="zh-CN" altLang="en-US" dirty="0" smtClean="0"/>
              <a:t>讲</a:t>
            </a:r>
            <a:r>
              <a:rPr lang="zh-CN" altLang="zh-CN" dirty="0" smtClean="0"/>
              <a:t> </a:t>
            </a:r>
            <a:r>
              <a:rPr lang="zh-CN" altLang="zh-CN" dirty="0" smtClean="0"/>
              <a:t>数据库应用</a:t>
            </a:r>
            <a:r>
              <a:rPr lang="zh-CN" altLang="zh-CN" dirty="0" smtClean="0"/>
              <a:t>开发</a:t>
            </a:r>
            <a:r>
              <a:rPr lang="zh-CN" altLang="en-US" dirty="0" smtClean="0"/>
              <a:t>与</a:t>
            </a:r>
            <a:r>
              <a:rPr lang="en-US" altLang="zh-CN" dirty="0" err="1" smtClean="0"/>
              <a:t>WebService</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sz="4400" b="1" kern="1200" dirty="0" smtClean="0">
                <a:solidFill>
                  <a:schemeClr val="tx1"/>
                </a:solidFill>
                <a:latin typeface="+mj-lt"/>
                <a:ea typeface="+mj-ea"/>
                <a:cs typeface="+mj-cs"/>
              </a:rPr>
              <a:t>概述</a:t>
            </a:r>
            <a:endParaRPr lang="zh-CN" altLang="en-US" dirty="0"/>
          </a:p>
        </p:txBody>
      </p:sp>
      <p:sp>
        <p:nvSpPr>
          <p:cNvPr id="3" name="内容占位符 2"/>
          <p:cNvSpPr>
            <a:spLocks noGrp="1"/>
          </p:cNvSpPr>
          <p:nvPr>
            <p:ph idx="1"/>
          </p:nvPr>
        </p:nvSpPr>
        <p:spPr>
          <a:xfrm>
            <a:off x="0" y="1600201"/>
            <a:ext cx="9144000" cy="2332856"/>
          </a:xfrm>
        </p:spPr>
        <p:txBody>
          <a:bodyPr/>
          <a:lstStyle/>
          <a:p>
            <a:pPr>
              <a:buNone/>
            </a:pPr>
            <a:r>
              <a:rPr lang="zh-CN" altLang="zh-CN" dirty="0" smtClean="0"/>
              <a:t>无线移动扫描盘点为库存盘点提供了方便的选择，同时为使有线与无线应用、移动与</a:t>
            </a:r>
            <a:r>
              <a:rPr lang="en-US" altLang="zh-CN" dirty="0" smtClean="0"/>
              <a:t>PC Web</a:t>
            </a:r>
            <a:r>
              <a:rPr lang="zh-CN" altLang="zh-CN" dirty="0" smtClean="0"/>
              <a:t>应用快捷地接入，系统发布</a:t>
            </a:r>
            <a:r>
              <a:rPr lang="en-US" altLang="zh-CN" dirty="0" smtClean="0"/>
              <a:t>Web Service</a:t>
            </a:r>
            <a:r>
              <a:rPr lang="zh-CN" altLang="zh-CN" dirty="0" smtClean="0"/>
              <a:t>服务以提供不同应用多点接入功能。</a:t>
            </a:r>
          </a:p>
          <a:p>
            <a:pPr>
              <a:buNone/>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b="1" dirty="0" smtClean="0"/>
              <a:t>概述</a:t>
            </a:r>
            <a:endParaRPr lang="zh-CN" altLang="en-US" dirty="0"/>
          </a:p>
        </p:txBody>
      </p:sp>
      <p:sp>
        <p:nvSpPr>
          <p:cNvPr id="3" name="内容占位符 2"/>
          <p:cNvSpPr>
            <a:spLocks noGrp="1"/>
          </p:cNvSpPr>
          <p:nvPr>
            <p:ph idx="1"/>
          </p:nvPr>
        </p:nvSpPr>
        <p:spPr/>
        <p:txBody>
          <a:bodyPr/>
          <a:lstStyle/>
          <a:p>
            <a:r>
              <a:rPr lang="en-US" altLang="zh-CN" dirty="0" smtClean="0"/>
              <a:t>Web service</a:t>
            </a:r>
            <a:r>
              <a:rPr lang="zh-CN" altLang="zh-CN" dirty="0" smtClean="0"/>
              <a:t>是一个平台独立的，低耦合的，自包含的、基于可编程的</a:t>
            </a:r>
            <a:r>
              <a:rPr lang="en-US" altLang="zh-CN" dirty="0" smtClean="0"/>
              <a:t>web</a:t>
            </a:r>
            <a:r>
              <a:rPr lang="zh-CN" altLang="zh-CN" dirty="0" smtClean="0"/>
              <a:t>的应用程序，可使用开放的</a:t>
            </a:r>
            <a:r>
              <a:rPr lang="en-US" altLang="zh-CN" dirty="0" smtClean="0"/>
              <a:t>XML</a:t>
            </a:r>
            <a:r>
              <a:rPr lang="zh-CN" altLang="zh-CN" dirty="0" smtClean="0"/>
              <a:t>（标准通用标记语言下的一个子集）标准来描述、发布、发现、协调和配置这些应用程序，用于开发分布式的互操作的应用程序。</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b="1" dirty="0" smtClean="0"/>
              <a:t>概述</a:t>
            </a:r>
            <a:endParaRPr lang="zh-CN" altLang="en-US" dirty="0"/>
          </a:p>
        </p:txBody>
      </p:sp>
      <p:sp>
        <p:nvSpPr>
          <p:cNvPr id="3" name="内容占位符 2"/>
          <p:cNvSpPr>
            <a:spLocks noGrp="1"/>
          </p:cNvSpPr>
          <p:nvPr>
            <p:ph idx="1"/>
          </p:nvPr>
        </p:nvSpPr>
        <p:spPr>
          <a:xfrm>
            <a:off x="0" y="1600200"/>
            <a:ext cx="9144000" cy="4525963"/>
          </a:xfrm>
        </p:spPr>
        <p:txBody>
          <a:bodyPr>
            <a:normAutofit/>
          </a:bodyPr>
          <a:lstStyle/>
          <a:p>
            <a:r>
              <a:rPr lang="en-US" altLang="zh-CN" sz="2400" dirty="0" smtClean="0"/>
              <a:t>Web Service</a:t>
            </a:r>
            <a:r>
              <a:rPr lang="zh-CN" altLang="zh-CN" sz="2400" dirty="0" smtClean="0"/>
              <a:t>技术能使得运行在不同机器上的不同应用无须借助附加的、专门的第三方软件或硬件，就可相互交换数据或集成。依据</a:t>
            </a:r>
            <a:r>
              <a:rPr lang="en-US" altLang="zh-CN" sz="2400" dirty="0" smtClean="0"/>
              <a:t>Web Service</a:t>
            </a:r>
            <a:r>
              <a:rPr lang="zh-CN" altLang="zh-CN" sz="2400" dirty="0" smtClean="0"/>
              <a:t>规范实施的应用之间，无论它们所使用的语言、平台或内部协议是什么，都可以相互交换数据。</a:t>
            </a:r>
            <a:r>
              <a:rPr lang="en-US" altLang="zh-CN" sz="2400" dirty="0" smtClean="0"/>
              <a:t>Web Service</a:t>
            </a:r>
            <a:r>
              <a:rPr lang="zh-CN" altLang="zh-CN" sz="2400" dirty="0" smtClean="0"/>
              <a:t>是自描述、 自包含的可用网络模块，可以执行具体的业务功能。</a:t>
            </a:r>
            <a:r>
              <a:rPr lang="en-US" altLang="zh-CN" sz="2400" dirty="0" smtClean="0"/>
              <a:t>Web Service</a:t>
            </a:r>
            <a:r>
              <a:rPr lang="zh-CN" altLang="zh-CN" sz="2400" dirty="0" smtClean="0"/>
              <a:t>也很容易部署，因为它们基于一些常规的产业标准以及已有的一些技术，诸如标准通用标记语言下的子集</a:t>
            </a:r>
            <a:r>
              <a:rPr lang="en-US" altLang="zh-CN" sz="2400" dirty="0" smtClean="0"/>
              <a:t>XML</a:t>
            </a:r>
            <a:r>
              <a:rPr lang="zh-CN" altLang="zh-CN" sz="2400" dirty="0" smtClean="0"/>
              <a:t>、</a:t>
            </a:r>
            <a:r>
              <a:rPr lang="en-US" altLang="zh-CN" sz="2400" dirty="0" smtClean="0"/>
              <a:t>HTTP</a:t>
            </a:r>
            <a:r>
              <a:rPr lang="zh-CN" altLang="zh-CN" sz="2400" dirty="0" smtClean="0"/>
              <a:t>。</a:t>
            </a:r>
            <a:r>
              <a:rPr lang="en-US" altLang="zh-CN" sz="2400" dirty="0" smtClean="0"/>
              <a:t>Web Service</a:t>
            </a:r>
            <a:r>
              <a:rPr lang="zh-CN" altLang="zh-CN" sz="2400" dirty="0" smtClean="0"/>
              <a:t>减少了应用接口的花费。</a:t>
            </a:r>
            <a:r>
              <a:rPr lang="en-US" altLang="zh-CN" sz="2400" dirty="0" smtClean="0"/>
              <a:t>Web Service</a:t>
            </a:r>
            <a:r>
              <a:rPr lang="zh-CN" altLang="zh-CN" sz="2400" dirty="0" smtClean="0"/>
              <a:t>为整个企业甚至多个组织之间的业务流程的集成提供了一个通用机制。</a:t>
            </a:r>
          </a:p>
          <a:p>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b="1" dirty="0" smtClean="0"/>
              <a:t>概述</a:t>
            </a:r>
            <a:endParaRPr lang="zh-CN" altLang="en-US" dirty="0"/>
          </a:p>
        </p:txBody>
      </p:sp>
      <p:sp>
        <p:nvSpPr>
          <p:cNvPr id="3" name="内容占位符 2"/>
          <p:cNvSpPr>
            <a:spLocks noGrp="1"/>
          </p:cNvSpPr>
          <p:nvPr>
            <p:ph idx="1"/>
          </p:nvPr>
        </p:nvSpPr>
        <p:spPr>
          <a:xfrm>
            <a:off x="0" y="1600201"/>
            <a:ext cx="9144000" cy="2404864"/>
          </a:xfrm>
        </p:spPr>
        <p:txBody>
          <a:bodyPr>
            <a:normAutofit/>
          </a:bodyPr>
          <a:lstStyle/>
          <a:p>
            <a:pPr>
              <a:buNone/>
            </a:pPr>
            <a:r>
              <a:rPr lang="en-US" altLang="zh-CN" sz="2400" dirty="0" smtClean="0"/>
              <a:t>web</a:t>
            </a:r>
            <a:r>
              <a:rPr lang="zh-CN" altLang="zh-CN" sz="2400" dirty="0" smtClean="0"/>
              <a:t>广泛用到的技术</a:t>
            </a:r>
          </a:p>
          <a:p>
            <a:pPr lvl="0"/>
            <a:r>
              <a:rPr lang="en-US" altLang="zh-CN" sz="2400" dirty="0" smtClean="0"/>
              <a:t>TCP/IP</a:t>
            </a:r>
          </a:p>
          <a:p>
            <a:pPr lvl="0"/>
            <a:r>
              <a:rPr lang="en-US" altLang="zh-CN" sz="2400" dirty="0" smtClean="0"/>
              <a:t>HTML</a:t>
            </a:r>
            <a:r>
              <a:rPr lang="zh-CN" altLang="zh-CN" sz="2400" dirty="0" smtClean="0"/>
              <a:t>（标准通用标记语言下的一个应用）</a:t>
            </a:r>
          </a:p>
          <a:p>
            <a:pPr lvl="0"/>
            <a:r>
              <a:rPr lang="en-US" altLang="zh-CN" sz="2400" dirty="0" smtClean="0"/>
              <a:t>JAVA</a:t>
            </a:r>
          </a:p>
          <a:p>
            <a:pPr lvl="0"/>
            <a:r>
              <a:rPr lang="en-US" altLang="zh-CN" sz="2400" dirty="0" smtClean="0"/>
              <a:t>XML</a:t>
            </a:r>
            <a:r>
              <a:rPr lang="zh-CN" altLang="zh-CN" sz="2400" dirty="0" smtClean="0"/>
              <a:t>（标准通用标记语言下的一个子集）</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b="1" dirty="0" smtClean="0"/>
              <a:t>8.3.1 </a:t>
            </a:r>
            <a:r>
              <a:rPr lang="x-none" altLang="zh-CN" b="1" dirty="0" smtClean="0"/>
              <a:t>发展趋势</a:t>
            </a:r>
            <a:endParaRPr lang="zh-CN" altLang="en-US" dirty="0"/>
          </a:p>
        </p:txBody>
      </p:sp>
      <p:sp>
        <p:nvSpPr>
          <p:cNvPr id="3" name="内容占位符 2"/>
          <p:cNvSpPr>
            <a:spLocks noGrp="1"/>
          </p:cNvSpPr>
          <p:nvPr>
            <p:ph idx="1"/>
          </p:nvPr>
        </p:nvSpPr>
        <p:spPr>
          <a:xfrm>
            <a:off x="2411760" y="1844824"/>
            <a:ext cx="4186808" cy="3917032"/>
          </a:xfrm>
        </p:spPr>
        <p:txBody>
          <a:bodyPr>
            <a:normAutofit/>
          </a:bodyPr>
          <a:lstStyle/>
          <a:p>
            <a:pPr lvl="1"/>
            <a:r>
              <a:rPr lang="zh-CN" altLang="zh-CN" dirty="0" smtClean="0"/>
              <a:t>内容更加动态</a:t>
            </a:r>
          </a:p>
          <a:p>
            <a:pPr>
              <a:buNone/>
            </a:pPr>
            <a:endParaRPr lang="zh-CN" altLang="zh-CN" dirty="0" smtClean="0"/>
          </a:p>
          <a:p>
            <a:pPr lvl="1"/>
            <a:r>
              <a:rPr lang="zh-CN" altLang="zh-CN" dirty="0" smtClean="0"/>
              <a:t>带宽更加便宜</a:t>
            </a:r>
            <a:endParaRPr lang="en-US" altLang="zh-CN" dirty="0" smtClean="0"/>
          </a:p>
          <a:p>
            <a:pPr lvl="1"/>
            <a:endParaRPr lang="zh-CN" altLang="zh-CN" dirty="0" smtClean="0"/>
          </a:p>
          <a:p>
            <a:pPr lvl="1"/>
            <a:r>
              <a:rPr lang="zh-CN" altLang="zh-CN" dirty="0" smtClean="0"/>
              <a:t>存储更便宜</a:t>
            </a:r>
          </a:p>
          <a:p>
            <a:pPr lvl="1"/>
            <a:endParaRPr lang="en-US" altLang="zh-CN" dirty="0" smtClean="0"/>
          </a:p>
          <a:p>
            <a:pPr lvl="1"/>
            <a:r>
              <a:rPr lang="zh-CN" altLang="zh-CN" dirty="0" smtClean="0"/>
              <a:t>普遍式计算更重要</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b="1" dirty="0" smtClean="0"/>
              <a:t>8.3.</a:t>
            </a:r>
            <a:r>
              <a:rPr lang="en-US" altLang="zh-CN" b="1" dirty="0" smtClean="0"/>
              <a:t>2</a:t>
            </a:r>
            <a:r>
              <a:rPr lang="x-none" altLang="zh-CN" b="1" dirty="0" smtClean="0"/>
              <a:t> </a:t>
            </a:r>
            <a:r>
              <a:rPr lang="zh-CN" altLang="en-US" b="1" dirty="0" smtClean="0"/>
              <a:t>技术支持</a:t>
            </a:r>
            <a:endParaRPr lang="zh-CN" altLang="en-US" dirty="0"/>
          </a:p>
        </p:txBody>
      </p:sp>
      <p:sp>
        <p:nvSpPr>
          <p:cNvPr id="3" name="内容占位符 2"/>
          <p:cNvSpPr>
            <a:spLocks noGrp="1"/>
          </p:cNvSpPr>
          <p:nvPr>
            <p:ph idx="1"/>
          </p:nvPr>
        </p:nvSpPr>
        <p:spPr>
          <a:xfrm>
            <a:off x="3491880" y="1916832"/>
            <a:ext cx="1872208" cy="1296144"/>
          </a:xfrm>
        </p:spPr>
        <p:txBody>
          <a:bodyPr>
            <a:normAutofit/>
          </a:bodyPr>
          <a:lstStyle/>
          <a:p>
            <a:pPr lvl="0"/>
            <a:r>
              <a:rPr lang="en-US" altLang="zh-CN" dirty="0" smtClean="0"/>
              <a:t>XML</a:t>
            </a:r>
            <a:endParaRPr lang="zh-CN" altLang="zh-CN" dirty="0" smtClean="0"/>
          </a:p>
          <a:p>
            <a:pPr lvl="0"/>
            <a:r>
              <a:rPr lang="en-US" altLang="zh-CN" dirty="0" smtClean="0"/>
              <a:t>SOAP</a:t>
            </a:r>
            <a:endParaRPr lang="zh-CN"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b="1" dirty="0" smtClean="0"/>
              <a:t>8.3.</a:t>
            </a:r>
            <a:r>
              <a:rPr lang="en-US" altLang="zh-CN" b="1" dirty="0" smtClean="0"/>
              <a:t>3</a:t>
            </a:r>
            <a:r>
              <a:rPr lang="x-none" altLang="zh-CN" b="1" dirty="0" smtClean="0"/>
              <a:t> </a:t>
            </a:r>
            <a:r>
              <a:rPr lang="zh-CN" altLang="en-US" b="1" dirty="0" smtClean="0"/>
              <a:t>支持软件</a:t>
            </a:r>
            <a:endParaRPr lang="zh-CN" altLang="en-US" dirty="0"/>
          </a:p>
        </p:txBody>
      </p:sp>
      <p:sp>
        <p:nvSpPr>
          <p:cNvPr id="3" name="内容占位符 2"/>
          <p:cNvSpPr>
            <a:spLocks noGrp="1"/>
          </p:cNvSpPr>
          <p:nvPr>
            <p:ph idx="1"/>
          </p:nvPr>
        </p:nvSpPr>
        <p:spPr>
          <a:xfrm>
            <a:off x="3059832" y="1916832"/>
            <a:ext cx="3600400" cy="2952328"/>
          </a:xfrm>
        </p:spPr>
        <p:txBody>
          <a:bodyPr>
            <a:noAutofit/>
          </a:bodyPr>
          <a:lstStyle/>
          <a:p>
            <a:pPr>
              <a:buNone/>
            </a:pPr>
            <a:r>
              <a:rPr lang="en-US" altLang="zh-CN" sz="2800" dirty="0" smtClean="0"/>
              <a:t>1. </a:t>
            </a:r>
            <a:r>
              <a:rPr lang="zh-CN" altLang="zh-CN" sz="2800" dirty="0" smtClean="0"/>
              <a:t>微软</a:t>
            </a:r>
            <a:r>
              <a:rPr lang="en-US" altLang="zh-CN" sz="2800" dirty="0" smtClean="0"/>
              <a:t>.NET</a:t>
            </a:r>
            <a:endParaRPr lang="zh-CN" altLang="zh-CN" sz="2800" dirty="0" smtClean="0"/>
          </a:p>
          <a:p>
            <a:pPr lvl="0">
              <a:buNone/>
            </a:pPr>
            <a:endParaRPr lang="zh-CN" altLang="zh-CN" sz="2800" dirty="0" smtClean="0"/>
          </a:p>
          <a:p>
            <a:pPr>
              <a:buNone/>
            </a:pPr>
            <a:r>
              <a:rPr lang="en-US" altLang="zh-CN" sz="2800" dirty="0" smtClean="0"/>
              <a:t>2. IBM</a:t>
            </a:r>
            <a:r>
              <a:rPr lang="zh-CN" altLang="zh-CN" sz="2800" dirty="0" smtClean="0"/>
              <a:t>的</a:t>
            </a:r>
            <a:r>
              <a:rPr lang="en-US" altLang="zh-CN" sz="2800" dirty="0" err="1" smtClean="0"/>
              <a:t>WebSphere</a:t>
            </a:r>
            <a:endParaRPr lang="en-US" altLang="zh-CN" sz="2800" dirty="0" smtClean="0"/>
          </a:p>
          <a:p>
            <a:pPr>
              <a:buNone/>
            </a:pPr>
            <a:endParaRPr lang="en-US" altLang="zh-CN" sz="2800" dirty="0" smtClean="0"/>
          </a:p>
          <a:p>
            <a:pPr lvl="0">
              <a:buNone/>
            </a:pPr>
            <a:r>
              <a:rPr lang="en-US" altLang="zh-CN" sz="2800" dirty="0" smtClean="0"/>
              <a:t>3. Borland</a:t>
            </a:r>
            <a:r>
              <a:rPr lang="zh-CN" altLang="zh-CN" sz="2800" dirty="0" smtClean="0"/>
              <a:t>的</a:t>
            </a:r>
            <a:r>
              <a:rPr lang="en-US" altLang="zh-CN" sz="2800" dirty="0" err="1" smtClean="0"/>
              <a:t>JBuilder</a:t>
            </a:r>
            <a:endParaRPr lang="zh-CN" altLang="zh-CN" sz="2800" dirty="0" smtClean="0"/>
          </a:p>
          <a:p>
            <a:pPr>
              <a:buNone/>
            </a:pPr>
            <a:endParaRPr lang="zh-CN" altLang="zh-CN"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b="1" dirty="0" smtClean="0"/>
              <a:t>8.3.</a:t>
            </a:r>
            <a:r>
              <a:rPr lang="en-US" altLang="zh-CN" b="1" dirty="0" smtClean="0"/>
              <a:t>4</a:t>
            </a:r>
            <a:r>
              <a:rPr lang="x-none" altLang="zh-CN" b="1" dirty="0" smtClean="0"/>
              <a:t> </a:t>
            </a:r>
            <a:r>
              <a:rPr lang="zh-CN" altLang="en-US" b="1" dirty="0" smtClean="0"/>
              <a:t>应用</a:t>
            </a:r>
            <a:endParaRPr lang="zh-CN" altLang="en-US" dirty="0"/>
          </a:p>
        </p:txBody>
      </p:sp>
      <p:sp>
        <p:nvSpPr>
          <p:cNvPr id="3" name="内容占位符 2"/>
          <p:cNvSpPr>
            <a:spLocks noGrp="1"/>
          </p:cNvSpPr>
          <p:nvPr>
            <p:ph idx="1"/>
          </p:nvPr>
        </p:nvSpPr>
        <p:spPr>
          <a:xfrm>
            <a:off x="3275856" y="1916832"/>
            <a:ext cx="2880320" cy="2232248"/>
          </a:xfrm>
        </p:spPr>
        <p:txBody>
          <a:bodyPr>
            <a:noAutofit/>
          </a:bodyPr>
          <a:lstStyle/>
          <a:p>
            <a:pPr lvl="0"/>
            <a:r>
              <a:rPr lang="zh-CN" altLang="zh-CN" sz="2800" dirty="0" smtClean="0"/>
              <a:t>跨越防火墙</a:t>
            </a:r>
          </a:p>
          <a:p>
            <a:pPr lvl="0"/>
            <a:r>
              <a:rPr lang="zh-CN" altLang="zh-CN" sz="2800" dirty="0" smtClean="0"/>
              <a:t>应用程序集成</a:t>
            </a:r>
          </a:p>
          <a:p>
            <a:pPr lvl="0"/>
            <a:r>
              <a:rPr lang="en-US" altLang="zh-CN" sz="2800" dirty="0" smtClean="0"/>
              <a:t>B2B</a:t>
            </a:r>
            <a:r>
              <a:rPr lang="zh-CN" altLang="zh-CN" sz="2800" dirty="0" smtClean="0"/>
              <a:t>集成</a:t>
            </a:r>
          </a:p>
          <a:p>
            <a:pPr lvl="0"/>
            <a:r>
              <a:rPr lang="zh-CN" altLang="zh-CN" sz="2800" dirty="0" smtClean="0"/>
              <a:t>软件重用</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b="1" dirty="0" smtClean="0"/>
              <a:t>8.3.</a:t>
            </a:r>
            <a:r>
              <a:rPr lang="en-US" altLang="zh-CN" b="1" dirty="0" smtClean="0"/>
              <a:t>4</a:t>
            </a:r>
            <a:r>
              <a:rPr lang="x-none" altLang="zh-CN" b="1" dirty="0" smtClean="0"/>
              <a:t> </a:t>
            </a:r>
            <a:r>
              <a:rPr lang="zh-CN" altLang="en-US" b="1" dirty="0" smtClean="0"/>
              <a:t>应用</a:t>
            </a:r>
            <a:endParaRPr lang="zh-CN" altLang="en-US" dirty="0"/>
          </a:p>
        </p:txBody>
      </p:sp>
      <p:sp>
        <p:nvSpPr>
          <p:cNvPr id="3" name="内容占位符 2"/>
          <p:cNvSpPr>
            <a:spLocks noGrp="1"/>
          </p:cNvSpPr>
          <p:nvPr>
            <p:ph idx="1"/>
          </p:nvPr>
        </p:nvSpPr>
        <p:spPr>
          <a:xfrm>
            <a:off x="2411760" y="1916832"/>
            <a:ext cx="4968552" cy="1224136"/>
          </a:xfrm>
        </p:spPr>
        <p:txBody>
          <a:bodyPr>
            <a:noAutofit/>
          </a:bodyPr>
          <a:lstStyle/>
          <a:p>
            <a:pPr lvl="0"/>
            <a:r>
              <a:rPr lang="zh-CN" altLang="zh-CN" sz="2800" dirty="0" smtClean="0"/>
              <a:t>单机应用程序</a:t>
            </a:r>
            <a:r>
              <a:rPr lang="en-US" altLang="zh-CN" sz="2800" b="1" dirty="0" smtClean="0">
                <a:solidFill>
                  <a:srgbClr val="FF0000"/>
                </a:solidFill>
              </a:rPr>
              <a:t>×</a:t>
            </a:r>
            <a:endParaRPr lang="zh-CN" altLang="zh-CN" sz="2800" b="1" dirty="0" smtClean="0">
              <a:solidFill>
                <a:srgbClr val="FF0000"/>
              </a:solidFill>
            </a:endParaRPr>
          </a:p>
          <a:p>
            <a:pPr lvl="0"/>
            <a:r>
              <a:rPr lang="zh-CN" altLang="zh-CN" sz="2800" dirty="0" smtClean="0"/>
              <a:t>局域网上的同构应用程序</a:t>
            </a:r>
            <a:r>
              <a:rPr lang="en-US" altLang="zh-CN" sz="2800" b="1" dirty="0" smtClean="0">
                <a:solidFill>
                  <a:srgbClr val="FF0000"/>
                </a:solidFill>
              </a:rPr>
              <a:t>×</a:t>
            </a:r>
            <a:endParaRPr lang="zh-CN" altLang="zh-CN" sz="2800"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x-none" altLang="zh-CN" b="1" dirty="0" smtClean="0"/>
              <a:t>8.4 </a:t>
            </a:r>
            <a:r>
              <a:rPr lang="x-none" altLang="zh-CN" b="1" dirty="0" smtClean="0"/>
              <a:t>VS2010</a:t>
            </a:r>
            <a:r>
              <a:rPr lang="zh-CN" altLang="zh-CN" b="1" dirty="0" smtClean="0"/>
              <a:t>下创建</a:t>
            </a:r>
            <a:r>
              <a:rPr lang="x-none" altLang="zh-CN" b="1" dirty="0" smtClean="0"/>
              <a:t>与引用Web 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21506" name="Picture 2" descr="vs2010下创建webservice - 醉生梦死 - 醉生梦死"/>
          <p:cNvPicPr>
            <a:picLocks noChangeAspect="1" noChangeArrowheads="1"/>
          </p:cNvPicPr>
          <p:nvPr/>
        </p:nvPicPr>
        <p:blipFill>
          <a:blip r:embed="rId2" cstate="print"/>
          <a:srcRect/>
          <a:stretch>
            <a:fillRect/>
          </a:stretch>
        </p:blipFill>
        <p:spPr bwMode="auto">
          <a:xfrm>
            <a:off x="0" y="1268760"/>
            <a:ext cx="9144000" cy="5144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a:xfrm>
            <a:off x="0" y="1600200"/>
            <a:ext cx="9144000" cy="4525963"/>
          </a:xfrm>
        </p:spPr>
        <p:txBody>
          <a:bodyPr>
            <a:normAutofit fontScale="92500" lnSpcReduction="10000"/>
          </a:bodyPr>
          <a:lstStyle/>
          <a:p>
            <a:pPr>
              <a:buNone/>
            </a:pPr>
            <a:r>
              <a:rPr lang="zh-CN" altLang="en-US" dirty="0" smtClean="0"/>
              <a:t>            </a:t>
            </a:r>
            <a:r>
              <a:rPr lang="zh-CN" altLang="zh-CN" dirty="0" smtClean="0"/>
              <a:t>本移动扫描盘点系统是建立在</a:t>
            </a:r>
            <a:r>
              <a:rPr lang="en-US" altLang="zh-CN" dirty="0" smtClean="0"/>
              <a:t>SAP</a:t>
            </a:r>
            <a:r>
              <a:rPr lang="zh-CN" altLang="zh-CN" dirty="0" smtClean="0"/>
              <a:t>平台上的二次开发，因</a:t>
            </a:r>
            <a:r>
              <a:rPr lang="en-US" altLang="zh-CN" dirty="0" smtClean="0"/>
              <a:t>SAP</a:t>
            </a:r>
            <a:r>
              <a:rPr lang="zh-CN" altLang="zh-CN" dirty="0" smtClean="0"/>
              <a:t>平台已提供数据库平台，因而</a:t>
            </a:r>
            <a:r>
              <a:rPr lang="en-US" altLang="zh-CN" dirty="0" smtClean="0"/>
              <a:t>SAP</a:t>
            </a:r>
            <a:r>
              <a:rPr lang="zh-CN" altLang="zh-CN" dirty="0" smtClean="0"/>
              <a:t>数据库提供</a:t>
            </a:r>
            <a:r>
              <a:rPr lang="zh-CN" altLang="zh-CN" dirty="0" smtClean="0"/>
              <a:t>的</a:t>
            </a:r>
            <a:r>
              <a:rPr lang="zh-CN" altLang="en-US" dirty="0" smtClean="0"/>
              <a:t>业务</a:t>
            </a:r>
            <a:r>
              <a:rPr lang="zh-CN" altLang="zh-CN" dirty="0" smtClean="0"/>
              <a:t>数据表</a:t>
            </a:r>
            <a:r>
              <a:rPr lang="zh-CN" altLang="zh-CN" dirty="0" smtClean="0"/>
              <a:t>无须重建，必要时可对属性进行扩充。此外，对于</a:t>
            </a:r>
            <a:r>
              <a:rPr lang="en-US" altLang="zh-CN" dirty="0" smtClean="0"/>
              <a:t>SAP</a:t>
            </a:r>
            <a:r>
              <a:rPr lang="zh-CN" altLang="zh-CN" dirty="0" smtClean="0"/>
              <a:t>平台级数据库未提供的数据表，移动扫描盘点系统创建专用的数据库。最后，对</a:t>
            </a:r>
            <a:r>
              <a:rPr lang="en-US" altLang="zh-CN" dirty="0" smtClean="0"/>
              <a:t>SAP</a:t>
            </a:r>
            <a:r>
              <a:rPr lang="zh-CN" altLang="zh-CN" dirty="0" smtClean="0"/>
              <a:t>数据库的引用有直接和间接</a:t>
            </a:r>
            <a:r>
              <a:rPr lang="en-US" altLang="zh-CN" dirty="0" smtClean="0"/>
              <a:t>2</a:t>
            </a:r>
            <a:r>
              <a:rPr lang="zh-CN" altLang="zh-CN" dirty="0" smtClean="0"/>
              <a:t>种形式。直接引用就是</a:t>
            </a:r>
            <a:r>
              <a:rPr lang="en-US" altLang="zh-CN" dirty="0" err="1" smtClean="0"/>
              <a:t>WebService</a:t>
            </a:r>
            <a:r>
              <a:rPr lang="zh-CN" altLang="zh-CN" dirty="0" smtClean="0"/>
              <a:t>通过动态</a:t>
            </a:r>
            <a:r>
              <a:rPr lang="en-US" altLang="zh-CN" dirty="0" smtClean="0"/>
              <a:t>SQL</a:t>
            </a:r>
            <a:r>
              <a:rPr lang="zh-CN" altLang="zh-CN" dirty="0" smtClean="0"/>
              <a:t>访问</a:t>
            </a:r>
            <a:r>
              <a:rPr lang="en-US" altLang="zh-CN" dirty="0" smtClean="0"/>
              <a:t>SAP</a:t>
            </a:r>
            <a:r>
              <a:rPr lang="zh-CN" altLang="zh-CN" dirty="0" smtClean="0"/>
              <a:t>数据库。而间接调用是通过实例化</a:t>
            </a:r>
            <a:r>
              <a:rPr lang="en-US" altLang="zh-CN" dirty="0" smtClean="0"/>
              <a:t>COM</a:t>
            </a:r>
            <a:r>
              <a:rPr lang="zh-CN" altLang="zh-CN" dirty="0" smtClean="0"/>
              <a:t>组件对外提供的类来间接访问数据库，应用程序员无需关注具体细节。本章对</a:t>
            </a:r>
            <a:r>
              <a:rPr lang="en-US" altLang="zh-CN" dirty="0" smtClean="0"/>
              <a:t>SAP</a:t>
            </a:r>
            <a:r>
              <a:rPr lang="zh-CN" altLang="zh-CN" dirty="0" smtClean="0"/>
              <a:t>数据库的调用指直接引用。</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rmAutofit fontScale="90000"/>
          </a:bodyPr>
          <a:lstStyle/>
          <a:p>
            <a:r>
              <a:rPr lang="x-none" altLang="zh-CN" b="1" dirty="0" smtClean="0"/>
              <a:t>8.4.1 </a:t>
            </a:r>
            <a:r>
              <a:rPr lang="x-none" altLang="zh-CN" b="1" dirty="0" smtClean="0"/>
              <a:t>.NET Framework4.0框架下创建与引用WebService</a:t>
            </a:r>
            <a:endParaRPr lang="zh-CN" altLang="zh-CN" b="1" dirty="0"/>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cstate="print"/>
          <a:srcRect/>
          <a:stretch>
            <a:fillRect/>
          </a:stretch>
        </p:blipFill>
        <p:spPr bwMode="auto">
          <a:xfrm>
            <a:off x="0" y="1340768"/>
            <a:ext cx="9167292"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23554" name="Picture 2"/>
          <p:cNvPicPr>
            <a:picLocks noChangeAspect="1" noChangeArrowheads="1"/>
          </p:cNvPicPr>
          <p:nvPr/>
        </p:nvPicPr>
        <p:blipFill>
          <a:blip r:embed="rId2" cstate="print"/>
          <a:srcRect/>
          <a:stretch>
            <a:fillRect/>
          </a:stretch>
        </p:blipFill>
        <p:spPr bwMode="auto">
          <a:xfrm>
            <a:off x="0" y="1340768"/>
            <a:ext cx="9144000" cy="5539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24578" name="Picture 2"/>
          <p:cNvPicPr>
            <a:picLocks noChangeAspect="1" noChangeArrowheads="1"/>
          </p:cNvPicPr>
          <p:nvPr/>
        </p:nvPicPr>
        <p:blipFill>
          <a:blip r:embed="rId2" cstate="print"/>
          <a:srcRect/>
          <a:stretch>
            <a:fillRect/>
          </a:stretch>
        </p:blipFill>
        <p:spPr bwMode="auto">
          <a:xfrm>
            <a:off x="0" y="1484784"/>
            <a:ext cx="9144000" cy="48779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25602" name="Picture 2"/>
          <p:cNvPicPr>
            <a:picLocks noChangeAspect="1" noChangeArrowheads="1"/>
          </p:cNvPicPr>
          <p:nvPr/>
        </p:nvPicPr>
        <p:blipFill>
          <a:blip r:embed="rId2" cstate="print"/>
          <a:srcRect/>
          <a:stretch>
            <a:fillRect/>
          </a:stretch>
        </p:blipFill>
        <p:spPr bwMode="auto">
          <a:xfrm>
            <a:off x="0" y="1268760"/>
            <a:ext cx="9225148" cy="5589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26626" name="Picture 2"/>
          <p:cNvPicPr>
            <a:picLocks noChangeAspect="1" noChangeArrowheads="1"/>
          </p:cNvPicPr>
          <p:nvPr/>
        </p:nvPicPr>
        <p:blipFill>
          <a:blip r:embed="rId2" cstate="print"/>
          <a:srcRect/>
          <a:stretch>
            <a:fillRect/>
          </a:stretch>
        </p:blipFill>
        <p:spPr bwMode="auto">
          <a:xfrm>
            <a:off x="2627784" y="1340768"/>
            <a:ext cx="4617683" cy="5517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27650" name="Picture 2"/>
          <p:cNvPicPr>
            <a:picLocks noChangeAspect="1" noChangeArrowheads="1"/>
          </p:cNvPicPr>
          <p:nvPr/>
        </p:nvPicPr>
        <p:blipFill>
          <a:blip r:embed="rId2" cstate="print"/>
          <a:srcRect/>
          <a:stretch>
            <a:fillRect/>
          </a:stretch>
        </p:blipFill>
        <p:spPr bwMode="auto">
          <a:xfrm>
            <a:off x="1763688" y="1988840"/>
            <a:ext cx="6056981"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28674" name="Picture 2"/>
          <p:cNvPicPr>
            <a:picLocks noChangeAspect="1" noChangeArrowheads="1"/>
          </p:cNvPicPr>
          <p:nvPr/>
        </p:nvPicPr>
        <p:blipFill>
          <a:blip r:embed="rId2" cstate="print"/>
          <a:srcRect/>
          <a:stretch>
            <a:fillRect/>
          </a:stretch>
        </p:blipFill>
        <p:spPr bwMode="auto">
          <a:xfrm>
            <a:off x="0" y="1412776"/>
            <a:ext cx="9105694"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29698" name="Picture 2"/>
          <p:cNvPicPr>
            <a:picLocks noChangeAspect="1" noChangeArrowheads="1"/>
          </p:cNvPicPr>
          <p:nvPr/>
        </p:nvPicPr>
        <p:blipFill>
          <a:blip r:embed="rId2" cstate="print"/>
          <a:srcRect/>
          <a:stretch>
            <a:fillRect/>
          </a:stretch>
        </p:blipFill>
        <p:spPr bwMode="auto">
          <a:xfrm>
            <a:off x="0" y="1340768"/>
            <a:ext cx="9105695"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30722" name="Picture 2"/>
          <p:cNvPicPr>
            <a:picLocks noChangeAspect="1" noChangeArrowheads="1"/>
          </p:cNvPicPr>
          <p:nvPr/>
        </p:nvPicPr>
        <p:blipFill>
          <a:blip r:embed="rId2" cstate="print"/>
          <a:srcRect/>
          <a:stretch>
            <a:fillRect/>
          </a:stretch>
        </p:blipFill>
        <p:spPr bwMode="auto">
          <a:xfrm>
            <a:off x="0" y="1556792"/>
            <a:ext cx="9109890"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x-none" altLang="zh-CN" b="1" dirty="0" smtClean="0"/>
              <a:t>8.4 </a:t>
            </a:r>
            <a:r>
              <a:rPr lang="x-none" altLang="zh-CN" b="1" dirty="0" smtClean="0"/>
              <a:t>VS2010</a:t>
            </a:r>
            <a:r>
              <a:rPr lang="zh-CN" altLang="zh-CN" b="1" dirty="0" smtClean="0"/>
              <a:t>下创建</a:t>
            </a:r>
            <a:r>
              <a:rPr lang="x-none" altLang="zh-CN" b="1" dirty="0" smtClean="0"/>
              <a:t>与引用Web 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31746" name="Picture 2"/>
          <p:cNvPicPr>
            <a:picLocks noChangeAspect="1" noChangeArrowheads="1"/>
          </p:cNvPicPr>
          <p:nvPr/>
        </p:nvPicPr>
        <p:blipFill>
          <a:blip r:embed="rId2" cstate="print"/>
          <a:srcRect/>
          <a:stretch>
            <a:fillRect/>
          </a:stretch>
        </p:blipFill>
        <p:spPr bwMode="auto">
          <a:xfrm>
            <a:off x="0" y="1340768"/>
            <a:ext cx="9122160"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x-none" altLang="zh-CN" b="1" dirty="0" smtClean="0"/>
              <a:t>8.1 </a:t>
            </a:r>
            <a:r>
              <a:rPr lang="x-none" altLang="zh-CN" b="1" dirty="0" smtClean="0"/>
              <a:t>SAP平台数据库表的修改与引用</a:t>
            </a:r>
            <a:endParaRPr lang="zh-CN" altLang="en-US" dirty="0"/>
          </a:p>
        </p:txBody>
      </p:sp>
      <p:sp>
        <p:nvSpPr>
          <p:cNvPr id="3" name="内容占位符 2"/>
          <p:cNvSpPr>
            <a:spLocks noGrp="1"/>
          </p:cNvSpPr>
          <p:nvPr>
            <p:ph idx="1"/>
          </p:nvPr>
        </p:nvSpPr>
        <p:spPr>
          <a:xfrm>
            <a:off x="0" y="1600200"/>
            <a:ext cx="9144000" cy="4525963"/>
          </a:xfrm>
        </p:spPr>
        <p:txBody>
          <a:bodyPr>
            <a:normAutofit fontScale="92500"/>
          </a:bodyPr>
          <a:lstStyle/>
          <a:p>
            <a:pPr lvl="0">
              <a:buNone/>
            </a:pPr>
            <a:r>
              <a:rPr lang="en-US" altLang="zh-CN" dirty="0" smtClean="0"/>
              <a:t>1.</a:t>
            </a:r>
            <a:r>
              <a:rPr lang="zh-CN" altLang="en-US" dirty="0" smtClean="0"/>
              <a:t> </a:t>
            </a:r>
            <a:r>
              <a:rPr lang="zh-CN" altLang="zh-CN" dirty="0" smtClean="0"/>
              <a:t>原表引用</a:t>
            </a:r>
          </a:p>
          <a:p>
            <a:pPr>
              <a:buNone/>
            </a:pPr>
            <a:r>
              <a:rPr lang="zh-CN" altLang="en-US" dirty="0" smtClean="0"/>
              <a:t>              </a:t>
            </a:r>
            <a:r>
              <a:rPr lang="zh-CN" altLang="zh-CN" dirty="0" smtClean="0"/>
              <a:t>在移动终端输入参数后，点击“下一步”时，移动终端应用程序首先根据物料组参数加载物料集，加载物料集的私有方法为</a:t>
            </a:r>
            <a:r>
              <a:rPr lang="en-US" altLang="zh-CN" dirty="0" err="1" smtClean="0"/>
              <a:t>MTItemSetLoad</a:t>
            </a:r>
            <a:r>
              <a:rPr lang="zh-CN" altLang="zh-CN" dirty="0" smtClean="0"/>
              <a:t>，方法内部引用</a:t>
            </a:r>
            <a:r>
              <a:rPr lang="en-US" altLang="zh-CN" dirty="0" smtClean="0"/>
              <a:t>OITM</a:t>
            </a:r>
            <a:r>
              <a:rPr lang="zh-CN" altLang="zh-CN" dirty="0" smtClean="0"/>
              <a:t>表的动态</a:t>
            </a:r>
            <a:r>
              <a:rPr lang="en-US" altLang="zh-CN" dirty="0" smtClean="0"/>
              <a:t>SQL</a:t>
            </a:r>
            <a:r>
              <a:rPr lang="zh-CN" altLang="zh-CN" dirty="0" smtClean="0"/>
              <a:t>表达式如下：</a:t>
            </a:r>
          </a:p>
          <a:p>
            <a:pPr>
              <a:buNone/>
            </a:pPr>
            <a:r>
              <a:rPr lang="zh-CN" altLang="en-US" sz="2200" dirty="0" smtClean="0">
                <a:latin typeface="Times New Roman" pitchFamily="18" charset="0"/>
                <a:cs typeface="Times New Roman" pitchFamily="18" charset="0"/>
              </a:rPr>
              <a:t>    </a:t>
            </a:r>
            <a:r>
              <a:rPr lang="zh-CN" altLang="en-US" sz="2200" dirty="0" smtClean="0">
                <a:solidFill>
                  <a:srgbClr val="0000FF"/>
                </a:solidFill>
                <a:latin typeface="Times New Roman" pitchFamily="18" charset="0"/>
                <a:cs typeface="Times New Roman" pitchFamily="18" charset="0"/>
              </a:rPr>
              <a:t> </a:t>
            </a:r>
            <a:r>
              <a:rPr lang="en-US" altLang="zh-CN" sz="2200" dirty="0" smtClean="0">
                <a:solidFill>
                  <a:srgbClr val="0000FF"/>
                </a:solidFill>
                <a:latin typeface="Times New Roman" pitchFamily="18" charset="0"/>
                <a:cs typeface="Times New Roman" pitchFamily="18" charset="0"/>
              </a:rPr>
              <a:t>SELECT </a:t>
            </a:r>
            <a:r>
              <a:rPr lang="en-US" altLang="zh-CN" sz="2200" dirty="0" smtClean="0">
                <a:latin typeface="Times New Roman" pitchFamily="18" charset="0"/>
                <a:cs typeface="Times New Roman" pitchFamily="18" charset="0"/>
              </a:rPr>
              <a:t>T0.[</a:t>
            </a:r>
            <a:r>
              <a:rPr lang="en-US" altLang="zh-CN" sz="2200" dirty="0" err="1" smtClean="0">
                <a:latin typeface="Times New Roman" pitchFamily="18" charset="0"/>
                <a:cs typeface="Times New Roman" pitchFamily="18" charset="0"/>
              </a:rPr>
              <a:t>CodeBars</a:t>
            </a:r>
            <a:r>
              <a:rPr lang="en-US" altLang="zh-CN" sz="2200" dirty="0" smtClean="0">
                <a:latin typeface="Times New Roman" pitchFamily="18" charset="0"/>
                <a:cs typeface="Times New Roman" pitchFamily="18" charset="0"/>
              </a:rPr>
              <a:t>],T0.[</a:t>
            </a:r>
            <a:r>
              <a:rPr lang="en-US" altLang="zh-CN" sz="2200" dirty="0" err="1" smtClean="0">
                <a:latin typeface="Times New Roman" pitchFamily="18" charset="0"/>
                <a:cs typeface="Times New Roman" pitchFamily="18" charset="0"/>
              </a:rPr>
              <a:t>ItemCode</a:t>
            </a:r>
            <a:r>
              <a:rPr lang="en-US" altLang="zh-CN" sz="2200" dirty="0" smtClean="0">
                <a:latin typeface="Times New Roman" pitchFamily="18" charset="0"/>
                <a:cs typeface="Times New Roman" pitchFamily="18" charset="0"/>
              </a:rPr>
              <a:t>],T0.[</a:t>
            </a:r>
            <a:r>
              <a:rPr lang="en-US" altLang="zh-CN" sz="2200" dirty="0" err="1" smtClean="0">
                <a:latin typeface="Times New Roman" pitchFamily="18" charset="0"/>
                <a:cs typeface="Times New Roman" pitchFamily="18" charset="0"/>
              </a:rPr>
              <a:t>ItemName</a:t>
            </a:r>
            <a:r>
              <a:rPr lang="en-US" altLang="zh-CN" sz="2200" dirty="0" smtClean="0">
                <a:latin typeface="Times New Roman" pitchFamily="18" charset="0"/>
                <a:cs typeface="Times New Roman" pitchFamily="18" charset="0"/>
              </a:rPr>
              <a:t>],T0.[</a:t>
            </a:r>
            <a:r>
              <a:rPr lang="en-US" altLang="zh-CN" sz="2200" dirty="0" err="1" smtClean="0">
                <a:latin typeface="Times New Roman" pitchFamily="18" charset="0"/>
                <a:cs typeface="Times New Roman" pitchFamily="18" charset="0"/>
              </a:rPr>
              <a:t>InvntryUom</a:t>
            </a:r>
            <a:r>
              <a:rPr lang="en-US" altLang="zh-CN" sz="2200" dirty="0" smtClean="0">
                <a:latin typeface="Times New Roman" pitchFamily="18" charset="0"/>
                <a:cs typeface="Times New Roman" pitchFamily="18" charset="0"/>
              </a:rPr>
              <a:t>], T0.[</a:t>
            </a:r>
            <a:r>
              <a:rPr lang="en-US" altLang="zh-CN" sz="2200" dirty="0" err="1" smtClean="0">
                <a:latin typeface="Times New Roman" pitchFamily="18" charset="0"/>
                <a:cs typeface="Times New Roman" pitchFamily="18" charset="0"/>
              </a:rPr>
              <a:t>U_ColorNo</a:t>
            </a:r>
            <a:r>
              <a:rPr lang="en-US" altLang="zh-CN" sz="2200" dirty="0" smtClean="0">
                <a:latin typeface="Times New Roman" pitchFamily="18" charset="0"/>
                <a:cs typeface="Times New Roman" pitchFamily="18" charset="0"/>
              </a:rPr>
              <a:t>] [</a:t>
            </a:r>
            <a:r>
              <a:rPr lang="en-US" altLang="zh-CN" sz="2200" dirty="0" err="1" smtClean="0">
                <a:latin typeface="Times New Roman" pitchFamily="18" charset="0"/>
                <a:cs typeface="Times New Roman" pitchFamily="18" charset="0"/>
              </a:rPr>
              <a:t>ColorNo</a:t>
            </a:r>
            <a:r>
              <a:rPr lang="en-US" altLang="zh-CN" sz="2200" dirty="0" smtClean="0">
                <a:latin typeface="Times New Roman" pitchFamily="18" charset="0"/>
                <a:cs typeface="Times New Roman" pitchFamily="18" charset="0"/>
              </a:rPr>
              <a:t>], T0.[</a:t>
            </a:r>
            <a:r>
              <a:rPr lang="en-US" altLang="zh-CN" sz="2200" dirty="0" err="1" smtClean="0">
                <a:latin typeface="Times New Roman" pitchFamily="18" charset="0"/>
                <a:cs typeface="Times New Roman" pitchFamily="18" charset="0"/>
              </a:rPr>
              <a:t>U_HHNo</a:t>
            </a:r>
            <a:r>
              <a:rPr lang="en-US" altLang="zh-CN" sz="2200" dirty="0" smtClean="0">
                <a:latin typeface="Times New Roman" pitchFamily="18" charset="0"/>
                <a:cs typeface="Times New Roman" pitchFamily="18" charset="0"/>
              </a:rPr>
              <a:t>][</a:t>
            </a:r>
            <a:r>
              <a:rPr lang="en-US" altLang="zh-CN" sz="2200" dirty="0" err="1" smtClean="0">
                <a:latin typeface="Times New Roman" pitchFamily="18" charset="0"/>
                <a:cs typeface="Times New Roman" pitchFamily="18" charset="0"/>
              </a:rPr>
              <a:t>GoodsNo</a:t>
            </a:r>
            <a:r>
              <a:rPr lang="en-US" altLang="zh-CN" sz="2200" dirty="0" smtClean="0">
                <a:latin typeface="Times New Roman" pitchFamily="18" charset="0"/>
                <a:cs typeface="Times New Roman" pitchFamily="18" charset="0"/>
              </a:rPr>
              <a:t>],T0.[</a:t>
            </a:r>
            <a:r>
              <a:rPr lang="en-US" altLang="zh-CN" sz="2200" dirty="0" err="1" smtClean="0">
                <a:latin typeface="Times New Roman" pitchFamily="18" charset="0"/>
                <a:cs typeface="Times New Roman" pitchFamily="18" charset="0"/>
              </a:rPr>
              <a:t>U_SizeNo</a:t>
            </a:r>
            <a:r>
              <a:rPr lang="en-US" altLang="zh-CN" sz="2200" dirty="0" smtClean="0">
                <a:latin typeface="Times New Roman" pitchFamily="18" charset="0"/>
                <a:cs typeface="Times New Roman" pitchFamily="18" charset="0"/>
              </a:rPr>
              <a:t>][</a:t>
            </a:r>
            <a:r>
              <a:rPr lang="en-US" altLang="zh-CN" sz="2200" dirty="0" err="1" smtClean="0">
                <a:latin typeface="Times New Roman" pitchFamily="18" charset="0"/>
                <a:cs typeface="Times New Roman" pitchFamily="18" charset="0"/>
              </a:rPr>
              <a:t>SizeNo</a:t>
            </a:r>
            <a:r>
              <a:rPr lang="en-US" altLang="zh-CN" sz="2200" dirty="0" smtClean="0">
                <a:latin typeface="Times New Roman" pitchFamily="18" charset="0"/>
                <a:cs typeface="Times New Roman" pitchFamily="18" charset="0"/>
              </a:rPr>
              <a:t>],T0.[U_BZBJ][</a:t>
            </a:r>
            <a:r>
              <a:rPr lang="en-US" altLang="zh-CN" sz="2200" dirty="0" err="1" smtClean="0">
                <a:latin typeface="Times New Roman" pitchFamily="18" charset="0"/>
                <a:cs typeface="Times New Roman" pitchFamily="18" charset="0"/>
              </a:rPr>
              <a:t>SpecialTag</a:t>
            </a:r>
            <a:r>
              <a:rPr lang="en-US" altLang="zh-CN" sz="2200" dirty="0" smtClean="0">
                <a:latin typeface="Times New Roman" pitchFamily="18" charset="0"/>
                <a:cs typeface="Times New Roman" pitchFamily="18" charset="0"/>
              </a:rPr>
              <a:t>], T0.[</a:t>
            </a:r>
            <a:r>
              <a:rPr lang="en-US" altLang="zh-CN" sz="2200" dirty="0" err="1" smtClean="0">
                <a:latin typeface="Times New Roman" pitchFamily="18" charset="0"/>
                <a:cs typeface="Times New Roman" pitchFamily="18" charset="0"/>
              </a:rPr>
              <a:t>U_Process</a:t>
            </a:r>
            <a:r>
              <a:rPr lang="en-US" altLang="zh-CN" sz="2200" dirty="0" smtClean="0">
                <a:latin typeface="Times New Roman" pitchFamily="18" charset="0"/>
                <a:cs typeface="Times New Roman" pitchFamily="18" charset="0"/>
              </a:rPr>
              <a:t>] [Process] </a:t>
            </a:r>
            <a:r>
              <a:rPr lang="en-US" altLang="zh-CN" sz="2200" dirty="0" smtClean="0">
                <a:solidFill>
                  <a:srgbClr val="0000FF"/>
                </a:solidFill>
                <a:latin typeface="Times New Roman" pitchFamily="18" charset="0"/>
                <a:cs typeface="Times New Roman" pitchFamily="18" charset="0"/>
              </a:rPr>
              <a:t>FROM</a:t>
            </a:r>
            <a:r>
              <a:rPr lang="en-US" altLang="zh-CN" sz="2200" dirty="0" smtClean="0">
                <a:latin typeface="Times New Roman" pitchFamily="18" charset="0"/>
                <a:cs typeface="Times New Roman" pitchFamily="18" charset="0"/>
              </a:rPr>
              <a:t> </a:t>
            </a:r>
            <a:r>
              <a:rPr lang="en-US" altLang="zh-CN" sz="2200" dirty="0" smtClean="0">
                <a:solidFill>
                  <a:srgbClr val="FF0000"/>
                </a:solidFill>
                <a:latin typeface="Times New Roman" pitchFamily="18" charset="0"/>
                <a:cs typeface="Times New Roman" pitchFamily="18" charset="0"/>
              </a:rPr>
              <a:t>OITM </a:t>
            </a:r>
            <a:r>
              <a:rPr lang="en-US" altLang="zh-CN" sz="2200" dirty="0" smtClean="0">
                <a:latin typeface="Times New Roman" pitchFamily="18" charset="0"/>
                <a:cs typeface="Times New Roman" pitchFamily="18" charset="0"/>
              </a:rPr>
              <a:t>T0 INNER JOIN </a:t>
            </a:r>
            <a:r>
              <a:rPr lang="en-US" altLang="zh-CN" sz="2200" dirty="0" smtClean="0">
                <a:solidFill>
                  <a:srgbClr val="FF0000"/>
                </a:solidFill>
                <a:latin typeface="Times New Roman" pitchFamily="18" charset="0"/>
                <a:cs typeface="Times New Roman" pitchFamily="18" charset="0"/>
              </a:rPr>
              <a:t>OITB</a:t>
            </a:r>
            <a:r>
              <a:rPr lang="en-US" altLang="zh-CN" sz="2200" dirty="0" smtClean="0">
                <a:latin typeface="Times New Roman" pitchFamily="18" charset="0"/>
                <a:cs typeface="Times New Roman" pitchFamily="18" charset="0"/>
              </a:rPr>
              <a:t> T1 ON T0.</a:t>
            </a:r>
            <a:r>
              <a:rPr lang="en-US" altLang="zh-CN" sz="2200" dirty="0" smtClean="0">
                <a:solidFill>
                  <a:srgbClr val="0070C0"/>
                </a:solidFill>
                <a:latin typeface="Times New Roman" pitchFamily="18" charset="0"/>
                <a:cs typeface="Times New Roman" pitchFamily="18" charset="0"/>
              </a:rPr>
              <a:t>ItmsGrpCod=T1.ItmsGrpCod</a:t>
            </a:r>
            <a:r>
              <a:rPr lang="en-US" altLang="zh-CN" sz="2200" dirty="0" smtClean="0">
                <a:latin typeface="Times New Roman" pitchFamily="18" charset="0"/>
                <a:cs typeface="Times New Roman" pitchFamily="18" charset="0"/>
              </a:rPr>
              <a:t>  </a:t>
            </a:r>
            <a:r>
              <a:rPr lang="en-US" altLang="zh-CN" sz="2200" dirty="0" smtClean="0">
                <a:solidFill>
                  <a:srgbClr val="0000FF"/>
                </a:solidFill>
                <a:latin typeface="Times New Roman" pitchFamily="18" charset="0"/>
                <a:cs typeface="Times New Roman" pitchFamily="18" charset="0"/>
              </a:rPr>
              <a:t>WHERE </a:t>
            </a:r>
            <a:r>
              <a:rPr lang="en-US" altLang="zh-CN" sz="2200" dirty="0" smtClean="0">
                <a:latin typeface="Times New Roman" pitchFamily="18" charset="0"/>
                <a:cs typeface="Times New Roman" pitchFamily="18" charset="0"/>
              </a:rPr>
              <a:t>T1.U_Comments='" + </a:t>
            </a:r>
            <a:r>
              <a:rPr lang="en-US" altLang="zh-CN" sz="2200" dirty="0" err="1" smtClean="0">
                <a:latin typeface="Times New Roman" pitchFamily="18" charset="0"/>
                <a:cs typeface="Times New Roman" pitchFamily="18" charset="0"/>
              </a:rPr>
              <a:t>GroupComments</a:t>
            </a:r>
            <a:r>
              <a:rPr lang="en-US" altLang="zh-CN" sz="2200" dirty="0" smtClean="0">
                <a:latin typeface="Times New Roman" pitchFamily="18" charset="0"/>
                <a:cs typeface="Times New Roman" pitchFamily="18" charset="0"/>
              </a:rPr>
              <a:t> + "' and  T0.[</a:t>
            </a:r>
            <a:r>
              <a:rPr lang="en-US" altLang="zh-CN" sz="2200" dirty="0" err="1" smtClean="0">
                <a:latin typeface="Times New Roman" pitchFamily="18" charset="0"/>
                <a:cs typeface="Times New Roman" pitchFamily="18" charset="0"/>
              </a:rPr>
              <a:t>frozenFor</a:t>
            </a:r>
            <a:r>
              <a:rPr lang="en-US" altLang="zh-CN" sz="2200" dirty="0" smtClean="0">
                <a:latin typeface="Times New Roman" pitchFamily="18" charset="0"/>
                <a:cs typeface="Times New Roman" pitchFamily="18" charset="0"/>
              </a:rPr>
              <a:t>]='N'  and T0.[</a:t>
            </a:r>
            <a:r>
              <a:rPr lang="en-US" altLang="zh-CN" sz="2200" dirty="0" err="1" smtClean="0">
                <a:latin typeface="Times New Roman" pitchFamily="18" charset="0"/>
                <a:cs typeface="Times New Roman" pitchFamily="18" charset="0"/>
              </a:rPr>
              <a:t>validFrom</a:t>
            </a:r>
            <a:r>
              <a:rPr lang="en-US" altLang="zh-CN" sz="2200" dirty="0" smtClean="0">
                <a:latin typeface="Times New Roman" pitchFamily="18" charset="0"/>
                <a:cs typeface="Times New Roman" pitchFamily="18" charset="0"/>
              </a:rPr>
              <a:t>]  is  null and  T0.[</a:t>
            </a:r>
            <a:r>
              <a:rPr lang="en-US" altLang="zh-CN" sz="2200" dirty="0" err="1" smtClean="0">
                <a:latin typeface="Times New Roman" pitchFamily="18" charset="0"/>
                <a:cs typeface="Times New Roman" pitchFamily="18" charset="0"/>
              </a:rPr>
              <a:t>validTo</a:t>
            </a:r>
            <a:r>
              <a:rPr lang="en-US" altLang="zh-CN" sz="2200" dirty="0" smtClean="0">
                <a:latin typeface="Times New Roman" pitchFamily="18" charset="0"/>
                <a:cs typeface="Times New Roman" pitchFamily="18" charset="0"/>
              </a:rPr>
              <a:t>]  is  null";</a:t>
            </a:r>
            <a:endParaRPr lang="zh-CN" altLang="zh-CN" sz="2200" dirty="0" smtClean="0">
              <a:latin typeface="Times New Roman" pitchFamily="18" charset="0"/>
              <a:cs typeface="Times New Roman" pitchFamily="18" charset="0"/>
            </a:endParaRPr>
          </a:p>
          <a:p>
            <a:pPr>
              <a:buNone/>
            </a:pP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x-none" altLang="zh-CN" b="1" dirty="0" smtClean="0"/>
              <a:t>8.4 </a:t>
            </a:r>
            <a:r>
              <a:rPr lang="x-none" altLang="zh-CN" b="1" dirty="0" smtClean="0"/>
              <a:t>VS2010</a:t>
            </a:r>
            <a:r>
              <a:rPr lang="zh-CN" altLang="zh-CN" b="1" dirty="0" smtClean="0"/>
              <a:t>下创建</a:t>
            </a:r>
            <a:r>
              <a:rPr lang="x-none" altLang="zh-CN" b="1" dirty="0" smtClean="0"/>
              <a:t>与引用Web 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32770" name="Picture 2"/>
          <p:cNvPicPr>
            <a:picLocks noChangeAspect="1" noChangeArrowheads="1"/>
          </p:cNvPicPr>
          <p:nvPr/>
        </p:nvPicPr>
        <p:blipFill>
          <a:blip r:embed="rId2" cstate="print"/>
          <a:srcRect/>
          <a:stretch>
            <a:fillRect/>
          </a:stretch>
        </p:blipFill>
        <p:spPr bwMode="auto">
          <a:xfrm>
            <a:off x="1043608" y="1349119"/>
            <a:ext cx="7272808" cy="55088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33794" name="Picture 2"/>
          <p:cNvPicPr>
            <a:picLocks noChangeAspect="1" noChangeArrowheads="1"/>
          </p:cNvPicPr>
          <p:nvPr/>
        </p:nvPicPr>
        <p:blipFill>
          <a:blip r:embed="rId2" cstate="print"/>
          <a:srcRect/>
          <a:stretch>
            <a:fillRect/>
          </a:stretch>
        </p:blipFill>
        <p:spPr bwMode="auto">
          <a:xfrm>
            <a:off x="1475656" y="1340768"/>
            <a:ext cx="6344817" cy="5517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34818" name="Picture 2"/>
          <p:cNvPicPr>
            <a:picLocks noChangeAspect="1" noChangeArrowheads="1"/>
          </p:cNvPicPr>
          <p:nvPr/>
        </p:nvPicPr>
        <p:blipFill>
          <a:blip r:embed="rId2" cstate="print"/>
          <a:srcRect/>
          <a:stretch>
            <a:fillRect/>
          </a:stretch>
        </p:blipFill>
        <p:spPr bwMode="auto">
          <a:xfrm>
            <a:off x="323528" y="1362335"/>
            <a:ext cx="8460432" cy="54956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35842" name="Picture 2"/>
          <p:cNvPicPr>
            <a:picLocks noChangeAspect="1" noChangeArrowheads="1"/>
          </p:cNvPicPr>
          <p:nvPr/>
        </p:nvPicPr>
        <p:blipFill>
          <a:blip r:embed="rId2" cstate="print"/>
          <a:srcRect/>
          <a:stretch>
            <a:fillRect/>
          </a:stretch>
        </p:blipFill>
        <p:spPr bwMode="auto">
          <a:xfrm>
            <a:off x="251520" y="1340768"/>
            <a:ext cx="8496944" cy="55193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36866" name="Picture 2"/>
          <p:cNvPicPr>
            <a:picLocks noChangeAspect="1" noChangeArrowheads="1"/>
          </p:cNvPicPr>
          <p:nvPr/>
        </p:nvPicPr>
        <p:blipFill>
          <a:blip r:embed="rId2" cstate="print"/>
          <a:srcRect/>
          <a:stretch>
            <a:fillRect/>
          </a:stretch>
        </p:blipFill>
        <p:spPr bwMode="auto">
          <a:xfrm>
            <a:off x="467544" y="1268760"/>
            <a:ext cx="8316416" cy="54021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417638"/>
          </a:xfrm>
        </p:spPr>
        <p:txBody>
          <a:bodyPr>
            <a:normAutofit fontScale="90000"/>
          </a:bodyPr>
          <a:lstStyle/>
          <a:p>
            <a:r>
              <a:rPr lang="x-none" altLang="zh-CN" b="1" dirty="0" smtClean="0"/>
              <a:t>8.4.1 </a:t>
            </a:r>
            <a:r>
              <a:rPr lang="x-none" altLang="zh-CN" b="1" dirty="0" smtClean="0"/>
              <a:t>.NET Framework4.0框架下创建与引用WebService</a:t>
            </a:r>
            <a:endParaRPr lang="zh-CN" altLang="en-US" dirty="0"/>
          </a:p>
        </p:txBody>
      </p:sp>
      <p:sp>
        <p:nvSpPr>
          <p:cNvPr id="3" name="内容占位符 2"/>
          <p:cNvSpPr>
            <a:spLocks noGrp="1"/>
          </p:cNvSpPr>
          <p:nvPr>
            <p:ph idx="1"/>
          </p:nvPr>
        </p:nvSpPr>
        <p:spPr/>
        <p:txBody>
          <a:bodyPr/>
          <a:lstStyle/>
          <a:p>
            <a:endParaRPr lang="zh-CN" altLang="en-US"/>
          </a:p>
        </p:txBody>
      </p:sp>
      <p:pic>
        <p:nvPicPr>
          <p:cNvPr id="37890" name="Picture 2"/>
          <p:cNvPicPr>
            <a:picLocks noChangeAspect="1" noChangeArrowheads="1"/>
          </p:cNvPicPr>
          <p:nvPr/>
        </p:nvPicPr>
        <p:blipFill>
          <a:blip r:embed="rId2" cstate="print"/>
          <a:srcRect/>
          <a:stretch>
            <a:fillRect/>
          </a:stretch>
        </p:blipFill>
        <p:spPr bwMode="auto">
          <a:xfrm>
            <a:off x="2267744" y="1268760"/>
            <a:ext cx="4906832" cy="5589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smtClean="0"/>
              <a:t>2.</a:t>
            </a:r>
            <a:r>
              <a:rPr lang="zh-CN" altLang="en-US" dirty="0" smtClean="0"/>
              <a:t> </a:t>
            </a:r>
            <a:r>
              <a:rPr lang="zh-CN" altLang="zh-CN" dirty="0" smtClean="0"/>
              <a:t>扩充表引用</a:t>
            </a:r>
            <a:endParaRPr lang="zh-CN" altLang="en-US" dirty="0"/>
          </a:p>
        </p:txBody>
      </p:sp>
      <p:sp>
        <p:nvSpPr>
          <p:cNvPr id="3" name="内容占位符 2"/>
          <p:cNvSpPr>
            <a:spLocks noGrp="1"/>
          </p:cNvSpPr>
          <p:nvPr>
            <p:ph idx="1"/>
          </p:nvPr>
        </p:nvSpPr>
        <p:spPr>
          <a:xfrm>
            <a:off x="0" y="1600200"/>
            <a:ext cx="9144000" cy="4525963"/>
          </a:xfrm>
        </p:spPr>
        <p:txBody>
          <a:bodyPr>
            <a:normAutofit fontScale="92500"/>
          </a:bodyPr>
          <a:lstStyle/>
          <a:p>
            <a:pPr lvl="0">
              <a:buNone/>
            </a:pPr>
            <a:r>
              <a:rPr lang="en-US" altLang="zh-CN" dirty="0" smtClean="0"/>
              <a:t>(1)</a:t>
            </a:r>
            <a:r>
              <a:rPr lang="zh-CN" altLang="en-US" dirty="0" smtClean="0"/>
              <a:t> </a:t>
            </a:r>
            <a:r>
              <a:rPr lang="zh-CN" altLang="zh-CN" dirty="0" smtClean="0"/>
              <a:t>扩充</a:t>
            </a:r>
            <a:r>
              <a:rPr lang="x-none" altLang="zh-CN" dirty="0" smtClean="0"/>
              <a:t>OITB</a:t>
            </a:r>
            <a:r>
              <a:rPr lang="zh-CN" altLang="zh-CN" dirty="0" smtClean="0"/>
              <a:t>表</a:t>
            </a:r>
          </a:p>
          <a:p>
            <a:r>
              <a:rPr lang="zh-CN" altLang="zh-CN" dirty="0" smtClean="0"/>
              <a:t>在移动终端选择物料组参数时，需要将物料组信息加载到移动终端，加载物料组名称的公有方法为</a:t>
            </a:r>
            <a:r>
              <a:rPr lang="en-US" altLang="zh-CN" dirty="0" err="1" smtClean="0"/>
              <a:t>MTItemGropSelect</a:t>
            </a:r>
            <a:r>
              <a:rPr lang="zh-CN" altLang="zh-CN" dirty="0" smtClean="0"/>
              <a:t>，方法内部相应对</a:t>
            </a:r>
            <a:r>
              <a:rPr lang="en-US" altLang="zh-CN" dirty="0" smtClean="0"/>
              <a:t>OITB</a:t>
            </a:r>
            <a:r>
              <a:rPr lang="zh-CN" altLang="zh-CN" dirty="0" smtClean="0"/>
              <a:t>表引用的动态</a:t>
            </a:r>
            <a:r>
              <a:rPr lang="en-US" altLang="zh-CN" dirty="0" smtClean="0"/>
              <a:t>SQL</a:t>
            </a:r>
            <a:r>
              <a:rPr lang="zh-CN" altLang="zh-CN" dirty="0" smtClean="0"/>
              <a:t>表达式如下</a:t>
            </a:r>
            <a:r>
              <a:rPr lang="en-US" altLang="zh-CN" dirty="0" smtClean="0"/>
              <a:t>:</a:t>
            </a:r>
            <a:endParaRPr lang="zh-CN" altLang="zh-CN" dirty="0" smtClean="0"/>
          </a:p>
          <a:p>
            <a:pPr>
              <a:buNone/>
            </a:pPr>
            <a:r>
              <a:rPr lang="en-US" altLang="zh-CN" dirty="0" smtClean="0">
                <a:solidFill>
                  <a:srgbClr val="0000FF"/>
                </a:solidFill>
              </a:rPr>
              <a:t>	SELECT distinct</a:t>
            </a:r>
            <a:r>
              <a:rPr lang="en-US" altLang="zh-CN" dirty="0" smtClean="0"/>
              <a:t> </a:t>
            </a:r>
            <a:r>
              <a:rPr lang="en-US" altLang="zh-CN" dirty="0" err="1" smtClean="0"/>
              <a:t>U_Comments</a:t>
            </a:r>
            <a:r>
              <a:rPr lang="en-US" altLang="zh-CN" dirty="0" smtClean="0"/>
              <a:t> </a:t>
            </a:r>
            <a:r>
              <a:rPr lang="en-US" altLang="zh-CN" dirty="0" smtClean="0">
                <a:solidFill>
                  <a:srgbClr val="0000FF"/>
                </a:solidFill>
              </a:rPr>
              <a:t>FROM</a:t>
            </a:r>
            <a:r>
              <a:rPr lang="en-US" altLang="zh-CN" dirty="0" smtClean="0"/>
              <a:t> </a:t>
            </a:r>
            <a:r>
              <a:rPr lang="en-US" altLang="zh-CN" dirty="0" smtClean="0">
                <a:solidFill>
                  <a:srgbClr val="FF0000"/>
                </a:solidFill>
              </a:rPr>
              <a:t>OITB</a:t>
            </a:r>
            <a:endParaRPr lang="zh-CN" altLang="zh-CN" dirty="0" smtClean="0">
              <a:solidFill>
                <a:srgbClr val="FF0000"/>
              </a:solidFill>
            </a:endParaRPr>
          </a:p>
          <a:p>
            <a:r>
              <a:rPr lang="zh-CN" altLang="zh-CN" dirty="0" smtClean="0"/>
              <a:t>在物料加载的动态</a:t>
            </a:r>
            <a:r>
              <a:rPr lang="x-none" altLang="zh-CN" dirty="0" smtClean="0"/>
              <a:t>SQL</a:t>
            </a:r>
            <a:r>
              <a:rPr lang="zh-CN" altLang="zh-CN" dirty="0" smtClean="0"/>
              <a:t>中，对于</a:t>
            </a:r>
            <a:r>
              <a:rPr lang="x-none" altLang="zh-CN" dirty="0" smtClean="0"/>
              <a:t>OITB</a:t>
            </a:r>
            <a:r>
              <a:rPr lang="zh-CN" altLang="zh-CN" dirty="0" smtClean="0"/>
              <a:t>表的引用为扩充表引用，其扩充属性为：</a:t>
            </a:r>
            <a:r>
              <a:rPr lang="en-US" altLang="zh-CN" dirty="0" err="1" smtClean="0"/>
              <a:t>U_Comments</a:t>
            </a:r>
            <a:r>
              <a:rPr lang="zh-CN" altLang="zh-CN" dirty="0" smtClean="0"/>
              <a:t>，该属性存储物料组信息，详见原表的动态</a:t>
            </a:r>
            <a:r>
              <a:rPr lang="en-US" altLang="zh-CN" dirty="0" smtClean="0"/>
              <a:t>SQL</a:t>
            </a:r>
            <a:r>
              <a:rPr lang="zh-CN" altLang="zh-CN" dirty="0" smtClean="0"/>
              <a:t>引用语句。</a:t>
            </a:r>
          </a:p>
          <a:p>
            <a:pPr>
              <a:buNone/>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smtClean="0"/>
              <a:t>2.</a:t>
            </a:r>
            <a:r>
              <a:rPr lang="zh-CN" altLang="en-US" dirty="0" smtClean="0"/>
              <a:t> </a:t>
            </a:r>
            <a:r>
              <a:rPr lang="zh-CN" altLang="zh-CN" dirty="0" smtClean="0"/>
              <a:t>扩充表引用</a:t>
            </a:r>
            <a:endParaRPr lang="zh-CN" altLang="en-US" dirty="0"/>
          </a:p>
        </p:txBody>
      </p:sp>
      <p:sp>
        <p:nvSpPr>
          <p:cNvPr id="3" name="内容占位符 2"/>
          <p:cNvSpPr>
            <a:spLocks noGrp="1"/>
          </p:cNvSpPr>
          <p:nvPr>
            <p:ph idx="1"/>
          </p:nvPr>
        </p:nvSpPr>
        <p:spPr>
          <a:xfrm>
            <a:off x="0" y="1600200"/>
            <a:ext cx="9144000" cy="4525963"/>
          </a:xfrm>
        </p:spPr>
        <p:txBody>
          <a:bodyPr>
            <a:normAutofit fontScale="92500" lnSpcReduction="10000"/>
          </a:bodyPr>
          <a:lstStyle/>
          <a:p>
            <a:pPr lvl="0">
              <a:buNone/>
            </a:pPr>
            <a:r>
              <a:rPr lang="en-US" altLang="zh-CN" dirty="0" smtClean="0"/>
              <a:t>(2) </a:t>
            </a:r>
            <a:r>
              <a:rPr lang="zh-CN" altLang="zh-CN" dirty="0" smtClean="0"/>
              <a:t>扩充</a:t>
            </a:r>
            <a:r>
              <a:rPr lang="en-US" altLang="zh-CN" dirty="0" smtClean="0"/>
              <a:t>OUSR</a:t>
            </a:r>
            <a:r>
              <a:rPr lang="zh-CN" altLang="zh-CN" dirty="0" smtClean="0"/>
              <a:t>表</a:t>
            </a:r>
          </a:p>
          <a:p>
            <a:r>
              <a:rPr lang="zh-CN" altLang="zh-CN" dirty="0" smtClean="0"/>
              <a:t>在</a:t>
            </a:r>
            <a:r>
              <a:rPr lang="x-none" altLang="zh-CN" dirty="0" smtClean="0"/>
              <a:t>PC Web</a:t>
            </a:r>
            <a:r>
              <a:rPr lang="zh-CN" altLang="zh-CN" dirty="0" smtClean="0"/>
              <a:t>应用终端和移动应用终端登录时，需要输入用户名和密码，用户名借用</a:t>
            </a:r>
            <a:r>
              <a:rPr lang="en-US" altLang="zh-CN" dirty="0" smtClean="0"/>
              <a:t>OUSR</a:t>
            </a:r>
            <a:r>
              <a:rPr lang="zh-CN" altLang="zh-CN" dirty="0" smtClean="0"/>
              <a:t>表的</a:t>
            </a:r>
            <a:r>
              <a:rPr lang="en-US" altLang="zh-CN" dirty="0" smtClean="0"/>
              <a:t>USER_CODE</a:t>
            </a:r>
            <a:r>
              <a:rPr lang="zh-CN" altLang="zh-CN" dirty="0" smtClean="0"/>
              <a:t>属性。而因</a:t>
            </a:r>
            <a:r>
              <a:rPr lang="en-US" altLang="zh-CN" dirty="0" smtClean="0"/>
              <a:t>OUSR</a:t>
            </a:r>
            <a:r>
              <a:rPr lang="zh-CN" altLang="zh-CN" dirty="0" smtClean="0"/>
              <a:t>现有的</a:t>
            </a:r>
            <a:r>
              <a:rPr lang="en-US" altLang="zh-CN" dirty="0" smtClean="0"/>
              <a:t>Password</a:t>
            </a:r>
            <a:r>
              <a:rPr lang="zh-CN" altLang="zh-CN" dirty="0" smtClean="0"/>
              <a:t>字段已加密不能引用，所以向该表添加一个用户自定义的</a:t>
            </a:r>
            <a:r>
              <a:rPr lang="en-US" altLang="zh-CN" dirty="0" err="1" smtClean="0"/>
              <a:t>U_PassWord</a:t>
            </a:r>
            <a:r>
              <a:rPr lang="zh-CN" altLang="zh-CN" dirty="0" smtClean="0"/>
              <a:t>属性，以验证移动扫描盘点系统用户登录时的身份，公开引用为</a:t>
            </a:r>
            <a:r>
              <a:rPr lang="en-US" altLang="zh-CN" dirty="0" err="1" smtClean="0"/>
              <a:t>PCLogin</a:t>
            </a:r>
            <a:r>
              <a:rPr lang="zh-CN" altLang="zh-CN" dirty="0" smtClean="0"/>
              <a:t>和</a:t>
            </a:r>
            <a:r>
              <a:rPr lang="en-US" altLang="zh-CN" dirty="0" err="1" smtClean="0"/>
              <a:t>MTLogin</a:t>
            </a:r>
            <a:r>
              <a:rPr lang="zh-CN" altLang="zh-CN" dirty="0" smtClean="0"/>
              <a:t>，分别对应</a:t>
            </a:r>
            <a:r>
              <a:rPr lang="en-US" altLang="zh-CN" dirty="0" smtClean="0"/>
              <a:t>PC Web</a:t>
            </a:r>
            <a:r>
              <a:rPr lang="zh-CN" altLang="zh-CN" dirty="0" smtClean="0"/>
              <a:t>和移动应用登录，涉及动态</a:t>
            </a:r>
            <a:r>
              <a:rPr lang="en-US" altLang="zh-CN" dirty="0" smtClean="0"/>
              <a:t>SQL</a:t>
            </a:r>
            <a:r>
              <a:rPr lang="zh-CN" altLang="zh-CN" dirty="0" smtClean="0"/>
              <a:t>的表达式如下：</a:t>
            </a:r>
          </a:p>
          <a:p>
            <a:pPr>
              <a:buNone/>
            </a:pPr>
            <a:r>
              <a:rPr lang="en-US" altLang="zh-CN" dirty="0" smtClean="0">
                <a:solidFill>
                  <a:srgbClr val="0000FF"/>
                </a:solidFill>
              </a:rPr>
              <a:t>SELECT</a:t>
            </a:r>
            <a:r>
              <a:rPr lang="en-US" altLang="zh-CN" dirty="0" smtClean="0"/>
              <a:t> * </a:t>
            </a:r>
            <a:r>
              <a:rPr lang="en-US" altLang="zh-CN" dirty="0" smtClean="0">
                <a:solidFill>
                  <a:srgbClr val="0000FF"/>
                </a:solidFill>
              </a:rPr>
              <a:t>FROM</a:t>
            </a:r>
            <a:r>
              <a:rPr lang="en-US" altLang="zh-CN" dirty="0" smtClean="0"/>
              <a:t> </a:t>
            </a:r>
            <a:r>
              <a:rPr lang="en-US" altLang="zh-CN" dirty="0" smtClean="0">
                <a:solidFill>
                  <a:srgbClr val="FF0000"/>
                </a:solidFill>
              </a:rPr>
              <a:t>OUSR</a:t>
            </a:r>
            <a:r>
              <a:rPr lang="en-US" altLang="zh-CN" dirty="0" smtClean="0"/>
              <a:t> </a:t>
            </a:r>
            <a:r>
              <a:rPr lang="en-US" altLang="zh-CN" dirty="0" smtClean="0">
                <a:solidFill>
                  <a:srgbClr val="0000FF"/>
                </a:solidFill>
              </a:rPr>
              <a:t>WHERE</a:t>
            </a:r>
            <a:r>
              <a:rPr lang="en-US" altLang="zh-CN" dirty="0" smtClean="0"/>
              <a:t> USER_CODE='" + </a:t>
            </a:r>
            <a:r>
              <a:rPr lang="en-US" altLang="zh-CN" dirty="0" err="1" smtClean="0"/>
              <a:t>UserName</a:t>
            </a:r>
            <a:r>
              <a:rPr lang="en-US" altLang="zh-CN" dirty="0" smtClean="0"/>
              <a:t> + "' AND </a:t>
            </a:r>
            <a:r>
              <a:rPr lang="en-US" altLang="zh-CN" dirty="0" err="1" smtClean="0"/>
              <a:t>U_PassWord</a:t>
            </a:r>
            <a:r>
              <a:rPr lang="en-US" altLang="zh-CN" dirty="0" smtClean="0"/>
              <a:t>='"+</a:t>
            </a:r>
            <a:r>
              <a:rPr lang="en-US" altLang="zh-CN" dirty="0" err="1" smtClean="0"/>
              <a:t>UserPWD</a:t>
            </a:r>
            <a:r>
              <a:rPr lang="en-US" altLang="zh-CN" dirty="0" smtClean="0"/>
              <a:t>+"'"</a:t>
            </a:r>
            <a:endParaRPr lang="zh-CN"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smtClean="0"/>
              <a:t>2.</a:t>
            </a:r>
            <a:r>
              <a:rPr lang="zh-CN" altLang="en-US" dirty="0" smtClean="0"/>
              <a:t> </a:t>
            </a:r>
            <a:r>
              <a:rPr lang="zh-CN" altLang="zh-CN" dirty="0" smtClean="0"/>
              <a:t>扩充表引用</a:t>
            </a:r>
            <a:endParaRPr lang="zh-CN" altLang="en-US" dirty="0"/>
          </a:p>
        </p:txBody>
      </p:sp>
      <p:sp>
        <p:nvSpPr>
          <p:cNvPr id="3" name="内容占位符 2"/>
          <p:cNvSpPr>
            <a:spLocks noGrp="1"/>
          </p:cNvSpPr>
          <p:nvPr>
            <p:ph idx="1"/>
          </p:nvPr>
        </p:nvSpPr>
        <p:spPr>
          <a:xfrm>
            <a:off x="0" y="1600200"/>
            <a:ext cx="9144000" cy="4525963"/>
          </a:xfrm>
        </p:spPr>
        <p:txBody>
          <a:bodyPr>
            <a:normAutofit/>
          </a:bodyPr>
          <a:lstStyle/>
          <a:p>
            <a:pPr lvl="0">
              <a:buNone/>
            </a:pPr>
            <a:r>
              <a:rPr lang="en-US" altLang="zh-CN" dirty="0" smtClean="0"/>
              <a:t>(3) </a:t>
            </a:r>
            <a:r>
              <a:rPr lang="zh-CN" altLang="zh-CN" dirty="0" smtClean="0"/>
              <a:t>扩充</a:t>
            </a:r>
            <a:r>
              <a:rPr lang="en-US" altLang="zh-CN" dirty="0" smtClean="0"/>
              <a:t>OWHS</a:t>
            </a:r>
            <a:r>
              <a:rPr lang="zh-CN" altLang="zh-CN" dirty="0" smtClean="0"/>
              <a:t>表</a:t>
            </a:r>
          </a:p>
          <a:p>
            <a:r>
              <a:rPr lang="zh-CN" altLang="zh-CN" dirty="0" smtClean="0"/>
              <a:t>为提高选择仓库代码的选择效率，需要尽可能裁减选择空间，为此在向</a:t>
            </a:r>
            <a:r>
              <a:rPr lang="en-US" altLang="zh-CN" dirty="0" smtClean="0"/>
              <a:t>OTWS</a:t>
            </a:r>
            <a:r>
              <a:rPr lang="zh-CN" altLang="zh-CN" dirty="0" smtClean="0"/>
              <a:t>表添加属性</a:t>
            </a:r>
            <a:r>
              <a:rPr lang="en-US" altLang="zh-CN" dirty="0" err="1" smtClean="0"/>
              <a:t>U_Visible</a:t>
            </a:r>
            <a:r>
              <a:rPr lang="zh-CN" altLang="zh-CN" dirty="0" smtClean="0"/>
              <a:t>，取值为</a:t>
            </a:r>
            <a:r>
              <a:rPr lang="en-US" altLang="zh-CN" dirty="0" smtClean="0"/>
              <a:t>’1’</a:t>
            </a:r>
            <a:r>
              <a:rPr lang="zh-CN" altLang="zh-CN" dirty="0" smtClean="0"/>
              <a:t>时对用户可见，为</a:t>
            </a:r>
            <a:r>
              <a:rPr lang="en-US" altLang="zh-CN" dirty="0" smtClean="0"/>
              <a:t>’0’</a:t>
            </a:r>
            <a:r>
              <a:rPr lang="zh-CN" altLang="zh-CN" dirty="0" smtClean="0"/>
              <a:t>时不可见。公有方法</a:t>
            </a:r>
            <a:r>
              <a:rPr lang="en-US" altLang="zh-CN" dirty="0" err="1" smtClean="0"/>
              <a:t>MTWareHouseCodeSelect</a:t>
            </a:r>
            <a:r>
              <a:rPr lang="zh-CN" altLang="zh-CN" dirty="0" smtClean="0"/>
              <a:t>完成可见仓库代码的加载，涉及的动态</a:t>
            </a:r>
            <a:r>
              <a:rPr lang="en-US" altLang="zh-CN" dirty="0" smtClean="0"/>
              <a:t>SQL</a:t>
            </a:r>
            <a:r>
              <a:rPr lang="zh-CN" altLang="zh-CN" dirty="0" smtClean="0"/>
              <a:t>表达式如下：</a:t>
            </a:r>
          </a:p>
          <a:p>
            <a:pPr algn="ctr">
              <a:buNone/>
            </a:pPr>
            <a:r>
              <a:rPr lang="en-US" altLang="zh-CN" sz="2800" dirty="0" smtClean="0">
                <a:solidFill>
                  <a:srgbClr val="0000FF"/>
                </a:solidFill>
              </a:rPr>
              <a:t>SELECT</a:t>
            </a:r>
            <a:r>
              <a:rPr lang="en-US" altLang="zh-CN" sz="2800" dirty="0" smtClean="0"/>
              <a:t> </a:t>
            </a:r>
            <a:r>
              <a:rPr lang="en-US" altLang="zh-CN" sz="2800" dirty="0" err="1" smtClean="0"/>
              <a:t>WhsCode</a:t>
            </a:r>
            <a:r>
              <a:rPr lang="en-US" altLang="zh-CN" sz="2800" dirty="0" smtClean="0"/>
              <a:t> </a:t>
            </a:r>
            <a:r>
              <a:rPr lang="en-US" altLang="zh-CN" sz="2800" dirty="0" smtClean="0">
                <a:solidFill>
                  <a:srgbClr val="0000FF"/>
                </a:solidFill>
              </a:rPr>
              <a:t>FROM</a:t>
            </a:r>
            <a:r>
              <a:rPr lang="en-US" altLang="zh-CN" sz="2800" dirty="0" smtClean="0"/>
              <a:t> </a:t>
            </a:r>
            <a:r>
              <a:rPr lang="en-US" altLang="zh-CN" sz="2800" dirty="0" smtClean="0">
                <a:solidFill>
                  <a:srgbClr val="FF0000"/>
                </a:solidFill>
              </a:rPr>
              <a:t>OWHS</a:t>
            </a:r>
            <a:r>
              <a:rPr lang="en-US" altLang="zh-CN" sz="2800" dirty="0" smtClean="0"/>
              <a:t> </a:t>
            </a:r>
            <a:r>
              <a:rPr lang="en-US" altLang="zh-CN" sz="2800" dirty="0" smtClean="0">
                <a:solidFill>
                  <a:srgbClr val="0000FF"/>
                </a:solidFill>
              </a:rPr>
              <a:t>WHERE</a:t>
            </a:r>
            <a:r>
              <a:rPr lang="en-US" altLang="zh-CN" sz="2800" dirty="0" smtClean="0"/>
              <a:t> </a:t>
            </a:r>
            <a:r>
              <a:rPr lang="en-US" altLang="zh-CN" sz="2800" dirty="0" err="1" smtClean="0"/>
              <a:t>U_Visible</a:t>
            </a:r>
            <a:r>
              <a:rPr lang="en-US" altLang="zh-CN" sz="2800" dirty="0" smtClean="0"/>
              <a:t>='1'</a:t>
            </a:r>
            <a:endParaRPr lang="zh-CN"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fontScale="90000"/>
          </a:bodyPr>
          <a:lstStyle/>
          <a:p>
            <a:r>
              <a:rPr lang="x-none" altLang="zh-CN" b="1" dirty="0" smtClean="0"/>
              <a:t>8.2</a:t>
            </a:r>
            <a:r>
              <a:rPr lang="x-none" altLang="zh-CN" b="1" dirty="0" smtClean="0"/>
              <a:t>移动扫描盘点系统专用数据库的开发</a:t>
            </a:r>
            <a:endParaRPr lang="zh-CN" altLang="zh-CN" b="1" dirty="0"/>
          </a:p>
        </p:txBody>
      </p:sp>
      <p:graphicFrame>
        <p:nvGraphicFramePr>
          <p:cNvPr id="5" name="内容占位符 4"/>
          <p:cNvGraphicFramePr>
            <a:graphicFrameLocks noGrp="1"/>
          </p:cNvGraphicFramePr>
          <p:nvPr>
            <p:ph idx="1"/>
          </p:nvPr>
        </p:nvGraphicFramePr>
        <p:xfrm>
          <a:off x="251520" y="2204864"/>
          <a:ext cx="8616294" cy="4389120"/>
        </p:xfrm>
        <a:graphic>
          <a:graphicData uri="http://schemas.openxmlformats.org/drawingml/2006/table">
            <a:tbl>
              <a:tblPr/>
              <a:tblGrid>
                <a:gridCol w="1424623"/>
                <a:gridCol w="1661160"/>
                <a:gridCol w="1048102"/>
                <a:gridCol w="4482409"/>
              </a:tblGrid>
              <a:tr h="280831">
                <a:tc>
                  <a:txBody>
                    <a:bodyPr/>
                    <a:lstStyle/>
                    <a:p>
                      <a:pPr algn="ctr">
                        <a:spcAft>
                          <a:spcPts val="0"/>
                        </a:spcAft>
                      </a:pPr>
                      <a:r>
                        <a:rPr lang="zh-CN" sz="2400" kern="100" dirty="0">
                          <a:latin typeface="Calibri"/>
                          <a:ea typeface="黑体"/>
                          <a:cs typeface="Times New Roman"/>
                        </a:rPr>
                        <a:t>字段描述</a:t>
                      </a:r>
                      <a:endParaRPr lang="zh-CN" sz="24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zh-CN" sz="2400" kern="100">
                          <a:latin typeface="Calibri"/>
                          <a:ea typeface="黑体"/>
                          <a:cs typeface="Times New Roman"/>
                        </a:rPr>
                        <a:t>字段名</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zh-CN" sz="2400" kern="100">
                          <a:latin typeface="Calibri"/>
                          <a:ea typeface="黑体"/>
                          <a:cs typeface="Times New Roman"/>
                        </a:rPr>
                        <a:t>约束</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zh-CN" sz="2400" kern="100" dirty="0">
                          <a:latin typeface="Calibri"/>
                          <a:ea typeface="黑体"/>
                          <a:cs typeface="Times New Roman"/>
                        </a:rPr>
                        <a:t>备注</a:t>
                      </a:r>
                      <a:endParaRPr lang="zh-CN" sz="24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80831">
                <a:tc>
                  <a:txBody>
                    <a:bodyPr/>
                    <a:lstStyle/>
                    <a:p>
                      <a:pPr algn="just">
                        <a:spcAft>
                          <a:spcPts val="0"/>
                        </a:spcAft>
                      </a:pPr>
                      <a:r>
                        <a:rPr lang="zh-CN" sz="2400" kern="100">
                          <a:latin typeface="Times New Roman"/>
                          <a:ea typeface="宋体"/>
                          <a:cs typeface="Times New Roman"/>
                        </a:rPr>
                        <a:t>任务代码</a:t>
                      </a:r>
                      <a:endParaRPr lang="zh-CN" sz="24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Taskcode</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主码</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字符</a:t>
                      </a:r>
                      <a:r>
                        <a:rPr lang="en-US" sz="2400" kern="100">
                          <a:latin typeface="Times New Roman"/>
                          <a:ea typeface="宋体"/>
                          <a:cs typeface="Times New Roman"/>
                        </a:rPr>
                        <a:t>20</a:t>
                      </a:r>
                      <a:r>
                        <a:rPr lang="zh-CN" sz="2400" kern="100">
                          <a:latin typeface="Times New Roman"/>
                          <a:ea typeface="宋体"/>
                          <a:cs typeface="Times New Roman"/>
                        </a:rPr>
                        <a:t>个</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831">
                <a:tc>
                  <a:txBody>
                    <a:bodyPr/>
                    <a:lstStyle/>
                    <a:p>
                      <a:pPr algn="just">
                        <a:spcAft>
                          <a:spcPts val="0"/>
                        </a:spcAft>
                      </a:pPr>
                      <a:r>
                        <a:rPr lang="zh-CN" sz="2400" kern="100">
                          <a:latin typeface="Times New Roman"/>
                          <a:ea typeface="宋体"/>
                          <a:cs typeface="Times New Roman"/>
                        </a:rPr>
                        <a:t>创建日期</a:t>
                      </a:r>
                      <a:endParaRPr lang="zh-CN" sz="24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CreateDate</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latin typeface="Times New Roman"/>
                          <a:ea typeface="宋体"/>
                          <a:cs typeface="Times New Roman"/>
                        </a:rPr>
                        <a:t>日期时间型。</a:t>
                      </a:r>
                      <a:endParaRPr lang="zh-CN" sz="24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831">
                <a:tc>
                  <a:txBody>
                    <a:bodyPr/>
                    <a:lstStyle/>
                    <a:p>
                      <a:pPr algn="just">
                        <a:spcAft>
                          <a:spcPts val="0"/>
                        </a:spcAft>
                      </a:pPr>
                      <a:r>
                        <a:rPr lang="zh-CN" sz="2400" kern="100">
                          <a:latin typeface="Times New Roman"/>
                          <a:ea typeface="宋体"/>
                          <a:cs typeface="Times New Roman"/>
                        </a:rPr>
                        <a:t>创建用户</a:t>
                      </a:r>
                      <a:endParaRPr lang="zh-CN" sz="24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CreateUser</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外码</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创建数据的用户代码，参照</a:t>
                      </a:r>
                      <a:r>
                        <a:rPr lang="en-US" sz="2400" kern="100">
                          <a:latin typeface="Times New Roman"/>
                          <a:ea typeface="宋体"/>
                          <a:cs typeface="Times New Roman"/>
                        </a:rPr>
                        <a:t>OUSR</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831">
                <a:tc>
                  <a:txBody>
                    <a:bodyPr/>
                    <a:lstStyle/>
                    <a:p>
                      <a:pPr algn="just">
                        <a:spcAft>
                          <a:spcPts val="0"/>
                        </a:spcAft>
                      </a:pPr>
                      <a:r>
                        <a:rPr lang="zh-CN" sz="2400" kern="100">
                          <a:latin typeface="Times New Roman"/>
                          <a:ea typeface="宋体"/>
                          <a:cs typeface="Times New Roman"/>
                        </a:rPr>
                        <a:t>更新日期</a:t>
                      </a:r>
                      <a:endParaRPr lang="zh-CN" sz="24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UpdateDate</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日期时间型，最近一次更新日期</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831">
                <a:tc>
                  <a:txBody>
                    <a:bodyPr/>
                    <a:lstStyle/>
                    <a:p>
                      <a:pPr algn="just">
                        <a:spcAft>
                          <a:spcPts val="0"/>
                        </a:spcAft>
                      </a:pPr>
                      <a:r>
                        <a:rPr lang="zh-CN" sz="2400" kern="100">
                          <a:latin typeface="Times New Roman"/>
                          <a:ea typeface="宋体"/>
                          <a:cs typeface="Times New Roman"/>
                        </a:rPr>
                        <a:t>更新用户</a:t>
                      </a:r>
                      <a:endParaRPr lang="zh-CN" sz="24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UpdateUser</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最近更新的用户代码</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831">
                <a:tc>
                  <a:txBody>
                    <a:bodyPr/>
                    <a:lstStyle/>
                    <a:p>
                      <a:pPr algn="just">
                        <a:spcAft>
                          <a:spcPts val="0"/>
                        </a:spcAft>
                      </a:pPr>
                      <a:r>
                        <a:rPr lang="zh-CN" sz="2400" kern="100">
                          <a:latin typeface="Times New Roman"/>
                          <a:ea typeface="宋体"/>
                          <a:cs typeface="Times New Roman"/>
                        </a:rPr>
                        <a:t>任务描述</a:t>
                      </a:r>
                      <a:endParaRPr lang="zh-CN" sz="24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Description</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字符长度</a:t>
                      </a:r>
                      <a:r>
                        <a:rPr lang="en-US" sz="2400" kern="100">
                          <a:latin typeface="Times New Roman"/>
                          <a:ea typeface="宋体"/>
                          <a:cs typeface="Times New Roman"/>
                        </a:rPr>
                        <a:t>200</a:t>
                      </a:r>
                      <a:r>
                        <a:rPr lang="zh-CN" sz="2400" kern="100">
                          <a:latin typeface="Times New Roman"/>
                          <a:ea typeface="宋体"/>
                          <a:cs typeface="Times New Roman"/>
                        </a:rPr>
                        <a:t>以上</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662">
                <a:tc>
                  <a:txBody>
                    <a:bodyPr/>
                    <a:lstStyle/>
                    <a:p>
                      <a:pPr algn="just">
                        <a:spcAft>
                          <a:spcPts val="0"/>
                        </a:spcAft>
                      </a:pPr>
                      <a:r>
                        <a:rPr lang="zh-CN" sz="2400" kern="100">
                          <a:latin typeface="Times New Roman"/>
                          <a:ea typeface="宋体"/>
                          <a:cs typeface="Times New Roman"/>
                        </a:rPr>
                        <a:t>任务状态</a:t>
                      </a:r>
                      <a:endParaRPr lang="zh-CN" sz="24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Status</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smtClean="0">
                          <a:latin typeface="Times New Roman"/>
                          <a:ea typeface="宋体"/>
                          <a:cs typeface="Times New Roman"/>
                        </a:rPr>
                        <a:t>‘0’:</a:t>
                      </a:r>
                      <a:r>
                        <a:rPr lang="zh-CN" altLang="en-US" sz="2400" kern="100" dirty="0" smtClean="0">
                          <a:latin typeface="Times New Roman"/>
                          <a:ea typeface="宋体"/>
                          <a:cs typeface="Times New Roman"/>
                        </a:rPr>
                        <a:t>新建</a:t>
                      </a:r>
                      <a:r>
                        <a:rPr lang="en-US" sz="2400" kern="100" dirty="0" smtClean="0">
                          <a:latin typeface="Times New Roman"/>
                          <a:ea typeface="宋体"/>
                          <a:cs typeface="Times New Roman"/>
                        </a:rPr>
                        <a:t>,‘1’:</a:t>
                      </a:r>
                      <a:r>
                        <a:rPr lang="zh-CN" sz="2400" kern="100" dirty="0" smtClean="0">
                          <a:latin typeface="Times New Roman"/>
                          <a:ea typeface="宋体"/>
                          <a:cs typeface="Times New Roman"/>
                        </a:rPr>
                        <a:t>进行中，</a:t>
                      </a:r>
                      <a:r>
                        <a:rPr lang="en-US" altLang="zh-CN" sz="2400" kern="100" dirty="0" smtClean="0">
                          <a:latin typeface="Times New Roman"/>
                          <a:ea typeface="宋体"/>
                          <a:cs typeface="Times New Roman"/>
                        </a:rPr>
                        <a:t>’2’</a:t>
                      </a:r>
                      <a:r>
                        <a:rPr lang="zh-CN" sz="2400" kern="100" dirty="0" smtClean="0">
                          <a:latin typeface="Times New Roman"/>
                          <a:ea typeface="宋体"/>
                          <a:cs typeface="Times New Roman"/>
                        </a:rPr>
                        <a:t>已</a:t>
                      </a:r>
                      <a:r>
                        <a:rPr lang="zh-CN" sz="2400" kern="100" dirty="0">
                          <a:latin typeface="Times New Roman"/>
                          <a:ea typeface="宋体"/>
                          <a:cs typeface="Times New Roman"/>
                        </a:rPr>
                        <a:t>完成。进行中的任务才可以在移动设备终端界面可见。</a:t>
                      </a:r>
                      <a:endParaRPr lang="zh-CN" sz="24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831">
                <a:tc>
                  <a:txBody>
                    <a:bodyPr/>
                    <a:lstStyle/>
                    <a:p>
                      <a:pPr algn="just">
                        <a:spcAft>
                          <a:spcPts val="0"/>
                        </a:spcAft>
                      </a:pPr>
                      <a:r>
                        <a:rPr lang="zh-CN" sz="2400" kern="100">
                          <a:latin typeface="Times New Roman"/>
                          <a:ea typeface="宋体"/>
                          <a:cs typeface="Times New Roman"/>
                        </a:rPr>
                        <a:t>备注</a:t>
                      </a:r>
                      <a:endParaRPr lang="zh-CN" sz="24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comment</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text</a:t>
                      </a:r>
                      <a:r>
                        <a:rPr lang="zh-CN" sz="2400" kern="100" dirty="0">
                          <a:latin typeface="Times New Roman"/>
                          <a:ea typeface="宋体"/>
                          <a:cs typeface="Times New Roman"/>
                        </a:rPr>
                        <a:t>类型</a:t>
                      </a:r>
                      <a:endParaRPr lang="zh-CN" sz="24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2195736" y="1484784"/>
            <a:ext cx="511256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表</a:t>
            </a:r>
            <a:r>
              <a:rPr kumimoji="0" lang="en-US" altLang="zh-CN" sz="2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8.1 </a:t>
            </a:r>
            <a:r>
              <a:rPr kumimoji="0" lang="zh-CN" altLang="en-US" sz="2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盘点任务主表</a:t>
            </a:r>
            <a:r>
              <a:rPr kumimoji="0" lang="en-US" altLang="zh-CN" sz="2400" b="0" i="0" u="none" strike="noStrike" cap="none" normalizeH="0" baseline="0" dirty="0" err="1" smtClean="0">
                <a:ln>
                  <a:noFill/>
                </a:ln>
                <a:solidFill>
                  <a:schemeClr val="tx1"/>
                </a:solidFill>
                <a:effectLst/>
                <a:latin typeface="黑体" pitchFamily="49" charset="-122"/>
                <a:ea typeface="黑体" pitchFamily="49" charset="-122"/>
                <a:cs typeface="Times New Roman" pitchFamily="18" charset="0"/>
              </a:rPr>
              <a:t>CountTask</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rmAutofit/>
          </a:bodyPr>
          <a:lstStyle/>
          <a:p>
            <a:r>
              <a:rPr lang="zh-CN" altLang="zh-CN" dirty="0" smtClean="0"/>
              <a:t>表</a:t>
            </a:r>
            <a:r>
              <a:rPr lang="en-US" altLang="zh-CN" dirty="0" smtClean="0"/>
              <a:t>8.2 </a:t>
            </a:r>
            <a:r>
              <a:rPr lang="zh-CN" altLang="zh-CN" dirty="0" smtClean="0"/>
              <a:t>盘点明细表</a:t>
            </a:r>
            <a:r>
              <a:rPr lang="en-US" altLang="zh-CN" dirty="0" err="1" smtClean="0"/>
              <a:t>CountDetails</a:t>
            </a:r>
            <a:r>
              <a:rPr lang="zh-CN" altLang="zh-CN" dirty="0" smtClean="0"/>
              <a:t>的说明</a:t>
            </a:r>
            <a:endParaRPr lang="zh-CN" altLang="zh-CN" dirty="0"/>
          </a:p>
        </p:txBody>
      </p:sp>
      <p:graphicFrame>
        <p:nvGraphicFramePr>
          <p:cNvPr id="7" name="内容占位符 6"/>
          <p:cNvGraphicFramePr>
            <a:graphicFrameLocks noGrp="1"/>
          </p:cNvGraphicFramePr>
          <p:nvPr>
            <p:ph idx="1"/>
          </p:nvPr>
        </p:nvGraphicFramePr>
        <p:xfrm>
          <a:off x="0" y="1052736"/>
          <a:ext cx="9143999" cy="5805267"/>
        </p:xfrm>
        <a:graphic>
          <a:graphicData uri="http://schemas.openxmlformats.org/drawingml/2006/table">
            <a:tbl>
              <a:tblPr/>
              <a:tblGrid>
                <a:gridCol w="1399047"/>
                <a:gridCol w="1800590"/>
                <a:gridCol w="1646835"/>
                <a:gridCol w="4297527"/>
              </a:tblGrid>
              <a:tr h="322515">
                <a:tc>
                  <a:txBody>
                    <a:bodyPr/>
                    <a:lstStyle/>
                    <a:p>
                      <a:pPr algn="ctr">
                        <a:spcAft>
                          <a:spcPts val="0"/>
                        </a:spcAft>
                      </a:pPr>
                      <a:r>
                        <a:rPr lang="zh-CN" sz="2000" kern="100" dirty="0">
                          <a:latin typeface="Calibri"/>
                          <a:ea typeface="黑体"/>
                          <a:cs typeface="Times New Roman"/>
                        </a:rPr>
                        <a:t>字段描述</a:t>
                      </a:r>
                      <a:endParaRPr lang="zh-CN" sz="2000" kern="100" dirty="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zh-CN" sz="2000" kern="100">
                          <a:latin typeface="Calibri"/>
                          <a:ea typeface="黑体"/>
                          <a:cs typeface="Times New Roman"/>
                        </a:rPr>
                        <a:t>字段名</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zh-CN" sz="2000" kern="100">
                          <a:latin typeface="Calibri"/>
                          <a:ea typeface="黑体"/>
                          <a:cs typeface="Times New Roman"/>
                        </a:rPr>
                        <a:t>约束</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zh-CN" sz="2000" kern="100" dirty="0">
                          <a:latin typeface="Calibri"/>
                          <a:ea typeface="黑体"/>
                          <a:cs typeface="Times New Roman"/>
                        </a:rPr>
                        <a:t>备注</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22515">
                <a:tc>
                  <a:txBody>
                    <a:bodyPr/>
                    <a:lstStyle/>
                    <a:p>
                      <a:pPr algn="just">
                        <a:spcAft>
                          <a:spcPts val="0"/>
                        </a:spcAft>
                      </a:pPr>
                      <a:r>
                        <a:rPr lang="zh-CN" sz="2000" kern="100">
                          <a:latin typeface="Times New Roman"/>
                          <a:ea typeface="宋体"/>
                          <a:cs typeface="Times New Roman"/>
                        </a:rPr>
                        <a:t>任务代码</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Taskcode</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主码，外码</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参照盘点任务表</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5029">
                <a:tc>
                  <a:txBody>
                    <a:bodyPr/>
                    <a:lstStyle/>
                    <a:p>
                      <a:pPr algn="just">
                        <a:spcAft>
                          <a:spcPts val="0"/>
                        </a:spcAft>
                      </a:pPr>
                      <a:r>
                        <a:rPr lang="zh-CN" sz="2000" kern="100">
                          <a:latin typeface="Times New Roman"/>
                          <a:ea typeface="宋体"/>
                          <a:cs typeface="Times New Roman"/>
                        </a:rPr>
                        <a:t>行号</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LineId</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非空</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每个任务代码下的行号从</a:t>
                      </a:r>
                      <a:r>
                        <a:rPr lang="en-US" sz="2000" kern="100">
                          <a:latin typeface="Times New Roman"/>
                          <a:ea typeface="宋体"/>
                          <a:cs typeface="Times New Roman"/>
                        </a:rPr>
                        <a:t>0</a:t>
                      </a:r>
                      <a:r>
                        <a:rPr lang="zh-CN" sz="2000" kern="100">
                          <a:latin typeface="Times New Roman"/>
                          <a:ea typeface="宋体"/>
                          <a:cs typeface="Times New Roman"/>
                        </a:rPr>
                        <a:t>开始递增。</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创建用户</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CreateUser</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非空</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创建数据的用户代码</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更新日期</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UpdateDate</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最近一次更新日期</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更新用户</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UpdateUser</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最近更新的用户代码</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条形码</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Barcode</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非空</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字符长度</a:t>
                      </a:r>
                      <a:r>
                        <a:rPr lang="en-US" sz="2000" kern="100">
                          <a:latin typeface="Times New Roman"/>
                          <a:ea typeface="宋体"/>
                          <a:cs typeface="Times New Roman"/>
                        </a:rPr>
                        <a:t>100</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物料编号</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ItemCode</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非空</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字符长度</a:t>
                      </a:r>
                      <a:r>
                        <a:rPr lang="en-US" sz="2000" kern="100">
                          <a:latin typeface="Times New Roman"/>
                          <a:ea typeface="宋体"/>
                          <a:cs typeface="Times New Roman"/>
                        </a:rPr>
                        <a:t>20</a:t>
                      </a:r>
                      <a:r>
                        <a:rPr lang="zh-CN" sz="2000" kern="100">
                          <a:latin typeface="Times New Roman"/>
                          <a:ea typeface="宋体"/>
                          <a:cs typeface="Times New Roman"/>
                        </a:rPr>
                        <a:t>，长度与</a:t>
                      </a:r>
                      <a:r>
                        <a:rPr lang="en-US" sz="2000" kern="100">
                          <a:latin typeface="Times New Roman"/>
                          <a:ea typeface="宋体"/>
                          <a:cs typeface="Times New Roman"/>
                        </a:rPr>
                        <a:t>SAP</a:t>
                      </a:r>
                      <a:r>
                        <a:rPr lang="zh-CN" sz="2000" kern="100">
                          <a:latin typeface="Times New Roman"/>
                          <a:ea typeface="宋体"/>
                          <a:cs typeface="Times New Roman"/>
                        </a:rPr>
                        <a:t>一致</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物料描述</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Dscription</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字符长度</a:t>
                      </a:r>
                      <a:r>
                        <a:rPr lang="en-US" sz="2000" kern="100">
                          <a:latin typeface="Times New Roman"/>
                          <a:ea typeface="宋体"/>
                          <a:cs typeface="Times New Roman"/>
                        </a:rPr>
                        <a:t>100</a:t>
                      </a:r>
                      <a:r>
                        <a:rPr lang="zh-CN" sz="2000" kern="100">
                          <a:latin typeface="Times New Roman"/>
                          <a:ea typeface="宋体"/>
                          <a:cs typeface="Times New Roman"/>
                        </a:rPr>
                        <a:t>，长度与</a:t>
                      </a:r>
                      <a:r>
                        <a:rPr lang="en-US" sz="2000" kern="100">
                          <a:latin typeface="Times New Roman"/>
                          <a:ea typeface="宋体"/>
                          <a:cs typeface="Times New Roman"/>
                        </a:rPr>
                        <a:t>SAP</a:t>
                      </a:r>
                      <a:r>
                        <a:rPr lang="zh-CN" sz="2000" kern="100">
                          <a:latin typeface="Times New Roman"/>
                          <a:ea typeface="宋体"/>
                          <a:cs typeface="Times New Roman"/>
                        </a:rPr>
                        <a:t>一致</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5029">
                <a:tc>
                  <a:txBody>
                    <a:bodyPr/>
                    <a:lstStyle/>
                    <a:p>
                      <a:pPr algn="just">
                        <a:spcAft>
                          <a:spcPts val="0"/>
                        </a:spcAft>
                      </a:pPr>
                      <a:r>
                        <a:rPr lang="zh-CN" sz="2000" kern="100">
                          <a:latin typeface="Times New Roman"/>
                          <a:ea typeface="宋体"/>
                          <a:cs typeface="Times New Roman"/>
                        </a:rPr>
                        <a:t>盘点数量</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CountedQty</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非空</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数字型，小数点后</a:t>
                      </a:r>
                      <a:r>
                        <a:rPr lang="en-US" sz="2000" kern="100">
                          <a:latin typeface="Times New Roman"/>
                          <a:ea typeface="宋体"/>
                          <a:cs typeface="Times New Roman"/>
                        </a:rPr>
                        <a:t>6</a:t>
                      </a:r>
                      <a:r>
                        <a:rPr lang="zh-CN" sz="2000" kern="100">
                          <a:latin typeface="Times New Roman"/>
                          <a:ea typeface="宋体"/>
                          <a:cs typeface="Times New Roman"/>
                        </a:rPr>
                        <a:t>为小数，</a:t>
                      </a:r>
                      <a:r>
                        <a:rPr lang="en-US" sz="2000" kern="100">
                          <a:latin typeface="Times New Roman"/>
                          <a:ea typeface="宋体"/>
                          <a:cs typeface="Times New Roman"/>
                        </a:rPr>
                        <a:t>numeric(19, 6)</a:t>
                      </a:r>
                      <a:r>
                        <a:rPr lang="zh-CN" sz="2000" kern="100">
                          <a:latin typeface="Times New Roman"/>
                          <a:ea typeface="宋体"/>
                          <a:cs typeface="Times New Roman"/>
                        </a:rPr>
                        <a:t>，与</a:t>
                      </a:r>
                      <a:r>
                        <a:rPr lang="en-US" sz="2000" kern="100">
                          <a:latin typeface="Times New Roman"/>
                          <a:ea typeface="宋体"/>
                          <a:cs typeface="Times New Roman"/>
                        </a:rPr>
                        <a:t>SAP</a:t>
                      </a:r>
                      <a:r>
                        <a:rPr lang="zh-CN" sz="2000" kern="100">
                          <a:latin typeface="Times New Roman"/>
                          <a:ea typeface="宋体"/>
                          <a:cs typeface="Times New Roman"/>
                        </a:rPr>
                        <a:t>一致。</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仓库代码</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WhsCode</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非空</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字符</a:t>
                      </a:r>
                      <a:r>
                        <a:rPr lang="en-US" sz="2000" kern="100">
                          <a:latin typeface="Times New Roman"/>
                          <a:ea typeface="宋体"/>
                          <a:cs typeface="Times New Roman"/>
                        </a:rPr>
                        <a:t>8</a:t>
                      </a:r>
                      <a:r>
                        <a:rPr lang="zh-CN" sz="2000" kern="100">
                          <a:latin typeface="Times New Roman"/>
                          <a:ea typeface="宋体"/>
                          <a:cs typeface="Times New Roman"/>
                        </a:rPr>
                        <a:t>个，长度与</a:t>
                      </a:r>
                      <a:r>
                        <a:rPr lang="en-US" sz="2000" kern="100">
                          <a:latin typeface="Times New Roman"/>
                          <a:ea typeface="宋体"/>
                          <a:cs typeface="Times New Roman"/>
                        </a:rPr>
                        <a:t>SAP</a:t>
                      </a:r>
                      <a:r>
                        <a:rPr lang="zh-CN" sz="2000" kern="100">
                          <a:latin typeface="Times New Roman"/>
                          <a:ea typeface="宋体"/>
                          <a:cs typeface="Times New Roman"/>
                        </a:rPr>
                        <a:t>一致</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存放区域</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StorageArea</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字符</a:t>
                      </a:r>
                      <a:r>
                        <a:rPr lang="en-US" sz="2000" kern="100">
                          <a:latin typeface="Times New Roman"/>
                          <a:ea typeface="宋体"/>
                          <a:cs typeface="Times New Roman"/>
                        </a:rPr>
                        <a:t>100</a:t>
                      </a:r>
                      <a:r>
                        <a:rPr lang="zh-CN" sz="2000" kern="100">
                          <a:latin typeface="Times New Roman"/>
                          <a:ea typeface="宋体"/>
                          <a:cs typeface="Times New Roman"/>
                        </a:rPr>
                        <a:t>个</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备注</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Ramark</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字符尽量长。</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15">
                <a:tc>
                  <a:txBody>
                    <a:bodyPr/>
                    <a:lstStyle/>
                    <a:p>
                      <a:pPr algn="just">
                        <a:spcAft>
                          <a:spcPts val="0"/>
                        </a:spcAft>
                      </a:pPr>
                      <a:r>
                        <a:rPr lang="zh-CN" sz="2000" kern="100">
                          <a:latin typeface="Times New Roman"/>
                          <a:ea typeface="宋体"/>
                          <a:cs typeface="Times New Roman"/>
                        </a:rPr>
                        <a:t>已提交</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Posted</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Y</a:t>
                      </a:r>
                      <a:r>
                        <a:rPr lang="zh-CN" sz="2000" kern="100">
                          <a:latin typeface="Times New Roman"/>
                          <a:ea typeface="宋体"/>
                          <a:cs typeface="Times New Roman"/>
                        </a:rPr>
                        <a:t>或</a:t>
                      </a:r>
                      <a:r>
                        <a:rPr lang="en-US" sz="2000" kern="100">
                          <a:latin typeface="Times New Roman"/>
                          <a:ea typeface="宋体"/>
                          <a:cs typeface="Times New Roman"/>
                        </a:rPr>
                        <a:t>N</a:t>
                      </a:r>
                      <a:r>
                        <a:rPr lang="zh-CN" sz="2000" kern="100">
                          <a:latin typeface="Times New Roman"/>
                          <a:ea typeface="宋体"/>
                          <a:cs typeface="Times New Roman"/>
                        </a:rPr>
                        <a:t>，是否已经提交给</a:t>
                      </a:r>
                      <a:r>
                        <a:rPr lang="en-US" sz="2000" kern="100">
                          <a:latin typeface="Times New Roman"/>
                          <a:ea typeface="宋体"/>
                          <a:cs typeface="Times New Roman"/>
                        </a:rPr>
                        <a:t>SAP</a:t>
                      </a:r>
                      <a:r>
                        <a:rPr lang="zh-CN" sz="2000" kern="100">
                          <a:latin typeface="Times New Roman"/>
                          <a:ea typeface="宋体"/>
                          <a:cs typeface="Times New Roman"/>
                        </a:rPr>
                        <a:t>。</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5029">
                <a:tc>
                  <a:txBody>
                    <a:bodyPr/>
                    <a:lstStyle/>
                    <a:p>
                      <a:pPr algn="just">
                        <a:spcAft>
                          <a:spcPts val="0"/>
                        </a:spcAft>
                      </a:pPr>
                      <a:r>
                        <a:rPr lang="zh-CN" sz="2000" kern="100">
                          <a:latin typeface="Times New Roman"/>
                          <a:ea typeface="宋体"/>
                          <a:cs typeface="Times New Roman"/>
                        </a:rPr>
                        <a:t>提交日期</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PostDate</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提交的日期时间，可能提交多次，记录最后一次。</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8.3 </a:t>
            </a:r>
            <a:r>
              <a:rPr lang="en-US" altLang="zh-CN" dirty="0" smtClean="0"/>
              <a:t>Web Service</a:t>
            </a:r>
            <a:r>
              <a:rPr lang="zh-CN" altLang="zh-CN" dirty="0" smtClean="0"/>
              <a:t>开发</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1256</Words>
  <Application>Microsoft Office PowerPoint</Application>
  <PresentationFormat>全屏显示(4:3)</PresentationFormat>
  <Paragraphs>161</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第8讲 数据库应用开发与WebService</vt:lpstr>
      <vt:lpstr>概述</vt:lpstr>
      <vt:lpstr>8.1 SAP平台数据库表的修改与引用</vt:lpstr>
      <vt:lpstr>2. 扩充表引用</vt:lpstr>
      <vt:lpstr>2. 扩充表引用</vt:lpstr>
      <vt:lpstr>2. 扩充表引用</vt:lpstr>
      <vt:lpstr>8.2移动扫描盘点系统专用数据库的开发</vt:lpstr>
      <vt:lpstr>表8.2 盘点明细表CountDetails的说明</vt:lpstr>
      <vt:lpstr>8.3 Web Service开发</vt:lpstr>
      <vt:lpstr>概述</vt:lpstr>
      <vt:lpstr>概述</vt:lpstr>
      <vt:lpstr>概述</vt:lpstr>
      <vt:lpstr>概述</vt:lpstr>
      <vt:lpstr>8.3.1 发展趋势</vt:lpstr>
      <vt:lpstr>8.3.2 技术支持</vt:lpstr>
      <vt:lpstr>8.3.3 支持软件</vt:lpstr>
      <vt:lpstr>8.3.4 应用</vt:lpstr>
      <vt:lpstr>8.3.4 应用</vt:lpstr>
      <vt:lpstr>8.4 VS2010下创建与引用Web Service</vt:lpstr>
      <vt:lpstr>8.4.1 .NET Framework4.0框架下创建与引用WebService</vt:lpstr>
      <vt:lpstr>8.4.1 .NET Framework4.0框架下创建与引用WebService</vt:lpstr>
      <vt:lpstr>8.4.1 .NET Framework4.0框架下创建与引用WebService</vt:lpstr>
      <vt:lpstr>8.4.1 .NET Framework4.0框架下创建与引用WebService</vt:lpstr>
      <vt:lpstr>8.4.1 .NET Framework4.0框架下创建与引用WebService</vt:lpstr>
      <vt:lpstr>8.4.1 .NET Framework4.0框架下创建与引用WebService</vt:lpstr>
      <vt:lpstr>8.4.1 .NET Framework4.0框架下创建与引用WebService</vt:lpstr>
      <vt:lpstr>8.4.1 .NET Framework4.0框架下创建与引用WebService</vt:lpstr>
      <vt:lpstr>8.4.1 .NET Framework4.0框架下创建与引用WebService</vt:lpstr>
      <vt:lpstr>8.4 VS2010下创建与引用Web Service</vt:lpstr>
      <vt:lpstr>8.4 VS2010下创建与引用Web Service</vt:lpstr>
      <vt:lpstr>8.4.1 .NET Framework4.0框架下创建与引用WebService</vt:lpstr>
      <vt:lpstr>8.4.1 .NET Framework4.0框架下创建与引用WebService</vt:lpstr>
      <vt:lpstr>8.4.1 .NET Framework4.0框架下创建与引用WebService</vt:lpstr>
      <vt:lpstr>8.4.1 .NET Framework4.0框架下创建与引用WebService</vt:lpstr>
      <vt:lpstr>8.4.1 .NET Framework4.0框架下创建与引用WebService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数据库应用开发</dc:title>
  <dc:creator>Administrator</dc:creator>
  <cp:lastModifiedBy>Windows 用户</cp:lastModifiedBy>
  <cp:revision>12</cp:revision>
  <dcterms:created xsi:type="dcterms:W3CDTF">2015-03-11T06:12:16Z</dcterms:created>
  <dcterms:modified xsi:type="dcterms:W3CDTF">2016-04-23T22:40:53Z</dcterms:modified>
</cp:coreProperties>
</file>