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fa02c4a34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fa02c4a34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27210294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27210294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fa02c4a34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fa02c4a34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fa02c4a34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fa02c4a34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fa02c4a34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fa02c4a34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2721029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2721029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27210294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27210294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27210294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2721029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27210294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627210294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fa02c4a34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5fa02c4a34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5fa02c4a34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5fa02c4a34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fa610b5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fa610b5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2721029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2721029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627210294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627210294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627210294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62721029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fa02c4a34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fa02c4a34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fa610b5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fa610b5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fa02c4a34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fa02c4a34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fa02c4a34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5fa02c4a34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fa02c4a34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fa02c4a34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fa02c4a34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fa02c4a34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fa02c4a34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fa02c4a34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hyperlink" Target="https://www.realtor.ca/ma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grittins/Team1_Projec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ublic.tableau.com/app/profile/wei.jin4205/viz/TorontoHouseAnalysis/Story1?publish=yes" TargetMode="Externa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6.xml"/><Relationship Id="rId10" Type="http://schemas.openxmlformats.org/officeDocument/2006/relationships/slide" Target="/ppt/slides/slide19.xml"/><Relationship Id="rId9" Type="http://schemas.openxmlformats.org/officeDocument/2006/relationships/slide" Target="/ppt/slides/slide12.xml"/><Relationship Id="rId5" Type="http://schemas.openxmlformats.org/officeDocument/2006/relationships/slide" Target="/ppt/slides/slide7.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slide" Target="/ppt/slides/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rreb.ca/" TargetMode="External"/><Relationship Id="rId4" Type="http://schemas.openxmlformats.org/officeDocument/2006/relationships/hyperlink" Target="https://www.bankofcanada.ca/rates/banking-and-financial-statistics/posted-interest-rates-offered-by-chartered-banks/" TargetMode="External"/><Relationship Id="rId5" Type="http://schemas.openxmlformats.org/officeDocument/2006/relationships/hyperlink" Target="https://open.toronto.ca/dataset/neighbourhoo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t>Wondering if this is a good time </a:t>
            </a:r>
            <a:endParaRPr/>
          </a:p>
          <a:p>
            <a:pPr indent="0" lvl="0" marL="0" rtl="0" algn="ctr">
              <a:spcBef>
                <a:spcPts val="0"/>
              </a:spcBef>
              <a:spcAft>
                <a:spcPts val="0"/>
              </a:spcAft>
              <a:buNone/>
            </a:pPr>
            <a:r>
              <a:rPr lang="en-CA"/>
              <a:t>to buy or sell a property?</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CA"/>
              <a:t>Using Python, PostGreSQL, AWS RDS, Machine Learning and Tableau, our dashboard should help users with making that decision.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4932775" y="783985"/>
            <a:ext cx="3492150" cy="3575524"/>
          </a:xfrm>
          <a:prstGeom prst="rect">
            <a:avLst/>
          </a:prstGeom>
          <a:noFill/>
          <a:ln>
            <a:noFill/>
          </a:ln>
        </p:spPr>
      </p:pic>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ERD &amp; Database</a:t>
            </a:r>
            <a:endParaRPr/>
          </a:p>
        </p:txBody>
      </p:sp>
      <p:sp>
        <p:nvSpPr>
          <p:cNvPr id="135" name="Google Shape;135;p22"/>
          <p:cNvSpPr txBox="1"/>
          <p:nvPr/>
        </p:nvSpPr>
        <p:spPr>
          <a:xfrm>
            <a:off x="478200" y="1246725"/>
            <a:ext cx="3640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lt2"/>
                </a:solidFill>
                <a:latin typeface="Average"/>
                <a:ea typeface="Average"/>
                <a:cs typeface="Average"/>
                <a:sym typeface="Average"/>
              </a:rPr>
              <a:t>On the right, you can see the ERD we based our database on.</a:t>
            </a:r>
            <a:endParaRPr>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chemeClr val="lt2"/>
              </a:solidFill>
              <a:latin typeface="Average"/>
              <a:ea typeface="Average"/>
              <a:cs typeface="Average"/>
              <a:sym typeface="Average"/>
            </a:endParaRPr>
          </a:p>
          <a:p>
            <a:pPr indent="0" lvl="0" marL="0" rtl="0" algn="l">
              <a:spcBef>
                <a:spcPts val="0"/>
              </a:spcBef>
              <a:spcAft>
                <a:spcPts val="0"/>
              </a:spcAft>
              <a:buNone/>
            </a:pPr>
            <a:r>
              <a:rPr lang="en-CA">
                <a:solidFill>
                  <a:schemeClr val="lt2"/>
                </a:solidFill>
                <a:latin typeface="Average"/>
                <a:ea typeface="Average"/>
                <a:cs typeface="Average"/>
                <a:sym typeface="Average"/>
              </a:rPr>
              <a:t>We started locally with PostGreSQL to sketch the database we desired, then we connected it to an online database using AWS RDS. </a:t>
            </a:r>
            <a:endParaRPr>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chemeClr val="lt2"/>
              </a:solidFill>
              <a:latin typeface="Average"/>
              <a:ea typeface="Average"/>
              <a:cs typeface="Average"/>
              <a:sym typeface="Average"/>
            </a:endParaRPr>
          </a:p>
          <a:p>
            <a:pPr indent="0" lvl="0" marL="0" rtl="0" algn="l">
              <a:spcBef>
                <a:spcPts val="0"/>
              </a:spcBef>
              <a:spcAft>
                <a:spcPts val="0"/>
              </a:spcAft>
              <a:buNone/>
            </a:pPr>
            <a:r>
              <a:rPr lang="en-CA">
                <a:solidFill>
                  <a:schemeClr val="lt2"/>
                </a:solidFill>
                <a:latin typeface="Average"/>
                <a:ea typeface="Average"/>
                <a:cs typeface="Average"/>
                <a:sym typeface="Average"/>
              </a:rPr>
              <a:t>This is how our Machine Learning Model will access the data and predict the house prices for the next 4 quarters. </a:t>
            </a:r>
            <a:endParaRPr>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chemeClr val="lt2"/>
              </a:solidFill>
              <a:latin typeface="Average"/>
              <a:ea typeface="Average"/>
              <a:cs typeface="Average"/>
              <a:sym typeface="Average"/>
            </a:endParaRPr>
          </a:p>
          <a:p>
            <a:pPr indent="0" lvl="0" marL="0" rtl="0" algn="l">
              <a:spcBef>
                <a:spcPts val="0"/>
              </a:spcBef>
              <a:spcAft>
                <a:spcPts val="0"/>
              </a:spcAft>
              <a:buNone/>
            </a:pPr>
            <a:r>
              <a:rPr lang="en-CA">
                <a:solidFill>
                  <a:schemeClr val="lt2"/>
                </a:solidFill>
                <a:latin typeface="Average"/>
                <a:ea typeface="Average"/>
                <a:cs typeface="Average"/>
                <a:sym typeface="Average"/>
              </a:rPr>
              <a:t>Since our primary dataset is quarterly based, we have had to adapt the other sets. </a:t>
            </a:r>
            <a:endParaRPr>
              <a:solidFill>
                <a:schemeClr val="lt2"/>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988"/>
              <a:t>AWS - Jupyter Connection</a:t>
            </a:r>
            <a:endParaRPr sz="1988"/>
          </a:p>
        </p:txBody>
      </p:sp>
      <p:sp>
        <p:nvSpPr>
          <p:cNvPr id="141" name="Google Shape;14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CA" sz="1400"/>
              <a:t>We linked the database to Jupyter Notebook</a:t>
            </a:r>
            <a:endParaRPr sz="1400"/>
          </a:p>
          <a:p>
            <a:pPr indent="0" lvl="0" marL="0" rtl="0" algn="l">
              <a:lnSpc>
                <a:spcPct val="100000"/>
              </a:lnSpc>
              <a:spcBef>
                <a:spcPts val="1200"/>
              </a:spcBef>
              <a:spcAft>
                <a:spcPts val="0"/>
              </a:spcAft>
              <a:buNone/>
            </a:pPr>
            <a:r>
              <a:rPr lang="en-CA" sz="1400"/>
              <a:t>as seen here. </a:t>
            </a:r>
            <a:endParaRPr sz="1400"/>
          </a:p>
        </p:txBody>
      </p:sp>
      <p:pic>
        <p:nvPicPr>
          <p:cNvPr id="142" name="Google Shape;142;p23"/>
          <p:cNvPicPr preferRelativeResize="0"/>
          <p:nvPr/>
        </p:nvPicPr>
        <p:blipFill>
          <a:blip r:embed="rId3">
            <a:alphaModFix/>
          </a:blip>
          <a:stretch>
            <a:fillRect/>
          </a:stretch>
        </p:blipFill>
        <p:spPr>
          <a:xfrm>
            <a:off x="4208473" y="445025"/>
            <a:ext cx="4200976" cy="3959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Machine Learning</a:t>
            </a:r>
            <a:endParaRPr/>
          </a:p>
        </p:txBody>
      </p:sp>
      <p:sp>
        <p:nvSpPr>
          <p:cNvPr id="148" name="Google Shape;14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600"/>
          </a:p>
          <a:p>
            <a:pPr indent="0" lvl="0" marL="0" rtl="0" algn="l">
              <a:spcBef>
                <a:spcPts val="1200"/>
              </a:spcBef>
              <a:spcAft>
                <a:spcPts val="1200"/>
              </a:spcAft>
              <a:buNone/>
            </a:pPr>
            <a:r>
              <a:rPr lang="en-CA" sz="1600"/>
              <a:t>This flowchart indicates how we decided to go with a supervised Machine Learning, using sklearn linear model for price prediction.</a:t>
            </a:r>
            <a:endParaRPr sz="1600"/>
          </a:p>
        </p:txBody>
      </p:sp>
      <p:pic>
        <p:nvPicPr>
          <p:cNvPr id="149" name="Google Shape;149;p24"/>
          <p:cNvPicPr preferRelativeResize="0"/>
          <p:nvPr/>
        </p:nvPicPr>
        <p:blipFill>
          <a:blip r:embed="rId3">
            <a:alphaModFix/>
          </a:blip>
          <a:stretch>
            <a:fillRect/>
          </a:stretch>
        </p:blipFill>
        <p:spPr>
          <a:xfrm>
            <a:off x="2176750" y="1095999"/>
            <a:ext cx="4468625" cy="2781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4725975" y="575150"/>
            <a:ext cx="4057924" cy="3090675"/>
          </a:xfrm>
          <a:prstGeom prst="rect">
            <a:avLst/>
          </a:prstGeom>
          <a:noFill/>
          <a:ln>
            <a:noFill/>
          </a:ln>
        </p:spPr>
      </p:pic>
      <p:sp>
        <p:nvSpPr>
          <p:cNvPr id="155" name="Google Shape;155;p25"/>
          <p:cNvSpPr txBox="1"/>
          <p:nvPr/>
        </p:nvSpPr>
        <p:spPr>
          <a:xfrm>
            <a:off x="392100" y="534325"/>
            <a:ext cx="396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lt2"/>
                </a:solidFill>
                <a:latin typeface="Average"/>
                <a:ea typeface="Average"/>
                <a:cs typeface="Average"/>
                <a:sym typeface="Average"/>
              </a:rPr>
              <a:t>The flowchart will guide us for building our ML model and throughout our analysis. </a:t>
            </a:r>
            <a:endParaRPr>
              <a:solidFill>
                <a:schemeClr val="lt2"/>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idx="1" type="body"/>
          </p:nvPr>
        </p:nvSpPr>
        <p:spPr>
          <a:xfrm>
            <a:off x="311700" y="618700"/>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CA" sz="1400">
                <a:solidFill>
                  <a:schemeClr val="lt2"/>
                </a:solidFill>
              </a:rPr>
              <a:t>Linear Regression approach will be modelled for the factors </a:t>
            </a:r>
            <a:r>
              <a:rPr lang="en-CA" sz="1400">
                <a:solidFill>
                  <a:schemeClr val="lt2"/>
                </a:solidFill>
              </a:rPr>
              <a:t>affecting</a:t>
            </a:r>
            <a:r>
              <a:rPr lang="en-CA" sz="1400">
                <a:solidFill>
                  <a:schemeClr val="lt2"/>
                </a:solidFill>
              </a:rPr>
              <a:t> house prices. For the model, the following X-variables will be taken into account.</a:t>
            </a:r>
            <a:endParaRPr sz="1400">
              <a:solidFill>
                <a:schemeClr val="lt2"/>
              </a:solidFill>
            </a:endParaRPr>
          </a:p>
          <a:p>
            <a:pPr indent="-317500" lvl="0" marL="457200" rtl="0" algn="l">
              <a:spcBef>
                <a:spcPts val="1200"/>
              </a:spcBef>
              <a:spcAft>
                <a:spcPts val="0"/>
              </a:spcAft>
              <a:buClr>
                <a:schemeClr val="lt2"/>
              </a:buClr>
              <a:buSzPts val="1400"/>
              <a:buFont typeface="Arial"/>
              <a:buChar char="●"/>
            </a:pPr>
            <a:r>
              <a:rPr lang="en-CA" sz="1400">
                <a:solidFill>
                  <a:schemeClr val="lt2"/>
                </a:solidFill>
              </a:rPr>
              <a:t>Time Period</a:t>
            </a:r>
            <a:endParaRPr sz="1400">
              <a:solidFill>
                <a:schemeClr val="lt2"/>
              </a:solidFill>
            </a:endParaRPr>
          </a:p>
          <a:p>
            <a:pPr indent="-317500" lvl="0" marL="457200" rtl="0" algn="l">
              <a:spcBef>
                <a:spcPts val="0"/>
              </a:spcBef>
              <a:spcAft>
                <a:spcPts val="0"/>
              </a:spcAft>
              <a:buClr>
                <a:schemeClr val="lt2"/>
              </a:buClr>
              <a:buSzPts val="1400"/>
              <a:buFont typeface="Arial"/>
              <a:buChar char="●"/>
            </a:pPr>
            <a:r>
              <a:rPr lang="en-CA" sz="1400">
                <a:solidFill>
                  <a:schemeClr val="lt2"/>
                </a:solidFill>
              </a:rPr>
              <a:t>House-Type</a:t>
            </a:r>
            <a:endParaRPr sz="1400">
              <a:solidFill>
                <a:schemeClr val="lt2"/>
              </a:solidFill>
            </a:endParaRPr>
          </a:p>
          <a:p>
            <a:pPr indent="-317500" lvl="0" marL="457200" rtl="0" algn="l">
              <a:spcBef>
                <a:spcPts val="0"/>
              </a:spcBef>
              <a:spcAft>
                <a:spcPts val="0"/>
              </a:spcAft>
              <a:buClr>
                <a:schemeClr val="lt2"/>
              </a:buClr>
              <a:buSzPts val="1400"/>
              <a:buFont typeface="Arial"/>
              <a:buChar char="●"/>
            </a:pPr>
            <a:r>
              <a:rPr lang="en-CA" sz="1400">
                <a:solidFill>
                  <a:schemeClr val="lt2"/>
                </a:solidFill>
              </a:rPr>
              <a:t>Location</a:t>
            </a:r>
            <a:endParaRPr sz="1400">
              <a:solidFill>
                <a:schemeClr val="lt2"/>
              </a:solidFill>
            </a:endParaRPr>
          </a:p>
          <a:p>
            <a:pPr indent="-317500" lvl="0" marL="457200" rtl="0" algn="l">
              <a:spcBef>
                <a:spcPts val="0"/>
              </a:spcBef>
              <a:spcAft>
                <a:spcPts val="0"/>
              </a:spcAft>
              <a:buClr>
                <a:schemeClr val="lt2"/>
              </a:buClr>
              <a:buSzPts val="1400"/>
              <a:buFont typeface="Arial"/>
              <a:buChar char="●"/>
            </a:pPr>
            <a:r>
              <a:rPr lang="en-CA" sz="1400">
                <a:solidFill>
                  <a:schemeClr val="lt2"/>
                </a:solidFill>
              </a:rPr>
              <a:t>Interest Rates</a:t>
            </a:r>
            <a:endParaRPr sz="1400">
              <a:solidFill>
                <a:schemeClr val="lt2"/>
              </a:solidFill>
            </a:endParaRPr>
          </a:p>
          <a:p>
            <a:pPr indent="-317500" lvl="0" marL="457200" rtl="0" algn="l">
              <a:spcBef>
                <a:spcPts val="0"/>
              </a:spcBef>
              <a:spcAft>
                <a:spcPts val="0"/>
              </a:spcAft>
              <a:buClr>
                <a:schemeClr val="lt2"/>
              </a:buClr>
              <a:buSzPts val="1400"/>
              <a:buFont typeface="Arial"/>
              <a:buChar char="●"/>
            </a:pPr>
            <a:r>
              <a:rPr lang="en-CA" sz="1400">
                <a:solidFill>
                  <a:schemeClr val="lt2"/>
                </a:solidFill>
              </a:rPr>
              <a:t>Inflation Rate</a:t>
            </a:r>
            <a:endParaRPr sz="1400">
              <a:solidFill>
                <a:schemeClr val="lt2"/>
              </a:solidFill>
            </a:endParaRPr>
          </a:p>
          <a:p>
            <a:pPr indent="-317500" lvl="0" marL="457200" rtl="0" algn="l">
              <a:spcBef>
                <a:spcPts val="0"/>
              </a:spcBef>
              <a:spcAft>
                <a:spcPts val="0"/>
              </a:spcAft>
              <a:buClr>
                <a:schemeClr val="lt2"/>
              </a:buClr>
              <a:buSzPts val="1400"/>
              <a:buFont typeface="Arial"/>
              <a:buChar char="●"/>
            </a:pPr>
            <a:r>
              <a:rPr lang="en-CA" sz="1400">
                <a:solidFill>
                  <a:schemeClr val="lt2"/>
                </a:solidFill>
              </a:rPr>
              <a:t>Recession Period</a:t>
            </a:r>
            <a:endParaRPr sz="1400">
              <a:solidFill>
                <a:schemeClr val="lt2"/>
              </a:solidFill>
            </a:endParaRPr>
          </a:p>
          <a:p>
            <a:pPr indent="0" lvl="0" marL="0" rtl="0" algn="l">
              <a:spcBef>
                <a:spcPts val="1200"/>
              </a:spcBef>
              <a:spcAft>
                <a:spcPts val="0"/>
              </a:spcAft>
              <a:buNone/>
            </a:pPr>
            <a:r>
              <a:rPr lang="en-CA" sz="1400">
                <a:solidFill>
                  <a:schemeClr val="lt2"/>
                </a:solidFill>
              </a:rPr>
              <a:t>A simple database diagram was sketched for the initial understanding of how the datapoints are connected (as seen on our ERD). </a:t>
            </a:r>
            <a:endParaRPr sz="1400">
              <a:solidFill>
                <a:schemeClr val="lt2"/>
              </a:solidFill>
            </a:endParaRPr>
          </a:p>
          <a:p>
            <a:pPr indent="0" lvl="0" marL="0" rtl="0" algn="l">
              <a:spcBef>
                <a:spcPts val="1200"/>
              </a:spcBef>
              <a:spcAft>
                <a:spcPts val="1200"/>
              </a:spcAft>
              <a:buNone/>
            </a:pPr>
            <a:r>
              <a:t/>
            </a:r>
            <a:endParaRPr sz="140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900"/>
              <a:t>Data Preprocessing</a:t>
            </a:r>
            <a:endParaRPr sz="1900"/>
          </a:p>
        </p:txBody>
      </p:sp>
      <p:sp>
        <p:nvSpPr>
          <p:cNvPr id="166" name="Google Shape;166;p27"/>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150">
                <a:solidFill>
                  <a:schemeClr val="lt2"/>
                </a:solidFill>
              </a:rPr>
              <a:t>The preprocessing can be seen here. </a:t>
            </a:r>
            <a:endParaRPr sz="1150">
              <a:solidFill>
                <a:schemeClr val="lt2"/>
              </a:solidFill>
            </a:endParaRPr>
          </a:p>
          <a:p>
            <a:pPr indent="0" lvl="0" marL="0" rtl="0" algn="l">
              <a:spcBef>
                <a:spcPts val="0"/>
              </a:spcBef>
              <a:spcAft>
                <a:spcPts val="0"/>
              </a:spcAft>
              <a:buNone/>
            </a:pPr>
            <a:r>
              <a:rPr lang="en-CA" sz="1150">
                <a:solidFill>
                  <a:schemeClr val="lt2"/>
                </a:solidFill>
              </a:rPr>
              <a:t>It includes these steps:</a:t>
            </a:r>
            <a:endParaRPr sz="1150">
              <a:solidFill>
                <a:schemeClr val="lt2"/>
              </a:solidFill>
            </a:endParaRPr>
          </a:p>
          <a:p>
            <a:pPr indent="-301625" lvl="0" marL="457200" rtl="0" algn="l">
              <a:spcBef>
                <a:spcPts val="0"/>
              </a:spcBef>
              <a:spcAft>
                <a:spcPts val="0"/>
              </a:spcAft>
              <a:buClr>
                <a:schemeClr val="lt2"/>
              </a:buClr>
              <a:buSzPts val="1150"/>
              <a:buChar char="-"/>
            </a:pPr>
            <a:r>
              <a:rPr lang="en-CA" sz="1150">
                <a:solidFill>
                  <a:schemeClr val="lt2"/>
                </a:solidFill>
              </a:rPr>
              <a:t>strip symbols from numeric columns, including ',', '$', and '%'</a:t>
            </a:r>
            <a:endParaRPr sz="1150">
              <a:solidFill>
                <a:schemeClr val="lt2"/>
              </a:solidFill>
            </a:endParaRPr>
          </a:p>
          <a:p>
            <a:pPr indent="-301625" lvl="0" marL="457200" rtl="0" algn="l">
              <a:spcBef>
                <a:spcPts val="0"/>
              </a:spcBef>
              <a:spcAft>
                <a:spcPts val="0"/>
              </a:spcAft>
              <a:buClr>
                <a:schemeClr val="lt2"/>
              </a:buClr>
              <a:buSzPts val="1150"/>
              <a:buChar char="-"/>
            </a:pPr>
            <a:r>
              <a:rPr lang="en-CA" sz="1150">
                <a:solidFill>
                  <a:schemeClr val="lt2"/>
                </a:solidFill>
              </a:rPr>
              <a:t>convert columns to float</a:t>
            </a:r>
            <a:endParaRPr sz="1150">
              <a:solidFill>
                <a:schemeClr val="lt2"/>
              </a:solidFill>
            </a:endParaRPr>
          </a:p>
          <a:p>
            <a:pPr indent="-301625" lvl="0" marL="457200" rtl="0" algn="l">
              <a:spcBef>
                <a:spcPts val="0"/>
              </a:spcBef>
              <a:spcAft>
                <a:spcPts val="0"/>
              </a:spcAft>
              <a:buClr>
                <a:schemeClr val="lt2"/>
              </a:buClr>
              <a:buSzPts val="1150"/>
              <a:buChar char="-"/>
            </a:pPr>
            <a:r>
              <a:rPr lang="en-CA" sz="1150">
                <a:solidFill>
                  <a:schemeClr val="lt2"/>
                </a:solidFill>
              </a:rPr>
              <a:t>filter data to for 'Toronto' only (i.e. use column 'area' and </a:t>
            </a:r>
            <a:endParaRPr sz="1150">
              <a:solidFill>
                <a:schemeClr val="lt2"/>
              </a:solidFill>
            </a:endParaRPr>
          </a:p>
          <a:p>
            <a:pPr indent="0" lvl="0" marL="457200" rtl="0" algn="l">
              <a:spcBef>
                <a:spcPts val="0"/>
              </a:spcBef>
              <a:spcAft>
                <a:spcPts val="0"/>
              </a:spcAft>
              <a:buNone/>
            </a:pPr>
            <a:r>
              <a:rPr lang="en-CA" sz="1150">
                <a:solidFill>
                  <a:schemeClr val="lt2"/>
                </a:solidFill>
              </a:rPr>
              <a:t>filter for 'Toronto'</a:t>
            </a:r>
            <a:endParaRPr sz="1150">
              <a:solidFill>
                <a:schemeClr val="lt2"/>
              </a:solidFill>
            </a:endParaRPr>
          </a:p>
          <a:p>
            <a:pPr indent="-301625" lvl="0" marL="457200" rtl="0" algn="l">
              <a:spcBef>
                <a:spcPts val="0"/>
              </a:spcBef>
              <a:spcAft>
                <a:spcPts val="0"/>
              </a:spcAft>
              <a:buClr>
                <a:schemeClr val="lt2"/>
              </a:buClr>
              <a:buSzPts val="1150"/>
              <a:buChar char="-"/>
            </a:pPr>
            <a:r>
              <a:rPr lang="en-CA" sz="1150">
                <a:solidFill>
                  <a:schemeClr val="lt2"/>
                </a:solidFill>
              </a:rPr>
              <a:t>filter to include only rows where Average_Price&gt;0</a:t>
            </a:r>
            <a:endParaRPr sz="1150">
              <a:solidFill>
                <a:schemeClr val="lt2"/>
              </a:solidFill>
            </a:endParaRPr>
          </a:p>
          <a:p>
            <a:pPr indent="-301625" lvl="0" marL="457200" rtl="0" algn="l">
              <a:spcBef>
                <a:spcPts val="0"/>
              </a:spcBef>
              <a:spcAft>
                <a:spcPts val="0"/>
              </a:spcAft>
              <a:buClr>
                <a:schemeClr val="lt2"/>
              </a:buClr>
              <a:buSzPts val="1150"/>
              <a:buChar char="-"/>
            </a:pPr>
            <a:r>
              <a:rPr lang="en-CA" sz="1150">
                <a:solidFill>
                  <a:schemeClr val="lt2"/>
                </a:solidFill>
              </a:rPr>
              <a:t>check for additional na rows (there aren't any)</a:t>
            </a:r>
            <a:endParaRPr sz="1150">
              <a:solidFill>
                <a:schemeClr val="lt2"/>
              </a:solidFill>
            </a:endParaRPr>
          </a:p>
          <a:p>
            <a:pPr indent="-301625" lvl="0" marL="457200" rtl="0" algn="l">
              <a:spcBef>
                <a:spcPts val="0"/>
              </a:spcBef>
              <a:spcAft>
                <a:spcPts val="0"/>
              </a:spcAft>
              <a:buClr>
                <a:schemeClr val="lt2"/>
              </a:buClr>
              <a:buSzPts val="1150"/>
              <a:buChar char="-"/>
            </a:pPr>
            <a:r>
              <a:rPr lang="en-CA" sz="1150">
                <a:solidFill>
                  <a:schemeClr val="lt2"/>
                </a:solidFill>
              </a:rPr>
              <a:t>group data by community and building type and count rows. </a:t>
            </a:r>
            <a:endParaRPr sz="1150">
              <a:solidFill>
                <a:schemeClr val="lt2"/>
              </a:solidFill>
            </a:endParaRPr>
          </a:p>
          <a:p>
            <a:pPr indent="0" lvl="0" marL="457200" rtl="0" algn="l">
              <a:spcBef>
                <a:spcPts val="0"/>
              </a:spcBef>
              <a:spcAft>
                <a:spcPts val="0"/>
              </a:spcAft>
              <a:buNone/>
            </a:pPr>
            <a:r>
              <a:rPr lang="en-CA" sz="1150">
                <a:solidFill>
                  <a:schemeClr val="lt2"/>
                </a:solidFill>
              </a:rPr>
              <a:t>if less </a:t>
            </a:r>
            <a:r>
              <a:rPr lang="en-CA" sz="1150">
                <a:solidFill>
                  <a:schemeClr val="lt2"/>
                </a:solidFill>
              </a:rPr>
              <a:t>than</a:t>
            </a:r>
            <a:r>
              <a:rPr lang="en-CA" sz="1150">
                <a:solidFill>
                  <a:schemeClr val="lt2"/>
                </a:solidFill>
              </a:rPr>
              <a:t> 30 rows, filter out.</a:t>
            </a:r>
            <a:endParaRPr sz="1150">
              <a:solidFill>
                <a:schemeClr val="lt2"/>
              </a:solidFill>
            </a:endParaRPr>
          </a:p>
          <a:p>
            <a:pPr indent="0" lvl="0" marL="0" rtl="0" algn="l">
              <a:spcBef>
                <a:spcPts val="0"/>
              </a:spcBef>
              <a:spcAft>
                <a:spcPts val="1200"/>
              </a:spcAft>
              <a:buNone/>
            </a:pPr>
            <a:r>
              <a:t/>
            </a:r>
            <a:endParaRPr/>
          </a:p>
        </p:txBody>
      </p:sp>
      <p:pic>
        <p:nvPicPr>
          <p:cNvPr id="167" name="Google Shape;167;p27"/>
          <p:cNvPicPr preferRelativeResize="0"/>
          <p:nvPr/>
        </p:nvPicPr>
        <p:blipFill rotWithShape="1">
          <a:blip r:embed="rId3">
            <a:alphaModFix/>
          </a:blip>
          <a:srcRect b="12292" l="21182" r="25941" t="4651"/>
          <a:stretch/>
        </p:blipFill>
        <p:spPr>
          <a:xfrm>
            <a:off x="4763250" y="445025"/>
            <a:ext cx="4069049" cy="380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900"/>
              <a:t>Feature engineering and selection</a:t>
            </a:r>
            <a:endParaRPr sz="1900"/>
          </a:p>
        </p:txBody>
      </p:sp>
      <p:sp>
        <p:nvSpPr>
          <p:cNvPr id="173" name="Google Shape;173;p28"/>
          <p:cNvSpPr txBox="1"/>
          <p:nvPr>
            <p:ph idx="1" type="body"/>
          </p:nvPr>
        </p:nvSpPr>
        <p:spPr>
          <a:xfrm>
            <a:off x="311700" y="861475"/>
            <a:ext cx="8520600" cy="255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CA" sz="1400">
                <a:solidFill>
                  <a:schemeClr val="lt2"/>
                </a:solidFill>
              </a:rPr>
              <a:t>A</a:t>
            </a:r>
            <a:r>
              <a:rPr lang="en-CA" sz="1400">
                <a:solidFill>
                  <a:schemeClr val="lt2"/>
                </a:solidFill>
              </a:rPr>
              <a:t>s economically relevant macro variables for forecasting housing prices, w</a:t>
            </a:r>
            <a:r>
              <a:rPr lang="en-CA" sz="1400">
                <a:solidFill>
                  <a:schemeClr val="lt2"/>
                </a:solidFill>
              </a:rPr>
              <a:t>e selected</a:t>
            </a:r>
            <a:endParaRPr sz="1400">
              <a:solidFill>
                <a:schemeClr val="lt2"/>
              </a:solidFill>
            </a:endParaRPr>
          </a:p>
          <a:p>
            <a:pPr indent="-317500" lvl="0" marL="457200" rtl="0" algn="l">
              <a:spcBef>
                <a:spcPts val="0"/>
              </a:spcBef>
              <a:spcAft>
                <a:spcPts val="0"/>
              </a:spcAft>
              <a:buClr>
                <a:schemeClr val="lt2"/>
              </a:buClr>
              <a:buSzPts val="1400"/>
              <a:buChar char="-"/>
            </a:pPr>
            <a:r>
              <a:rPr lang="en-CA" sz="1400">
                <a:solidFill>
                  <a:schemeClr val="lt2"/>
                </a:solidFill>
              </a:rPr>
              <a:t>5 year mortgage rates</a:t>
            </a:r>
            <a:endParaRPr sz="1400">
              <a:solidFill>
                <a:schemeClr val="lt2"/>
              </a:solidFill>
            </a:endParaRPr>
          </a:p>
          <a:p>
            <a:pPr indent="-317500" lvl="0" marL="457200" rtl="0" algn="l">
              <a:spcBef>
                <a:spcPts val="0"/>
              </a:spcBef>
              <a:spcAft>
                <a:spcPts val="0"/>
              </a:spcAft>
              <a:buClr>
                <a:schemeClr val="lt2"/>
              </a:buClr>
              <a:buSzPts val="1400"/>
              <a:buChar char="-"/>
            </a:pPr>
            <a:r>
              <a:rPr lang="en-CA" sz="1400">
                <a:solidFill>
                  <a:schemeClr val="lt2"/>
                </a:solidFill>
              </a:rPr>
              <a:t>Canadian CPI inflation</a:t>
            </a:r>
            <a:endParaRPr sz="1400">
              <a:solidFill>
                <a:schemeClr val="lt2"/>
              </a:solidFill>
            </a:endParaRPr>
          </a:p>
          <a:p>
            <a:pPr indent="-317500" lvl="0" marL="457200" rtl="0" algn="l">
              <a:spcBef>
                <a:spcPts val="0"/>
              </a:spcBef>
              <a:spcAft>
                <a:spcPts val="0"/>
              </a:spcAft>
              <a:buClr>
                <a:schemeClr val="lt2"/>
              </a:buClr>
              <a:buSzPts val="1400"/>
              <a:buChar char="-"/>
            </a:pPr>
            <a:r>
              <a:rPr lang="en-CA" sz="1400">
                <a:solidFill>
                  <a:schemeClr val="lt2"/>
                </a:solidFill>
              </a:rPr>
              <a:t>a Canadian recession indicator.</a:t>
            </a:r>
            <a:endParaRPr sz="1400">
              <a:solidFill>
                <a:schemeClr val="lt2"/>
              </a:solidFill>
            </a:endParaRPr>
          </a:p>
          <a:p>
            <a:pPr indent="0" lvl="0" marL="0" rtl="0" algn="l">
              <a:spcBef>
                <a:spcPts val="0"/>
              </a:spcBef>
              <a:spcAft>
                <a:spcPts val="0"/>
              </a:spcAft>
              <a:buNone/>
            </a:pPr>
            <a:r>
              <a:rPr lang="en-CA" sz="1400">
                <a:solidFill>
                  <a:schemeClr val="lt2"/>
                </a:solidFill>
              </a:rPr>
              <a:t>Rather than encoding community (a text variable representing a contiguous geographical area of Toronto) with dummy variables, we generate forecasts for each community individually, under the assumption that pricing dynamics are sufficiently different by community to justify that approach. We might need to test to confirm. </a:t>
            </a:r>
            <a:endParaRPr sz="1400">
              <a:solidFill>
                <a:schemeClr val="lt2"/>
              </a:solidFill>
            </a:endParaRPr>
          </a:p>
          <a:p>
            <a:pPr indent="0" lvl="0" marL="0" rtl="0" algn="l">
              <a:spcBef>
                <a:spcPts val="0"/>
              </a:spcBef>
              <a:spcAft>
                <a:spcPts val="0"/>
              </a:spcAft>
              <a:buNone/>
            </a:pPr>
            <a:r>
              <a:rPr lang="en-CA" sz="1400">
                <a:solidFill>
                  <a:schemeClr val="lt2"/>
                </a:solidFill>
              </a:rPr>
              <a:t>Plotted autocorrelation in price time series, saw evidence of statistically significant autocorr back 6 quarters. </a:t>
            </a:r>
            <a:endParaRPr sz="1400">
              <a:solidFill>
                <a:schemeClr val="lt2"/>
              </a:solidFill>
            </a:endParaRPr>
          </a:p>
          <a:p>
            <a:pPr indent="0" lvl="0" marL="0" rtl="0" algn="l">
              <a:spcBef>
                <a:spcPts val="0"/>
              </a:spcBef>
              <a:spcAft>
                <a:spcPts val="0"/>
              </a:spcAft>
              <a:buNone/>
            </a:pPr>
            <a:r>
              <a:rPr lang="en-CA" sz="1400">
                <a:solidFill>
                  <a:schemeClr val="lt2"/>
                </a:solidFill>
              </a:rPr>
              <a:t>Also plotted partial autocorr, which showed significant at 1 and 2 previous quarter lags.</a:t>
            </a:r>
            <a:endParaRPr sz="1400">
              <a:solidFill>
                <a:schemeClr val="lt2"/>
              </a:solidFill>
            </a:endParaRPr>
          </a:p>
          <a:p>
            <a:pPr indent="0" lvl="0" marL="0" rtl="0" algn="l">
              <a:spcBef>
                <a:spcPts val="0"/>
              </a:spcBef>
              <a:spcAft>
                <a:spcPts val="0"/>
              </a:spcAft>
              <a:buNone/>
            </a:pPr>
            <a:r>
              <a:t/>
            </a:r>
            <a:endParaRPr sz="1400">
              <a:solidFill>
                <a:schemeClr val="lt2"/>
              </a:solidFill>
            </a:endParaRPr>
          </a:p>
          <a:p>
            <a:pPr indent="0" lvl="0" marL="0" rtl="0" algn="l">
              <a:spcBef>
                <a:spcPts val="0"/>
              </a:spcBef>
              <a:spcAft>
                <a:spcPts val="1200"/>
              </a:spcAft>
              <a:buNone/>
            </a:pPr>
            <a:r>
              <a:t/>
            </a:r>
            <a:endParaRPr sz="1400">
              <a:solidFill>
                <a:schemeClr val="lt2"/>
              </a:solidFill>
            </a:endParaRPr>
          </a:p>
        </p:txBody>
      </p:sp>
      <p:sp>
        <p:nvSpPr>
          <p:cNvPr id="174" name="Google Shape;174;p28"/>
          <p:cNvSpPr txBox="1"/>
          <p:nvPr>
            <p:ph type="title"/>
          </p:nvPr>
        </p:nvSpPr>
        <p:spPr>
          <a:xfrm>
            <a:off x="311700" y="2959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900"/>
              <a:t>Description of data split into training and testing sets</a:t>
            </a:r>
            <a:endParaRPr sz="1900"/>
          </a:p>
        </p:txBody>
      </p:sp>
      <p:sp>
        <p:nvSpPr>
          <p:cNvPr id="175" name="Google Shape;175;p28"/>
          <p:cNvSpPr txBox="1"/>
          <p:nvPr>
            <p:ph idx="1" type="body"/>
          </p:nvPr>
        </p:nvSpPr>
        <p:spPr>
          <a:xfrm>
            <a:off x="311700" y="3379925"/>
            <a:ext cx="8520600" cy="17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400">
                <a:solidFill>
                  <a:schemeClr val="lt2"/>
                </a:solidFill>
              </a:rPr>
              <a:t>Since we are dealing with time series, we can't employ a random splitter (i.e. sklean test_train_split).</a:t>
            </a:r>
            <a:endParaRPr sz="1400">
              <a:solidFill>
                <a:schemeClr val="lt2"/>
              </a:solidFill>
            </a:endParaRPr>
          </a:p>
          <a:p>
            <a:pPr indent="0" lvl="0" marL="0" rtl="0" algn="l">
              <a:spcBef>
                <a:spcPts val="0"/>
              </a:spcBef>
              <a:spcAft>
                <a:spcPts val="0"/>
              </a:spcAft>
              <a:buNone/>
            </a:pPr>
            <a:r>
              <a:rPr lang="en-CA" sz="1400">
                <a:solidFill>
                  <a:schemeClr val="lt2"/>
                </a:solidFill>
              </a:rPr>
              <a:t>Instead we tried sktime temporal_test_train_split, but it had difficulties splitting our data accurately.</a:t>
            </a:r>
            <a:endParaRPr sz="1400">
              <a:solidFill>
                <a:schemeClr val="lt2"/>
              </a:solidFill>
            </a:endParaRPr>
          </a:p>
          <a:p>
            <a:pPr indent="0" lvl="0" marL="0" rtl="0" algn="l">
              <a:spcBef>
                <a:spcPts val="0"/>
              </a:spcBef>
              <a:spcAft>
                <a:spcPts val="0"/>
              </a:spcAft>
              <a:buNone/>
            </a:pPr>
            <a:r>
              <a:rPr lang="en-CA" sz="1400">
                <a:solidFill>
                  <a:schemeClr val="lt2"/>
                </a:solidFill>
              </a:rPr>
              <a:t>Ultimately we manually split the data using a cut off date of 2018Q4, so used 2001Q1-2018Q4 for training and 2019Q1-2021Q4 for testing. We would prefer to re-estimate entire models on rolling quarterly basis and forecast 4 quarters forward and test over longer period, but the feasibility is to be decided. </a:t>
            </a:r>
            <a:endParaRPr sz="1400">
              <a:solidFill>
                <a:schemeClr val="lt2"/>
              </a:solidFill>
            </a:endParaRPr>
          </a:p>
          <a:p>
            <a:pPr indent="0" lvl="0" marL="0" rtl="0" algn="l">
              <a:spcBef>
                <a:spcPts val="0"/>
              </a:spcBef>
              <a:spcAft>
                <a:spcPts val="12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900"/>
              <a:t>Description of model choice</a:t>
            </a:r>
            <a:endParaRPr sz="1900"/>
          </a:p>
        </p:txBody>
      </p:sp>
      <p:sp>
        <p:nvSpPr>
          <p:cNvPr id="181" name="Google Shape;181;p29"/>
          <p:cNvSpPr txBox="1"/>
          <p:nvPr>
            <p:ph idx="1" type="body"/>
          </p:nvPr>
        </p:nvSpPr>
        <p:spPr>
          <a:xfrm>
            <a:off x="311700" y="941525"/>
            <a:ext cx="8520600" cy="14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400">
                <a:solidFill>
                  <a:schemeClr val="lt2"/>
                </a:solidFill>
              </a:rPr>
              <a:t>W</a:t>
            </a:r>
            <a:r>
              <a:rPr lang="en-CA" sz="1400">
                <a:solidFill>
                  <a:schemeClr val="lt2"/>
                </a:solidFill>
              </a:rPr>
              <a:t>ork in progress. </a:t>
            </a:r>
            <a:endParaRPr sz="1400">
              <a:solidFill>
                <a:schemeClr val="lt2"/>
              </a:solidFill>
            </a:endParaRPr>
          </a:p>
          <a:p>
            <a:pPr indent="0" lvl="0" marL="0" rtl="0" algn="l">
              <a:spcBef>
                <a:spcPts val="0"/>
              </a:spcBef>
              <a:spcAft>
                <a:spcPts val="0"/>
              </a:spcAft>
              <a:buNone/>
            </a:pPr>
            <a:r>
              <a:rPr lang="en-CA" sz="1400">
                <a:solidFill>
                  <a:schemeClr val="lt2"/>
                </a:solidFill>
              </a:rPr>
              <a:t>The initial model is </a:t>
            </a:r>
            <a:r>
              <a:rPr b="1" lang="en-CA" sz="1400">
                <a:solidFill>
                  <a:schemeClr val="lt2"/>
                </a:solidFill>
              </a:rPr>
              <a:t>sktime NaiveForecaster</a:t>
            </a:r>
            <a:r>
              <a:rPr lang="en-CA" sz="1400">
                <a:solidFill>
                  <a:schemeClr val="lt2"/>
                </a:solidFill>
              </a:rPr>
              <a:t>, this will be the baseline against which we can measure other models. The model parameters chosen means the model uses a seasonal window and chooses the most recent training value. The benefits of current model are simplicity and interpretability, limitations are that it's best guess for the future are exactly equal to past values. </a:t>
            </a:r>
            <a:r>
              <a:rPr lang="en-CA" sz="1150">
                <a:solidFill>
                  <a:schemeClr val="lt2"/>
                </a:solidFill>
              </a:rPr>
              <a:t>S</a:t>
            </a:r>
            <a:r>
              <a:rPr lang="en-CA" sz="1400">
                <a:solidFill>
                  <a:schemeClr val="lt2"/>
                </a:solidFill>
              </a:rPr>
              <a:t>o, as an aside, this model is no good for actual use, but will be a useful baseline to compare others with. </a:t>
            </a:r>
            <a:endParaRPr sz="1400">
              <a:solidFill>
                <a:schemeClr val="lt2"/>
              </a:solidFill>
            </a:endParaRPr>
          </a:p>
          <a:p>
            <a:pPr indent="0" lvl="0" marL="0" rtl="0" algn="l">
              <a:spcBef>
                <a:spcPts val="0"/>
              </a:spcBef>
              <a:spcAft>
                <a:spcPts val="0"/>
              </a:spcAft>
              <a:buNone/>
            </a:pPr>
            <a:r>
              <a:t/>
            </a:r>
            <a:endParaRPr sz="1400">
              <a:solidFill>
                <a:schemeClr val="lt2"/>
              </a:solidFill>
            </a:endParaRPr>
          </a:p>
          <a:p>
            <a:pPr indent="0" lvl="0" marL="0" rtl="0" algn="l">
              <a:spcBef>
                <a:spcPts val="0"/>
              </a:spcBef>
              <a:spcAft>
                <a:spcPts val="0"/>
              </a:spcAft>
              <a:buNone/>
            </a:pPr>
            <a:r>
              <a:rPr lang="en-CA" sz="1900">
                <a:solidFill>
                  <a:schemeClr val="dk1"/>
                </a:solidFill>
                <a:latin typeface="Oswald"/>
                <a:ea typeface="Oswald"/>
                <a:cs typeface="Oswald"/>
                <a:sym typeface="Oswald"/>
              </a:rPr>
              <a:t>Change in model choice</a:t>
            </a:r>
            <a:endParaRPr sz="1900">
              <a:solidFill>
                <a:schemeClr val="dk1"/>
              </a:solidFill>
              <a:latin typeface="Oswald"/>
              <a:ea typeface="Oswald"/>
              <a:cs typeface="Oswald"/>
              <a:sym typeface="Oswald"/>
            </a:endParaRPr>
          </a:p>
          <a:p>
            <a:pPr indent="0" lvl="0" marL="0" rtl="0" algn="l">
              <a:spcBef>
                <a:spcPts val="0"/>
              </a:spcBef>
              <a:spcAft>
                <a:spcPts val="1200"/>
              </a:spcAft>
              <a:buNone/>
            </a:pPr>
            <a:r>
              <a:t/>
            </a:r>
            <a:endParaRPr sz="1400">
              <a:solidFill>
                <a:schemeClr val="lt2"/>
              </a:solidFill>
            </a:endParaRPr>
          </a:p>
        </p:txBody>
      </p:sp>
      <p:sp>
        <p:nvSpPr>
          <p:cNvPr id="182" name="Google Shape;182;p29"/>
          <p:cNvSpPr txBox="1"/>
          <p:nvPr/>
        </p:nvSpPr>
        <p:spPr>
          <a:xfrm>
            <a:off x="319450" y="3183550"/>
            <a:ext cx="8318400" cy="1639200"/>
          </a:xfrm>
          <a:prstGeom prst="rect">
            <a:avLst/>
          </a:prstGeom>
          <a:noFill/>
          <a:ln>
            <a:noFill/>
          </a:ln>
        </p:spPr>
        <p:txBody>
          <a:bodyPr anchorCtr="0" anchor="t" bIns="91425" lIns="91425" spcFirstLastPara="1" rIns="91425" wrap="square" tIns="91425">
            <a:spAutoFit/>
          </a:bodyPr>
          <a:lstStyle/>
          <a:p>
            <a:pPr indent="-317500" lvl="0" marL="457200" marR="190500" rtl="0" algn="l">
              <a:lnSpc>
                <a:spcPct val="115000"/>
              </a:lnSpc>
              <a:spcBef>
                <a:spcPts val="0"/>
              </a:spcBef>
              <a:spcAft>
                <a:spcPts val="0"/>
              </a:spcAft>
              <a:buClr>
                <a:schemeClr val="lt2"/>
              </a:buClr>
              <a:buSzPts val="1400"/>
              <a:buFont typeface="Average"/>
              <a:buAutoNum type="arabicPeriod"/>
            </a:pPr>
            <a:r>
              <a:rPr lang="en-CA">
                <a:solidFill>
                  <a:schemeClr val="lt2"/>
                </a:solidFill>
                <a:latin typeface="Average"/>
                <a:ea typeface="Average"/>
                <a:cs typeface="Average"/>
                <a:sym typeface="Average"/>
              </a:rPr>
              <a:t>We tried</a:t>
            </a:r>
            <a:r>
              <a:rPr lang="en-CA">
                <a:solidFill>
                  <a:schemeClr val="lt2"/>
                </a:solidFill>
                <a:latin typeface="Average"/>
                <a:ea typeface="Average"/>
                <a:cs typeface="Average"/>
                <a:sym typeface="Average"/>
              </a:rPr>
              <a:t> </a:t>
            </a:r>
            <a:r>
              <a:rPr b="1" lang="en-CA">
                <a:solidFill>
                  <a:schemeClr val="lt2"/>
                </a:solidFill>
                <a:latin typeface="Average"/>
                <a:ea typeface="Average"/>
                <a:cs typeface="Average"/>
                <a:sym typeface="Average"/>
              </a:rPr>
              <a:t>Facebook Prophet</a:t>
            </a:r>
            <a:r>
              <a:rPr lang="en-CA">
                <a:solidFill>
                  <a:schemeClr val="lt2"/>
                </a:solidFill>
                <a:latin typeface="Average"/>
                <a:ea typeface="Average"/>
                <a:cs typeface="Average"/>
                <a:sym typeface="Average"/>
              </a:rPr>
              <a:t>, but it is not optimized for low frequency data (i.e. hard to work with and hard to get cross validation results because the auto calculators require some inputs to be specified as pandas time deltas, which can't be larger than days, and distance between quarters is variable.</a:t>
            </a:r>
            <a:endParaRPr>
              <a:solidFill>
                <a:schemeClr val="lt2"/>
              </a:solidFill>
              <a:latin typeface="Average"/>
              <a:ea typeface="Average"/>
              <a:cs typeface="Average"/>
              <a:sym typeface="Average"/>
            </a:endParaRPr>
          </a:p>
          <a:p>
            <a:pPr indent="-317500" lvl="0" marL="457200" marR="190500" rtl="0" algn="l">
              <a:lnSpc>
                <a:spcPct val="115000"/>
              </a:lnSpc>
              <a:spcBef>
                <a:spcPts val="0"/>
              </a:spcBef>
              <a:spcAft>
                <a:spcPts val="0"/>
              </a:spcAft>
              <a:buClr>
                <a:schemeClr val="lt2"/>
              </a:buClr>
              <a:buSzPts val="1400"/>
              <a:buFont typeface="Average"/>
              <a:buAutoNum type="arabicPeriod"/>
            </a:pPr>
            <a:r>
              <a:rPr lang="en-CA">
                <a:solidFill>
                  <a:schemeClr val="lt2"/>
                </a:solidFill>
                <a:latin typeface="Average"/>
                <a:ea typeface="Average"/>
                <a:cs typeface="Average"/>
                <a:sym typeface="Average"/>
              </a:rPr>
              <a:t>We tried </a:t>
            </a:r>
            <a:r>
              <a:rPr b="1" lang="en-CA">
                <a:solidFill>
                  <a:schemeClr val="lt2"/>
                </a:solidFill>
                <a:latin typeface="Average"/>
                <a:ea typeface="Average"/>
                <a:cs typeface="Average"/>
                <a:sym typeface="Average"/>
              </a:rPr>
              <a:t>sklearn linear regression</a:t>
            </a:r>
            <a:r>
              <a:rPr lang="en-CA">
                <a:solidFill>
                  <a:schemeClr val="lt2"/>
                </a:solidFill>
                <a:latin typeface="Average"/>
                <a:ea typeface="Average"/>
                <a:cs typeface="Average"/>
                <a:sym typeface="Average"/>
              </a:rPr>
              <a:t>, but it was difficult to get look ahead forecasts without generating large dataframes of inputs.</a:t>
            </a:r>
            <a:endParaRPr>
              <a:solidFill>
                <a:schemeClr val="lt2"/>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900"/>
              <a:t>Description of model training</a:t>
            </a:r>
            <a:endParaRPr sz="1900"/>
          </a:p>
        </p:txBody>
      </p:sp>
      <p:sp>
        <p:nvSpPr>
          <p:cNvPr id="188" name="Google Shape;188;p30"/>
          <p:cNvSpPr txBox="1"/>
          <p:nvPr>
            <p:ph idx="1" type="body"/>
          </p:nvPr>
        </p:nvSpPr>
        <p:spPr>
          <a:xfrm>
            <a:off x="311700" y="1017725"/>
            <a:ext cx="8520600" cy="1985700"/>
          </a:xfrm>
          <a:prstGeom prst="rect">
            <a:avLst/>
          </a:prstGeom>
        </p:spPr>
        <p:txBody>
          <a:bodyPr anchorCtr="0" anchor="t" bIns="91425" lIns="91425" spcFirstLastPara="1" rIns="91425" wrap="square" tIns="91425">
            <a:noAutofit/>
          </a:bodyPr>
          <a:lstStyle/>
          <a:p>
            <a:pPr indent="0" lvl="0" marL="0" marR="190500" rtl="0" algn="l">
              <a:spcBef>
                <a:spcPts val="0"/>
              </a:spcBef>
              <a:spcAft>
                <a:spcPts val="0"/>
              </a:spcAft>
              <a:buNone/>
            </a:pPr>
            <a:r>
              <a:rPr lang="en-CA" sz="1400">
                <a:solidFill>
                  <a:schemeClr val="lt2"/>
                </a:solidFill>
              </a:rPr>
              <a:t>Work in progress. </a:t>
            </a:r>
            <a:endParaRPr sz="1400">
              <a:solidFill>
                <a:schemeClr val="lt2"/>
              </a:solidFill>
            </a:endParaRPr>
          </a:p>
          <a:p>
            <a:pPr indent="0" lvl="0" marL="0" marR="190500" rtl="0" algn="l">
              <a:spcBef>
                <a:spcPts val="0"/>
              </a:spcBef>
              <a:spcAft>
                <a:spcPts val="0"/>
              </a:spcAft>
              <a:buNone/>
            </a:pPr>
            <a:r>
              <a:rPr lang="en-CA" sz="1400">
                <a:solidFill>
                  <a:schemeClr val="lt2"/>
                </a:solidFill>
              </a:rPr>
              <a:t>Trained on data split as described above. We only ran </a:t>
            </a:r>
            <a:r>
              <a:rPr b="1" lang="en-CA" sz="1400">
                <a:solidFill>
                  <a:schemeClr val="lt2"/>
                </a:solidFill>
              </a:rPr>
              <a:t>naiveoforecaster</a:t>
            </a:r>
            <a:r>
              <a:rPr lang="en-CA" sz="1400">
                <a:solidFill>
                  <a:schemeClr val="lt2"/>
                </a:solidFill>
              </a:rPr>
              <a:t> so far. </a:t>
            </a:r>
            <a:endParaRPr sz="1400">
              <a:solidFill>
                <a:schemeClr val="lt2"/>
              </a:solidFill>
            </a:endParaRPr>
          </a:p>
          <a:p>
            <a:pPr indent="0" lvl="0" marL="0" marR="190500" rtl="0" algn="l">
              <a:spcBef>
                <a:spcPts val="0"/>
              </a:spcBef>
              <a:spcAft>
                <a:spcPts val="0"/>
              </a:spcAft>
              <a:buNone/>
            </a:pPr>
            <a:r>
              <a:rPr lang="en-CA" sz="1400">
                <a:solidFill>
                  <a:schemeClr val="lt2"/>
                </a:solidFill>
              </a:rPr>
              <a:t>We intend to try several others and hopefully select the best model. </a:t>
            </a:r>
            <a:endParaRPr sz="1400">
              <a:solidFill>
                <a:schemeClr val="lt2"/>
              </a:solidFill>
            </a:endParaRPr>
          </a:p>
          <a:p>
            <a:pPr indent="0" lvl="0" marL="0" marR="190500" rtl="0" algn="l">
              <a:spcBef>
                <a:spcPts val="0"/>
              </a:spcBef>
              <a:spcAft>
                <a:spcPts val="0"/>
              </a:spcAft>
              <a:buNone/>
            </a:pPr>
            <a:r>
              <a:t/>
            </a:r>
            <a:endParaRPr sz="1400">
              <a:solidFill>
                <a:schemeClr val="lt2"/>
              </a:solidFill>
            </a:endParaRPr>
          </a:p>
          <a:p>
            <a:pPr indent="0" lvl="0" marL="0" marR="190500" rtl="0" algn="l">
              <a:spcBef>
                <a:spcPts val="0"/>
              </a:spcBef>
              <a:spcAft>
                <a:spcPts val="0"/>
              </a:spcAft>
              <a:buNone/>
            </a:pPr>
            <a:r>
              <a:t/>
            </a:r>
            <a:endParaRPr sz="1400">
              <a:solidFill>
                <a:schemeClr val="lt2"/>
              </a:solidFill>
            </a:endParaRPr>
          </a:p>
          <a:p>
            <a:pPr indent="0" lvl="0" marL="0" marR="190500" rtl="0" algn="l">
              <a:spcBef>
                <a:spcPts val="0"/>
              </a:spcBef>
              <a:spcAft>
                <a:spcPts val="0"/>
              </a:spcAft>
              <a:buNone/>
            </a:pPr>
            <a:r>
              <a:rPr b="1" lang="en-CA" sz="1400">
                <a:solidFill>
                  <a:schemeClr val="lt2"/>
                </a:solidFill>
              </a:rPr>
              <a:t>Current accuracy score: </a:t>
            </a:r>
            <a:r>
              <a:rPr lang="en-CA" sz="1400">
                <a:solidFill>
                  <a:schemeClr val="lt2"/>
                </a:solidFill>
              </a:rPr>
              <a:t>17.4%</a:t>
            </a:r>
            <a:endParaRPr sz="1400">
              <a:solidFill>
                <a:schemeClr val="lt2"/>
              </a:solidFill>
            </a:endParaRPr>
          </a:p>
          <a:p>
            <a:pPr indent="0" lvl="0" marL="0" marR="190500" rtl="0" algn="l">
              <a:spcBef>
                <a:spcPts val="0"/>
              </a:spcBef>
              <a:spcAft>
                <a:spcPts val="0"/>
              </a:spcAft>
              <a:buNone/>
            </a:pPr>
            <a:r>
              <a:rPr lang="en-CA" sz="1400">
                <a:solidFill>
                  <a:schemeClr val="lt2"/>
                </a:solidFill>
              </a:rPr>
              <a:t>The accuracy score currently in use is </a:t>
            </a:r>
            <a:r>
              <a:rPr b="1" lang="en-CA" sz="1400">
                <a:solidFill>
                  <a:schemeClr val="lt2"/>
                </a:solidFill>
              </a:rPr>
              <a:t>mean absolute percentage error.</a:t>
            </a:r>
            <a:endParaRPr b="1" sz="1400">
              <a:solidFill>
                <a:schemeClr val="lt2"/>
              </a:solidFill>
            </a:endParaRPr>
          </a:p>
          <a:p>
            <a:pPr indent="0" lvl="0" marL="190500" marR="190500" rtl="0" algn="l">
              <a:lnSpc>
                <a:spcPct val="146668"/>
              </a:lnSpc>
              <a:spcBef>
                <a:spcPts val="0"/>
              </a:spcBef>
              <a:spcAft>
                <a:spcPts val="0"/>
              </a:spcAft>
              <a:buNone/>
            </a:pPr>
            <a:r>
              <a:t/>
            </a:r>
            <a:endParaRPr sz="1400">
              <a:solidFill>
                <a:schemeClr val="lt2"/>
              </a:solidFill>
            </a:endParaRPr>
          </a:p>
          <a:p>
            <a:pPr indent="0" lvl="0" marL="190500" marR="190500" rtl="0" algn="l">
              <a:lnSpc>
                <a:spcPct val="146668"/>
              </a:lnSpc>
              <a:spcBef>
                <a:spcPts val="0"/>
              </a:spcBef>
              <a:spcAft>
                <a:spcPts val="0"/>
              </a:spcAft>
              <a:buNone/>
            </a:pPr>
            <a:r>
              <a:t/>
            </a:r>
            <a:endParaRPr sz="1400">
              <a:solidFill>
                <a:schemeClr val="lt2"/>
              </a:solidFill>
            </a:endParaRPr>
          </a:p>
          <a:p>
            <a:pPr indent="0" lvl="0" marL="190500" marR="190500" rtl="0" algn="l">
              <a:lnSpc>
                <a:spcPct val="146668"/>
              </a:lnSpc>
              <a:spcBef>
                <a:spcPts val="0"/>
              </a:spcBef>
              <a:spcAft>
                <a:spcPts val="0"/>
              </a:spcAft>
              <a:buNone/>
            </a:pPr>
            <a:r>
              <a:t/>
            </a:r>
            <a:endParaRPr sz="1400">
              <a:solidFill>
                <a:schemeClr val="lt2"/>
              </a:solidFill>
            </a:endParaRPr>
          </a:p>
          <a:p>
            <a:pPr indent="0" lvl="0" marL="0" rtl="0" algn="l">
              <a:spcBef>
                <a:spcPts val="0"/>
              </a:spcBef>
              <a:spcAft>
                <a:spcPts val="1200"/>
              </a:spcAft>
              <a:buNone/>
            </a:pPr>
            <a:r>
              <a:t/>
            </a:r>
            <a:endParaRPr sz="14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Dashboard Overview</a:t>
            </a:r>
            <a:endParaRPr/>
          </a:p>
        </p:txBody>
      </p:sp>
      <p:sp>
        <p:nvSpPr>
          <p:cNvPr id="194" name="Google Shape;194;p31"/>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500"/>
              <a:t>Here is the original blueprint of our dashboard. The idea was to present the data on an interactive map, similar to these: </a:t>
            </a:r>
            <a:endParaRPr sz="1500"/>
          </a:p>
          <a:p>
            <a:pPr indent="0" lvl="0" marL="0" rtl="0" algn="l">
              <a:spcBef>
                <a:spcPts val="1200"/>
              </a:spcBef>
              <a:spcAft>
                <a:spcPts val="1200"/>
              </a:spcAft>
              <a:buNone/>
            </a:pPr>
            <a:r>
              <a:t/>
            </a:r>
            <a:endParaRPr/>
          </a:p>
        </p:txBody>
      </p:sp>
      <p:pic>
        <p:nvPicPr>
          <p:cNvPr id="195" name="Google Shape;195;p31"/>
          <p:cNvPicPr preferRelativeResize="0"/>
          <p:nvPr/>
        </p:nvPicPr>
        <p:blipFill>
          <a:blip r:embed="rId3">
            <a:alphaModFix/>
          </a:blip>
          <a:stretch>
            <a:fillRect/>
          </a:stretch>
        </p:blipFill>
        <p:spPr>
          <a:xfrm>
            <a:off x="432225" y="1749350"/>
            <a:ext cx="3496000" cy="2389010"/>
          </a:xfrm>
          <a:prstGeom prst="rect">
            <a:avLst/>
          </a:prstGeom>
          <a:noFill/>
          <a:ln>
            <a:noFill/>
          </a:ln>
        </p:spPr>
      </p:pic>
      <p:pic>
        <p:nvPicPr>
          <p:cNvPr id="196" name="Google Shape;196;p31"/>
          <p:cNvPicPr preferRelativeResize="0"/>
          <p:nvPr/>
        </p:nvPicPr>
        <p:blipFill>
          <a:blip r:embed="rId4">
            <a:alphaModFix/>
          </a:blip>
          <a:stretch>
            <a:fillRect/>
          </a:stretch>
        </p:blipFill>
        <p:spPr>
          <a:xfrm>
            <a:off x="4572000" y="1749350"/>
            <a:ext cx="3055305" cy="2389000"/>
          </a:xfrm>
          <a:prstGeom prst="rect">
            <a:avLst/>
          </a:prstGeom>
          <a:noFill/>
          <a:ln>
            <a:noFill/>
          </a:ln>
        </p:spPr>
      </p:pic>
      <p:sp>
        <p:nvSpPr>
          <p:cNvPr id="197" name="Google Shape;197;p31"/>
          <p:cNvSpPr txBox="1"/>
          <p:nvPr/>
        </p:nvSpPr>
        <p:spPr>
          <a:xfrm>
            <a:off x="486025" y="4229500"/>
            <a:ext cx="3241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100">
                <a:solidFill>
                  <a:schemeClr val="dk2"/>
                </a:solidFill>
                <a:latin typeface="Average"/>
                <a:ea typeface="Average"/>
                <a:cs typeface="Average"/>
                <a:sym typeface="Average"/>
              </a:rPr>
              <a:t>Source: https://open.toronto.ca/dataset/neighbourhoods/</a:t>
            </a:r>
            <a:endParaRPr sz="1100">
              <a:solidFill>
                <a:schemeClr val="dk2"/>
              </a:solidFill>
              <a:latin typeface="Average"/>
              <a:ea typeface="Average"/>
              <a:cs typeface="Average"/>
              <a:sym typeface="Average"/>
            </a:endParaRPr>
          </a:p>
        </p:txBody>
      </p:sp>
      <p:sp>
        <p:nvSpPr>
          <p:cNvPr id="198" name="Google Shape;198;p31"/>
          <p:cNvSpPr txBox="1"/>
          <p:nvPr/>
        </p:nvSpPr>
        <p:spPr>
          <a:xfrm>
            <a:off x="4650975" y="4229500"/>
            <a:ext cx="3021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100">
                <a:solidFill>
                  <a:schemeClr val="dk2"/>
                </a:solidFill>
                <a:latin typeface="Average"/>
                <a:ea typeface="Average"/>
                <a:cs typeface="Average"/>
                <a:sym typeface="Average"/>
              </a:rPr>
              <a:t>Source: </a:t>
            </a:r>
            <a:endParaRPr sz="1100">
              <a:solidFill>
                <a:schemeClr val="dk2"/>
              </a:solidFill>
              <a:latin typeface="Average"/>
              <a:ea typeface="Average"/>
              <a:cs typeface="Average"/>
              <a:sym typeface="Average"/>
            </a:endParaRPr>
          </a:p>
          <a:p>
            <a:pPr indent="0" lvl="0" marL="0" rtl="0" algn="l">
              <a:spcBef>
                <a:spcPts val="0"/>
              </a:spcBef>
              <a:spcAft>
                <a:spcPts val="0"/>
              </a:spcAft>
              <a:buNone/>
            </a:pPr>
            <a:r>
              <a:rPr lang="en-CA" sz="1100">
                <a:solidFill>
                  <a:schemeClr val="dk2"/>
                </a:solidFill>
                <a:uFill>
                  <a:noFill/>
                </a:uFill>
                <a:latin typeface="Average"/>
                <a:ea typeface="Average"/>
                <a:cs typeface="Average"/>
                <a:sym typeface="Average"/>
                <a:hlinkClick r:id="rId5">
                  <a:extLst>
                    <a:ext uri="{A12FA001-AC4F-418D-AE19-62706E023703}">
                      <ahyp:hlinkClr val="tx"/>
                    </a:ext>
                  </a:extLst>
                </a:hlinkClick>
              </a:rPr>
              <a:t>https://www.realtor.ca/map</a:t>
            </a:r>
            <a:endParaRPr sz="1100">
              <a:solidFill>
                <a:schemeClr val="dk2"/>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Project link and team presentation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lang="en-CA" sz="1600">
                <a:solidFill>
                  <a:schemeClr val="dk2"/>
                </a:solidFill>
              </a:rPr>
              <a:t>Github: </a:t>
            </a:r>
            <a:r>
              <a:rPr lang="en-CA" sz="1600" u="sng">
                <a:solidFill>
                  <a:schemeClr val="hlink"/>
                </a:solidFill>
                <a:hlinkClick r:id="rId3"/>
              </a:rPr>
              <a:t>https://github.com/grittins/Team1_Project</a:t>
            </a:r>
            <a:endParaRPr sz="1600">
              <a:solidFill>
                <a:schemeClr val="dk2"/>
              </a:solidFill>
            </a:endParaRPr>
          </a:p>
          <a:p>
            <a:pPr indent="0" lvl="0" marL="0" rtl="0" algn="l">
              <a:spcBef>
                <a:spcPts val="1200"/>
              </a:spcBef>
              <a:spcAft>
                <a:spcPts val="0"/>
              </a:spcAft>
              <a:buNone/>
            </a:pPr>
            <a:r>
              <a:rPr lang="en-CA" sz="1600">
                <a:solidFill>
                  <a:schemeClr val="dk2"/>
                </a:solidFill>
              </a:rPr>
              <a:t>Team members:</a:t>
            </a:r>
            <a:endParaRPr sz="1600">
              <a:solidFill>
                <a:schemeClr val="dk2"/>
              </a:solidFill>
            </a:endParaRPr>
          </a:p>
          <a:p>
            <a:pPr indent="-307340" lvl="0" marL="457200" rtl="0" algn="l">
              <a:spcBef>
                <a:spcPts val="1200"/>
              </a:spcBef>
              <a:spcAft>
                <a:spcPts val="0"/>
              </a:spcAft>
              <a:buClr>
                <a:schemeClr val="dk2"/>
              </a:buClr>
              <a:buSzPct val="100000"/>
              <a:buFont typeface="Average"/>
              <a:buChar char="●"/>
            </a:pPr>
            <a:r>
              <a:rPr lang="en-CA" sz="1600">
                <a:solidFill>
                  <a:schemeClr val="dk2"/>
                </a:solidFill>
              </a:rPr>
              <a:t>Anne Lecomte @padawanne - anne-lecomte@hotmail.com</a:t>
            </a:r>
            <a:endParaRPr sz="1600">
              <a:solidFill>
                <a:schemeClr val="dk2"/>
              </a:solidFill>
            </a:endParaRPr>
          </a:p>
          <a:p>
            <a:pPr indent="-307340" lvl="0" marL="457200" rtl="0" algn="l">
              <a:spcBef>
                <a:spcPts val="0"/>
              </a:spcBef>
              <a:spcAft>
                <a:spcPts val="0"/>
              </a:spcAft>
              <a:buClr>
                <a:schemeClr val="dk2"/>
              </a:buClr>
              <a:buSzPct val="100000"/>
              <a:buFont typeface="Average"/>
              <a:buChar char="●"/>
            </a:pPr>
            <a:r>
              <a:rPr lang="en-CA" sz="1600">
                <a:solidFill>
                  <a:schemeClr val="dk2"/>
                </a:solidFill>
              </a:rPr>
              <a:t>Derek Mears @mearsdj - derek.j.mears@gmail.com</a:t>
            </a:r>
            <a:endParaRPr sz="1600">
              <a:solidFill>
                <a:schemeClr val="dk2"/>
              </a:solidFill>
            </a:endParaRPr>
          </a:p>
          <a:p>
            <a:pPr indent="-307340" lvl="0" marL="457200" rtl="0" algn="l">
              <a:spcBef>
                <a:spcPts val="0"/>
              </a:spcBef>
              <a:spcAft>
                <a:spcPts val="0"/>
              </a:spcAft>
              <a:buClr>
                <a:schemeClr val="dk2"/>
              </a:buClr>
              <a:buSzPct val="100000"/>
              <a:buFont typeface="Average"/>
              <a:buChar char="●"/>
            </a:pPr>
            <a:r>
              <a:rPr lang="en-CA" sz="1600">
                <a:solidFill>
                  <a:schemeClr val="dk2"/>
                </a:solidFill>
              </a:rPr>
              <a:t>Rezwan Ferdous @grittins - grittins1@gmail.com</a:t>
            </a:r>
            <a:endParaRPr sz="1600">
              <a:solidFill>
                <a:schemeClr val="dk2"/>
              </a:solidFill>
            </a:endParaRPr>
          </a:p>
          <a:p>
            <a:pPr indent="-307340" lvl="0" marL="457200" rtl="0" algn="l">
              <a:spcBef>
                <a:spcPts val="0"/>
              </a:spcBef>
              <a:spcAft>
                <a:spcPts val="0"/>
              </a:spcAft>
              <a:buClr>
                <a:schemeClr val="dk2"/>
              </a:buClr>
              <a:buSzPct val="100000"/>
              <a:buFont typeface="Average"/>
              <a:buChar char="●"/>
            </a:pPr>
            <a:r>
              <a:rPr lang="en-CA" sz="1600">
                <a:solidFill>
                  <a:schemeClr val="dk2"/>
                </a:solidFill>
              </a:rPr>
              <a:t>Shivali Sahai @shivalisahai - shivali.sahai@gmail.com</a:t>
            </a:r>
            <a:endParaRPr sz="1600">
              <a:solidFill>
                <a:schemeClr val="dk2"/>
              </a:solidFill>
            </a:endParaRPr>
          </a:p>
          <a:p>
            <a:pPr indent="-307340" lvl="0" marL="457200" rtl="0" algn="l">
              <a:spcBef>
                <a:spcPts val="0"/>
              </a:spcBef>
              <a:spcAft>
                <a:spcPts val="0"/>
              </a:spcAft>
              <a:buClr>
                <a:schemeClr val="dk2"/>
              </a:buClr>
              <a:buSzPct val="100000"/>
              <a:buFont typeface="Average"/>
              <a:buChar char="●"/>
            </a:pPr>
            <a:r>
              <a:rPr lang="en-CA" sz="1600">
                <a:solidFill>
                  <a:schemeClr val="dk2"/>
                </a:solidFill>
              </a:rPr>
              <a:t>Wayne Jin @jinwei1207 - waynejin0110@gmail.co</a:t>
            </a:r>
            <a:r>
              <a:rPr lang="en-CA" sz="1600">
                <a:solidFill>
                  <a:schemeClr val="dk2"/>
                </a:solidFill>
              </a:rPr>
              <a:t>m</a:t>
            </a:r>
            <a:endParaRPr sz="1600">
              <a:solidFill>
                <a:schemeClr val="dk2"/>
              </a:solidFill>
            </a:endParaRPr>
          </a:p>
          <a:p>
            <a:pPr indent="0" lvl="0" marL="0" rtl="0" algn="l">
              <a:spcBef>
                <a:spcPts val="1200"/>
              </a:spcBef>
              <a:spcAft>
                <a:spcPts val="0"/>
              </a:spcAft>
              <a:buNone/>
            </a:pPr>
            <a:r>
              <a:rPr lang="en-CA" sz="1600">
                <a:solidFill>
                  <a:schemeClr val="dk2"/>
                </a:solidFill>
              </a:rPr>
              <a:t>Communication Protocols:</a:t>
            </a:r>
            <a:endParaRPr sz="1600">
              <a:solidFill>
                <a:schemeClr val="dk2"/>
              </a:solidFill>
            </a:endParaRPr>
          </a:p>
          <a:p>
            <a:pPr indent="0" lvl="0" marL="0" rtl="0" algn="l">
              <a:spcBef>
                <a:spcPts val="1200"/>
              </a:spcBef>
              <a:spcAft>
                <a:spcPts val="0"/>
              </a:spcAft>
              <a:buNone/>
            </a:pPr>
            <a:r>
              <a:rPr lang="en-CA" sz="1600">
                <a:solidFill>
                  <a:schemeClr val="dk2"/>
                </a:solidFill>
              </a:rPr>
              <a:t>We are communicating through Slack and working together on Tuesdays and Thursdays on Zoom (within the class hours and afterwards using another Zoom room). </a:t>
            </a:r>
            <a:endParaRPr sz="1600">
              <a:solidFill>
                <a:schemeClr val="dk2"/>
              </a:solidFill>
            </a:endParaRPr>
          </a:p>
          <a:p>
            <a:pPr indent="0" lvl="0" marL="0" rtl="0" algn="l">
              <a:spcBef>
                <a:spcPts val="1200"/>
              </a:spcBef>
              <a:spcAft>
                <a:spcPts val="0"/>
              </a:spcAft>
              <a:buNone/>
            </a:pPr>
            <a:r>
              <a:rPr lang="en-CA" sz="1600">
                <a:solidFill>
                  <a:schemeClr val="dk2"/>
                </a:solidFill>
              </a:rPr>
              <a:t>We are also meeting once a week, when it fits our respective schedules. </a:t>
            </a:r>
            <a:endParaRPr sz="1600">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2"/>
          <p:cNvPicPr preferRelativeResize="0"/>
          <p:nvPr/>
        </p:nvPicPr>
        <p:blipFill>
          <a:blip r:embed="rId3">
            <a:alphaModFix/>
          </a:blip>
          <a:stretch>
            <a:fillRect/>
          </a:stretch>
        </p:blipFill>
        <p:spPr>
          <a:xfrm>
            <a:off x="4005201" y="445025"/>
            <a:ext cx="4827100" cy="3671650"/>
          </a:xfrm>
          <a:prstGeom prst="rect">
            <a:avLst/>
          </a:prstGeom>
          <a:noFill/>
          <a:ln>
            <a:noFill/>
          </a:ln>
        </p:spPr>
      </p:pic>
      <p:sp>
        <p:nvSpPr>
          <p:cNvPr id="204" name="Google Shape;204;p32"/>
          <p:cNvSpPr txBox="1"/>
          <p:nvPr/>
        </p:nvSpPr>
        <p:spPr>
          <a:xfrm>
            <a:off x="305575" y="507750"/>
            <a:ext cx="3500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lt2"/>
                </a:solidFill>
                <a:latin typeface="Average"/>
                <a:ea typeface="Average"/>
                <a:cs typeface="Average"/>
                <a:sym typeface="Average"/>
              </a:rPr>
              <a:t>The dashboard first blueprint can be seen here. </a:t>
            </a:r>
            <a:endParaRPr>
              <a:solidFill>
                <a:schemeClr val="lt2"/>
              </a:solidFill>
              <a:latin typeface="Average"/>
              <a:ea typeface="Average"/>
              <a:cs typeface="Average"/>
              <a:sym typeface="Average"/>
            </a:endParaRPr>
          </a:p>
          <a:p>
            <a:pPr indent="0" lvl="0" marL="0" rtl="0" algn="l">
              <a:spcBef>
                <a:spcPts val="0"/>
              </a:spcBef>
              <a:spcAft>
                <a:spcPts val="0"/>
              </a:spcAft>
              <a:buNone/>
            </a:pPr>
            <a:r>
              <a:rPr lang="en-CA">
                <a:solidFill>
                  <a:schemeClr val="lt2"/>
                </a:solidFill>
                <a:latin typeface="Average"/>
                <a:ea typeface="Average"/>
                <a:cs typeface="Average"/>
                <a:sym typeface="Average"/>
              </a:rPr>
              <a:t>The idea was for users to be able to make quick searches </a:t>
            </a:r>
            <a:endParaRPr>
              <a:solidFill>
                <a:schemeClr val="lt2"/>
              </a:solidFill>
              <a:latin typeface="Average"/>
              <a:ea typeface="Average"/>
              <a:cs typeface="Average"/>
              <a:sym typeface="Average"/>
            </a:endParaRPr>
          </a:p>
          <a:p>
            <a:pPr indent="-317500" lvl="0" marL="457200" rtl="0" algn="l">
              <a:spcBef>
                <a:spcPts val="0"/>
              </a:spcBef>
              <a:spcAft>
                <a:spcPts val="0"/>
              </a:spcAft>
              <a:buClr>
                <a:schemeClr val="lt2"/>
              </a:buClr>
              <a:buSzPts val="1400"/>
              <a:buFont typeface="Average"/>
              <a:buChar char="-"/>
            </a:pPr>
            <a:r>
              <a:rPr lang="en-CA">
                <a:solidFill>
                  <a:schemeClr val="lt2"/>
                </a:solidFill>
                <a:latin typeface="Average"/>
                <a:ea typeface="Average"/>
                <a:cs typeface="Average"/>
                <a:sym typeface="Average"/>
              </a:rPr>
              <a:t>Entering their preferred criteria</a:t>
            </a:r>
            <a:endParaRPr>
              <a:solidFill>
                <a:schemeClr val="lt2"/>
              </a:solidFill>
              <a:latin typeface="Average"/>
              <a:ea typeface="Average"/>
              <a:cs typeface="Average"/>
              <a:sym typeface="Average"/>
            </a:endParaRPr>
          </a:p>
          <a:p>
            <a:pPr indent="-317500" lvl="0" marL="457200" rtl="0" algn="l">
              <a:spcBef>
                <a:spcPts val="0"/>
              </a:spcBef>
              <a:spcAft>
                <a:spcPts val="0"/>
              </a:spcAft>
              <a:buClr>
                <a:schemeClr val="lt2"/>
              </a:buClr>
              <a:buSzPts val="1400"/>
              <a:buFont typeface="Average"/>
              <a:buChar char="-"/>
            </a:pPr>
            <a:r>
              <a:rPr lang="en-CA">
                <a:solidFill>
                  <a:schemeClr val="lt2"/>
                </a:solidFill>
                <a:latin typeface="Average"/>
                <a:ea typeface="Average"/>
                <a:cs typeface="Average"/>
                <a:sym typeface="Average"/>
              </a:rPr>
              <a:t>Using the interactive map</a:t>
            </a:r>
            <a:endParaRPr>
              <a:solidFill>
                <a:schemeClr val="lt2"/>
              </a:solidFill>
              <a:latin typeface="Average"/>
              <a:ea typeface="Average"/>
              <a:cs typeface="Average"/>
              <a:sym typeface="Average"/>
            </a:endParaRPr>
          </a:p>
          <a:p>
            <a:pPr indent="-317500" lvl="0" marL="457200" rtl="0" algn="l">
              <a:spcBef>
                <a:spcPts val="0"/>
              </a:spcBef>
              <a:spcAft>
                <a:spcPts val="0"/>
              </a:spcAft>
              <a:buClr>
                <a:schemeClr val="lt2"/>
              </a:buClr>
              <a:buSzPts val="1400"/>
              <a:buFont typeface="Average"/>
              <a:buChar char="-"/>
            </a:pPr>
            <a:r>
              <a:rPr lang="en-CA">
                <a:solidFill>
                  <a:schemeClr val="lt2"/>
                </a:solidFill>
                <a:latin typeface="Average"/>
                <a:ea typeface="Average"/>
                <a:cs typeface="Average"/>
                <a:sym typeface="Average"/>
              </a:rPr>
              <a:t>Accessing the prices forecast produced by our Machine Learning model</a:t>
            </a:r>
            <a:endParaRPr>
              <a:solidFill>
                <a:schemeClr val="lt2"/>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900"/>
              <a:t>Dashboard 1 </a:t>
            </a:r>
            <a:endParaRPr sz="1900"/>
          </a:p>
        </p:txBody>
      </p:sp>
      <p:sp>
        <p:nvSpPr>
          <p:cNvPr id="210" name="Google Shape;210;p33"/>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500"/>
              <a:t>Link: </a:t>
            </a:r>
            <a:r>
              <a:rPr lang="en-CA" sz="1500" u="sng">
                <a:solidFill>
                  <a:schemeClr val="hlink"/>
                </a:solidFill>
                <a:hlinkClick r:id="rId3"/>
              </a:rPr>
              <a:t>https://public.tableau.com/app/profile/wei.jin4205/viz/TorontoHouseAnalysis/Story1?publish=yes</a:t>
            </a:r>
            <a:endParaRPr sz="1500"/>
          </a:p>
          <a:p>
            <a:pPr indent="0" lvl="0" marL="0" rtl="0" algn="l">
              <a:spcBef>
                <a:spcPts val="1200"/>
              </a:spcBef>
              <a:spcAft>
                <a:spcPts val="1200"/>
              </a:spcAft>
              <a:buNone/>
            </a:pPr>
            <a:r>
              <a:rPr lang="en-CA" sz="1500"/>
              <a:t>One of the visualisations is a map where users can filter through prices history according to location, time and building type. </a:t>
            </a:r>
            <a:endParaRPr sz="1500"/>
          </a:p>
        </p:txBody>
      </p:sp>
      <p:pic>
        <p:nvPicPr>
          <p:cNvPr id="211" name="Google Shape;211;p33"/>
          <p:cNvPicPr preferRelativeResize="0"/>
          <p:nvPr/>
        </p:nvPicPr>
        <p:blipFill rotWithShape="1">
          <a:blip r:embed="rId4">
            <a:alphaModFix/>
          </a:blip>
          <a:srcRect b="6213" l="6288" r="0" t="6274"/>
          <a:stretch/>
        </p:blipFill>
        <p:spPr>
          <a:xfrm>
            <a:off x="3230850" y="2070325"/>
            <a:ext cx="3795002" cy="2537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900"/>
              <a:t>Dashboard 2</a:t>
            </a:r>
            <a:endParaRPr sz="1900"/>
          </a:p>
        </p:txBody>
      </p:sp>
      <p:sp>
        <p:nvSpPr>
          <p:cNvPr id="217" name="Google Shape;217;p34"/>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CA" sz="1400"/>
              <a:t>We also included a line chart of the price evolution of </a:t>
            </a:r>
            <a:endParaRPr sz="1400"/>
          </a:p>
          <a:p>
            <a:pPr indent="0" lvl="0" marL="0" rtl="0" algn="l">
              <a:lnSpc>
                <a:spcPct val="115000"/>
              </a:lnSpc>
              <a:spcBef>
                <a:spcPts val="0"/>
              </a:spcBef>
              <a:spcAft>
                <a:spcPts val="0"/>
              </a:spcAft>
              <a:buNone/>
            </a:pPr>
            <a:r>
              <a:rPr lang="en-CA" sz="1400"/>
              <a:t>different building types that can then be filtered </a:t>
            </a:r>
            <a:endParaRPr sz="1400"/>
          </a:p>
          <a:p>
            <a:pPr indent="0" lvl="0" marL="0" rtl="0" algn="l">
              <a:lnSpc>
                <a:spcPct val="115000"/>
              </a:lnSpc>
              <a:spcBef>
                <a:spcPts val="0"/>
              </a:spcBef>
              <a:spcAft>
                <a:spcPts val="0"/>
              </a:spcAft>
              <a:buNone/>
            </a:pPr>
            <a:r>
              <a:rPr lang="en-CA" sz="1400"/>
              <a:t>by location.</a:t>
            </a:r>
            <a:endParaRPr sz="1400"/>
          </a:p>
        </p:txBody>
      </p:sp>
      <p:pic>
        <p:nvPicPr>
          <p:cNvPr id="218" name="Google Shape;218;p34"/>
          <p:cNvPicPr preferRelativeResize="0"/>
          <p:nvPr/>
        </p:nvPicPr>
        <p:blipFill>
          <a:blip r:embed="rId3">
            <a:alphaModFix/>
          </a:blip>
          <a:stretch>
            <a:fillRect/>
          </a:stretch>
        </p:blipFill>
        <p:spPr>
          <a:xfrm>
            <a:off x="4678753" y="445018"/>
            <a:ext cx="4153551" cy="38993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1900"/>
              <a:t>Dashboard 3</a:t>
            </a:r>
            <a:endParaRPr sz="1900"/>
          </a:p>
        </p:txBody>
      </p:sp>
      <p:sp>
        <p:nvSpPr>
          <p:cNvPr id="224" name="Google Shape;224;p35"/>
          <p:cNvSpPr txBox="1"/>
          <p:nvPr>
            <p:ph idx="1" type="body"/>
          </p:nvPr>
        </p:nvSpPr>
        <p:spPr>
          <a:xfrm>
            <a:off x="4035125" y="1098750"/>
            <a:ext cx="4949700" cy="294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CA" sz="1400"/>
              <a:t>This pie chart displays the ratio of sales by building types.</a:t>
            </a:r>
            <a:endParaRPr sz="1400"/>
          </a:p>
        </p:txBody>
      </p:sp>
      <p:pic>
        <p:nvPicPr>
          <p:cNvPr id="225" name="Google Shape;225;p35"/>
          <p:cNvPicPr preferRelativeResize="0"/>
          <p:nvPr/>
        </p:nvPicPr>
        <p:blipFill>
          <a:blip r:embed="rId3">
            <a:alphaModFix/>
          </a:blip>
          <a:stretch>
            <a:fillRect/>
          </a:stretch>
        </p:blipFill>
        <p:spPr>
          <a:xfrm>
            <a:off x="409400" y="1111175"/>
            <a:ext cx="3473200" cy="2890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Predicting Toronto Housing Market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CA" sz="1700"/>
              <a:t>Our project aims at predicting Toronto house prices and with that; to consider the best timing to buy or sell a property. </a:t>
            </a:r>
            <a:endParaRPr sz="1700"/>
          </a:p>
          <a:p>
            <a:pPr indent="0" lvl="0" marL="0" rtl="0" algn="l">
              <a:lnSpc>
                <a:spcPct val="95000"/>
              </a:lnSpc>
              <a:spcBef>
                <a:spcPts val="1200"/>
              </a:spcBef>
              <a:spcAft>
                <a:spcPts val="0"/>
              </a:spcAft>
              <a:buNone/>
            </a:pPr>
            <a:r>
              <a:rPr lang="en-CA" sz="1700"/>
              <a:t>This question impacts every Torontonian in some way, regardless of their status or current employment situation. We chose to investigate this as we had been wondering how an average person could afford a house in Toronto in the current economy. The goal is therefore to predict average house prices while taking into account the type of houses (attached/detached/condo), the location, the timing, interest rates, inflation rate and recession periods. </a:t>
            </a:r>
            <a:endParaRPr sz="1700"/>
          </a:p>
          <a:p>
            <a:pPr indent="0" lvl="0" marL="0" rtl="0" algn="l">
              <a:lnSpc>
                <a:spcPct val="95000"/>
              </a:lnSpc>
              <a:spcBef>
                <a:spcPts val="1200"/>
              </a:spcBef>
              <a:spcAft>
                <a:spcPts val="1200"/>
              </a:spcAft>
              <a:buNone/>
            </a:pPr>
            <a:r>
              <a:rPr lang="en-CA" sz="1700"/>
              <a:t>This could be used by governments and policy makers looking for ways to balance the growth of house prices, but also by realtors, investors, or any individual interested in the Toronto housing market.</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Table of contents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CA" u="sng">
                <a:solidFill>
                  <a:schemeClr val="hlink"/>
                </a:solidFill>
                <a:hlinkClick action="ppaction://hlinksldjump" r:id="rId3"/>
              </a:rPr>
              <a:t>Project Overview</a:t>
            </a:r>
            <a:endParaRPr>
              <a:solidFill>
                <a:schemeClr val="dk2"/>
              </a:solidFill>
            </a:endParaRPr>
          </a:p>
          <a:p>
            <a:pPr indent="-342900" lvl="0" marL="457200" rtl="0" algn="l">
              <a:spcBef>
                <a:spcPts val="0"/>
              </a:spcBef>
              <a:spcAft>
                <a:spcPts val="0"/>
              </a:spcAft>
              <a:buClr>
                <a:schemeClr val="dk2"/>
              </a:buClr>
              <a:buSzPts val="1800"/>
              <a:buChar char="-"/>
            </a:pPr>
            <a:r>
              <a:rPr lang="en-CA" u="sng">
                <a:solidFill>
                  <a:schemeClr val="accent5"/>
                </a:solidFill>
                <a:hlinkClick action="ppaction://hlinksldjump" r:id="rId4">
                  <a:extLst>
                    <a:ext uri="{A12FA001-AC4F-418D-AE19-62706E023703}">
                      <ahyp:hlinkClr val="tx"/>
                    </a:ext>
                  </a:extLst>
                </a:hlinkClick>
              </a:rPr>
              <a:t>Overview of the tools</a:t>
            </a:r>
            <a:r>
              <a:rPr lang="en-CA">
                <a:solidFill>
                  <a:schemeClr val="dk2"/>
                </a:solidFill>
              </a:rPr>
              <a:t> </a:t>
            </a:r>
            <a:endParaRPr>
              <a:solidFill>
                <a:schemeClr val="dk2"/>
              </a:solidFill>
            </a:endParaRPr>
          </a:p>
          <a:p>
            <a:pPr indent="-342900" lvl="0" marL="457200" rtl="0" algn="l">
              <a:lnSpc>
                <a:spcPct val="100000"/>
              </a:lnSpc>
              <a:spcBef>
                <a:spcPts val="0"/>
              </a:spcBef>
              <a:spcAft>
                <a:spcPts val="0"/>
              </a:spcAft>
              <a:buClr>
                <a:schemeClr val="dk2"/>
              </a:buClr>
              <a:buSzPts val="1800"/>
              <a:buChar char="-"/>
            </a:pPr>
            <a:r>
              <a:rPr lang="en-CA" u="sng">
                <a:solidFill>
                  <a:schemeClr val="hlink"/>
                </a:solidFill>
                <a:hlinkClick action="ppaction://hlinksldjump" r:id="rId5"/>
              </a:rPr>
              <a:t>Datasets Description and Sources</a:t>
            </a:r>
            <a:r>
              <a:rPr lang="en-CA">
                <a:solidFill>
                  <a:schemeClr val="dk2"/>
                </a:solidFill>
              </a:rPr>
              <a:t> </a:t>
            </a:r>
            <a:endParaRPr>
              <a:solidFill>
                <a:schemeClr val="dk2"/>
              </a:solidFill>
            </a:endParaRPr>
          </a:p>
          <a:p>
            <a:pPr indent="-342900" lvl="0" marL="457200" rtl="0" algn="l">
              <a:lnSpc>
                <a:spcPct val="100000"/>
              </a:lnSpc>
              <a:spcBef>
                <a:spcPts val="0"/>
              </a:spcBef>
              <a:spcAft>
                <a:spcPts val="0"/>
              </a:spcAft>
              <a:buClr>
                <a:schemeClr val="dk2"/>
              </a:buClr>
              <a:buSzPts val="1800"/>
              <a:buChar char="-"/>
            </a:pPr>
            <a:r>
              <a:rPr lang="en-CA" u="sng">
                <a:solidFill>
                  <a:schemeClr val="hlink"/>
                </a:solidFill>
                <a:hlinkClick action="ppaction://hlinksldjump" r:id="rId6"/>
              </a:rPr>
              <a:t>Before/After of the primary dataset</a:t>
            </a:r>
            <a:endParaRPr>
              <a:solidFill>
                <a:schemeClr val="dk2"/>
              </a:solidFill>
            </a:endParaRPr>
          </a:p>
          <a:p>
            <a:pPr indent="-342900" lvl="0" marL="457200" rtl="0" algn="l">
              <a:lnSpc>
                <a:spcPct val="100000"/>
              </a:lnSpc>
              <a:spcBef>
                <a:spcPts val="0"/>
              </a:spcBef>
              <a:spcAft>
                <a:spcPts val="0"/>
              </a:spcAft>
              <a:buClr>
                <a:schemeClr val="dk2"/>
              </a:buClr>
              <a:buSzPts val="1800"/>
              <a:buChar char="-"/>
            </a:pPr>
            <a:r>
              <a:rPr lang="en-CA" u="sng">
                <a:solidFill>
                  <a:schemeClr val="hlink"/>
                </a:solidFill>
                <a:hlinkClick action="ppaction://hlinksldjump" r:id="rId7"/>
              </a:rPr>
              <a:t>Preparing the data</a:t>
            </a:r>
            <a:r>
              <a:rPr lang="en-CA">
                <a:solidFill>
                  <a:schemeClr val="dk2"/>
                </a:solidFill>
              </a:rPr>
              <a:t> </a:t>
            </a:r>
            <a:endParaRPr>
              <a:solidFill>
                <a:schemeClr val="dk2"/>
              </a:solidFill>
            </a:endParaRPr>
          </a:p>
          <a:p>
            <a:pPr indent="-342900" lvl="0" marL="457200" rtl="0" algn="l">
              <a:spcBef>
                <a:spcPts val="0"/>
              </a:spcBef>
              <a:spcAft>
                <a:spcPts val="0"/>
              </a:spcAft>
              <a:buClr>
                <a:schemeClr val="dk2"/>
              </a:buClr>
              <a:buSzPts val="1800"/>
              <a:buChar char="-"/>
            </a:pPr>
            <a:r>
              <a:rPr lang="en-CA" u="sng">
                <a:solidFill>
                  <a:schemeClr val="hlink"/>
                </a:solidFill>
                <a:hlinkClick action="ppaction://hlinksldjump" r:id="rId8"/>
              </a:rPr>
              <a:t>ERD &amp; Database</a:t>
            </a:r>
            <a:r>
              <a:rPr lang="en-CA">
                <a:solidFill>
                  <a:schemeClr val="dk2"/>
                </a:solidFill>
              </a:rPr>
              <a:t> </a:t>
            </a:r>
            <a:endParaRPr>
              <a:solidFill>
                <a:schemeClr val="dk2"/>
              </a:solidFill>
            </a:endParaRPr>
          </a:p>
          <a:p>
            <a:pPr indent="-342900" lvl="0" marL="457200" rtl="0" algn="l">
              <a:spcBef>
                <a:spcPts val="0"/>
              </a:spcBef>
              <a:spcAft>
                <a:spcPts val="0"/>
              </a:spcAft>
              <a:buClr>
                <a:schemeClr val="dk2"/>
              </a:buClr>
              <a:buSzPts val="1800"/>
              <a:buChar char="-"/>
            </a:pPr>
            <a:r>
              <a:rPr lang="en-CA" u="sng">
                <a:solidFill>
                  <a:schemeClr val="hlink"/>
                </a:solidFill>
                <a:hlinkClick action="ppaction://hlinksldjump" r:id="rId9"/>
              </a:rPr>
              <a:t>Machine Learning Model</a:t>
            </a:r>
            <a:endParaRPr>
              <a:solidFill>
                <a:schemeClr val="dk2"/>
              </a:solidFill>
            </a:endParaRPr>
          </a:p>
          <a:p>
            <a:pPr indent="-342900" lvl="0" marL="457200" rtl="0" algn="l">
              <a:spcBef>
                <a:spcPts val="0"/>
              </a:spcBef>
              <a:spcAft>
                <a:spcPts val="0"/>
              </a:spcAft>
              <a:buClr>
                <a:schemeClr val="dk2"/>
              </a:buClr>
              <a:buSzPts val="1800"/>
              <a:buChar char="-"/>
            </a:pPr>
            <a:r>
              <a:rPr lang="en-CA" u="sng">
                <a:solidFill>
                  <a:schemeClr val="hlink"/>
                </a:solidFill>
                <a:hlinkClick action="ppaction://hlinksldjump" r:id="rId10"/>
              </a:rPr>
              <a:t>Dashboard Overview</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Project overview</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Using datasets capturing Toronto House Prices of the last 21 years (2001-2022), Canada Recession Indicator, Mortgages Rates, Inflation Rates, we will build a ML model to predict the prices for the next year. </a:t>
            </a:r>
            <a:endParaRPr/>
          </a:p>
          <a:p>
            <a:pPr indent="0" lvl="0" marL="0" rtl="0" algn="l">
              <a:spcBef>
                <a:spcPts val="1200"/>
              </a:spcBef>
              <a:spcAft>
                <a:spcPts val="0"/>
              </a:spcAft>
              <a:buNone/>
            </a:pPr>
            <a:r>
              <a:rPr lang="en-CA"/>
              <a:t>Once the data is cleaned, a PostGreSQL database is set up. We will then connect it to the Amazon RDS cloud in order to use the data within our ML model. </a:t>
            </a:r>
            <a:endParaRPr/>
          </a:p>
          <a:p>
            <a:pPr indent="0" lvl="0" marL="0" rtl="0" algn="l">
              <a:spcBef>
                <a:spcPts val="1200"/>
              </a:spcBef>
              <a:spcAft>
                <a:spcPts val="1200"/>
              </a:spcAft>
              <a:buNone/>
            </a:pPr>
            <a:r>
              <a:rPr lang="en-CA"/>
              <a:t>We will run the predictions, export the results and finally use Tableau to create an interactive dashboard for users to test and learn if the timing fits their budget.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Overview of the tools</a:t>
            </a:r>
            <a:endParaRPr/>
          </a:p>
        </p:txBody>
      </p:sp>
      <p:grpSp>
        <p:nvGrpSpPr>
          <p:cNvPr id="90" name="Google Shape;90;p18"/>
          <p:cNvGrpSpPr/>
          <p:nvPr/>
        </p:nvGrpSpPr>
        <p:grpSpPr>
          <a:xfrm>
            <a:off x="3535438" y="2456607"/>
            <a:ext cx="1815900" cy="1815900"/>
            <a:chOff x="3664038" y="1663782"/>
            <a:chExt cx="1815900" cy="1815900"/>
          </a:xfrm>
        </p:grpSpPr>
        <p:sp>
          <p:nvSpPr>
            <p:cNvPr id="91" name="Google Shape;91;p18"/>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CA">
                  <a:solidFill>
                    <a:srgbClr val="FFFFFF"/>
                  </a:solidFill>
                  <a:latin typeface="Roboto"/>
                  <a:ea typeface="Roboto"/>
                  <a:cs typeface="Roboto"/>
                  <a:sym typeface="Roboto"/>
                </a:rPr>
                <a:t>Dashboard</a:t>
              </a:r>
              <a:endParaRPr>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CA">
                  <a:solidFill>
                    <a:srgbClr val="FFFFFF"/>
                  </a:solidFill>
                  <a:latin typeface="Roboto"/>
                  <a:ea typeface="Roboto"/>
                  <a:cs typeface="Roboto"/>
                  <a:sym typeface="Roboto"/>
                </a:rPr>
                <a:t>Tableau</a:t>
              </a:r>
              <a:endParaRPr>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CA">
                  <a:solidFill>
                    <a:srgbClr val="FFFFFF"/>
                  </a:solidFill>
                  <a:latin typeface="Roboto"/>
                  <a:ea typeface="Roboto"/>
                  <a:cs typeface="Roboto"/>
                  <a:sym typeface="Roboto"/>
                </a:rPr>
                <a:t>Dash &amp; Python</a:t>
              </a:r>
              <a:endParaRPr>
                <a:solidFill>
                  <a:srgbClr val="FFFFFF"/>
                </a:solidFill>
                <a:latin typeface="Roboto"/>
                <a:ea typeface="Roboto"/>
                <a:cs typeface="Roboto"/>
                <a:sym typeface="Roboto"/>
              </a:endParaRPr>
            </a:p>
          </p:txBody>
        </p:sp>
      </p:grpSp>
      <p:grpSp>
        <p:nvGrpSpPr>
          <p:cNvPr id="93" name="Google Shape;93;p18"/>
          <p:cNvGrpSpPr/>
          <p:nvPr/>
        </p:nvGrpSpPr>
        <p:grpSpPr>
          <a:xfrm>
            <a:off x="2374498" y="1590871"/>
            <a:ext cx="1068600" cy="1068600"/>
            <a:chOff x="2859873" y="853971"/>
            <a:chExt cx="1068600" cy="1068600"/>
          </a:xfrm>
        </p:grpSpPr>
        <p:sp>
          <p:nvSpPr>
            <p:cNvPr id="94" name="Google Shape;94;p18"/>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nvSpPr>
          <p:spPr>
            <a:xfrm>
              <a:off x="2966375" y="973375"/>
              <a:ext cx="855600" cy="829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CA" sz="900">
                  <a:solidFill>
                    <a:srgbClr val="FFFFFF"/>
                  </a:solidFill>
                  <a:latin typeface="Roboto"/>
                  <a:ea typeface="Roboto"/>
                  <a:cs typeface="Roboto"/>
                  <a:sym typeface="Roboto"/>
                </a:rPr>
                <a:t>PostGreSQL</a:t>
              </a:r>
              <a:endParaRPr sz="9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CA" sz="900">
                  <a:solidFill>
                    <a:srgbClr val="FFFFFF"/>
                  </a:solidFill>
                  <a:latin typeface="Roboto"/>
                  <a:ea typeface="Roboto"/>
                  <a:cs typeface="Roboto"/>
                  <a:sym typeface="Roboto"/>
                </a:rPr>
                <a:t>pgAdmin4</a:t>
              </a:r>
              <a:endParaRPr sz="900">
                <a:solidFill>
                  <a:srgbClr val="FFFFFF"/>
                </a:solidFill>
                <a:latin typeface="Roboto"/>
                <a:ea typeface="Roboto"/>
                <a:cs typeface="Roboto"/>
                <a:sym typeface="Roboto"/>
              </a:endParaRPr>
            </a:p>
          </p:txBody>
        </p:sp>
      </p:grpSp>
      <p:grpSp>
        <p:nvGrpSpPr>
          <p:cNvPr id="96" name="Google Shape;96;p18"/>
          <p:cNvGrpSpPr/>
          <p:nvPr/>
        </p:nvGrpSpPr>
        <p:grpSpPr>
          <a:xfrm>
            <a:off x="5956775" y="1143837"/>
            <a:ext cx="1260633" cy="1200679"/>
            <a:chOff x="5264856" y="3234269"/>
            <a:chExt cx="1018200" cy="1068600"/>
          </a:xfrm>
        </p:grpSpPr>
        <p:sp>
          <p:nvSpPr>
            <p:cNvPr id="97" name="Google Shape;97;p18"/>
            <p:cNvSpPr/>
            <p:nvPr/>
          </p:nvSpPr>
          <p:spPr>
            <a:xfrm>
              <a:off x="5264856" y="3234269"/>
              <a:ext cx="1018200" cy="1068600"/>
            </a:xfrm>
            <a:prstGeom prst="ellipse">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5339709" y="3511792"/>
              <a:ext cx="8685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CA" sz="1000">
                  <a:solidFill>
                    <a:srgbClr val="FFFFFF"/>
                  </a:solidFill>
                  <a:latin typeface="Roboto"/>
                  <a:ea typeface="Roboto"/>
                  <a:cs typeface="Roboto"/>
                  <a:sym typeface="Roboto"/>
                </a:rPr>
                <a:t>Amazon RDS</a:t>
              </a:r>
              <a:endParaRPr sz="10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CA" sz="1000">
                  <a:solidFill>
                    <a:srgbClr val="FFFFFF"/>
                  </a:solidFill>
                  <a:latin typeface="Roboto"/>
                  <a:ea typeface="Roboto"/>
                  <a:cs typeface="Roboto"/>
                  <a:sym typeface="Roboto"/>
                </a:rPr>
                <a:t>Cloud DB</a:t>
              </a:r>
              <a:endParaRPr sz="10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1000">
                <a:solidFill>
                  <a:srgbClr val="FFFFFF"/>
                </a:solidFill>
                <a:latin typeface="Roboto"/>
                <a:ea typeface="Roboto"/>
                <a:cs typeface="Roboto"/>
                <a:sym typeface="Roboto"/>
              </a:endParaRPr>
            </a:p>
          </p:txBody>
        </p:sp>
      </p:grpSp>
      <p:grpSp>
        <p:nvGrpSpPr>
          <p:cNvPr id="99" name="Google Shape;99;p18"/>
          <p:cNvGrpSpPr/>
          <p:nvPr/>
        </p:nvGrpSpPr>
        <p:grpSpPr>
          <a:xfrm>
            <a:off x="5861431" y="2911003"/>
            <a:ext cx="1260627" cy="1200679"/>
            <a:chOff x="2859873" y="853971"/>
            <a:chExt cx="1068600" cy="1068600"/>
          </a:xfrm>
        </p:grpSpPr>
        <p:sp>
          <p:nvSpPr>
            <p:cNvPr id="100" name="Google Shape;100;p18"/>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2927364" y="912765"/>
              <a:ext cx="933600" cy="951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CA" sz="900">
                  <a:solidFill>
                    <a:srgbClr val="FFFFFF"/>
                  </a:solidFill>
                  <a:latin typeface="Roboto"/>
                  <a:ea typeface="Roboto"/>
                  <a:cs typeface="Roboto"/>
                  <a:sym typeface="Roboto"/>
                </a:rPr>
                <a:t>Machine Learning</a:t>
              </a:r>
              <a:endParaRPr sz="9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CA" sz="900">
                  <a:solidFill>
                    <a:srgbClr val="FFFFFF"/>
                  </a:solidFill>
                  <a:latin typeface="Roboto"/>
                  <a:ea typeface="Roboto"/>
                  <a:cs typeface="Roboto"/>
                  <a:sym typeface="Roboto"/>
                </a:rPr>
                <a:t>Jupyter</a:t>
              </a:r>
              <a:endParaRPr sz="900">
                <a:solidFill>
                  <a:srgbClr val="FFFFFF"/>
                </a:solidFill>
                <a:latin typeface="Roboto"/>
                <a:ea typeface="Roboto"/>
                <a:cs typeface="Roboto"/>
                <a:sym typeface="Roboto"/>
              </a:endParaRPr>
            </a:p>
          </p:txBody>
        </p:sp>
      </p:grpSp>
      <p:grpSp>
        <p:nvGrpSpPr>
          <p:cNvPr id="102" name="Google Shape;102;p18"/>
          <p:cNvGrpSpPr/>
          <p:nvPr/>
        </p:nvGrpSpPr>
        <p:grpSpPr>
          <a:xfrm>
            <a:off x="731958" y="2198489"/>
            <a:ext cx="912798" cy="918778"/>
            <a:chOff x="3490737" y="1374053"/>
            <a:chExt cx="1423800" cy="1423800"/>
          </a:xfrm>
        </p:grpSpPr>
        <p:sp>
          <p:nvSpPr>
            <p:cNvPr id="103" name="Google Shape;103;p18"/>
            <p:cNvSpPr/>
            <p:nvPr/>
          </p:nvSpPr>
          <p:spPr>
            <a:xfrm>
              <a:off x="3490737" y="1374053"/>
              <a:ext cx="1423800" cy="1423800"/>
            </a:xfrm>
            <a:prstGeom prst="ellipse">
              <a:avLst/>
            </a:prstGeom>
            <a:solidFill>
              <a:srgbClr val="6FA8DC"/>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3718754" y="1613603"/>
              <a:ext cx="967800" cy="944700"/>
            </a:xfrm>
            <a:prstGeom prst="rect">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CA" sz="1000">
                  <a:solidFill>
                    <a:srgbClr val="FFFFFF"/>
                  </a:solidFill>
                  <a:latin typeface="Roboto"/>
                  <a:ea typeface="Roboto"/>
                  <a:cs typeface="Roboto"/>
                  <a:sym typeface="Roboto"/>
                </a:rPr>
                <a:t>Excel</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en-CA" sz="1000">
                  <a:solidFill>
                    <a:srgbClr val="FFFFFF"/>
                  </a:solidFill>
                  <a:latin typeface="Roboto"/>
                  <a:ea typeface="Roboto"/>
                  <a:cs typeface="Roboto"/>
                  <a:sym typeface="Roboto"/>
                </a:rPr>
                <a:t>VBA</a:t>
              </a:r>
              <a:endParaRPr sz="1000">
                <a:solidFill>
                  <a:srgbClr val="FFFFFF"/>
                </a:solidFill>
                <a:latin typeface="Roboto"/>
                <a:ea typeface="Roboto"/>
                <a:cs typeface="Roboto"/>
                <a:sym typeface="Roboto"/>
              </a:endParaRPr>
            </a:p>
          </p:txBody>
        </p:sp>
      </p:grpSp>
      <p:grpSp>
        <p:nvGrpSpPr>
          <p:cNvPr id="105" name="Google Shape;105;p18"/>
          <p:cNvGrpSpPr/>
          <p:nvPr/>
        </p:nvGrpSpPr>
        <p:grpSpPr>
          <a:xfrm>
            <a:off x="2186764" y="3777560"/>
            <a:ext cx="864146" cy="833829"/>
            <a:chOff x="5264856" y="3234269"/>
            <a:chExt cx="1018200" cy="1068600"/>
          </a:xfrm>
        </p:grpSpPr>
        <p:sp>
          <p:nvSpPr>
            <p:cNvPr id="106" name="Google Shape;106;p18"/>
            <p:cNvSpPr/>
            <p:nvPr/>
          </p:nvSpPr>
          <p:spPr>
            <a:xfrm>
              <a:off x="5264856" y="3234269"/>
              <a:ext cx="1018200" cy="1068600"/>
            </a:xfrm>
            <a:prstGeom prst="ellipse">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nvSpPr>
          <p:spPr>
            <a:xfrm>
              <a:off x="5339709" y="3511792"/>
              <a:ext cx="8685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CA" sz="1000">
                  <a:solidFill>
                    <a:srgbClr val="FFFFFF"/>
                  </a:solidFill>
                  <a:latin typeface="Roboto"/>
                  <a:ea typeface="Roboto"/>
                  <a:cs typeface="Roboto"/>
                  <a:sym typeface="Roboto"/>
                </a:rPr>
                <a:t>Python</a:t>
              </a:r>
              <a:endParaRPr sz="10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1000">
                <a:solidFill>
                  <a:srgbClr val="FFFFFF"/>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Datasets Description and Sources</a:t>
            </a:r>
            <a:endParaRPr/>
          </a:p>
        </p:txBody>
      </p:sp>
      <p:sp>
        <p:nvSpPr>
          <p:cNvPr id="113" name="Google Shape;11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u="sng">
                <a:solidFill>
                  <a:schemeClr val="hlink"/>
                </a:solidFill>
                <a:hlinkClick r:id="rId3"/>
              </a:rPr>
              <a:t>TRREB </a:t>
            </a:r>
            <a:r>
              <a:rPr lang="en-CA"/>
              <a:t>(Toronto Regional Real Estate Board) quarterly house sales reports, from 2001 to 2022.</a:t>
            </a:r>
            <a:endParaRPr/>
          </a:p>
          <a:p>
            <a:pPr indent="0" lvl="0" marL="914400" rtl="0" algn="l">
              <a:spcBef>
                <a:spcPts val="1200"/>
              </a:spcBef>
              <a:spcAft>
                <a:spcPts val="0"/>
              </a:spcAft>
              <a:buNone/>
            </a:pPr>
            <a:r>
              <a:rPr lang="en-CA"/>
              <a:t>→ We were given access to internal csv reports that are not found on their website, and these are the files we are using. We first started working with the pdf files found on their website and converting these to excel. </a:t>
            </a:r>
            <a:endParaRPr/>
          </a:p>
          <a:p>
            <a:pPr indent="-342900" lvl="0" marL="457200" rtl="0" algn="l">
              <a:spcBef>
                <a:spcPts val="1200"/>
              </a:spcBef>
              <a:spcAft>
                <a:spcPts val="0"/>
              </a:spcAft>
              <a:buSzPts val="1800"/>
              <a:buChar char="-"/>
            </a:pPr>
            <a:r>
              <a:rPr lang="en-CA" u="sng">
                <a:solidFill>
                  <a:schemeClr val="hlink"/>
                </a:solidFill>
                <a:hlinkClick r:id="rId4"/>
              </a:rPr>
              <a:t>Bank of Canada</a:t>
            </a:r>
            <a:r>
              <a:rPr lang="en-CA"/>
              <a:t> Mortgage Rates</a:t>
            </a:r>
            <a:endParaRPr/>
          </a:p>
          <a:p>
            <a:pPr indent="-342900" lvl="0" marL="457200" rtl="0" algn="l">
              <a:spcBef>
                <a:spcPts val="0"/>
              </a:spcBef>
              <a:spcAft>
                <a:spcPts val="0"/>
              </a:spcAft>
              <a:buSzPts val="1800"/>
              <a:buChar char="-"/>
            </a:pPr>
            <a:r>
              <a:rPr lang="en-CA"/>
              <a:t>Canada Recession Indicator</a:t>
            </a:r>
            <a:endParaRPr/>
          </a:p>
          <a:p>
            <a:pPr indent="-342900" lvl="0" marL="457200" rtl="0" algn="l">
              <a:spcBef>
                <a:spcPts val="0"/>
              </a:spcBef>
              <a:spcAft>
                <a:spcPts val="0"/>
              </a:spcAft>
              <a:buSzPts val="1800"/>
              <a:buChar char="-"/>
            </a:pPr>
            <a:r>
              <a:rPr lang="en-CA" u="sng">
                <a:solidFill>
                  <a:schemeClr val="hlink"/>
                </a:solidFill>
                <a:hlinkClick r:id="rId5"/>
              </a:rPr>
              <a:t>Toronto Neighbourhoods GeoJSON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2400"/>
              <a:t>What the raw data looked like -vs- After Conversion</a:t>
            </a:r>
            <a:endParaRPr sz="2400"/>
          </a:p>
        </p:txBody>
      </p:sp>
      <p:pic>
        <p:nvPicPr>
          <p:cNvPr id="119" name="Google Shape;119;p20"/>
          <p:cNvPicPr preferRelativeResize="0"/>
          <p:nvPr/>
        </p:nvPicPr>
        <p:blipFill>
          <a:blip r:embed="rId3">
            <a:alphaModFix/>
          </a:blip>
          <a:stretch>
            <a:fillRect/>
          </a:stretch>
        </p:blipFill>
        <p:spPr>
          <a:xfrm>
            <a:off x="944425" y="1017725"/>
            <a:ext cx="7255150" cy="1709375"/>
          </a:xfrm>
          <a:prstGeom prst="rect">
            <a:avLst/>
          </a:prstGeom>
          <a:noFill/>
          <a:ln>
            <a:noFill/>
          </a:ln>
        </p:spPr>
      </p:pic>
      <p:sp>
        <p:nvSpPr>
          <p:cNvPr id="120" name="Google Shape;120;p20"/>
          <p:cNvSpPr txBox="1"/>
          <p:nvPr/>
        </p:nvSpPr>
        <p:spPr>
          <a:xfrm>
            <a:off x="311700" y="2854400"/>
            <a:ext cx="831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chemeClr val="lt2"/>
                </a:solidFill>
                <a:latin typeface="Average"/>
                <a:ea typeface="Average"/>
                <a:cs typeface="Average"/>
                <a:sym typeface="Average"/>
              </a:rPr>
              <a:t>The data we are using was presented into individual quarterly reports that we converted into a single csv file, using Python (pandas and openpyxl) and Excel VBA. </a:t>
            </a:r>
            <a:endParaRPr>
              <a:solidFill>
                <a:schemeClr val="lt2"/>
              </a:solidFill>
              <a:latin typeface="Average"/>
              <a:ea typeface="Average"/>
              <a:cs typeface="Average"/>
              <a:sym typeface="Average"/>
            </a:endParaRPr>
          </a:p>
          <a:p>
            <a:pPr indent="0" lvl="0" marL="0" rtl="0" algn="l">
              <a:spcBef>
                <a:spcPts val="0"/>
              </a:spcBef>
              <a:spcAft>
                <a:spcPts val="0"/>
              </a:spcAft>
              <a:buNone/>
            </a:pPr>
            <a:r>
              <a:rPr lang="en-CA">
                <a:solidFill>
                  <a:schemeClr val="lt2"/>
                </a:solidFill>
                <a:latin typeface="Average"/>
                <a:ea typeface="Average"/>
                <a:cs typeface="Average"/>
                <a:sym typeface="Average"/>
              </a:rPr>
              <a:t>Below is a snippet of our final csv file, containing 21 years of house prices, by location and house type.</a:t>
            </a:r>
            <a:endParaRPr>
              <a:solidFill>
                <a:schemeClr val="lt2"/>
              </a:solidFill>
              <a:latin typeface="Average"/>
              <a:ea typeface="Average"/>
              <a:cs typeface="Average"/>
              <a:sym typeface="Average"/>
            </a:endParaRPr>
          </a:p>
        </p:txBody>
      </p:sp>
      <p:pic>
        <p:nvPicPr>
          <p:cNvPr id="121" name="Google Shape;121;p20"/>
          <p:cNvPicPr preferRelativeResize="0"/>
          <p:nvPr/>
        </p:nvPicPr>
        <p:blipFill>
          <a:blip r:embed="rId4">
            <a:alphaModFix/>
          </a:blip>
          <a:stretch>
            <a:fillRect/>
          </a:stretch>
        </p:blipFill>
        <p:spPr>
          <a:xfrm>
            <a:off x="2098638" y="3685699"/>
            <a:ext cx="4946724" cy="118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6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Preparing the data</a:t>
            </a:r>
            <a:endParaRPr/>
          </a:p>
        </p:txBody>
      </p:sp>
      <p:pic>
        <p:nvPicPr>
          <p:cNvPr id="127" name="Google Shape;127;p21"/>
          <p:cNvPicPr preferRelativeResize="0"/>
          <p:nvPr/>
        </p:nvPicPr>
        <p:blipFill rotWithShape="1">
          <a:blip r:embed="rId3">
            <a:alphaModFix/>
          </a:blip>
          <a:srcRect b="6436" l="7165" r="11314" t="5387"/>
          <a:stretch/>
        </p:blipFill>
        <p:spPr>
          <a:xfrm>
            <a:off x="4598950" y="460325"/>
            <a:ext cx="4233349" cy="3483800"/>
          </a:xfrm>
          <a:prstGeom prst="rect">
            <a:avLst/>
          </a:prstGeom>
          <a:noFill/>
          <a:ln>
            <a:noFill/>
          </a:ln>
        </p:spPr>
      </p:pic>
      <p:sp>
        <p:nvSpPr>
          <p:cNvPr id="128" name="Google Shape;128;p21"/>
          <p:cNvSpPr txBox="1"/>
          <p:nvPr/>
        </p:nvSpPr>
        <p:spPr>
          <a:xfrm>
            <a:off x="345125" y="1144950"/>
            <a:ext cx="4086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solidFill>
                  <a:srgbClr val="CCCCCC"/>
                </a:solidFill>
                <a:latin typeface="Average"/>
                <a:ea typeface="Average"/>
                <a:cs typeface="Average"/>
                <a:sym typeface="Average"/>
              </a:rPr>
              <a:t>With the help of our amazing TA Sina,</a:t>
            </a:r>
            <a:endParaRPr>
              <a:solidFill>
                <a:srgbClr val="CCCCCC"/>
              </a:solidFill>
              <a:latin typeface="Average"/>
              <a:ea typeface="Average"/>
              <a:cs typeface="Average"/>
              <a:sym typeface="Average"/>
            </a:endParaRPr>
          </a:p>
          <a:p>
            <a:pPr indent="0" lvl="0" marL="0" rtl="0" algn="l">
              <a:spcBef>
                <a:spcPts val="0"/>
              </a:spcBef>
              <a:spcAft>
                <a:spcPts val="0"/>
              </a:spcAft>
              <a:buNone/>
            </a:pPr>
            <a:r>
              <a:rPr lang="en-CA">
                <a:solidFill>
                  <a:srgbClr val="CCCCCC"/>
                </a:solidFill>
                <a:latin typeface="Average"/>
                <a:ea typeface="Average"/>
                <a:cs typeface="Average"/>
                <a:sym typeface="Average"/>
              </a:rPr>
              <a:t>we’ve decided a date format to be consistent within our datasets. </a:t>
            </a:r>
            <a:endParaRPr>
              <a:solidFill>
                <a:srgbClr val="CCCCCC"/>
              </a:solidFill>
              <a:latin typeface="Average"/>
              <a:ea typeface="Average"/>
              <a:cs typeface="Average"/>
              <a:sym typeface="Average"/>
            </a:endParaRPr>
          </a:p>
          <a:p>
            <a:pPr indent="0" lvl="0" marL="0" rtl="0" algn="l">
              <a:spcBef>
                <a:spcPts val="0"/>
              </a:spcBef>
              <a:spcAft>
                <a:spcPts val="0"/>
              </a:spcAft>
              <a:buNone/>
            </a:pPr>
            <a:r>
              <a:t/>
            </a:r>
            <a:endParaRPr>
              <a:solidFill>
                <a:srgbClr val="CCCCCC"/>
              </a:solidFill>
              <a:latin typeface="Average"/>
              <a:ea typeface="Average"/>
              <a:cs typeface="Average"/>
              <a:sym typeface="Average"/>
            </a:endParaRPr>
          </a:p>
          <a:p>
            <a:pPr indent="0" lvl="0" marL="0" rtl="0" algn="l">
              <a:spcBef>
                <a:spcPts val="0"/>
              </a:spcBef>
              <a:spcAft>
                <a:spcPts val="0"/>
              </a:spcAft>
              <a:buNone/>
            </a:pPr>
            <a:r>
              <a:rPr lang="en-CA">
                <a:solidFill>
                  <a:srgbClr val="CCCCCC"/>
                </a:solidFill>
                <a:latin typeface="Average"/>
                <a:ea typeface="Average"/>
                <a:cs typeface="Average"/>
                <a:sym typeface="Average"/>
              </a:rPr>
              <a:t>The chosen format was “yyyyq”, which would be “20224” for the last trimester of 2022. </a:t>
            </a:r>
            <a:endParaRPr>
              <a:solidFill>
                <a:srgbClr val="CCCCCC"/>
              </a:solidFill>
              <a:latin typeface="Average"/>
              <a:ea typeface="Average"/>
              <a:cs typeface="Average"/>
              <a:sym typeface="Average"/>
            </a:endParaRPr>
          </a:p>
          <a:p>
            <a:pPr indent="0" lvl="0" marL="0" rtl="0" algn="l">
              <a:spcBef>
                <a:spcPts val="0"/>
              </a:spcBef>
              <a:spcAft>
                <a:spcPts val="0"/>
              </a:spcAft>
              <a:buNone/>
            </a:pPr>
            <a:r>
              <a:t/>
            </a:r>
            <a:endParaRPr>
              <a:solidFill>
                <a:srgbClr val="CCCCCC"/>
              </a:solidFill>
              <a:latin typeface="Average"/>
              <a:ea typeface="Average"/>
              <a:cs typeface="Average"/>
              <a:sym typeface="Average"/>
            </a:endParaRPr>
          </a:p>
          <a:p>
            <a:pPr indent="0" lvl="0" marL="0" rtl="0" algn="l">
              <a:spcBef>
                <a:spcPts val="0"/>
              </a:spcBef>
              <a:spcAft>
                <a:spcPts val="0"/>
              </a:spcAft>
              <a:buNone/>
            </a:pPr>
            <a:r>
              <a:t/>
            </a:r>
            <a:endParaRPr>
              <a:solidFill>
                <a:srgbClr val="CCCCCC"/>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