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1"/>
  </p:notesMasterIdLst>
  <p:handoutMasterIdLst>
    <p:handoutMasterId r:id="rId32"/>
  </p:handoutMasterIdLst>
  <p:sldIdLst>
    <p:sldId id="256" r:id="rId2"/>
    <p:sldId id="285" r:id="rId3"/>
    <p:sldId id="257" r:id="rId4"/>
    <p:sldId id="291" r:id="rId5"/>
    <p:sldId id="286" r:id="rId6"/>
    <p:sldId id="310" r:id="rId7"/>
    <p:sldId id="311" r:id="rId8"/>
    <p:sldId id="312" r:id="rId9"/>
    <p:sldId id="287" r:id="rId10"/>
    <p:sldId id="288" r:id="rId11"/>
    <p:sldId id="292" r:id="rId12"/>
    <p:sldId id="308" r:id="rId13"/>
    <p:sldId id="309" r:id="rId14"/>
    <p:sldId id="296" r:id="rId15"/>
    <p:sldId id="290" r:id="rId16"/>
    <p:sldId id="314" r:id="rId17"/>
    <p:sldId id="301" r:id="rId18"/>
    <p:sldId id="318" r:id="rId19"/>
    <p:sldId id="320" r:id="rId20"/>
    <p:sldId id="319" r:id="rId21"/>
    <p:sldId id="321" r:id="rId22"/>
    <p:sldId id="305" r:id="rId23"/>
    <p:sldId id="306" r:id="rId24"/>
    <p:sldId id="297" r:id="rId25"/>
    <p:sldId id="293" r:id="rId26"/>
    <p:sldId id="322" r:id="rId27"/>
    <p:sldId id="295" r:id="rId28"/>
    <p:sldId id="317" r:id="rId29"/>
    <p:sldId id="324" r:id="rId30"/>
  </p:sldIdLst>
  <p:sldSz cx="18291175" cy="10290175"/>
  <p:notesSz cx="6858000" cy="9144000"/>
  <p:custDataLst>
    <p:tags r:id="rId34"/>
  </p:custDataLst>
  <p:defaultTextStyle>
    <a:defPPr>
      <a:defRPr lang="tr-TR"/>
    </a:defPPr>
    <a:lvl1pPr marL="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60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321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81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642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302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963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6234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2839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241">
          <p15:clr>
            <a:srgbClr val="A4A3A4"/>
          </p15:clr>
        </p15:guide>
        <p15:guide id="2" pos="57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8EC0"/>
    <a:srgbClr val="376091"/>
    <a:srgbClr val="2B4F67"/>
    <a:srgbClr val="009CD6"/>
    <a:srgbClr val="565D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84813" autoAdjust="0"/>
  </p:normalViewPr>
  <p:slideViewPr>
    <p:cSldViewPr>
      <p:cViewPr varScale="1">
        <p:scale>
          <a:sx n="58" d="100"/>
          <a:sy n="58" d="100"/>
        </p:scale>
        <p:origin x="-648" y="-104"/>
      </p:cViewPr>
      <p:guideLst>
        <p:guide orient="horz" pos="3241"/>
        <p:guide pos="57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307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tags" Target="tags/tag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CBB7A-33AF-434C-B8C5-B5F21D294CDF}" type="datetimeFigureOut">
              <a:rPr lang="tr-TR" smtClean="0"/>
              <a:t>15-4-29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4CA8F-E702-4354-BF18-6C51F0B1C2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1722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C1039-E6FF-4F78-9751-FFD9A3AC8099}" type="datetimeFigureOut">
              <a:rPr lang="tr-TR" smtClean="0"/>
              <a:t>15-4-29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DA432-7CF7-4A2F-BE93-45834DC6981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1529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2</a:t>
            </a:r>
            <a:r>
              <a:rPr lang="zh-CN" altLang="en-US" baseline="0" dirty="0" smtClean="0"/>
              <a:t>工作在</a:t>
            </a:r>
            <a:r>
              <a:rPr lang="en-US" altLang="zh-CN" baseline="0" dirty="0" err="1" smtClean="0"/>
              <a:t>wax_instance</a:t>
            </a:r>
            <a:r>
              <a:rPr lang="zh-CN" altLang="en-US" baseline="0" dirty="0" smtClean="0"/>
              <a:t>的</a:t>
            </a:r>
            <a:r>
              <a:rPr lang="en-US" altLang="zh-CN" baseline="0" dirty="0" smtClean="0"/>
              <a:t>__</a:t>
            </a:r>
            <a:r>
              <a:rPr lang="en-US" altLang="zh-CN" baseline="0" dirty="0" err="1" smtClean="0"/>
              <a:t>newindex</a:t>
            </a:r>
            <a:r>
              <a:rPr lang="zh-CN" altLang="en-US" baseline="0" dirty="0" smtClean="0"/>
              <a:t>方法中完成</a:t>
            </a:r>
            <a:endParaRPr lang="en-US" altLang="zh-CN" baseline="0" dirty="0" smtClean="0"/>
          </a:p>
          <a:p>
            <a:r>
              <a:rPr lang="zh-CN" altLang="zh-CN" baseline="0" dirty="0" smtClean="0"/>
              <a:t>2</a:t>
            </a:r>
            <a:r>
              <a:rPr lang="en-US" altLang="zh-CN" baseline="0" dirty="0" smtClean="0"/>
              <a:t>. OC</a:t>
            </a:r>
            <a:r>
              <a:rPr lang="zh-CN" altLang="en-US" baseline="0" dirty="0" smtClean="0"/>
              <a:t>侧添加的</a:t>
            </a:r>
            <a:r>
              <a:rPr lang="en-US" altLang="zh-CN" baseline="0" dirty="0" smtClean="0"/>
              <a:t>IMP</a:t>
            </a:r>
            <a:r>
              <a:rPr lang="zh-CN" altLang="en-US" baseline="0" dirty="0" smtClean="0"/>
              <a:t>实际上是</a:t>
            </a:r>
            <a:r>
              <a:rPr lang="en-US" altLang="zh-CN" baseline="0" dirty="0" err="1" smtClean="0"/>
              <a:t>lua</a:t>
            </a:r>
            <a:r>
              <a:rPr lang="zh-CN" altLang="en-US" baseline="0" dirty="0" smtClean="0"/>
              <a:t>函数体的</a:t>
            </a:r>
            <a:r>
              <a:rPr lang="en-US" altLang="zh-CN" baseline="0" dirty="0" smtClean="0"/>
              <a:t>wrapper.  </a:t>
            </a:r>
            <a:r>
              <a:rPr lang="zh-CN" altLang="en-US" baseline="0" dirty="0" smtClean="0"/>
              <a:t>具体</a:t>
            </a:r>
            <a:r>
              <a:rPr lang="en-US" altLang="zh-CN" baseline="0" dirty="0" smtClean="0"/>
              <a:t>IMP</a:t>
            </a:r>
            <a:r>
              <a:rPr lang="zh-CN" altLang="en-US" baseline="0" dirty="0" smtClean="0"/>
              <a:t>的实现见：</a:t>
            </a:r>
            <a:r>
              <a:rPr lang="en-US" altLang="zh-CN" baseline="0" dirty="0" err="1" smtClean="0"/>
              <a:t>wax_instance.m</a:t>
            </a:r>
            <a:r>
              <a:rPr lang="zh-CN" altLang="en-US" baseline="0" dirty="0" smtClean="0"/>
              <a:t>中</a:t>
            </a:r>
            <a:r>
              <a:rPr lang="en-US" altLang="zh-CN" baseline="0" dirty="0" smtClean="0"/>
              <a:t>628</a:t>
            </a:r>
            <a:r>
              <a:rPr lang="zh-CN" altLang="en-US" baseline="0" dirty="0" smtClean="0"/>
              <a:t>～</a:t>
            </a:r>
            <a:r>
              <a:rPr lang="zh-CN" altLang="zh-CN" baseline="0" dirty="0" smtClean="0"/>
              <a:t>6</a:t>
            </a:r>
            <a:r>
              <a:rPr lang="en-US" altLang="zh-CN" baseline="0" dirty="0" smtClean="0"/>
              <a:t>55</a:t>
            </a:r>
            <a:r>
              <a:rPr lang="zh-CN" altLang="en-US" baseline="0" dirty="0" smtClean="0"/>
              <a:t>行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baseline="0" dirty="0" err="1" smtClean="0"/>
              <a:t>Lua</a:t>
            </a:r>
            <a:r>
              <a:rPr lang="zh-CN" altLang="en-US" baseline="0" dirty="0" smtClean="0"/>
              <a:t>脚本中的函数调用分为：</a:t>
            </a:r>
            <a:endParaRPr lang="en-US" altLang="zh-CN" baseline="0" dirty="0" smtClean="0"/>
          </a:p>
          <a:p>
            <a:pPr marL="228600" indent="-228600" algn="l">
              <a:buAutoNum type="arabicPeriod"/>
            </a:pPr>
            <a:r>
              <a:rPr lang="en-US" altLang="zh-CN" baseline="0" dirty="0" err="1" smtClean="0"/>
              <a:t>Lua</a:t>
            </a:r>
            <a:r>
              <a:rPr lang="zh-CN" altLang="en-US" baseline="0" dirty="0" smtClean="0"/>
              <a:t>调用</a:t>
            </a:r>
            <a:r>
              <a:rPr lang="en-US" altLang="zh-CN" baseline="0" dirty="0" err="1" smtClean="0"/>
              <a:t>lua</a:t>
            </a:r>
            <a:r>
              <a:rPr lang="zh-CN" altLang="en-US" baseline="0" dirty="0" smtClean="0"/>
              <a:t>方法</a:t>
            </a:r>
            <a:r>
              <a:rPr lang="zh-CN" altLang="zh-CN" baseline="0" dirty="0" smtClean="0"/>
              <a:t>：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直接调用该</a:t>
            </a:r>
            <a:r>
              <a:rPr lang="en-US" altLang="zh-CN" baseline="0" dirty="0" err="1" smtClean="0"/>
              <a:t>wax_instance_userdata</a:t>
            </a:r>
            <a:r>
              <a:rPr lang="zh-CN" altLang="en-US" baseline="0" dirty="0" smtClean="0"/>
              <a:t>的环境表中存储的方法</a:t>
            </a:r>
            <a:r>
              <a:rPr lang="en-US" altLang="zh-CN" baseline="0" dirty="0" smtClean="0"/>
              <a:t>  </a:t>
            </a:r>
            <a:r>
              <a:rPr lang="en-US" altLang="zh-CN" baseline="0" dirty="0" err="1" smtClean="0"/>
              <a:t>wax_instance.m</a:t>
            </a:r>
            <a:r>
              <a:rPr lang="zh-CN" altLang="en-US" baseline="0" dirty="0" smtClean="0"/>
              <a:t>中</a:t>
            </a:r>
            <a:r>
              <a:rPr lang="en-US" altLang="zh-CN" baseline="0" dirty="0" smtClean="0"/>
              <a:t>284</a:t>
            </a:r>
            <a:r>
              <a:rPr lang="zh-CN" altLang="en-US" baseline="0" dirty="0" smtClean="0"/>
              <a:t>～</a:t>
            </a:r>
            <a:r>
              <a:rPr lang="en-US" altLang="zh-CN" baseline="0" dirty="0" smtClean="0"/>
              <a:t>290</a:t>
            </a:r>
          </a:p>
          <a:p>
            <a:pPr marL="228600" indent="-228600" algn="l">
              <a:buAutoNum type="arabicPeriod"/>
            </a:pPr>
            <a:r>
              <a:rPr lang="en-US" altLang="zh-CN" baseline="0" dirty="0" err="1" smtClean="0"/>
              <a:t>Lua</a:t>
            </a:r>
            <a:r>
              <a:rPr lang="zh-CN" altLang="en-US" baseline="0" dirty="0" smtClean="0"/>
              <a:t>调用</a:t>
            </a:r>
            <a:r>
              <a:rPr lang="en-US" altLang="zh-CN" baseline="0" dirty="0" err="1" smtClean="0"/>
              <a:t>oc</a:t>
            </a:r>
            <a:r>
              <a:rPr lang="zh-CN" altLang="en-US" baseline="0" dirty="0" smtClean="0"/>
              <a:t>方法：将</a:t>
            </a:r>
            <a:r>
              <a:rPr lang="en-US" altLang="zh-CN" baseline="0" dirty="0" smtClean="0"/>
              <a:t>OC</a:t>
            </a:r>
            <a:r>
              <a:rPr lang="zh-CN" altLang="en-US" baseline="0" dirty="0" smtClean="0"/>
              <a:t>中的方法调用</a:t>
            </a:r>
            <a:r>
              <a:rPr lang="en-US" altLang="zh-CN" baseline="0" dirty="0" smtClean="0"/>
              <a:t>(</a:t>
            </a:r>
            <a:r>
              <a:rPr lang="en-US" altLang="zh-CN" baseline="0" dirty="0" err="1" smtClean="0"/>
              <a:t>NSInvocation</a:t>
            </a:r>
            <a:r>
              <a:rPr lang="en-US" altLang="zh-CN" baseline="0" dirty="0" smtClean="0"/>
              <a:t>)</a:t>
            </a:r>
            <a:r>
              <a:rPr lang="zh-CN" altLang="en-US" baseline="0" dirty="0" smtClean="0"/>
              <a:t>封装成</a:t>
            </a:r>
            <a:r>
              <a:rPr lang="en-US" altLang="zh-CN" baseline="0" dirty="0" err="1" smtClean="0"/>
              <a:t>Lua</a:t>
            </a:r>
            <a:r>
              <a:rPr lang="en-US" altLang="zh-CN" baseline="0" dirty="0" smtClean="0"/>
              <a:t> C</a:t>
            </a:r>
            <a:r>
              <a:rPr lang="zh-CN" altLang="en-US" baseline="0" dirty="0" smtClean="0"/>
              <a:t>函数供调用</a:t>
            </a:r>
            <a:r>
              <a:rPr lang="en-US" altLang="zh-CN" baseline="0" dirty="0" smtClean="0"/>
              <a:t>  </a:t>
            </a:r>
            <a:r>
              <a:rPr lang="en-US" altLang="zh-CN" baseline="0" dirty="0" err="1" smtClean="0"/>
              <a:t>wax_instance.m</a:t>
            </a:r>
            <a:r>
              <a:rPr lang="zh-CN" altLang="en-US" baseline="0" dirty="0" smtClean="0"/>
              <a:t>中</a:t>
            </a:r>
            <a:r>
              <a:rPr lang="en-US" altLang="zh-CN" baseline="0" dirty="0" smtClean="0"/>
              <a:t>313</a:t>
            </a:r>
            <a:r>
              <a:rPr lang="zh-CN" altLang="en-US" baseline="0" dirty="0" smtClean="0"/>
              <a:t>～</a:t>
            </a:r>
            <a:r>
              <a:rPr lang="en-US" altLang="zh-CN" baseline="0" dirty="0" smtClean="0"/>
              <a:t>325</a:t>
            </a:r>
          </a:p>
          <a:p>
            <a:pPr marL="0" indent="0" algn="l">
              <a:buNone/>
            </a:pPr>
            <a:r>
              <a:rPr lang="zh-CN" altLang="en-US" baseline="0" dirty="0" smtClean="0"/>
              <a:t>均在</a:t>
            </a:r>
            <a:r>
              <a:rPr lang="en-US" altLang="zh-CN" baseline="0" dirty="0" err="1" smtClean="0"/>
              <a:t>wax_instance</a:t>
            </a:r>
            <a:r>
              <a:rPr lang="zh-CN" altLang="en-US" baseline="0" dirty="0" smtClean="0"/>
              <a:t>的</a:t>
            </a:r>
            <a:r>
              <a:rPr lang="en-US" altLang="zh-CN" baseline="0" dirty="0" smtClean="0"/>
              <a:t>__index</a:t>
            </a:r>
            <a:r>
              <a:rPr lang="zh-CN" altLang="en-US" baseline="0" dirty="0" smtClean="0"/>
              <a:t>方法中得到处理。</a:t>
            </a:r>
            <a:endParaRPr lang="en-US" altLang="zh-C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其中</a:t>
            </a:r>
            <a:r>
              <a:rPr lang="en-US" altLang="zh-CN" dirty="0" err="1" smtClean="0"/>
              <a:t>lua</a:t>
            </a:r>
            <a:r>
              <a:rPr lang="en-US" altLang="zh-CN" dirty="0" smtClean="0"/>
              <a:t> script</a:t>
            </a:r>
            <a:r>
              <a:rPr lang="zh-CN" altLang="en-US" dirty="0" smtClean="0"/>
              <a:t>是存放在</a:t>
            </a:r>
            <a:r>
              <a:rPr lang="en-US" altLang="zh-CN" dirty="0" smtClean="0"/>
              <a:t>IMP</a:t>
            </a:r>
            <a:r>
              <a:rPr lang="zh-CN" altLang="en-US" dirty="0" smtClean="0"/>
              <a:t>里的</a:t>
            </a:r>
            <a:r>
              <a:rPr lang="en-US" altLang="zh-CN" dirty="0" err="1" smtClean="0"/>
              <a:t>lua</a:t>
            </a:r>
            <a:r>
              <a:rPr lang="en-US" altLang="zh-CN" dirty="0" smtClean="0"/>
              <a:t> chunk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Lua</a:t>
            </a:r>
            <a:r>
              <a:rPr lang="zh-CN" altLang="en-US" dirty="0" smtClean="0"/>
              <a:t>脚本加密的目的：</a:t>
            </a:r>
            <a:r>
              <a:rPr lang="en-US" altLang="zh-CN" dirty="0" smtClean="0"/>
              <a:t> 1. </a:t>
            </a:r>
            <a:r>
              <a:rPr lang="zh-CN" altLang="en-US" dirty="0" smtClean="0"/>
              <a:t>规避审核风险</a:t>
            </a:r>
            <a:r>
              <a:rPr lang="en-US" altLang="zh-CN" dirty="0" smtClean="0"/>
              <a:t>   2. </a:t>
            </a:r>
            <a:r>
              <a:rPr lang="zh-CN" altLang="en-US" dirty="0" smtClean="0"/>
              <a:t>安全性</a:t>
            </a:r>
            <a:endParaRPr lang="en-US" altLang="zh-CN" dirty="0" smtClean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关于天猫</a:t>
            </a:r>
            <a:r>
              <a:rPr lang="en-US" altLang="zh-CN" dirty="0" err="1" smtClean="0"/>
              <a:t>iPad</a:t>
            </a:r>
            <a:r>
              <a:rPr lang="zh-CN" altLang="en-US" dirty="0" smtClean="0"/>
              <a:t>客户端的：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webview</a:t>
            </a:r>
            <a:r>
              <a:rPr lang="en-US" altLang="zh-CN" dirty="0" smtClean="0">
                <a:sym typeface="Wingdings"/>
              </a:rPr>
              <a:t>--</a:t>
            </a:r>
            <a:r>
              <a:rPr lang="en-US" altLang="zh-CN" dirty="0" err="1" smtClean="0">
                <a:sym typeface="Wingdings"/>
              </a:rPr>
              <a:t>lua</a:t>
            </a:r>
            <a:r>
              <a:rPr lang="en-US" altLang="zh-CN" dirty="0" smtClean="0">
                <a:sym typeface="Wingdings"/>
              </a:rPr>
              <a:t>-RN</a:t>
            </a:r>
          </a:p>
          <a:p>
            <a:r>
              <a:rPr lang="zh-CN" altLang="en-US" dirty="0" smtClean="0"/>
              <a:t>舍弃</a:t>
            </a:r>
            <a:r>
              <a:rPr lang="en-US" altLang="zh-CN" dirty="0" smtClean="0"/>
              <a:t>web: </a:t>
            </a:r>
            <a:r>
              <a:rPr lang="zh-CN" altLang="en-US" dirty="0" smtClean="0"/>
              <a:t>体验</a:t>
            </a:r>
            <a:r>
              <a:rPr lang="en-US" altLang="zh-CN" baseline="0" dirty="0" smtClean="0"/>
              <a:t>     </a:t>
            </a:r>
            <a:r>
              <a:rPr lang="zh-CN" altLang="en-US" dirty="0" smtClean="0"/>
              <a:t>舍弃</a:t>
            </a:r>
            <a:r>
              <a:rPr lang="en-US" altLang="zh-CN" dirty="0" err="1" smtClean="0"/>
              <a:t>lua</a:t>
            </a:r>
            <a:r>
              <a:rPr lang="en-US" altLang="zh-CN" dirty="0" smtClean="0"/>
              <a:t>:</a:t>
            </a:r>
            <a:r>
              <a:rPr lang="zh-CN" altLang="en-US" baseline="0" dirty="0" smtClean="0"/>
              <a:t>开发和维护成本高（精通</a:t>
            </a:r>
            <a:r>
              <a:rPr lang="en-US" altLang="zh-CN" baseline="0" dirty="0" err="1" smtClean="0"/>
              <a:t>lua</a:t>
            </a:r>
            <a:r>
              <a:rPr lang="zh-CN" altLang="en-US" baseline="0" dirty="0" smtClean="0"/>
              <a:t>的，需要从游戏开发者中招</a:t>
            </a:r>
            <a:r>
              <a:rPr lang="en-US" altLang="zh-CN" baseline="0" dirty="0" smtClean="0"/>
              <a:t>)</a:t>
            </a:r>
          </a:p>
          <a:p>
            <a:pPr algn="l"/>
            <a:endParaRPr lang="en-US" altLang="zh-CN" baseline="0" dirty="0" smtClean="0"/>
          </a:p>
          <a:p>
            <a:pPr algn="l"/>
            <a:r>
              <a:rPr lang="en-US" altLang="zh-CN" baseline="0" dirty="0" err="1" smtClean="0"/>
              <a:t>Webview</a:t>
            </a:r>
            <a:r>
              <a:rPr lang="zh-CN" altLang="en-US" baseline="0" dirty="0" smtClean="0"/>
              <a:t>的性能比</a:t>
            </a:r>
            <a:r>
              <a:rPr lang="en-US" altLang="zh-CN" baseline="0" dirty="0" smtClean="0"/>
              <a:t>React Native</a:t>
            </a:r>
            <a:r>
              <a:rPr lang="zh-CN" altLang="en-US" baseline="0" dirty="0" smtClean="0"/>
              <a:t>差；</a:t>
            </a:r>
            <a:r>
              <a:rPr lang="en-US" altLang="zh-CN" baseline="0" dirty="0" smtClean="0"/>
              <a:t>  </a:t>
            </a:r>
            <a:r>
              <a:rPr lang="en-US" altLang="zh-CN" baseline="0" dirty="0" err="1" smtClean="0"/>
              <a:t>ReactNative</a:t>
            </a:r>
            <a:r>
              <a:rPr lang="zh-CN" altLang="en-US" baseline="0" dirty="0" smtClean="0"/>
              <a:t>的性能比</a:t>
            </a:r>
            <a:r>
              <a:rPr lang="en-US" altLang="zh-CN" baseline="0" dirty="0" err="1" smtClean="0"/>
              <a:t>lua</a:t>
            </a:r>
            <a:r>
              <a:rPr lang="zh-CN" altLang="en-US" baseline="0" dirty="0" smtClean="0"/>
              <a:t>差</a:t>
            </a:r>
            <a:r>
              <a:rPr lang="en-US" altLang="zh-CN" baseline="0" dirty="0" smtClean="0"/>
              <a:t>;  </a:t>
            </a:r>
            <a:r>
              <a:rPr lang="en-US" altLang="zh-CN" baseline="0" dirty="0" err="1" smtClean="0"/>
              <a:t>lua</a:t>
            </a:r>
            <a:r>
              <a:rPr lang="zh-CN" altLang="en-US" baseline="0" dirty="0" smtClean="0"/>
              <a:t>比原生差；</a:t>
            </a:r>
            <a:endParaRPr lang="en-US" altLang="zh-C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1.</a:t>
            </a:r>
            <a:r>
              <a:rPr lang="zh-CN" altLang="zh-CN" baseline="0" dirty="0" smtClean="0"/>
              <a:t>“</a:t>
            </a:r>
            <a:r>
              <a:rPr lang="zh-CN" altLang="en-US" baseline="0" dirty="0" smtClean="0"/>
              <a:t>翻译”举例：</a:t>
            </a:r>
            <a:r>
              <a:rPr lang="en-US" altLang="zh-CN" baseline="0" dirty="0" err="1" smtClean="0"/>
              <a:t>js</a:t>
            </a:r>
            <a:r>
              <a:rPr lang="zh-CN" altLang="en-US" baseline="0" dirty="0" smtClean="0"/>
              <a:t>中的</a:t>
            </a:r>
            <a:r>
              <a:rPr lang="en-US" altLang="zh-CN" baseline="0" dirty="0" err="1" smtClean="0"/>
              <a:t>NavigatorIOS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被翻译成</a:t>
            </a:r>
            <a:r>
              <a:rPr lang="en-US" altLang="zh-CN" baseline="0" dirty="0" smtClean="0"/>
              <a:t> OC</a:t>
            </a:r>
            <a:r>
              <a:rPr lang="zh-CN" altLang="en-US" baseline="0" dirty="0" smtClean="0"/>
              <a:t>的</a:t>
            </a:r>
            <a:r>
              <a:rPr lang="en-US" altLang="zh-CN" baseline="0" dirty="0" err="1" smtClean="0"/>
              <a:t>RCTNavigator</a:t>
            </a:r>
            <a:r>
              <a:rPr lang="en-US" altLang="zh-CN" baseline="0" dirty="0" smtClean="0"/>
              <a:t> </a:t>
            </a:r>
          </a:p>
          <a:p>
            <a:r>
              <a:rPr lang="en-US" altLang="zh-CN" baseline="0" dirty="0" smtClean="0"/>
              <a:t>2.</a:t>
            </a:r>
            <a:r>
              <a:rPr lang="zh-CN" altLang="en-US" baseline="0" dirty="0" smtClean="0"/>
              <a:t>通信机制的参考文献：</a:t>
            </a:r>
            <a:r>
              <a:rPr lang="en-US" altLang="zh-CN" baseline="0" dirty="0" smtClean="0"/>
              <a:t>http://</a:t>
            </a:r>
            <a:r>
              <a:rPr lang="en-US" altLang="zh-CN" baseline="0" dirty="0" err="1" smtClean="0"/>
              <a:t>blog.cnbang.net</a:t>
            </a:r>
            <a:r>
              <a:rPr lang="en-US" altLang="zh-CN" baseline="0" dirty="0" smtClean="0"/>
              <a:t>/tech/2698/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Local: </a:t>
            </a:r>
            <a:r>
              <a:rPr lang="en-US" altLang="zh-CN" baseline="0" dirty="0" err="1" smtClean="0"/>
              <a:t>js</a:t>
            </a:r>
            <a:r>
              <a:rPr lang="en-US" altLang="zh-CN" baseline="0" dirty="0" smtClean="0"/>
              <a:t> module</a:t>
            </a:r>
          </a:p>
          <a:p>
            <a:r>
              <a:rPr lang="en-US" altLang="zh-CN" baseline="0" dirty="0" smtClean="0"/>
              <a:t>Remote: native module</a:t>
            </a:r>
          </a:p>
          <a:p>
            <a:r>
              <a:rPr lang="zh-CN" altLang="en-US" baseline="0" dirty="0" smtClean="0"/>
              <a:t>把</a:t>
            </a:r>
            <a:r>
              <a:rPr lang="en-US" altLang="zh-CN" baseline="0" dirty="0" smtClean="0"/>
              <a:t>module</a:t>
            </a:r>
            <a:r>
              <a:rPr lang="zh-CN" altLang="en-US" baseline="0" dirty="0" smtClean="0"/>
              <a:t>信息（</a:t>
            </a:r>
            <a:r>
              <a:rPr lang="en-US" altLang="zh-CN" baseline="0" dirty="0" smtClean="0"/>
              <a:t>local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remote</a:t>
            </a:r>
            <a:r>
              <a:rPr lang="zh-CN" altLang="en-US" baseline="0" dirty="0" smtClean="0"/>
              <a:t>的）注入到</a:t>
            </a:r>
            <a:r>
              <a:rPr lang="en-US" altLang="zh-CN" baseline="0" dirty="0" smtClean="0"/>
              <a:t>JS Context</a:t>
            </a:r>
            <a:r>
              <a:rPr lang="zh-CN" altLang="en-US" baseline="0" dirty="0" smtClean="0"/>
              <a:t>中。</a:t>
            </a:r>
            <a:endParaRPr lang="en-US" altLang="zh-C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aseline="0" dirty="0" smtClean="0"/>
              <a:t>以</a:t>
            </a:r>
            <a:r>
              <a:rPr lang="en-US" altLang="zh-CN" baseline="0" dirty="0" err="1" smtClean="0"/>
              <a:t>RCTScrollView</a:t>
            </a:r>
            <a:r>
              <a:rPr lang="zh-CN" altLang="en-US" baseline="0" dirty="0" smtClean="0"/>
              <a:t>为例子</a:t>
            </a:r>
            <a:endParaRPr lang="en-US" altLang="zh-C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展示从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端拉取</a:t>
            </a:r>
            <a:r>
              <a:rPr lang="en-US" altLang="zh-CN" dirty="0" err="1" smtClean="0"/>
              <a:t>jsbundle</a:t>
            </a:r>
            <a:r>
              <a:rPr lang="en-US" altLang="zh-CN" dirty="0" smtClean="0"/>
              <a:t>(</a:t>
            </a:r>
            <a:r>
              <a:rPr lang="zh-CN" altLang="en-US" dirty="0" smtClean="0"/>
              <a:t>需要启动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，用模拟器</a:t>
            </a:r>
            <a:r>
              <a:rPr lang="en-US" altLang="zh-CN" dirty="0" smtClean="0"/>
              <a:t>),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和从沙盒中上主</a:t>
            </a:r>
            <a:r>
              <a:rPr lang="en-US" altLang="zh-CN" baseline="0" dirty="0" smtClean="0"/>
              <a:t>bundle</a:t>
            </a:r>
            <a:r>
              <a:rPr lang="zh-CN" altLang="en-US" baseline="0" dirty="0" smtClean="0"/>
              <a:t>目录中读取</a:t>
            </a:r>
            <a:r>
              <a:rPr lang="en-US" altLang="zh-CN" baseline="0" dirty="0" err="1" smtClean="0"/>
              <a:t>jsbundle</a:t>
            </a:r>
            <a:r>
              <a:rPr lang="zh-CN" altLang="en-US" baseline="0" dirty="0" smtClean="0"/>
              <a:t>（不需要启动</a:t>
            </a:r>
            <a:r>
              <a:rPr lang="en-US" altLang="zh-CN" baseline="0" dirty="0" smtClean="0"/>
              <a:t>server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用真机</a:t>
            </a:r>
            <a:r>
              <a:rPr lang="en-US" altLang="zh-CN" baseline="0" dirty="0" smtClean="0"/>
              <a:t>)</a:t>
            </a:r>
            <a:r>
              <a:rPr lang="zh-CN" altLang="en-US" baseline="0" dirty="0" smtClean="0"/>
              <a:t>两种方式</a:t>
            </a:r>
            <a:endParaRPr lang="en-US" altLang="zh-CN" baseline="0" dirty="0" smtClean="0"/>
          </a:p>
          <a:p>
            <a:pPr marL="0" indent="0">
              <a:buNone/>
            </a:pPr>
            <a:endParaRPr lang="en-US" altLang="zh-CN" baseline="0" dirty="0" smtClean="0"/>
          </a:p>
          <a:p>
            <a:pPr marL="0" indent="0">
              <a:buNone/>
            </a:pPr>
            <a:r>
              <a:rPr lang="zh-CN" altLang="en-US" baseline="0" dirty="0" smtClean="0"/>
              <a:t>但将</a:t>
            </a:r>
            <a:r>
              <a:rPr lang="en-US" altLang="zh-CN" baseline="0" dirty="0" err="1" smtClean="0"/>
              <a:t>jsbundle</a:t>
            </a:r>
            <a:r>
              <a:rPr lang="zh-CN" altLang="en-US" baseline="0" dirty="0" smtClean="0"/>
              <a:t>放在沙盒中其他目录，无法正确加载。如果是真的，那么</a:t>
            </a:r>
            <a:r>
              <a:rPr lang="en-US" altLang="zh-CN" baseline="0" dirty="0" smtClean="0"/>
              <a:t>RN</a:t>
            </a:r>
            <a:r>
              <a:rPr lang="zh-CN" altLang="en-US" baseline="0" dirty="0" smtClean="0"/>
              <a:t>框架将和动态更新无关</a:t>
            </a:r>
            <a:endParaRPr lang="en-US" altLang="zh-C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其中性能的衡量来自于从鬼道分享的天猫</a:t>
            </a:r>
            <a:r>
              <a:rPr lang="en-US" altLang="zh-CN" dirty="0" err="1" smtClean="0"/>
              <a:t>ipad</a:t>
            </a:r>
            <a:r>
              <a:rPr lang="zh-CN" altLang="en-US" dirty="0" smtClean="0"/>
              <a:t>客户端关于</a:t>
            </a:r>
            <a:r>
              <a:rPr lang="en-US" altLang="zh-CN" dirty="0" err="1" smtClean="0"/>
              <a:t>ReactNative</a:t>
            </a:r>
            <a:r>
              <a:rPr lang="zh-CN" altLang="en-US" dirty="0" smtClean="0"/>
              <a:t>的实践。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framework</a:t>
            </a:r>
            <a:r>
              <a:rPr lang="zh-CN" altLang="en-US" dirty="0" smtClean="0"/>
              <a:t>也分两种</a:t>
            </a:r>
            <a:r>
              <a:rPr lang="zh-CN" altLang="zh-CN" dirty="0" smtClean="0"/>
              <a:t>：</a:t>
            </a:r>
            <a:r>
              <a:rPr lang="en-US" altLang="zh-CN" dirty="0" smtClean="0"/>
              <a:t>1. dependent library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启动时被</a:t>
            </a:r>
            <a:r>
              <a:rPr lang="en-US" altLang="zh-CN" baseline="0" dirty="0" smtClean="0"/>
              <a:t>load</a:t>
            </a:r>
            <a:r>
              <a:rPr lang="en-US" altLang="zh-CN" dirty="0" smtClean="0"/>
              <a:t>  2. runtime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loaded library </a:t>
            </a:r>
            <a:r>
              <a:rPr lang="zh-CN" altLang="en-US" dirty="0" smtClean="0"/>
              <a:t>运行时被</a:t>
            </a:r>
            <a:r>
              <a:rPr lang="en-US" altLang="zh-CN" dirty="0" smtClean="0"/>
              <a:t>load </a:t>
            </a:r>
          </a:p>
          <a:p>
            <a:r>
              <a:rPr lang="zh-CN" altLang="en-US" dirty="0" smtClean="0"/>
              <a:t>对于</a:t>
            </a:r>
            <a:r>
              <a:rPr lang="en-US" altLang="zh-CN" dirty="0" smtClean="0"/>
              <a:t>dependent library, </a:t>
            </a:r>
            <a:r>
              <a:rPr lang="zh-CN" altLang="en-US" dirty="0" smtClean="0"/>
              <a:t>在链接阶段，</a:t>
            </a:r>
            <a:r>
              <a:rPr lang="en-US" altLang="zh-CN" dirty="0" smtClean="0"/>
              <a:t> </a:t>
            </a:r>
            <a:r>
              <a:rPr lang="zh-CN" altLang="en-US" dirty="0" smtClean="0"/>
              <a:t>会把</a:t>
            </a:r>
            <a:r>
              <a:rPr lang="en-US" altLang="zh-CN" dirty="0" smtClean="0"/>
              <a:t>framework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reference</a:t>
            </a:r>
            <a:r>
              <a:rPr lang="zh-CN" altLang="en-US" dirty="0" smtClean="0"/>
              <a:t>写入到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可执行文件中去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参考：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 smtClean="0"/>
              <a:t>http://</a:t>
            </a:r>
            <a:r>
              <a:rPr lang="en-US" dirty="0" err="1" smtClean="0"/>
              <a:t>realmacsoftware.com</a:t>
            </a:r>
            <a:r>
              <a:rPr lang="en-US" dirty="0" smtClean="0"/>
              <a:t>/blog/dynamic-linking</a:t>
            </a:r>
          </a:p>
          <a:p>
            <a:pPr marL="0" indent="0">
              <a:buNone/>
            </a:pPr>
            <a:r>
              <a:rPr lang="en-US" dirty="0" smtClean="0"/>
              <a:t>http://</a:t>
            </a:r>
            <a:r>
              <a:rPr lang="en-US" dirty="0" err="1" smtClean="0"/>
              <a:t>foggry.com</a:t>
            </a:r>
            <a:r>
              <a:rPr lang="en-US" dirty="0" smtClean="0"/>
              <a:t>/blog/2014/06/12/wwdc2014zhi-iosshi-yong-dong-tai-ku/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基于这种规定，明确合法的做法是：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html+js</a:t>
            </a:r>
            <a:endParaRPr lang="en-US" altLang="zh-CN" dirty="0" smtClean="0"/>
          </a:p>
          <a:p>
            <a:r>
              <a:rPr lang="en-US" altLang="zh-CN" baseline="0" dirty="0" smtClean="0"/>
              <a:t>React native</a:t>
            </a:r>
            <a:r>
              <a:rPr lang="zh-CN" altLang="en-US" baseline="0" dirty="0" smtClean="0"/>
              <a:t>是运行在</a:t>
            </a:r>
            <a:r>
              <a:rPr lang="en-US" altLang="zh-CN" baseline="0" dirty="0" err="1" smtClean="0"/>
              <a:t>javascript</a:t>
            </a:r>
            <a:r>
              <a:rPr lang="en-US" altLang="zh-CN" baseline="0" dirty="0" smtClean="0"/>
              <a:t> core</a:t>
            </a:r>
            <a:r>
              <a:rPr lang="zh-CN" altLang="en-US" baseline="0" dirty="0" smtClean="0"/>
              <a:t>上，而非</a:t>
            </a:r>
            <a:r>
              <a:rPr lang="en-US" altLang="zh-CN" baseline="0" dirty="0" err="1" smtClean="0"/>
              <a:t>webkit</a:t>
            </a:r>
            <a:r>
              <a:rPr lang="zh-CN" altLang="en-US" baseline="0" dirty="0" smtClean="0"/>
              <a:t>上</a:t>
            </a:r>
            <a:r>
              <a:rPr lang="zh-CN" altLang="zh-CN" baseline="0" dirty="0" smtClean="0"/>
              <a:t>（</a:t>
            </a:r>
            <a:r>
              <a:rPr lang="en-US" altLang="zh-CN" baseline="0" dirty="0" err="1" smtClean="0"/>
              <a:t>Webkit</a:t>
            </a:r>
            <a:r>
              <a:rPr lang="en-US" altLang="zh-CN" baseline="0" dirty="0" smtClean="0"/>
              <a:t>:</a:t>
            </a:r>
            <a:r>
              <a:rPr lang="zh-CN" altLang="en-US" baseline="0" dirty="0" smtClean="0"/>
              <a:t>浏览器引擎；</a:t>
            </a:r>
            <a:r>
              <a:rPr lang="en-US" altLang="zh-CN" baseline="0" dirty="0" err="1" smtClean="0"/>
              <a:t>Javascriptcpre:webkit</a:t>
            </a:r>
            <a:r>
              <a:rPr lang="zh-CN" altLang="en-US" baseline="0" dirty="0" smtClean="0"/>
              <a:t>中的</a:t>
            </a:r>
            <a:r>
              <a:rPr lang="en-US" altLang="zh-CN" baseline="0" dirty="0" err="1" smtClean="0"/>
              <a:t>js</a:t>
            </a:r>
            <a:r>
              <a:rPr lang="zh-CN" altLang="en-US" baseline="0" dirty="0" smtClean="0"/>
              <a:t>实现）。合法的做法是</a:t>
            </a:r>
            <a:r>
              <a:rPr lang="en-US" altLang="zh-CN" baseline="0" dirty="0" smtClean="0"/>
              <a:t>bundle</a:t>
            </a:r>
            <a:r>
              <a:rPr lang="zh-CN" altLang="en-US" baseline="0" dirty="0" smtClean="0"/>
              <a:t>打到</a:t>
            </a:r>
            <a:r>
              <a:rPr lang="en-US" altLang="zh-CN" baseline="0" dirty="0" err="1" smtClean="0"/>
              <a:t>ipa</a:t>
            </a:r>
            <a:r>
              <a:rPr lang="zh-CN" altLang="en-US" baseline="0" dirty="0" smtClean="0"/>
              <a:t>包里，升级</a:t>
            </a:r>
            <a:r>
              <a:rPr lang="en-US" altLang="zh-CN" baseline="0" dirty="0" smtClean="0"/>
              <a:t>bundle</a:t>
            </a:r>
            <a:r>
              <a:rPr lang="zh-CN" altLang="en-US" baseline="0" dirty="0" smtClean="0"/>
              <a:t>时重新发版。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基于</a:t>
            </a:r>
            <a:r>
              <a:rPr lang="en-US" altLang="zh-CN" baseline="0" dirty="0" smtClean="0"/>
              <a:t>wax</a:t>
            </a:r>
            <a:r>
              <a:rPr lang="zh-CN" altLang="en-US" baseline="0" dirty="0" smtClean="0"/>
              <a:t>的方案，大众点评和手百是打</a:t>
            </a:r>
            <a:r>
              <a:rPr lang="en-US" altLang="zh-CN" baseline="0" smtClean="0"/>
              <a:t>patch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197225"/>
            <a:ext cx="15547975" cy="2205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830888"/>
            <a:ext cx="12804775" cy="26304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15-4-29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351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15-4-29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230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61975" y="412750"/>
            <a:ext cx="4114800" cy="8778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12750"/>
            <a:ext cx="12195175" cy="8778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15-4-29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006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15-4-29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248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5" y="6611938"/>
            <a:ext cx="15547975" cy="20447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5" y="4360863"/>
            <a:ext cx="15547975" cy="22510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15-4-29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649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400300"/>
            <a:ext cx="8154988" cy="6791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21788" y="2400300"/>
            <a:ext cx="8154987" cy="6791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15-4-29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751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303463"/>
            <a:ext cx="8081963" cy="960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263900"/>
            <a:ext cx="8081963" cy="592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1638" y="2303463"/>
            <a:ext cx="8085137" cy="960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1638" y="3263900"/>
            <a:ext cx="8085137" cy="592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15-4-29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732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15-4-29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32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15-4-29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837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75"/>
            <a:ext cx="6018213" cy="174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1688" y="409575"/>
            <a:ext cx="10225087" cy="87820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152650"/>
            <a:ext cx="6018213" cy="70389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15-4-29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385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5" y="7202488"/>
            <a:ext cx="10975975" cy="850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5" y="919163"/>
            <a:ext cx="10975975" cy="6173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5" y="8053388"/>
            <a:ext cx="10975975" cy="12080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15-4-29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391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412750"/>
            <a:ext cx="16462375" cy="1714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00300"/>
            <a:ext cx="16462375" cy="6791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9537700"/>
            <a:ext cx="426878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C75F7-98FD-4D05-8C3F-C506B544AE03}" type="datetimeFigureOut">
              <a:rPr lang="tr-TR" smtClean="0"/>
              <a:t>15-4-29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9988" y="9537700"/>
            <a:ext cx="5791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7988" y="9537700"/>
            <a:ext cx="4268787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604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61" y="9143199"/>
            <a:ext cx="18302812" cy="11469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21251" y="3992959"/>
            <a:ext cx="64087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iOS</a:t>
            </a:r>
            <a:r>
              <a:rPr lang="zh-CN" altLang="en-US" sz="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动态框架方案</a:t>
            </a:r>
            <a:endParaRPr lang="tr-TR" sz="50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28963" y="5649143"/>
            <a:ext cx="113052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郭晓铭</a:t>
            </a:r>
            <a:r>
              <a:rPr lang="en-US" altLang="zh-CN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 2015.4</a:t>
            </a:r>
            <a:endParaRPr lang="tr-TR" sz="30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TextBox 35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300" b="1" dirty="0" smtClean="0">
                <a:solidFill>
                  <a:srgbClr val="009CD6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M</a:t>
            </a:r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6" name="Oval 34"/>
          <p:cNvSpPr/>
          <p:nvPr/>
        </p:nvSpPr>
        <p:spPr>
          <a:xfrm>
            <a:off x="8785547" y="9465567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7" name="TextBox 35"/>
          <p:cNvSpPr txBox="1"/>
          <p:nvPr/>
        </p:nvSpPr>
        <p:spPr>
          <a:xfrm>
            <a:off x="8857555" y="9465567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300" b="1" dirty="0" smtClean="0">
                <a:solidFill>
                  <a:srgbClr val="009CD6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M</a:t>
            </a:r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83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00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rgbClr val="376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504627" y="1040631"/>
            <a:ext cx="439277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wax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300" b="1" dirty="0" smtClean="0">
                <a:solidFill>
                  <a:srgbClr val="009CD6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M</a:t>
            </a:r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05" y="2806673"/>
            <a:ext cx="5076010" cy="2063029"/>
          </a:xfrm>
          <a:prstGeom prst="rect">
            <a:avLst/>
          </a:prstGeom>
          <a:effectLst/>
        </p:spPr>
      </p:pic>
      <p:sp>
        <p:nvSpPr>
          <p:cNvPr id="28" name="TextBox 27"/>
          <p:cNvSpPr txBox="1"/>
          <p:nvPr/>
        </p:nvSpPr>
        <p:spPr>
          <a:xfrm>
            <a:off x="2016795" y="3426722"/>
            <a:ext cx="316863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应用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69323" y="3560911"/>
            <a:ext cx="108397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百度地图；手机百度；手机</a:t>
            </a:r>
            <a:r>
              <a:rPr lang="en-US" altLang="zh-CN" dirty="0" smtClean="0"/>
              <a:t>QQ</a:t>
            </a:r>
          </a:p>
          <a:p>
            <a:r>
              <a:rPr lang="en-US" dirty="0" smtClean="0"/>
              <a:t>Patch or plugin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4895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28" grpId="0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300" b="1" dirty="0" smtClean="0">
                <a:solidFill>
                  <a:srgbClr val="009CD6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M</a:t>
            </a:r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05" y="2806673"/>
            <a:ext cx="5076010" cy="2063029"/>
          </a:xfrm>
          <a:prstGeom prst="rect">
            <a:avLst/>
          </a:prstGeom>
          <a:effectLst/>
        </p:spPr>
      </p:pic>
      <p:sp>
        <p:nvSpPr>
          <p:cNvPr id="28" name="TextBox 27"/>
          <p:cNvSpPr txBox="1"/>
          <p:nvPr/>
        </p:nvSpPr>
        <p:spPr>
          <a:xfrm>
            <a:off x="2016795" y="3426722"/>
            <a:ext cx="316863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原理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25307" y="2984847"/>
            <a:ext cx="864096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角色：</a:t>
            </a:r>
            <a:r>
              <a:rPr kumimoji="1" lang="en-US" altLang="zh-CN" dirty="0" err="1" smtClean="0"/>
              <a:t>ObjC</a:t>
            </a:r>
            <a:r>
              <a:rPr kumimoji="1" lang="en-US" altLang="zh-CN" dirty="0" smtClean="0"/>
              <a:t> runtime  Wax</a:t>
            </a:r>
            <a:r>
              <a:rPr kumimoji="1" lang="zh-CN" altLang="en-US" dirty="0" smtClean="0"/>
              <a:t>框架</a:t>
            </a:r>
            <a:r>
              <a:rPr kumimoji="1" lang="en-US" altLang="zh-CN" dirty="0"/>
              <a:t> </a:t>
            </a:r>
            <a:r>
              <a:rPr kumimoji="1" lang="en-US" altLang="zh-CN" dirty="0" err="1" smtClean="0"/>
              <a:t>Lua</a:t>
            </a:r>
            <a:r>
              <a:rPr kumimoji="1" lang="zh-CN" altLang="en-US" dirty="0" smtClean="0"/>
              <a:t>解释器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err="1" smtClean="0"/>
              <a:t>wax_start</a:t>
            </a:r>
            <a:r>
              <a:rPr kumimoji="1" lang="zh-CN" altLang="en-US" dirty="0" smtClean="0"/>
              <a:t>时加载</a:t>
            </a:r>
            <a:r>
              <a:rPr kumimoji="1" lang="en-US" altLang="zh-CN" dirty="0" err="1" smtClean="0"/>
              <a:t>Lua</a:t>
            </a:r>
            <a:r>
              <a:rPr kumimoji="1" lang="zh-CN" altLang="en-US" dirty="0" smtClean="0"/>
              <a:t>脚本：</a:t>
            </a:r>
            <a:endParaRPr kumimoji="1" lang="en-US" altLang="zh-CN" dirty="0" smtClean="0"/>
          </a:p>
          <a:p>
            <a:pPr marL="514350" indent="-514350">
              <a:buAutoNum type="arabicPeriod"/>
            </a:pPr>
            <a:r>
              <a:rPr kumimoji="1" lang="en-US" altLang="zh-CN" dirty="0" err="1" smtClean="0"/>
              <a:t>Lua</a:t>
            </a:r>
            <a:r>
              <a:rPr kumimoji="1" lang="zh-CN" altLang="en-US" dirty="0" smtClean="0"/>
              <a:t>侧：将函数名</a:t>
            </a:r>
            <a:r>
              <a:rPr kumimoji="1" lang="zh-CN" altLang="zh-CN" dirty="0" smtClean="0"/>
              <a:t>、</a:t>
            </a:r>
            <a:r>
              <a:rPr kumimoji="1" lang="en-US" altLang="zh-CN" dirty="0" err="1" smtClean="0"/>
              <a:t>Lua</a:t>
            </a:r>
            <a:r>
              <a:rPr kumimoji="1" lang="zh-CN" altLang="en-US" dirty="0" smtClean="0"/>
              <a:t>函数体以</a:t>
            </a:r>
            <a:r>
              <a:rPr kumimoji="1" lang="en-US" altLang="zh-CN" dirty="0" err="1" smtClean="0"/>
              <a:t>key,value</a:t>
            </a:r>
            <a:r>
              <a:rPr kumimoji="1" lang="zh-CN" altLang="en-US" dirty="0" smtClean="0"/>
              <a:t>的形式储存在每个</a:t>
            </a:r>
            <a:r>
              <a:rPr kumimoji="1" lang="en-US" altLang="zh-CN" dirty="0" err="1" smtClean="0"/>
              <a:t>wax_instance_userdata</a:t>
            </a:r>
            <a:r>
              <a:rPr kumimoji="1" lang="zh-CN" altLang="en-US" dirty="0" smtClean="0"/>
              <a:t>的环境表中</a:t>
            </a:r>
            <a:endParaRPr kumimoji="1" lang="en-US" altLang="zh-CN" dirty="0"/>
          </a:p>
          <a:p>
            <a:pPr marL="514350" indent="-514350">
              <a:buAutoNum type="arabicPeriod"/>
            </a:pPr>
            <a:r>
              <a:rPr kumimoji="1" lang="en-US" altLang="zh-CN" dirty="0" smtClean="0"/>
              <a:t> OC</a:t>
            </a:r>
            <a:r>
              <a:rPr kumimoji="1" lang="zh-CN" altLang="en-US" dirty="0" smtClean="0"/>
              <a:t>侧：通过</a:t>
            </a:r>
            <a:r>
              <a:rPr kumimoji="1" lang="en-US" altLang="zh-CN" dirty="0" err="1" smtClean="0"/>
              <a:t>ObjC</a:t>
            </a:r>
            <a:r>
              <a:rPr kumimoji="1" lang="en-US" altLang="zh-CN" dirty="0" smtClean="0"/>
              <a:t> runtime</a:t>
            </a:r>
            <a:r>
              <a:rPr kumimoji="1" lang="zh-CN" altLang="en-US" dirty="0" smtClean="0"/>
              <a:t>机制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将</a:t>
            </a:r>
            <a:r>
              <a:rPr kumimoji="1" lang="en-US" altLang="zh-CN" dirty="0" err="1" smtClean="0"/>
              <a:t>Lua</a:t>
            </a:r>
            <a:r>
              <a:rPr kumimoji="1" lang="zh-CN" altLang="en-US" dirty="0" smtClean="0"/>
              <a:t>脚本中定义的函数添加／覆盖到</a:t>
            </a:r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类中，保证实际调用到</a:t>
            </a:r>
            <a:r>
              <a:rPr kumimoji="1" lang="en-US" altLang="zh-CN" dirty="0" err="1" smtClean="0"/>
              <a:t>Lua</a:t>
            </a:r>
            <a:r>
              <a:rPr kumimoji="1" lang="zh-CN" altLang="en-US" dirty="0" smtClean="0"/>
              <a:t>函数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6794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71" y="1040631"/>
            <a:ext cx="5401171" cy="864096"/>
          </a:xfrm>
          <a:prstGeom prst="rect">
            <a:avLst/>
          </a:prstGeom>
          <a:solidFill>
            <a:srgbClr val="00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743" y="1040631"/>
            <a:ext cx="180020" cy="864096"/>
          </a:xfrm>
          <a:prstGeom prst="rect">
            <a:avLst/>
          </a:prstGeom>
          <a:solidFill>
            <a:srgbClr val="376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3501" y="1040631"/>
            <a:ext cx="461530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 err="1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l</a:t>
            </a:r>
            <a:r>
              <a:rPr lang="en-US" sz="4500" b="1" dirty="0" err="1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ua</a:t>
            </a:r>
            <a:r>
              <a:rPr lang="en-US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-&gt;native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009CD6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300" b="1" dirty="0" smtClean="0">
                <a:solidFill>
                  <a:srgbClr val="009CD6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M</a:t>
            </a:r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944787" y="3200871"/>
            <a:ext cx="2520280" cy="2520280"/>
          </a:xfrm>
          <a:prstGeom prst="roundRect">
            <a:avLst/>
          </a:prstGeom>
          <a:solidFill>
            <a:srgbClr val="358EC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lua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script</a:t>
            </a:r>
            <a:endParaRPr kumimoji="1"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12313939" y="3200871"/>
            <a:ext cx="2664296" cy="2520280"/>
          </a:xfrm>
          <a:prstGeom prst="roundRect">
            <a:avLst/>
          </a:prstGeom>
          <a:solidFill>
            <a:srgbClr val="358EC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NSInvocation</a:t>
            </a:r>
            <a:endParaRPr kumimoji="1" lang="zh-CN" altLang="en-US" dirty="0"/>
          </a:p>
        </p:txBody>
      </p:sp>
      <p:cxnSp>
        <p:nvCxnSpPr>
          <p:cNvPr id="4" name="直线连接符 3"/>
          <p:cNvCxnSpPr/>
          <p:nvPr/>
        </p:nvCxnSpPr>
        <p:spPr>
          <a:xfrm flipH="1">
            <a:off x="6115433" y="1760711"/>
            <a:ext cx="77826" cy="78145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6985347" y="3200871"/>
            <a:ext cx="2808312" cy="2520280"/>
          </a:xfrm>
          <a:prstGeom prst="roundRect">
            <a:avLst/>
          </a:prstGeom>
          <a:solidFill>
            <a:srgbClr val="358EC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_index</a:t>
            </a:r>
            <a:endParaRPr kumimoji="1" lang="zh-CN" altLang="en-US" dirty="0"/>
          </a:p>
        </p:txBody>
      </p:sp>
      <p:cxnSp>
        <p:nvCxnSpPr>
          <p:cNvPr id="22" name="直线连接符 21"/>
          <p:cNvCxnSpPr/>
          <p:nvPr/>
        </p:nvCxnSpPr>
        <p:spPr>
          <a:xfrm flipH="1">
            <a:off x="10801771" y="1904727"/>
            <a:ext cx="72008" cy="74888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232819" y="7449343"/>
            <a:ext cx="200046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Lua</a:t>
            </a:r>
            <a:r>
              <a:rPr kumimoji="1" lang="zh-CN" altLang="en-US" dirty="0" smtClean="0"/>
              <a:t>解释器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7705427" y="7449343"/>
            <a:ext cx="100811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wax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12673979" y="7449343"/>
            <a:ext cx="210285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OC runtime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853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71" y="1040631"/>
            <a:ext cx="5401171" cy="864096"/>
          </a:xfrm>
          <a:prstGeom prst="rect">
            <a:avLst/>
          </a:prstGeom>
          <a:solidFill>
            <a:srgbClr val="00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743" y="1040631"/>
            <a:ext cx="180020" cy="864096"/>
          </a:xfrm>
          <a:prstGeom prst="rect">
            <a:avLst/>
          </a:prstGeom>
          <a:solidFill>
            <a:srgbClr val="376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3501" y="1040631"/>
            <a:ext cx="461530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native-&gt;</a:t>
            </a:r>
            <a:r>
              <a:rPr lang="en-US" altLang="zh-CN" sz="4500" b="1" dirty="0" err="1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lua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009CD6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300" b="1" dirty="0" smtClean="0">
                <a:solidFill>
                  <a:srgbClr val="009CD6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M</a:t>
            </a:r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512739" y="4136975"/>
            <a:ext cx="3312368" cy="2520280"/>
          </a:xfrm>
          <a:prstGeom prst="roundRect">
            <a:avLst/>
          </a:prstGeom>
          <a:solidFill>
            <a:srgbClr val="358EC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OC script</a:t>
            </a:r>
            <a:endParaRPr kumimoji="1" lang="zh-CN" altLang="en-US" dirty="0"/>
          </a:p>
        </p:txBody>
      </p:sp>
      <p:cxnSp>
        <p:nvCxnSpPr>
          <p:cNvPr id="4" name="直线连接符 3"/>
          <p:cNvCxnSpPr/>
          <p:nvPr/>
        </p:nvCxnSpPr>
        <p:spPr>
          <a:xfrm>
            <a:off x="5473179" y="2120751"/>
            <a:ext cx="66190" cy="78145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6409283" y="4352999"/>
            <a:ext cx="3312368" cy="2520280"/>
          </a:xfrm>
          <a:prstGeom prst="roundRect">
            <a:avLst/>
          </a:prstGeom>
          <a:solidFill>
            <a:srgbClr val="358EC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pCallUserdata</a:t>
            </a:r>
            <a:endParaRPr kumimoji="1" lang="zh-CN" altLang="en-US" dirty="0"/>
          </a:p>
        </p:txBody>
      </p:sp>
      <p:cxnSp>
        <p:nvCxnSpPr>
          <p:cNvPr id="18" name="直线连接符 17"/>
          <p:cNvCxnSpPr/>
          <p:nvPr/>
        </p:nvCxnSpPr>
        <p:spPr>
          <a:xfrm>
            <a:off x="11377835" y="1976735"/>
            <a:ext cx="66190" cy="83134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944787" y="7737375"/>
            <a:ext cx="210285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OC runtime</a:t>
            </a:r>
            <a:endParaRPr kumimoji="1"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12817995" y="4352999"/>
            <a:ext cx="3312368" cy="2520280"/>
          </a:xfrm>
          <a:prstGeom prst="roundRect">
            <a:avLst/>
          </a:prstGeom>
          <a:solidFill>
            <a:srgbClr val="358EC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l</a:t>
            </a:r>
            <a:r>
              <a:rPr kumimoji="1" lang="en-US" altLang="zh-CN" dirty="0" err="1" smtClean="0"/>
              <a:t>ua</a:t>
            </a:r>
            <a:r>
              <a:rPr kumimoji="1" lang="en-US" altLang="zh-CN" dirty="0" smtClean="0"/>
              <a:t> script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8137475" y="7665367"/>
            <a:ext cx="100811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wax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15122251" y="7665367"/>
            <a:ext cx="208823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Lua</a:t>
            </a:r>
            <a:r>
              <a:rPr kumimoji="1" lang="zh-CN" altLang="en-US" dirty="0" smtClean="0"/>
              <a:t>解释器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367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300" b="1" dirty="0" smtClean="0">
                <a:solidFill>
                  <a:srgbClr val="009CD6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M</a:t>
            </a:r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05" y="2806673"/>
            <a:ext cx="5076010" cy="2063029"/>
          </a:xfrm>
          <a:prstGeom prst="rect">
            <a:avLst/>
          </a:prstGeom>
          <a:effectLst/>
        </p:spPr>
      </p:pic>
      <p:sp>
        <p:nvSpPr>
          <p:cNvPr id="28" name="TextBox 27"/>
          <p:cNvSpPr txBox="1"/>
          <p:nvPr/>
        </p:nvSpPr>
        <p:spPr>
          <a:xfrm>
            <a:off x="2016795" y="3426722"/>
            <a:ext cx="316863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demo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4" name="TextBox 34"/>
          <p:cNvSpPr txBox="1"/>
          <p:nvPr/>
        </p:nvSpPr>
        <p:spPr>
          <a:xfrm>
            <a:off x="6985347" y="3488903"/>
            <a:ext cx="1083974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3893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300" b="1" dirty="0" smtClean="0">
                <a:solidFill>
                  <a:srgbClr val="009CD6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M</a:t>
            </a:r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05" y="2806673"/>
            <a:ext cx="5076010" cy="2063029"/>
          </a:xfrm>
          <a:prstGeom prst="rect">
            <a:avLst/>
          </a:prstGeom>
          <a:effectLst/>
        </p:spPr>
      </p:pic>
      <p:sp>
        <p:nvSpPr>
          <p:cNvPr id="28" name="TextBox 27"/>
          <p:cNvSpPr txBox="1"/>
          <p:nvPr/>
        </p:nvSpPr>
        <p:spPr>
          <a:xfrm>
            <a:off x="2016795" y="3426722"/>
            <a:ext cx="316863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评估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25307" y="2624807"/>
            <a:ext cx="1083974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可行性：可行</a:t>
            </a:r>
            <a:endParaRPr lang="en-US" altLang="zh-CN" dirty="0" smtClean="0"/>
          </a:p>
          <a:p>
            <a:r>
              <a:rPr lang="zh-CN" altLang="en-US" dirty="0" smtClean="0"/>
              <a:t>性能：好</a:t>
            </a:r>
            <a:r>
              <a:rPr lang="zh-CN" altLang="en-US" dirty="0"/>
              <a:t>，</a:t>
            </a:r>
            <a:r>
              <a:rPr lang="zh-CN" altLang="en-US" dirty="0" smtClean="0"/>
              <a:t>但较原生差（</a:t>
            </a:r>
            <a:r>
              <a:rPr lang="en-US" altLang="zh-CN" dirty="0" err="1" smtClean="0"/>
              <a:t>lua</a:t>
            </a:r>
            <a:r>
              <a:rPr lang="en-US" altLang="zh-CN" dirty="0" smtClean="0"/>
              <a:t> </a:t>
            </a:r>
            <a:r>
              <a:rPr lang="zh-CN" altLang="en-US" dirty="0" smtClean="0"/>
              <a:t>脚本语言）</a:t>
            </a:r>
            <a:endParaRPr lang="en-US" altLang="zh-CN" dirty="0" smtClean="0"/>
          </a:p>
          <a:p>
            <a:r>
              <a:rPr lang="zh-CN" altLang="en-US" dirty="0" smtClean="0"/>
              <a:t>用户体验：较好</a:t>
            </a:r>
            <a:endParaRPr lang="en-US" altLang="zh-CN" dirty="0" smtClean="0"/>
          </a:p>
          <a:p>
            <a:r>
              <a:rPr lang="zh-CN" altLang="en-US" dirty="0" smtClean="0"/>
              <a:t>接入成本：低</a:t>
            </a:r>
            <a:endParaRPr lang="en-US" altLang="zh-CN" dirty="0" smtClean="0"/>
          </a:p>
          <a:p>
            <a:r>
              <a:rPr lang="zh-CN" altLang="en-US" dirty="0" smtClean="0"/>
              <a:t>学习成本：较低</a:t>
            </a:r>
            <a:endParaRPr lang="en-US" altLang="zh-CN" dirty="0" smtClean="0"/>
          </a:p>
          <a:p>
            <a:r>
              <a:rPr lang="zh-CN" altLang="en-US" dirty="0" smtClean="0"/>
              <a:t>审核风险：具有</a:t>
            </a:r>
            <a:endParaRPr lang="en-US" altLang="zh-CN" dirty="0" smtClean="0"/>
          </a:p>
          <a:p>
            <a:r>
              <a:rPr lang="zh-CN" altLang="en-US" dirty="0" smtClean="0"/>
              <a:t>其他：</a:t>
            </a:r>
            <a:r>
              <a:rPr lang="en-US" altLang="zh-CN" dirty="0" smtClean="0"/>
              <a:t>wax</a:t>
            </a:r>
            <a:r>
              <a:rPr lang="zh-CN" altLang="en-US" dirty="0" smtClean="0"/>
              <a:t>框架从</a:t>
            </a:r>
            <a:r>
              <a:rPr lang="en-US" altLang="zh-CN" dirty="0" smtClean="0"/>
              <a:t>13</a:t>
            </a:r>
            <a:r>
              <a:rPr lang="zh-CN" altLang="en-US" dirty="0" smtClean="0"/>
              <a:t>年开始停止更新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6594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300" b="1" dirty="0" smtClean="0">
                <a:solidFill>
                  <a:srgbClr val="009CD6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M</a:t>
            </a:r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05" y="2806673"/>
            <a:ext cx="5076010" cy="2063029"/>
          </a:xfrm>
          <a:prstGeom prst="rect">
            <a:avLst/>
          </a:prstGeom>
          <a:effectLst/>
        </p:spPr>
      </p:pic>
      <p:sp>
        <p:nvSpPr>
          <p:cNvPr id="28" name="TextBox 27"/>
          <p:cNvSpPr txBox="1"/>
          <p:nvPr/>
        </p:nvSpPr>
        <p:spPr>
          <a:xfrm>
            <a:off x="2016795" y="3426722"/>
            <a:ext cx="316863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落地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97315" y="2768823"/>
            <a:ext cx="108397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Required: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脚本的加密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脚本的部署和版本控制</a:t>
            </a:r>
            <a:endParaRPr lang="en-US" altLang="zh-CN" dirty="0" smtClean="0"/>
          </a:p>
          <a:p>
            <a:r>
              <a:rPr lang="en-US" altLang="zh-CN" dirty="0" smtClean="0"/>
              <a:t>Optional:</a:t>
            </a:r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objc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的翻译器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495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00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rgbClr val="376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504627" y="1040631"/>
            <a:ext cx="439277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React Native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300" b="1" dirty="0" smtClean="0">
                <a:solidFill>
                  <a:srgbClr val="009CD6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M</a:t>
            </a:r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05" y="2806673"/>
            <a:ext cx="5076010" cy="2063029"/>
          </a:xfrm>
          <a:prstGeom prst="rect">
            <a:avLst/>
          </a:prstGeom>
          <a:effectLst/>
        </p:spPr>
      </p:pic>
      <p:sp>
        <p:nvSpPr>
          <p:cNvPr id="28" name="TextBox 27"/>
          <p:cNvSpPr txBox="1"/>
          <p:nvPr/>
        </p:nvSpPr>
        <p:spPr>
          <a:xfrm>
            <a:off x="2016795" y="3426722"/>
            <a:ext cx="316863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应用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33" y="5782304"/>
            <a:ext cx="5109282" cy="2099087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016795" y="6439432"/>
            <a:ext cx="316863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原理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17395" y="3128863"/>
            <a:ext cx="476284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F</a:t>
            </a:r>
            <a:r>
              <a:rPr kumimoji="1" lang="en-US" altLang="zh-CN" dirty="0" err="1" smtClean="0"/>
              <a:t>aceBook</a:t>
            </a:r>
            <a:r>
              <a:rPr kumimoji="1" lang="en-US" altLang="zh-CN" dirty="0" smtClean="0"/>
              <a:t>; </a:t>
            </a:r>
            <a:r>
              <a:rPr kumimoji="1" lang="zh-CN" altLang="en-US" dirty="0" smtClean="0"/>
              <a:t>天猫</a:t>
            </a:r>
            <a:r>
              <a:rPr kumimoji="1" lang="en-US" altLang="zh-CN" dirty="0" err="1" smtClean="0"/>
              <a:t>iPad</a:t>
            </a:r>
            <a:r>
              <a:rPr kumimoji="1" lang="zh-CN" altLang="en-US" dirty="0" smtClean="0"/>
              <a:t>客户端</a:t>
            </a:r>
            <a:endParaRPr kumimoji="1" lang="en-US" altLang="zh-CN" dirty="0"/>
          </a:p>
          <a:p>
            <a:r>
              <a:rPr kumimoji="1" lang="en-US" altLang="zh-CN" dirty="0" smtClean="0"/>
              <a:t>Neither </a:t>
            </a:r>
            <a:r>
              <a:rPr kumimoji="1" lang="en-US" altLang="zh-CN" dirty="0" err="1" smtClean="0"/>
              <a:t>plugin,nor</a:t>
            </a:r>
            <a:r>
              <a:rPr kumimoji="1" lang="en-US" altLang="zh-CN" dirty="0" smtClean="0"/>
              <a:t> patch 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417395" y="5793159"/>
            <a:ext cx="88569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JavascriptCore</a:t>
            </a:r>
            <a:r>
              <a:rPr kumimoji="1" lang="zh-CN" altLang="en-US" dirty="0" smtClean="0"/>
              <a:t>负责逻辑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framework</a:t>
            </a:r>
            <a:r>
              <a:rPr kumimoji="1" lang="zh-CN" altLang="en-US" dirty="0" smtClean="0"/>
              <a:t>负责渲染</a:t>
            </a:r>
            <a:endParaRPr kumimoji="1" lang="en-US" altLang="zh-CN" dirty="0" smtClean="0"/>
          </a:p>
          <a:p>
            <a:r>
              <a:rPr kumimoji="1" lang="zh-CN" altLang="en-US" dirty="0" smtClean="0"/>
              <a:t>原生的体验：摆脱</a:t>
            </a:r>
            <a:r>
              <a:rPr kumimoji="1" lang="en-US" altLang="zh-CN" dirty="0" err="1" smtClean="0"/>
              <a:t>webview</a:t>
            </a:r>
            <a:r>
              <a:rPr kumimoji="1" lang="zh-CN" altLang="zh-CN" dirty="0" smtClean="0"/>
              <a:t>，</a:t>
            </a:r>
            <a:r>
              <a:rPr kumimoji="1" lang="zh-CN" altLang="en-US" dirty="0" smtClean="0"/>
              <a:t>使用原生的</a:t>
            </a:r>
            <a:r>
              <a:rPr kumimoji="1" lang="en-US" altLang="zh-CN" dirty="0" smtClean="0"/>
              <a:t>UI</a:t>
            </a:r>
            <a:r>
              <a:rPr kumimoji="1" lang="zh-CN" altLang="en-US" dirty="0" smtClean="0"/>
              <a:t>控件</a:t>
            </a:r>
            <a:endParaRPr kumimoji="1" lang="en-US" altLang="zh-CN" dirty="0" smtClean="0"/>
          </a:p>
          <a:p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的开发效率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4078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28" grpId="0"/>
      <p:bldP spid="42" grpId="0"/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300" b="1" dirty="0" smtClean="0">
                <a:solidFill>
                  <a:srgbClr val="009CD6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M</a:t>
            </a:r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96715" y="2192759"/>
            <a:ext cx="150496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kumimoji="1" lang="en-US" altLang="zh-CN" dirty="0" smtClean="0"/>
              <a:t>UI: JS</a:t>
            </a:r>
            <a:r>
              <a:rPr kumimoji="1" lang="zh-CN" altLang="en-US" dirty="0" smtClean="0"/>
              <a:t>中的</a:t>
            </a:r>
            <a:r>
              <a:rPr kumimoji="1" lang="en-US" altLang="zh-CN" dirty="0" smtClean="0"/>
              <a:t>UI</a:t>
            </a:r>
            <a:r>
              <a:rPr kumimoji="1" lang="zh-CN" altLang="en-US" dirty="0" smtClean="0"/>
              <a:t>组件和布局方式被“翻译”成为</a:t>
            </a:r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原生组件</a:t>
            </a:r>
            <a:endParaRPr kumimoji="1" lang="en-US" altLang="zh-CN" dirty="0" smtClean="0"/>
          </a:p>
          <a:p>
            <a:pPr marL="457200" indent="-457200">
              <a:buFont typeface="Arial"/>
              <a:buChar char="•"/>
            </a:pPr>
            <a:r>
              <a:rPr kumimoji="1" lang="zh-CN" altLang="en-US" dirty="0" smtClean="0"/>
              <a:t>通信机制：</a:t>
            </a:r>
            <a:endParaRPr kumimoji="1" lang="en-US" altLang="zh-CN" dirty="0" smtClean="0"/>
          </a:p>
          <a:p>
            <a:pPr marL="1273805" lvl="1" indent="-457200">
              <a:buFont typeface="Arial"/>
              <a:buChar char="•"/>
            </a:pPr>
            <a:r>
              <a:rPr kumimoji="1" lang="en-US" altLang="zh-CN" dirty="0" err="1"/>
              <a:t>RCTBridge</a:t>
            </a:r>
            <a:r>
              <a:rPr kumimoji="1" lang="zh-CN" altLang="en-US" dirty="0"/>
              <a:t>：</a:t>
            </a:r>
            <a:r>
              <a:rPr kumimoji="1" lang="en-US" altLang="zh-CN" dirty="0" err="1"/>
              <a:t>js</a:t>
            </a:r>
            <a:r>
              <a:rPr kumimoji="1" lang="zh-CN" altLang="en-US" dirty="0" smtClean="0"/>
              <a:t>与</a:t>
            </a:r>
            <a:r>
              <a:rPr kumimoji="1" lang="en-US" altLang="zh-CN" dirty="0" err="1" smtClean="0"/>
              <a:t>oc</a:t>
            </a:r>
            <a:r>
              <a:rPr kumimoji="1" lang="zh-CN" altLang="en-US" dirty="0" smtClean="0"/>
              <a:t>通信的桥梁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保存了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端的模块配置表和</a:t>
            </a:r>
            <a:r>
              <a:rPr kumimoji="1" lang="en-US" altLang="zh-CN" dirty="0" smtClean="0"/>
              <a:t>native</a:t>
            </a:r>
            <a:r>
              <a:rPr kumimoji="1" lang="zh-CN" altLang="en-US" dirty="0" smtClean="0"/>
              <a:t>端的模块配置表</a:t>
            </a:r>
            <a:endParaRPr kumimoji="1" lang="en-US" altLang="zh-CN" dirty="0"/>
          </a:p>
          <a:p>
            <a:pPr marL="1273805" lvl="1" indent="-457200">
              <a:buFont typeface="Arial"/>
              <a:buChar char="•"/>
            </a:pPr>
            <a:r>
              <a:rPr kumimoji="1" lang="en-US" altLang="zh-CN" dirty="0" smtClean="0"/>
              <a:t>OC-&gt;JS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 </a:t>
            </a:r>
            <a:r>
              <a:rPr kumimoji="1" lang="zh-CN" altLang="en-US" dirty="0"/>
              <a:t>事件驱动</a:t>
            </a:r>
            <a:endParaRPr kumimoji="1" lang="en-US" altLang="zh-CN" dirty="0"/>
          </a:p>
          <a:p>
            <a:pPr marL="1273805" lvl="1" indent="-457200">
              <a:buFont typeface="Arial"/>
              <a:buChar char="•"/>
            </a:pPr>
            <a:r>
              <a:rPr kumimoji="1" lang="en-US" altLang="zh-CN" dirty="0" smtClean="0"/>
              <a:t>JS-&gt;OC </a:t>
            </a:r>
            <a:r>
              <a:rPr kumimoji="1" lang="zh-CN" altLang="en-US" dirty="0" smtClean="0"/>
              <a:t>：无直接调</a:t>
            </a:r>
            <a:r>
              <a:rPr kumimoji="1" lang="zh-CN" altLang="en-US" dirty="0"/>
              <a:t>用</a:t>
            </a:r>
            <a:r>
              <a:rPr kumimoji="1" lang="en-US" altLang="zh-CN" dirty="0"/>
              <a:t> </a:t>
            </a:r>
            <a:r>
              <a:rPr kumimoji="1" lang="zh-CN" altLang="en-US" dirty="0"/>
              <a:t>通过返回值</a:t>
            </a:r>
            <a:r>
              <a:rPr kumimoji="1" lang="zh-CN" altLang="en-US" dirty="0" smtClean="0"/>
              <a:t>形式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037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300" b="1" dirty="0" smtClean="0">
                <a:solidFill>
                  <a:srgbClr val="009CD6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M</a:t>
            </a:r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6755" y="2048743"/>
            <a:ext cx="13825536" cy="14401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RCTRootView</a:t>
            </a:r>
            <a:r>
              <a:rPr kumimoji="1" lang="en-US" altLang="zh-CN" dirty="0" smtClean="0"/>
              <a:t>:- </a:t>
            </a:r>
            <a:r>
              <a:rPr kumimoji="1" lang="en-US" altLang="zh-CN" dirty="0" err="1" smtClean="0"/>
              <a:t>initWithBundleURL:moduleName:lauchOptions</a:t>
            </a:r>
            <a:r>
              <a:rPr kumimoji="1" lang="en-US" altLang="zh-CN" dirty="0" smtClean="0"/>
              <a:t>: 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656755" y="3704927"/>
            <a:ext cx="13825536" cy="10801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RCTBridge</a:t>
            </a:r>
            <a:r>
              <a:rPr kumimoji="1" lang="en-US" altLang="zh-CN" dirty="0" smtClean="0"/>
              <a:t>:- </a:t>
            </a:r>
            <a:r>
              <a:rPr kumimoji="1" lang="en-US" altLang="zh-CN" dirty="0" err="1" smtClean="0"/>
              <a:t>initWithBundleURL:moduleProvider:lauchOptions</a:t>
            </a:r>
            <a:r>
              <a:rPr kumimoji="1" lang="en-US" altLang="zh-CN" dirty="0" smtClean="0"/>
              <a:t>: 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728763" y="6729263"/>
            <a:ext cx="6192688" cy="12961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RCTBridge</a:t>
            </a:r>
            <a:r>
              <a:rPr kumimoji="1" lang="en-US" altLang="zh-CN" dirty="0" smtClean="0"/>
              <a:t>:</a:t>
            </a:r>
          </a:p>
          <a:p>
            <a:pPr algn="ctr"/>
            <a:r>
              <a:rPr kumimoji="1" lang="en-US" altLang="zh-CN" dirty="0" err="1" smtClean="0"/>
              <a:t>RCTRemoteModulesConfig</a:t>
            </a:r>
            <a:r>
              <a:rPr kumimoji="1" lang="en-US" altLang="zh-CN" dirty="0" smtClean="0">
                <a:sym typeface="Wingdings"/>
              </a:rPr>
              <a:t>()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8785547" y="6729263"/>
            <a:ext cx="6768752" cy="12961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RCTBridge</a:t>
            </a:r>
            <a:r>
              <a:rPr kumimoji="1" lang="en-US" altLang="zh-CN" dirty="0" smtClean="0"/>
              <a:t>:</a:t>
            </a:r>
          </a:p>
          <a:p>
            <a:pPr algn="ctr"/>
            <a:r>
              <a:rPr lang="en-US" altLang="zh-CN" dirty="0" err="1"/>
              <a:t>RCTLocalModulesConfig</a:t>
            </a:r>
            <a:r>
              <a:rPr kumimoji="1" lang="en-US" altLang="zh-CN" dirty="0" smtClean="0">
                <a:sym typeface="Wingdings"/>
              </a:rPr>
              <a:t>()</a:t>
            </a:r>
            <a:endParaRPr kumimoji="1" lang="zh-CN" altLang="en-US" dirty="0"/>
          </a:p>
        </p:txBody>
      </p:sp>
      <p:sp>
        <p:nvSpPr>
          <p:cNvPr id="15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00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6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rgbClr val="376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TextBox 11"/>
          <p:cNvSpPr txBox="1"/>
          <p:nvPr/>
        </p:nvSpPr>
        <p:spPr>
          <a:xfrm>
            <a:off x="504627" y="1040631"/>
            <a:ext cx="439277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初始化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28763" y="8169423"/>
            <a:ext cx="13825536" cy="10801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JavaScriptExecutor</a:t>
            </a:r>
            <a:r>
              <a:rPr kumimoji="1" lang="en-US" altLang="zh-CN" dirty="0" smtClean="0"/>
              <a:t>:-</a:t>
            </a:r>
            <a:r>
              <a:rPr kumimoji="1" lang="en-US" altLang="zh-CN" dirty="0" err="1" smtClean="0"/>
              <a:t>injectJSONText:asGlobalObjectNamed:callback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cxnSp>
        <p:nvCxnSpPr>
          <p:cNvPr id="4" name="直线箭头连接符 3"/>
          <p:cNvCxnSpPr>
            <a:stCxn id="3" idx="2"/>
            <a:endCxn id="10" idx="0"/>
          </p:cNvCxnSpPr>
          <p:nvPr/>
        </p:nvCxnSpPr>
        <p:spPr>
          <a:xfrm>
            <a:off x="8569523" y="3488903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800771" y="5721151"/>
            <a:ext cx="13825536" cy="7920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RCTBridge</a:t>
            </a:r>
            <a:r>
              <a:rPr kumimoji="1" lang="en-US" altLang="zh-CN" dirty="0" smtClean="0"/>
              <a:t>:-</a:t>
            </a:r>
            <a:r>
              <a:rPr kumimoji="1" lang="en-US" altLang="zh-CN" dirty="0" err="1" smtClean="0"/>
              <a:t>setUp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800771" y="5001071"/>
            <a:ext cx="138255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RCTBridge</a:t>
            </a:r>
            <a:r>
              <a:rPr kumimoji="1" lang="en-US" altLang="zh-CN" dirty="0" smtClean="0"/>
              <a:t>:-</a:t>
            </a:r>
            <a:r>
              <a:rPr kumimoji="1" lang="en-US" altLang="zh-CN" dirty="0" err="1" smtClean="0"/>
              <a:t>enqueueJSCall:args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955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00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rgbClr val="376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288603" y="1040631"/>
            <a:ext cx="50082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500" b="1" dirty="0" err="1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Outline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296715" y="3048923"/>
            <a:ext cx="348029" cy="348029"/>
          </a:xfrm>
          <a:prstGeom prst="ellipse">
            <a:avLst/>
          </a:prstGeom>
          <a:solidFill>
            <a:srgbClr val="00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Oval 20"/>
          <p:cNvSpPr/>
          <p:nvPr/>
        </p:nvSpPr>
        <p:spPr>
          <a:xfrm>
            <a:off x="1296715" y="4489083"/>
            <a:ext cx="348029" cy="348029"/>
          </a:xfrm>
          <a:prstGeom prst="ellipse">
            <a:avLst/>
          </a:prstGeom>
          <a:solidFill>
            <a:srgbClr val="00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Oval 21"/>
          <p:cNvSpPr/>
          <p:nvPr/>
        </p:nvSpPr>
        <p:spPr>
          <a:xfrm>
            <a:off x="1296715" y="5857235"/>
            <a:ext cx="348029" cy="348029"/>
          </a:xfrm>
          <a:prstGeom prst="ellipse">
            <a:avLst/>
          </a:prstGeom>
          <a:solidFill>
            <a:srgbClr val="00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2016795" y="4352999"/>
            <a:ext cx="64807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方案介绍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TextBox 35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300" b="1" dirty="0" smtClean="0">
                <a:solidFill>
                  <a:srgbClr val="009CD6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M</a:t>
            </a:r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6" name="TextBox 23"/>
          <p:cNvSpPr txBox="1"/>
          <p:nvPr/>
        </p:nvSpPr>
        <p:spPr>
          <a:xfrm>
            <a:off x="1944787" y="5721151"/>
            <a:ext cx="64807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苹果相关规定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7" name="TextBox 23"/>
          <p:cNvSpPr txBox="1"/>
          <p:nvPr/>
        </p:nvSpPr>
        <p:spPr>
          <a:xfrm>
            <a:off x="2016795" y="2984847"/>
            <a:ext cx="64807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动态框架简介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8" name="Oval 21"/>
          <p:cNvSpPr/>
          <p:nvPr/>
        </p:nvSpPr>
        <p:spPr>
          <a:xfrm>
            <a:off x="1296715" y="7089303"/>
            <a:ext cx="348029" cy="348029"/>
          </a:xfrm>
          <a:prstGeom prst="ellipse">
            <a:avLst/>
          </a:prstGeom>
          <a:solidFill>
            <a:srgbClr val="00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TextBox 23"/>
          <p:cNvSpPr txBox="1"/>
          <p:nvPr/>
        </p:nvSpPr>
        <p:spPr>
          <a:xfrm>
            <a:off x="2016795" y="6873279"/>
            <a:ext cx="64807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方案选型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75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20" grpId="0" animBg="1"/>
      <p:bldP spid="21" grpId="0" animBg="1"/>
      <p:bldP spid="22" grpId="0" animBg="1"/>
      <p:bldP spid="24" grpId="0"/>
      <p:bldP spid="16" grpId="0"/>
      <p:bldP spid="17" grpId="0"/>
      <p:bldP spid="18" grpId="0" animBg="1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300" b="1" dirty="0" smtClean="0">
                <a:solidFill>
                  <a:srgbClr val="009CD6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M</a:t>
            </a:r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00771" y="3560911"/>
            <a:ext cx="138255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RCTScrollView</a:t>
            </a:r>
            <a:r>
              <a:rPr kumimoji="1" lang="en-US" altLang="zh-CN" dirty="0" smtClean="0"/>
              <a:t>: -</a:t>
            </a:r>
            <a:r>
              <a:rPr kumimoji="1" lang="en-US" altLang="zh-CN" dirty="0" err="1" smtClean="0"/>
              <a:t>scrollViewWillBeginDragging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800771" y="4425007"/>
            <a:ext cx="138255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RCTEventDispatcher</a:t>
            </a:r>
            <a:r>
              <a:rPr kumimoji="1" lang="en-US" altLang="zh-CN" dirty="0" smtClean="0"/>
              <a:t>:-</a:t>
            </a:r>
            <a:r>
              <a:rPr kumimoji="1" lang="en-US" altLang="zh-CN" dirty="0" err="1" smtClean="0"/>
              <a:t>sendScrollEventWithType:reactTag:scrollView:userData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5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00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6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rgbClr val="376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TextBox 11"/>
          <p:cNvSpPr txBox="1"/>
          <p:nvPr/>
        </p:nvSpPr>
        <p:spPr>
          <a:xfrm>
            <a:off x="504627" y="1040631"/>
            <a:ext cx="439277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OC-&gt;JS</a:t>
            </a:r>
            <a:r>
              <a:rPr lang="zh-CN" altLang="en-US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通信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00771" y="5289103"/>
            <a:ext cx="13825536" cy="504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RCTEventDispatcher</a:t>
            </a:r>
            <a:r>
              <a:rPr kumimoji="1" lang="en-US" altLang="zh-CN" dirty="0" smtClean="0"/>
              <a:t>:-</a:t>
            </a:r>
            <a:r>
              <a:rPr kumimoji="1" lang="en-US" altLang="zh-CN" dirty="0" err="1" smtClean="0"/>
              <a:t>sendInputEventWithName:body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800771" y="6081191"/>
            <a:ext cx="138255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RCTBridge</a:t>
            </a:r>
            <a:r>
              <a:rPr kumimoji="1" lang="en-US" altLang="zh-CN" dirty="0" smtClean="0"/>
              <a:t>:-</a:t>
            </a:r>
            <a:r>
              <a:rPr kumimoji="1" lang="en-US" altLang="zh-CN" dirty="0" err="1" smtClean="0"/>
              <a:t>enqueueJSCall:args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800771" y="7809383"/>
            <a:ext cx="138255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RCTJavaScriptExecutor</a:t>
            </a:r>
            <a:r>
              <a:rPr kumimoji="1" lang="en-US" altLang="zh-CN" dirty="0" smtClean="0"/>
              <a:t>:-</a:t>
            </a:r>
            <a:r>
              <a:rPr kumimoji="1" lang="en-US" altLang="zh-CN" dirty="0" err="1" smtClean="0"/>
              <a:t>executeJSCall:method:arguments:callback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800771" y="7017295"/>
            <a:ext cx="138255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RCTBridge</a:t>
            </a:r>
            <a:r>
              <a:rPr kumimoji="1" lang="en-US" altLang="zh-CN" dirty="0" smtClean="0"/>
              <a:t>:-</a:t>
            </a:r>
            <a:r>
              <a:rPr kumimoji="1" lang="en-US" altLang="zh-CN" dirty="0" err="1" smtClean="0"/>
              <a:t>invokeAndProcessModule:method:arguments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904932" y="2561597"/>
            <a:ext cx="93340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事件</a:t>
            </a:r>
            <a:r>
              <a:rPr kumimoji="1" lang="en-US" altLang="zh-CN" dirty="0" smtClean="0"/>
              <a:t>(timer</a:t>
            </a:r>
            <a:r>
              <a:rPr kumimoji="1" lang="zh-CN" altLang="en-US" dirty="0" smtClean="0"/>
              <a:t>、点击等）驱动。以</a:t>
            </a:r>
            <a:r>
              <a:rPr kumimoji="1" lang="en-US" altLang="zh-CN" dirty="0" err="1" smtClean="0"/>
              <a:t>RCTScrollView</a:t>
            </a:r>
            <a:r>
              <a:rPr kumimoji="1" lang="zh-CN" altLang="en-US" dirty="0" smtClean="0"/>
              <a:t>为例：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937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300" b="1" dirty="0" smtClean="0">
                <a:solidFill>
                  <a:srgbClr val="009CD6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M</a:t>
            </a:r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00771" y="6153199"/>
            <a:ext cx="138255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RCTModuleMethod</a:t>
            </a:r>
            <a:r>
              <a:rPr kumimoji="1" lang="en-US" altLang="zh-CN" dirty="0" smtClean="0"/>
              <a:t>: -</a:t>
            </a:r>
            <a:r>
              <a:rPr kumimoji="1" lang="en-US" altLang="zh-CN" dirty="0" err="1" smtClean="0"/>
              <a:t>invokeWithBridge:module:arguments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800771" y="4280991"/>
            <a:ext cx="138255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RCTBridge</a:t>
            </a:r>
            <a:r>
              <a:rPr kumimoji="1" lang="en-US" altLang="zh-CN" dirty="0" smtClean="0"/>
              <a:t>:-</a:t>
            </a:r>
            <a:r>
              <a:rPr kumimoji="1" lang="en-US" altLang="zh-CN" dirty="0" err="1" smtClean="0"/>
              <a:t>handleBuffer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5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00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6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rgbClr val="376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TextBox 11"/>
          <p:cNvSpPr txBox="1"/>
          <p:nvPr/>
        </p:nvSpPr>
        <p:spPr>
          <a:xfrm>
            <a:off x="504627" y="1040631"/>
            <a:ext cx="439277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JS-&gt;OC</a:t>
            </a:r>
            <a:r>
              <a:rPr lang="zh-CN" altLang="en-US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通信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00771" y="5289103"/>
            <a:ext cx="13825536" cy="504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RCTBridge</a:t>
            </a:r>
            <a:r>
              <a:rPr kumimoji="1" lang="en-US" altLang="zh-CN" dirty="0" smtClean="0"/>
              <a:t>:-</a:t>
            </a:r>
            <a:r>
              <a:rPr kumimoji="1" lang="en-US" altLang="zh-CN" dirty="0" err="1" smtClean="0"/>
              <a:t>handleRequestNumber:moduleID:methodID:params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728763" y="3272879"/>
            <a:ext cx="138255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RCTJavaScriptExecutor</a:t>
            </a:r>
            <a:r>
              <a:rPr kumimoji="1" lang="en-US" altLang="zh-CN" dirty="0" smtClean="0"/>
              <a:t>:-</a:t>
            </a:r>
            <a:r>
              <a:rPr kumimoji="1" lang="en-US" altLang="zh-CN" dirty="0" err="1" smtClean="0"/>
              <a:t>executeJSCall:method:arguments:callback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callback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904932" y="2561597"/>
            <a:ext cx="67523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 </a:t>
            </a:r>
            <a:r>
              <a:rPr kumimoji="1" lang="zh-CN" altLang="en-US" dirty="0" smtClean="0"/>
              <a:t>不主动调用。放在</a:t>
            </a:r>
            <a:r>
              <a:rPr kumimoji="1" lang="en-US" altLang="zh-CN" dirty="0" smtClean="0"/>
              <a:t>JS</a:t>
            </a:r>
            <a:r>
              <a:rPr kumimoji="1" lang="zh-CN" altLang="en-US" dirty="0" smtClean="0"/>
              <a:t>方法的返回值中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872779" y="7233319"/>
            <a:ext cx="138255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NSInvocation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453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300" b="1" dirty="0" smtClean="0">
                <a:solidFill>
                  <a:srgbClr val="009CD6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M</a:t>
            </a:r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05" y="2806673"/>
            <a:ext cx="5076010" cy="2063029"/>
          </a:xfrm>
          <a:prstGeom prst="rect">
            <a:avLst/>
          </a:prstGeom>
          <a:effectLst/>
        </p:spPr>
      </p:pic>
      <p:sp>
        <p:nvSpPr>
          <p:cNvPr id="28" name="TextBox 27"/>
          <p:cNvSpPr txBox="1"/>
          <p:nvPr/>
        </p:nvSpPr>
        <p:spPr>
          <a:xfrm>
            <a:off x="2016795" y="3426722"/>
            <a:ext cx="316863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demo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4" name="TextBox 34"/>
          <p:cNvSpPr txBox="1"/>
          <p:nvPr/>
        </p:nvSpPr>
        <p:spPr>
          <a:xfrm>
            <a:off x="6985347" y="3488903"/>
            <a:ext cx="1083974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将</a:t>
            </a:r>
            <a:r>
              <a:rPr lang="en-US" altLang="zh-CN" dirty="0" err="1" smtClean="0"/>
              <a:t>jsbundle</a:t>
            </a:r>
            <a:r>
              <a:rPr lang="zh-CN" altLang="en-US" dirty="0" smtClean="0"/>
              <a:t>放在沙盒其他路径里，无法正确加载</a:t>
            </a:r>
            <a:r>
              <a:rPr lang="en-US" altLang="zh-CN" dirty="0" smtClean="0"/>
              <a:t>??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1651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300" b="1" dirty="0" smtClean="0">
                <a:solidFill>
                  <a:srgbClr val="009CD6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M</a:t>
            </a:r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05" y="2806673"/>
            <a:ext cx="5076010" cy="2063029"/>
          </a:xfrm>
          <a:prstGeom prst="rect">
            <a:avLst/>
          </a:prstGeom>
          <a:effectLst/>
        </p:spPr>
      </p:pic>
      <p:sp>
        <p:nvSpPr>
          <p:cNvPr id="28" name="TextBox 27"/>
          <p:cNvSpPr txBox="1"/>
          <p:nvPr/>
        </p:nvSpPr>
        <p:spPr>
          <a:xfrm>
            <a:off x="2016795" y="3426722"/>
            <a:ext cx="316863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评估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01371" y="2624807"/>
            <a:ext cx="1085425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可行性</a:t>
            </a:r>
            <a:r>
              <a:rPr lang="zh-CN" altLang="en-US" dirty="0" smtClean="0"/>
              <a:t>：待定</a:t>
            </a:r>
            <a:endParaRPr lang="en-US" altLang="zh-CN" dirty="0"/>
          </a:p>
          <a:p>
            <a:r>
              <a:rPr lang="zh-CN" altLang="en-US" dirty="0"/>
              <a:t>性能</a:t>
            </a:r>
            <a:r>
              <a:rPr lang="zh-CN" altLang="en-US" dirty="0" smtClean="0"/>
              <a:t>：较好。</a:t>
            </a:r>
            <a:r>
              <a:rPr lang="en-US" altLang="zh-CN" dirty="0" smtClean="0"/>
              <a:t>(</a:t>
            </a:r>
            <a:r>
              <a:rPr lang="zh-CN" altLang="en-US" dirty="0" smtClean="0"/>
              <a:t>介于</a:t>
            </a:r>
            <a:r>
              <a:rPr lang="en-US" altLang="zh-CN" dirty="0" smtClean="0"/>
              <a:t>native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web</a:t>
            </a:r>
            <a:r>
              <a:rPr lang="zh-CN" altLang="en-US" dirty="0" smtClean="0"/>
              <a:t>之间，靠近</a:t>
            </a:r>
            <a:r>
              <a:rPr lang="en-US" altLang="zh-CN" dirty="0" smtClean="0"/>
              <a:t>native)</a:t>
            </a:r>
            <a:endParaRPr lang="en-US" altLang="zh-CN" dirty="0"/>
          </a:p>
          <a:p>
            <a:r>
              <a:rPr lang="zh-CN" altLang="en-US" dirty="0" smtClean="0"/>
              <a:t>用户体验：一般</a:t>
            </a:r>
            <a:endParaRPr lang="en-US" altLang="zh-CN" dirty="0"/>
          </a:p>
          <a:p>
            <a:r>
              <a:rPr lang="zh-CN" altLang="en-US" dirty="0"/>
              <a:t>接入成本</a:t>
            </a:r>
            <a:r>
              <a:rPr lang="zh-CN" altLang="en-US" dirty="0" smtClean="0"/>
              <a:t>：较高。对现有</a:t>
            </a:r>
            <a:r>
              <a:rPr lang="en-US" altLang="zh-CN" dirty="0" smtClean="0"/>
              <a:t>Native Modules</a:t>
            </a:r>
            <a:r>
              <a:rPr lang="zh-CN" altLang="en-US" dirty="0" smtClean="0"/>
              <a:t>改动大；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   </a:t>
            </a:r>
            <a:r>
              <a:rPr lang="zh-CN" altLang="en-US" dirty="0" smtClean="0"/>
              <a:t>适用于新模块开发</a:t>
            </a:r>
            <a:endParaRPr lang="en-US" altLang="zh-CN" dirty="0"/>
          </a:p>
          <a:p>
            <a:r>
              <a:rPr lang="zh-CN" altLang="en-US" dirty="0"/>
              <a:t>学习成本</a:t>
            </a:r>
            <a:r>
              <a:rPr lang="zh-CN" altLang="en-US" dirty="0" smtClean="0"/>
              <a:t>：较高</a:t>
            </a:r>
            <a:endParaRPr lang="en-US" altLang="zh-CN" dirty="0"/>
          </a:p>
          <a:p>
            <a:r>
              <a:rPr lang="zh-CN" altLang="en-US" dirty="0"/>
              <a:t>审核风险</a:t>
            </a:r>
            <a:r>
              <a:rPr lang="zh-CN" altLang="en-US" dirty="0" smtClean="0"/>
              <a:t>：具有</a:t>
            </a:r>
            <a:r>
              <a:rPr lang="en-US" altLang="zh-CN" dirty="0" smtClean="0"/>
              <a:t>(</a:t>
            </a:r>
            <a:r>
              <a:rPr lang="zh-CN" altLang="en-US" dirty="0" smtClean="0"/>
              <a:t>若可行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   </a:t>
            </a:r>
            <a:r>
              <a:rPr lang="zh-CN" altLang="en-US" dirty="0" smtClean="0"/>
              <a:t>运行在</a:t>
            </a:r>
            <a:r>
              <a:rPr lang="en-US" altLang="zh-CN" dirty="0" err="1" smtClean="0"/>
              <a:t>JavascriptCore</a:t>
            </a:r>
            <a:r>
              <a:rPr lang="zh-CN" altLang="en-US" dirty="0" smtClean="0"/>
              <a:t>上，非</a:t>
            </a:r>
            <a:r>
              <a:rPr lang="en-US" altLang="zh-CN" dirty="0" err="1" smtClean="0"/>
              <a:t>WebKit</a:t>
            </a:r>
            <a:endParaRPr lang="en-US" altLang="zh-CN" dirty="0" smtClean="0"/>
          </a:p>
          <a:p>
            <a:r>
              <a:rPr lang="zh-CN" altLang="en-US" dirty="0" smtClean="0"/>
              <a:t>其他：开发效率确有提高。无需重新编译即可看到改动效果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1651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00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rgbClr val="376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504627" y="1040631"/>
            <a:ext cx="439277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framework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300" b="1" dirty="0" smtClean="0">
                <a:solidFill>
                  <a:srgbClr val="009CD6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M</a:t>
            </a:r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05" y="2806673"/>
            <a:ext cx="5076010" cy="2063029"/>
          </a:xfrm>
          <a:prstGeom prst="rect">
            <a:avLst/>
          </a:prstGeom>
          <a:effectLst/>
        </p:spPr>
      </p:pic>
      <p:sp>
        <p:nvSpPr>
          <p:cNvPr id="28" name="TextBox 27"/>
          <p:cNvSpPr txBox="1"/>
          <p:nvPr/>
        </p:nvSpPr>
        <p:spPr>
          <a:xfrm>
            <a:off x="2016795" y="3426722"/>
            <a:ext cx="316863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原理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4" name="TextBox 34"/>
          <p:cNvSpPr txBox="1"/>
          <p:nvPr/>
        </p:nvSpPr>
        <p:spPr>
          <a:xfrm>
            <a:off x="6985347" y="3488903"/>
            <a:ext cx="1083974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  <p:sp>
        <p:nvSpPr>
          <p:cNvPr id="4" name="文本框 3"/>
          <p:cNvSpPr txBox="1"/>
          <p:nvPr/>
        </p:nvSpPr>
        <p:spPr>
          <a:xfrm>
            <a:off x="7201371" y="3200871"/>
            <a:ext cx="9001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将资源文件和代码打包成</a:t>
            </a:r>
            <a:r>
              <a:rPr kumimoji="1" lang="en-US" altLang="zh-CN" dirty="0" smtClean="0"/>
              <a:t>framework(</a:t>
            </a:r>
            <a:r>
              <a:rPr kumimoji="1" lang="en-US" altLang="zh-CN" dirty="0" err="1" smtClean="0"/>
              <a:t>xcode</a:t>
            </a:r>
            <a:r>
              <a:rPr kumimoji="1" lang="en-US" altLang="zh-CN" dirty="0" smtClean="0"/>
              <a:t> 6)</a:t>
            </a:r>
            <a:br>
              <a:rPr kumimoji="1" lang="en-US" altLang="zh-CN" dirty="0" smtClean="0"/>
            </a:br>
            <a:r>
              <a:rPr kumimoji="1" lang="zh-CN" altLang="en-US" dirty="0" smtClean="0"/>
              <a:t>从服务端下载</a:t>
            </a:r>
            <a:r>
              <a:rPr kumimoji="1" lang="en-US" altLang="zh-CN" dirty="0" smtClean="0"/>
              <a:t>framework</a:t>
            </a:r>
            <a:endParaRPr kumimoji="1" lang="en-US" altLang="zh-CN" dirty="0"/>
          </a:p>
          <a:p>
            <a:r>
              <a:rPr kumimoji="1" lang="zh-CN" altLang="en-US" dirty="0" smtClean="0"/>
              <a:t>运行时按需加载</a:t>
            </a:r>
            <a:r>
              <a:rPr kumimoji="1" lang="en-US" altLang="zh-CN" dirty="0" smtClean="0"/>
              <a:t>framework</a:t>
            </a:r>
          </a:p>
        </p:txBody>
      </p:sp>
    </p:spTree>
    <p:extLst>
      <p:ext uri="{BB962C8B-B14F-4D97-AF65-F5344CB8AC3E}">
        <p14:creationId xmlns:p14="http://schemas.microsoft.com/office/powerpoint/2010/main" val="65234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28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300" b="1" dirty="0" smtClean="0">
                <a:solidFill>
                  <a:srgbClr val="009CD6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M</a:t>
            </a:r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05" y="2806673"/>
            <a:ext cx="5076010" cy="2063029"/>
          </a:xfrm>
          <a:prstGeom prst="rect">
            <a:avLst/>
          </a:prstGeom>
          <a:effectLst/>
        </p:spPr>
      </p:pic>
      <p:sp>
        <p:nvSpPr>
          <p:cNvPr id="28" name="TextBox 27"/>
          <p:cNvSpPr txBox="1"/>
          <p:nvPr/>
        </p:nvSpPr>
        <p:spPr>
          <a:xfrm>
            <a:off x="2016795" y="3426722"/>
            <a:ext cx="316863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demo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68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300" b="1" dirty="0" smtClean="0">
                <a:solidFill>
                  <a:srgbClr val="009CD6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M</a:t>
            </a:r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05" y="2806673"/>
            <a:ext cx="5076010" cy="2063029"/>
          </a:xfrm>
          <a:prstGeom prst="rect">
            <a:avLst/>
          </a:prstGeom>
          <a:effectLst/>
        </p:spPr>
      </p:pic>
      <p:sp>
        <p:nvSpPr>
          <p:cNvPr id="28" name="TextBox 27"/>
          <p:cNvSpPr txBox="1"/>
          <p:nvPr/>
        </p:nvSpPr>
        <p:spPr>
          <a:xfrm>
            <a:off x="2016795" y="3426722"/>
            <a:ext cx="316863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问题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7" name="TextBox 34"/>
          <p:cNvSpPr txBox="1"/>
          <p:nvPr/>
        </p:nvSpPr>
        <p:spPr>
          <a:xfrm>
            <a:off x="6769323" y="2984847"/>
            <a:ext cx="108397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zh-CN" altLang="en-US" dirty="0" smtClean="0"/>
              <a:t>当</a:t>
            </a:r>
            <a:r>
              <a:rPr lang="en-US" altLang="zh-CN" dirty="0" err="1" smtClean="0"/>
              <a:t>dyld</a:t>
            </a:r>
            <a:r>
              <a:rPr lang="zh-CN" altLang="en-US" dirty="0" smtClean="0"/>
              <a:t>试图加载</a:t>
            </a:r>
            <a:r>
              <a:rPr lang="en-US" altLang="zh-CN" dirty="0" smtClean="0"/>
              <a:t>framework</a:t>
            </a:r>
            <a:r>
              <a:rPr lang="zh-CN" altLang="en-US" dirty="0" smtClean="0"/>
              <a:t>时，会校验</a:t>
            </a:r>
            <a:r>
              <a:rPr lang="en-US" altLang="zh-CN" dirty="0" smtClean="0"/>
              <a:t>framework</a:t>
            </a:r>
            <a:r>
              <a:rPr lang="zh-CN" altLang="en-US" dirty="0" smtClean="0"/>
              <a:t>的签名；</a:t>
            </a:r>
            <a:r>
              <a:rPr lang="en-US" altLang="zh-CN" dirty="0" smtClean="0"/>
              <a:t>  </a:t>
            </a:r>
            <a:r>
              <a:rPr lang="zh-CN" altLang="en-US" dirty="0" smtClean="0"/>
              <a:t>校验失败会</a:t>
            </a:r>
            <a:r>
              <a:rPr lang="en-US" altLang="zh-CN" dirty="0" smtClean="0"/>
              <a:t>kill </a:t>
            </a:r>
            <a:r>
              <a:rPr lang="zh-CN" altLang="en-US" dirty="0" smtClean="0"/>
              <a:t>掉</a:t>
            </a:r>
            <a:r>
              <a:rPr lang="en-US" altLang="zh-CN" dirty="0" smtClean="0"/>
              <a:t>app</a:t>
            </a:r>
          </a:p>
          <a:p>
            <a:pPr marL="514350" indent="-514350">
              <a:buFontTx/>
              <a:buAutoNum type="arabicPeriod"/>
            </a:pPr>
            <a:r>
              <a:rPr lang="zh-CN" altLang="en-US" dirty="0" smtClean="0"/>
              <a:t>对于</a:t>
            </a:r>
            <a:r>
              <a:rPr lang="en-US" altLang="zh-CN" dirty="0"/>
              <a:t>app store</a:t>
            </a:r>
            <a:r>
              <a:rPr lang="zh-CN" altLang="en-US" dirty="0"/>
              <a:t>上架的</a:t>
            </a:r>
            <a:r>
              <a:rPr lang="en-US" altLang="zh-CN" dirty="0"/>
              <a:t>app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zh-CN" altLang="en-US" dirty="0"/>
              <a:t>只能动态加载被苹果签名过的</a:t>
            </a:r>
            <a:r>
              <a:rPr lang="en-US" altLang="zh-CN" dirty="0" smtClean="0"/>
              <a:t>framework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p.s.</a:t>
            </a:r>
            <a:r>
              <a:rPr lang="zh-CN" altLang="en-US" dirty="0" smtClean="0"/>
              <a:t>提交苹果审核后，苹果会用自己的私钥进行签名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1375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300" b="1" dirty="0" smtClean="0">
                <a:solidFill>
                  <a:srgbClr val="009CD6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M</a:t>
            </a:r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05" y="2806673"/>
            <a:ext cx="5076010" cy="2063029"/>
          </a:xfrm>
          <a:prstGeom prst="rect">
            <a:avLst/>
          </a:prstGeom>
          <a:effectLst/>
        </p:spPr>
      </p:pic>
      <p:sp>
        <p:nvSpPr>
          <p:cNvPr id="28" name="TextBox 27"/>
          <p:cNvSpPr txBox="1"/>
          <p:nvPr/>
        </p:nvSpPr>
        <p:spPr>
          <a:xfrm>
            <a:off x="2016795" y="3426722"/>
            <a:ext cx="316863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评估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4" name="TextBox 34"/>
          <p:cNvSpPr txBox="1"/>
          <p:nvPr/>
        </p:nvSpPr>
        <p:spPr>
          <a:xfrm>
            <a:off x="6985347" y="3488903"/>
            <a:ext cx="1083974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可行性：无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3893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00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rgbClr val="376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504627" y="1040631"/>
            <a:ext cx="439277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苹果相关规定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300" b="1" dirty="0" smtClean="0">
                <a:solidFill>
                  <a:srgbClr val="009CD6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M</a:t>
            </a:r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7" name="图片 6" descr="屏幕快照 2015-04-27 下午1.51.3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699" y="2768823"/>
            <a:ext cx="13177464" cy="388843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001571" y="7665367"/>
            <a:ext cx="858480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－摘自</a:t>
            </a:r>
            <a:r>
              <a:rPr kumimoji="1" lang="en-US" altLang="zh-CN" dirty="0" err="1" smtClean="0"/>
              <a:t>iOS</a:t>
            </a:r>
            <a:r>
              <a:rPr kumimoji="1" lang="en-US" altLang="zh-CN" dirty="0" smtClean="0"/>
              <a:t> Developer Program License Agreement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343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300" b="1" dirty="0" smtClean="0">
                <a:solidFill>
                  <a:srgbClr val="009CD6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M</a:t>
            </a:r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05" y="2806673"/>
            <a:ext cx="5076010" cy="2063029"/>
          </a:xfrm>
          <a:prstGeom prst="rect">
            <a:avLst/>
          </a:prstGeom>
          <a:effectLst/>
        </p:spPr>
      </p:pic>
      <p:sp>
        <p:nvSpPr>
          <p:cNvPr id="28" name="TextBox 27"/>
          <p:cNvSpPr txBox="1"/>
          <p:nvPr/>
        </p:nvSpPr>
        <p:spPr>
          <a:xfrm>
            <a:off x="2016795" y="3426722"/>
            <a:ext cx="316863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方案选型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4" name="TextBox 34"/>
          <p:cNvSpPr txBox="1"/>
          <p:nvPr/>
        </p:nvSpPr>
        <p:spPr>
          <a:xfrm>
            <a:off x="6913339" y="3272879"/>
            <a:ext cx="108397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</a:t>
            </a:r>
            <a:r>
              <a:rPr lang="en-US" altLang="zh-CN" dirty="0" smtClean="0"/>
              <a:t>ax</a:t>
            </a:r>
            <a:r>
              <a:rPr lang="zh-CN" altLang="en-US" dirty="0" smtClean="0"/>
              <a:t>：适用于插件形式提供新功能，以及打</a:t>
            </a:r>
            <a:r>
              <a:rPr lang="en-US" altLang="zh-CN" dirty="0" smtClean="0"/>
              <a:t>patch</a:t>
            </a:r>
          </a:p>
          <a:p>
            <a:r>
              <a:rPr lang="en-US" altLang="zh-CN" dirty="0" smtClean="0"/>
              <a:t>html + </a:t>
            </a:r>
            <a:r>
              <a:rPr lang="en-US" altLang="zh-CN" dirty="0" err="1" smtClean="0"/>
              <a:t>js</a:t>
            </a:r>
            <a:r>
              <a:rPr lang="zh-CN" altLang="zh-CN" dirty="0" smtClean="0"/>
              <a:t>：</a:t>
            </a:r>
            <a:r>
              <a:rPr lang="zh-CN" altLang="en-US" dirty="0" smtClean="0"/>
              <a:t>适合运营需求比较强的模块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586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71" y="1040631"/>
            <a:ext cx="5401171" cy="864096"/>
          </a:xfrm>
          <a:prstGeom prst="rect">
            <a:avLst/>
          </a:prstGeom>
          <a:solidFill>
            <a:srgbClr val="00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743" y="1040631"/>
            <a:ext cx="180020" cy="864096"/>
          </a:xfrm>
          <a:prstGeom prst="rect">
            <a:avLst/>
          </a:prstGeom>
          <a:solidFill>
            <a:srgbClr val="376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3501" y="1040631"/>
            <a:ext cx="461530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动态框架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6986" y="2490945"/>
            <a:ext cx="16457513" cy="3647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主要作用：</a:t>
            </a:r>
            <a:endParaRPr lang="en-US" altLang="zh-CN" sz="3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  <a:p>
            <a:pPr marL="514350" indent="-514350">
              <a:buAutoNum type="arabicPeriod"/>
            </a:pPr>
            <a:r>
              <a:rPr lang="zh-CN" altLang="en-US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动态修复线上问题</a:t>
            </a:r>
            <a:r>
              <a:rPr lang="en-US" altLang="zh-CN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 ——Patch</a:t>
            </a:r>
          </a:p>
          <a:p>
            <a:pPr marL="514350" indent="-514350">
              <a:buAutoNum type="arabicPeriod"/>
            </a:pPr>
            <a:r>
              <a:rPr lang="zh-CN" altLang="en-US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以插件的形式动态增加功能</a:t>
            </a:r>
            <a:r>
              <a:rPr lang="en-US" altLang="zh-CN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 ——Plugin</a:t>
            </a:r>
            <a:endParaRPr lang="en-US" altLang="zh-CN" sz="33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  <a:p>
            <a:pPr marL="514350" indent="-514350">
              <a:buAutoNum type="arabicPeriod"/>
            </a:pPr>
            <a:endParaRPr lang="en-US" altLang="zh-CN" sz="3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  <a:p>
            <a:r>
              <a:rPr lang="zh-CN" altLang="en-US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好处：</a:t>
            </a:r>
            <a:endParaRPr lang="en-US" altLang="zh-CN" sz="3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  <a:p>
            <a:pPr marL="514350" indent="-514350">
              <a:buAutoNum type="arabicPeriod"/>
            </a:pPr>
            <a:r>
              <a:rPr lang="zh-CN" altLang="en-US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绕开苹果审核，降低发版成本</a:t>
            </a:r>
            <a:endParaRPr lang="en-US" altLang="zh-CN" sz="3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  <a:p>
            <a:pPr marL="514350" indent="-514350">
              <a:buAutoNum type="arabicPeriod"/>
            </a:pPr>
            <a:r>
              <a:rPr lang="zh-CN" altLang="en-US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减少安装包大小</a:t>
            </a:r>
            <a:endParaRPr lang="en-US" altLang="zh-CN" sz="3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009CD6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300" b="1" dirty="0" smtClean="0">
                <a:solidFill>
                  <a:srgbClr val="009CD6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M</a:t>
            </a:r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29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71" y="1040631"/>
            <a:ext cx="5401171" cy="864096"/>
          </a:xfrm>
          <a:prstGeom prst="rect">
            <a:avLst/>
          </a:prstGeom>
          <a:solidFill>
            <a:srgbClr val="00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743" y="1040631"/>
            <a:ext cx="180020" cy="864096"/>
          </a:xfrm>
          <a:prstGeom prst="rect">
            <a:avLst/>
          </a:prstGeom>
          <a:solidFill>
            <a:srgbClr val="376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3501" y="1040631"/>
            <a:ext cx="461530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方案介绍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6986" y="2490945"/>
            <a:ext cx="16457513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调研方案：</a:t>
            </a:r>
            <a:endParaRPr lang="en-US" altLang="zh-CN" sz="3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  <a:p>
            <a:r>
              <a:rPr lang="en-US" altLang="zh-CN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	</a:t>
            </a:r>
            <a:r>
              <a:rPr lang="en-US" altLang="zh-CN" sz="33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html+js</a:t>
            </a:r>
            <a:r>
              <a:rPr lang="zh-CN" altLang="zh-CN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、</a:t>
            </a:r>
            <a:r>
              <a:rPr lang="en-US" altLang="zh-CN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wax</a:t>
            </a:r>
            <a:r>
              <a:rPr lang="zh-CN" altLang="en-US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、</a:t>
            </a:r>
            <a:r>
              <a:rPr lang="en-US" altLang="zh-CN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react native</a:t>
            </a:r>
            <a:r>
              <a:rPr lang="zh-CN" altLang="en-US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、</a:t>
            </a:r>
            <a:r>
              <a:rPr lang="en-US" altLang="zh-CN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 framework</a:t>
            </a:r>
          </a:p>
          <a:p>
            <a:endParaRPr lang="en-US" altLang="zh-CN" sz="3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  <a:p>
            <a:r>
              <a:rPr lang="zh-CN" altLang="en-US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评估标准</a:t>
            </a:r>
            <a:r>
              <a:rPr lang="zh-CN" altLang="zh-CN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：</a:t>
            </a:r>
            <a:endParaRPr lang="en-US" altLang="zh-CN" sz="3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  <a:p>
            <a:r>
              <a:rPr lang="en-US" altLang="zh-CN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	</a:t>
            </a:r>
            <a:r>
              <a:rPr lang="zh-CN" altLang="en-US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可行性</a:t>
            </a:r>
            <a:endParaRPr lang="en-US" altLang="zh-CN" sz="3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  <a:p>
            <a:r>
              <a:rPr lang="en-US" altLang="zh-CN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	</a:t>
            </a:r>
            <a:r>
              <a:rPr lang="zh-CN" altLang="en-US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性能</a:t>
            </a:r>
            <a:endParaRPr lang="en-US" altLang="zh-CN" sz="3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  <a:p>
            <a:r>
              <a:rPr lang="en-US" altLang="zh-CN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	</a:t>
            </a:r>
            <a:r>
              <a:rPr lang="zh-CN" altLang="en-US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用户体验</a:t>
            </a:r>
            <a:endParaRPr lang="en-US" altLang="zh-CN" sz="3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  <a:p>
            <a:r>
              <a:rPr lang="en-US" altLang="zh-CN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	</a:t>
            </a:r>
            <a:r>
              <a:rPr lang="zh-CN" altLang="en-US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审核风险</a:t>
            </a:r>
            <a:endParaRPr lang="en-US" altLang="zh-CN" sz="33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  <a:p>
            <a:r>
              <a:rPr lang="en-US" altLang="zh-CN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	</a:t>
            </a:r>
            <a:r>
              <a:rPr lang="zh-CN" altLang="en-US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接入成本</a:t>
            </a:r>
            <a:endParaRPr lang="en-US" altLang="zh-CN" sz="3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  <a:p>
            <a:r>
              <a:rPr lang="en-US" altLang="zh-CN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	</a:t>
            </a:r>
            <a:r>
              <a:rPr lang="zh-CN" altLang="en-US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学习成本</a:t>
            </a:r>
            <a:endParaRPr lang="en-US" altLang="zh-CN" sz="3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  <a:p>
            <a:r>
              <a:rPr lang="en-US" altLang="zh-CN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	</a:t>
            </a:r>
            <a:r>
              <a:rPr lang="zh-CN" altLang="en-US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其他</a:t>
            </a:r>
            <a:endParaRPr lang="en-US" altLang="zh-CN" sz="3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009CD6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300" b="1" dirty="0" smtClean="0">
                <a:solidFill>
                  <a:srgbClr val="009CD6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M</a:t>
            </a:r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54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00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rgbClr val="376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504627" y="1040631"/>
            <a:ext cx="439277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500" b="1" dirty="0" err="1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h</a:t>
            </a:r>
            <a:r>
              <a:rPr lang="tr-TR" sz="4500" b="1" dirty="0" err="1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tml+js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300" b="1" dirty="0" smtClean="0">
                <a:solidFill>
                  <a:srgbClr val="009CD6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M</a:t>
            </a:r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05" y="2806673"/>
            <a:ext cx="5076010" cy="2063029"/>
          </a:xfrm>
          <a:prstGeom prst="rect">
            <a:avLst/>
          </a:prstGeom>
          <a:effectLst/>
        </p:spPr>
      </p:pic>
      <p:sp>
        <p:nvSpPr>
          <p:cNvPr id="28" name="TextBox 27"/>
          <p:cNvSpPr txBox="1"/>
          <p:nvPr/>
        </p:nvSpPr>
        <p:spPr>
          <a:xfrm>
            <a:off x="2016795" y="3426722"/>
            <a:ext cx="316863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应用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13339" y="6009183"/>
            <a:ext cx="108397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zh-CN" dirty="0" err="1" smtClean="0"/>
              <a:t>Webview</a:t>
            </a:r>
            <a:r>
              <a:rPr lang="zh-CN" altLang="en-US" dirty="0" smtClean="0"/>
              <a:t>展示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下载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代码，保存在客户端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 smtClean="0"/>
              <a:t>通过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控制代码的升级和更新</a:t>
            </a:r>
            <a:endParaRPr lang="en-US" altLang="zh-C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33" y="5782304"/>
            <a:ext cx="5109282" cy="2099087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985347" y="3488903"/>
            <a:ext cx="108397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支付宝；百度贴吧</a:t>
            </a:r>
            <a:endParaRPr lang="en-US" altLang="zh-CN" dirty="0" smtClean="0"/>
          </a:p>
          <a:p>
            <a:r>
              <a:rPr lang="en-US" dirty="0" smtClean="0"/>
              <a:t>Plugin, not</a:t>
            </a:r>
            <a:r>
              <a:rPr lang="en-US" dirty="0"/>
              <a:t> P</a:t>
            </a:r>
            <a:r>
              <a:rPr lang="en-US" altLang="zh-CN" dirty="0" smtClean="0"/>
              <a:t>atch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016795" y="6439432"/>
            <a:ext cx="316863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原理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2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28" grpId="0"/>
      <p:bldP spid="5" grpId="0"/>
      <p:bldP spid="35" grpId="0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00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rgbClr val="376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504627" y="1040631"/>
            <a:ext cx="439277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 err="1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js</a:t>
            </a:r>
            <a:r>
              <a:rPr lang="en-US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-&gt;native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300" b="1" dirty="0" smtClean="0">
                <a:solidFill>
                  <a:srgbClr val="009CD6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M</a:t>
            </a:r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52699" y="2912839"/>
            <a:ext cx="1083974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创建一个隐藏的</a:t>
            </a:r>
            <a:r>
              <a:rPr lang="en-US" altLang="zh-CN" dirty="0" err="1" smtClean="0"/>
              <a:t>iframe</a:t>
            </a:r>
            <a:r>
              <a:rPr lang="zh-CN" altLang="zh-CN" dirty="0" smtClean="0"/>
              <a:t>，</a:t>
            </a:r>
            <a:r>
              <a:rPr lang="zh-CN" altLang="en-US" dirty="0" smtClean="0"/>
              <a:t>设置该</a:t>
            </a:r>
            <a:r>
              <a:rPr lang="en-US" altLang="zh-CN" dirty="0" err="1" smtClean="0"/>
              <a:t>iframe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为特殊的</a:t>
            </a:r>
            <a:r>
              <a:rPr lang="en-US" altLang="zh-CN" dirty="0" smtClean="0"/>
              <a:t>URL</a:t>
            </a:r>
          </a:p>
          <a:p>
            <a:r>
              <a:rPr lang="en-US" altLang="zh-CN" dirty="0" smtClean="0"/>
              <a:t>Native</a:t>
            </a:r>
            <a:r>
              <a:rPr lang="zh-CN" altLang="en-US" dirty="0" smtClean="0"/>
              <a:t>端通过</a:t>
            </a:r>
            <a:r>
              <a:rPr lang="en-US" altLang="zh-CN" dirty="0" err="1" smtClean="0"/>
              <a:t>webview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delegate</a:t>
            </a:r>
            <a:r>
              <a:rPr lang="zh-CN" altLang="en-US" dirty="0" smtClean="0"/>
              <a:t>方法截获此</a:t>
            </a:r>
            <a:r>
              <a:rPr lang="en-US" altLang="zh-CN" dirty="0" smtClean="0"/>
              <a:t>URL</a:t>
            </a:r>
          </a:p>
          <a:p>
            <a:r>
              <a:rPr lang="zh-CN" altLang="en-US" dirty="0" smtClean="0"/>
              <a:t>参数以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形式附加在</a:t>
            </a:r>
            <a:r>
              <a:rPr lang="en-US" altLang="zh-CN" dirty="0" smtClean="0"/>
              <a:t>URL</a:t>
            </a:r>
            <a:r>
              <a:rPr lang="zh-CN" altLang="en-US" dirty="0" smtClean="0"/>
              <a:t>中</a:t>
            </a:r>
            <a:endParaRPr lang="en-US" altLang="zh-CN" dirty="0"/>
          </a:p>
          <a:p>
            <a:r>
              <a:rPr lang="zh-CN" altLang="en-US" dirty="0" smtClean="0"/>
              <a:t>异步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3099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00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rgbClr val="376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504627" y="1040631"/>
            <a:ext cx="439277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native</a:t>
            </a:r>
            <a:r>
              <a:rPr lang="en-US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-&gt;</a:t>
            </a:r>
            <a:r>
              <a:rPr lang="en-US" sz="4500" b="1" dirty="0" err="1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js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300" b="1" dirty="0" smtClean="0">
                <a:solidFill>
                  <a:srgbClr val="009CD6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M</a:t>
            </a:r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52699" y="2912839"/>
            <a:ext cx="1083974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通过</a:t>
            </a:r>
            <a:r>
              <a:rPr lang="en-US" altLang="zh-TW" dirty="0" err="1"/>
              <a:t>UIWebview</a:t>
            </a:r>
            <a:r>
              <a:rPr lang="zh-TW" altLang="en-US" dirty="0"/>
              <a:t>的</a:t>
            </a:r>
            <a:r>
              <a:rPr lang="en-US" altLang="zh-TW" dirty="0" err="1"/>
              <a:t>stringByEvaluatingJavaScriptFromString</a:t>
            </a:r>
            <a:r>
              <a:rPr lang="en-US" altLang="zh-TW" dirty="0"/>
              <a:t>:</a:t>
            </a:r>
            <a:r>
              <a:rPr lang="zh-TW" altLang="en-US" dirty="0"/>
              <a:t>方法  </a:t>
            </a:r>
          </a:p>
          <a:p>
            <a:r>
              <a:rPr lang="zh-TW" altLang="en-US" dirty="0"/>
              <a:t>参数传递是以</a:t>
            </a:r>
            <a:r>
              <a:rPr lang="en-US" altLang="zh-TW" dirty="0" err="1"/>
              <a:t>json</a:t>
            </a:r>
            <a:r>
              <a:rPr lang="zh-TW" altLang="en-US" dirty="0"/>
              <a:t>形式附加在</a:t>
            </a:r>
            <a:r>
              <a:rPr lang="en-US" altLang="zh-TW" dirty="0" err="1"/>
              <a:t>url</a:t>
            </a:r>
            <a:r>
              <a:rPr lang="zh-TW" altLang="en-US" dirty="0"/>
              <a:t>中 </a:t>
            </a:r>
            <a:endParaRPr lang="en-US" altLang="zh-CN" dirty="0"/>
          </a:p>
          <a:p>
            <a:r>
              <a:rPr lang="zh-CN" altLang="en-US" dirty="0" smtClean="0"/>
              <a:t>同步</a:t>
            </a:r>
            <a:endParaRPr lang="en-US" altLang="zh-CN" dirty="0" smtClean="0"/>
          </a:p>
          <a:p>
            <a:r>
              <a:rPr lang="zh-CN" altLang="en-US" dirty="0" smtClean="0"/>
              <a:t>必须在主线程中执行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3401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300" b="1" dirty="0" smtClean="0">
                <a:solidFill>
                  <a:srgbClr val="009CD6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M</a:t>
            </a:r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05" y="2806673"/>
            <a:ext cx="5076010" cy="2063029"/>
          </a:xfrm>
          <a:prstGeom prst="rect">
            <a:avLst/>
          </a:prstGeom>
          <a:effectLst/>
        </p:spPr>
      </p:pic>
      <p:sp>
        <p:nvSpPr>
          <p:cNvPr id="28" name="TextBox 27"/>
          <p:cNvSpPr txBox="1"/>
          <p:nvPr/>
        </p:nvSpPr>
        <p:spPr>
          <a:xfrm>
            <a:off x="2016795" y="3426722"/>
            <a:ext cx="316863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demo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4" name="TextBox 34"/>
          <p:cNvSpPr txBox="1"/>
          <p:nvPr/>
        </p:nvSpPr>
        <p:spPr>
          <a:xfrm>
            <a:off x="6985347" y="3488903"/>
            <a:ext cx="1083974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6610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300" b="1" dirty="0" smtClean="0">
                <a:solidFill>
                  <a:srgbClr val="009CD6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M</a:t>
            </a:r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05" y="2806673"/>
            <a:ext cx="5076010" cy="2063029"/>
          </a:xfrm>
          <a:prstGeom prst="rect">
            <a:avLst/>
          </a:prstGeom>
          <a:effectLst/>
        </p:spPr>
      </p:pic>
      <p:sp>
        <p:nvSpPr>
          <p:cNvPr id="28" name="TextBox 27"/>
          <p:cNvSpPr txBox="1"/>
          <p:nvPr/>
        </p:nvSpPr>
        <p:spPr>
          <a:xfrm>
            <a:off x="2016795" y="3426722"/>
            <a:ext cx="316863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评估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97315" y="2912839"/>
            <a:ext cx="108397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可行性：可行</a:t>
            </a:r>
            <a:endParaRPr lang="en-US" altLang="zh-CN" dirty="0" smtClean="0"/>
          </a:p>
          <a:p>
            <a:r>
              <a:rPr lang="zh-CN" altLang="en-US" dirty="0" smtClean="0"/>
              <a:t>性能：较差。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:</a:t>
            </a:r>
            <a:r>
              <a:rPr lang="zh-CN" altLang="en-US" dirty="0" smtClean="0"/>
              <a:t>脚本语言、单线程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用户体验：手势、动效的流畅度较差</a:t>
            </a:r>
            <a:endParaRPr lang="en-US" altLang="zh-CN" dirty="0" smtClean="0"/>
          </a:p>
          <a:p>
            <a:r>
              <a:rPr lang="zh-CN" altLang="en-US" dirty="0" smtClean="0"/>
              <a:t>接入成本：无</a:t>
            </a:r>
            <a:endParaRPr lang="en-US" altLang="zh-CN" dirty="0" smtClean="0"/>
          </a:p>
          <a:p>
            <a:r>
              <a:rPr lang="zh-CN" altLang="en-US" dirty="0"/>
              <a:t>审核风险：</a:t>
            </a:r>
            <a:r>
              <a:rPr lang="en-US" altLang="zh-CN" dirty="0"/>
              <a:t> </a:t>
            </a:r>
            <a:r>
              <a:rPr lang="zh-CN" altLang="en-US" dirty="0" smtClean="0"/>
              <a:t>无</a:t>
            </a:r>
            <a:endParaRPr lang="en-US" altLang="zh-CN" dirty="0"/>
          </a:p>
          <a:p>
            <a:r>
              <a:rPr lang="zh-CN" altLang="en-US" dirty="0" smtClean="0"/>
              <a:t>学习成本：一般</a:t>
            </a:r>
            <a:endParaRPr lang="tr-TR" altLang="zh-CN" dirty="0"/>
          </a:p>
        </p:txBody>
      </p:sp>
    </p:spTree>
    <p:extLst>
      <p:ext uri="{BB962C8B-B14F-4D97-AF65-F5344CB8AC3E}">
        <p14:creationId xmlns:p14="http://schemas.microsoft.com/office/powerpoint/2010/main" val="58351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696187393e733358814c645387b56e843fd9d"/>
  <p:tag name="ISPRING_ULTRA_SCORM_COURSE_ID" val="260AF561-C891-4425-8276-0BD00C6DED39"/>
  <p:tag name="ISPRING_SCORM_RATE_SLIDES" val="1"/>
  <p:tag name="ISPRING_SCORM_RATE_QUIZZES" val="0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EZrdUXpbttk5AMAAHQOAAAdAAAAdW5pdmVyc2FsL2NvbW1vbl9tZXNzYWdlcy5sbmetV91u2zYUvi/QdyAEFNgulrYDWhSD44C2GFuILLkSHSdbB4GRGJsIRbr6cZtd7Wn2YHuSHVFyYqcdJMW9sGDS/r7z950jcnD2NZVoy7NcaHVqvT15YyGuYp0ItTq1FvT8lw8WygumEia14qeW0hY6G758MZBMrUq24vD95QuEBinPc1jmw2r1uEYiObXmo2jsz+bYu45cf+JHI2diDcc63TB1j1y90p+yn359/+Hr23fvfx68bpBdiMIZdt1DKmSY3r3pQOTRwHcjYCNu5JErag2rZz+cv6Cu4xFr2Hzph54H5NIaVs9W3CIIiEej0HVsEjlh5PnU5MIllNjW8FqXaM22HBUabQX/goo1h0oWIuMolyIxP8QaNlTJ24zZAV463iSivu+GEfHs3Y41JCpBdsa+gD56sgQ4JAEQZCzn2TOwkSm1gSMsZT+GqTOZuvChlQtTsVpL+BR9/ZgTD6rFVRtqRsIQT0g08q+gTiArvw/CvwA1XfRBXJMQFEDCNoyHL50Jpo7vVQoKSEgDZ/wgn5gppJW8RyyOAYc2Gd8KXeawUymKJ7WQ8n5WQvJxAcJ1sPsdkdaESCgj15XYcnAhS9rrAi0zJnZVmY8L5/foHDsusSMole0vI2p6uTLGQP1KF4hJqasAwC5LtkzFHN3wmJUgpXv4WyIS87cNg7ArTz6X4i/EiqZzXjVN59nk6tXJca451IVhsWSZ6tBBT6gOWv7bYNMyh0iLgqeboi2KvUyc/BAvjo1rjsPwf4PqUpcjI3piv284IUicBPBig24fCd0dQWagDxhrKROyO8rxzsHQPOM5jHieIUfd9rDp+Q2Bp9FzOS4h8wcuXEJFeuCXZBQ6tMoxv8lF0fpKMoWq6/19jcRwBpC84I86ueG3GvpfcraFIsK+yGvhnDzDWC9B7CZrNQL353TD4oFDK1bAiQuBS1KkEH/SgXMxI7sM1uP1IBNLXcrEjDMp7syIhdqUaZ2QTV2n2uhtplOzK1m+66V6wp8d40UdXFAbne8ZbCMNCQ7G02iMvTGpTnNVD8uOINBy5ZNLw8jFowoOok5ZEa/hvXKrS5V0JKoPZDY5x0DWpDTkLIvX//79T0eOJ57Uu6jZ/a0XCXRoNZfIA9kfni54/mcbCcWjQ5xZdEE1B9gdruN51lS9SR6mFI+nMxBGaHSgyyxuPy7sM8xwcAHDwZy2rOGMZXcwWajWsheLCbkSQtHP+uNZviykULwP9rjZXAVMnXmEbdtcbKAJpIjv6ndagpiZbtUNR8INpyvZeIo9GDxP+Hgiip6EZtbv2hwarl4/ttv229H/sMrN/XDweu+6+B9QSwMEFAACAAgARmt1RZ9d1rghBAAAnBEAACcAAAB1bml2ZXJzYWwvZmxhc2hfcHVibGlzaGluZ19zZXR0aW5ncy54bWzVWN1yGjcUvucpNNvJZcBOcet4AA82y5gJBgqbOrnyiN0Dq6KVtpIWQq76NH2wPkmPkMFL/BPhTtJ2fIH36Jzv/Oj87TbOP2WcLEFpJkUzOK4eBQRELBMm5s3gfdR9fRoQbahIKJcCmoGQATlvVRp5MeVMpxMwBlk1QRihz3LTDFJj8rNabbVaVZnOlT2VvDCIr6uxzGq5Ag3CgKrlnK7xx6xz0EGrUiGk4UjXMik4EJagCYJZ6yjvcqrToObYpjRezJUsRHIpuVREzafN4IfTtv3b8jioDstAWOd0C4mWbM5okjBrD+UT9hlICmyeouHHR/WArFhi0mbwpm5hkL32EGYD7pygFuZSojfC3OFnYGhCDXWPTqGCGSgMK+iWUQUg6B6txGngk9kRHClZC5qxOMITYkPVDDrR7TjshuNwcBnevh/3naneElEv6odeMqNxOAkHUTi+vegND5R4iZbwut3rHyhzE15MetGhmgbt60NFRlfDgZ/M1cdROO73Bu9uo+GwH/VG91Kbqy9dcqO2ny8NzCtZqL2s2NbLKJVGfpEcGgzWK6dqDpHsMsziGeUaAvJbDvNfCsqZWdvMxrJeAORtnUNsxjZtm4FNxeAezgGiaaisVBMnu5p4W9/zvubUlzx73NAGNYbGKdaP2aZ/mbLlmkmxl/n2mUwlT3YuQTaFZEAzKHWFyYKJLnIeB2SGF8HR2bZilAeEGXQ+3gnrYqoNM5s+1C1zEsTCfgfkevIgGHFKFbqoy/S7uNvSj1uhSEhH0RU2ORcPR36KfQTCh+0KY89t/EH5sIeK6gM4SZtzH+bxNhN9mK+pWoAikZTci3+0zRXSEzPpZXtGmZfdNzDVzIAP6wXzUn0jC56QtSwIZwsgRhK0vsjwvxRIeRKQmZLZhorDyhDNGebVksEKknMfRR9RRVagJM7JnINxGn4v2GcyhZlUiAt0icmGdKYdfvUg4JxqfQ9Ktza+mvR7nfC2N+iEH15ZB2mypDibDgPHsoYsN98Cn6LvQqIKziVGswSBkYlpgWlt7ydhyYbNx01v3Sldbi7dXuQGFK+boT0OEw9ibEBMFOALGFNBpOBrQmMsL21TaMlkoZHiksVB6xcZ6EQJExtT59gnUZlK/BrE0fGbH+snP/18+vasWvvrjz9fPyt0N/xGnFptbvpdPrtpeEt+sdV8Re7JPcVb7lBLn9lZvCUf2Vy+IvvMYrEbyQ9nVqNmZ+njo3WzA/wXJyuG6VefjB2EHyKvOgknXnBDH67hO88BaofEqDQgvKYNVcJzn/jXWQc4jeZu9OE84izDwZt8t0bz9DrvLfhgqX9RFf2jBdWV4LepIt8wf+fO8b9x2T3t3tX2Xs52Lzz7HwHsScYEyzAQdhTvvhy0TupH+Lr36FGlgmj7X1Ralb8BUEsDBBQAAgAIAEZrdUW+cjQnswIAAFEKAAAhAAAAdW5pdmVyc2FsL2ZsYXNoX3NraW5fc2V0dGluZ3MueG1slVbbbtswDH3fVwTZe91d0wFugDbNgALdWqxF32WbsYXIkiHJ6fL3E2WplpI49kIUiMhzxItIpqnaUr78MJuluWBCPoPWlJcKNV43o8X1PGu1FvwiF1wD1xdcyJqw+fLjT/tJE4scY4kdyKmcDcmhd7OwnykU5+PbAmWIkIu6IXz/IEpxkZF8W0rR8mI0tGrfgGSUbw3y8sditR50wKjS9xrqKKb1Fco0SiNBKcCQvq9RRlmMZMC8p0v7mcjpXZ3P/oC2o4pqS7v5hDJEa0gJcZGvblCG8dzcHr/KAuU8QcNfbaBfPqMMQhnZg4wvv/uKMsgQTdv8T480UpRY0Jhz/hHfOUyQwowfRnWJMkrAhNDR6Cu48thc7wKQ+xrOfYrjKgV7wroeLAR89IzBUssW0sSfOpuqxNtjq818wHJDmDKAUNWDnkzQT6RV/ppY1+P+wBvlRQByih7xKlhbw6qLNwDG+h6/Wt3aVRHG964LApSwc8ogwl7ZI3+bsh4hA2WPfGa0gEfO9kfwQ0vH8U98S9xjnq++sQIn5ujr5U/eip4ecHBV4NopPKYWBSwVhvNCa8BXSxOr60JKjmJKOdnRkmgq+C/EZXubjEqTA4PrtNN9lWqqGZxqNxujWdLhe9nzeDd2vwl9bt15ps0Kv54TrUle1eY3Sc1njmdmxFwzT04zcEkaOMh7vhETOTWRW5AvQrCpXrjQEGJt2kNg0Q3WEDxNghKkyekap+6SU8XnbZ2BXJs3o+CbJtZ1uIqWFTN/+pXCGxQxYcDYMXVlruOEvvdkoHANAETmle/Y7tBZ6pZpymAHfu4DhU14KLNUmQ4darYb/QAbHbab00zqR7cm+kYJcbHhBOHVxCXihRMa4pZ3F8c9r0mmbGbR1I/tZL/KsPdCUKdwvRRdbezHNTRK/FfyH1BLAwQUAAIACABGa3VFRuqMvfQDAACtEAAAJgAAAHVuaXZlcnNhbC9odG1sX3B1Ymxpc2hpbmdfc2V0dGluZ3MueG1szVjNcho5EL77KVSzlWMYO+vsOi7Ahc24TAUDC5N1cqLEqAGtNdJE0kDIaZ8mD5Yn2RYyGGKbCFc2u+WDPT3dX//oa3WPq2efckFmoA1XshYdVQ4jAjJTjMtJLXqXXr48iYixVDIqlIRaJFVEzuoH1aIcCW6mA7AWVQ1BGGlOC1uLptYWp3E8n88r3BTavVWitIhvKpnK40KDAWlBx4WgC/xlFwWYqH5wQEjVi64VKwUQzjAEyV10VFzZXESx1xrR7HaiVSnZhRJKEz0Z1aJfThruZ6XjkZo8B+lyM3UUOrE9pYxxFw4VA/4ZyBT4ZIpxHx0eR2TOmZ3WolfHDgbV44cwS3CfA3UwFwqTkfYOPwdLGbXUP3qHGsagsapg6laXgKBbsg1NC5/sWuBFbCFpzrMU3xBXqVrUTIf95DLpJ52LZPiu3/ahBlukrbSdBNn0+skg6aRJf3je6u5p8RwvyXWj1d7T5iY5H7TSfT11Gtf7mvSuup0wm6sPvaTfbnXeDtNut522evdWy6PfOORqvM2XKvJKlXqLFat26U2VVd+Qw4DFdhVUTyBVlxxZPKbCQET+KmDyR0kFtwvHbOzqW4CiYQrIbN/RthY5Kkb3cB4QQ0NnGz3xet0Tb463so+9+43MHg+0Sq2l2RT7x67ovylZaY2V3GK+eyYjJdg6pTFWWmA2Dc2piAi3mF22fmtdDewlF3gGzvaoMpb2QXrZlGoM2mzK7yrpmjmrJ5KRpqZzvLV8hl78lHoPZIjaFVZTuIqCDlFPNDV7aJKGECHK/RW3QpSvqb4FTVKlRJB+b3X6pCXHKij2nPKguG9gZLiFENVzHuT6RpWCkYUqieC3QKwiGH2Z419TIJt3OxlrlS+lghpLjOAMyIzDHNhZiKMP6CIv0RIHXyHAeg8fS/6ZjGCsNOICnSHZUM6Nx6/sBVxQY+5B6SrGF4N2q5kMW51m8v6FS5CyGcVpsx84Nirkhf038CnmLhW6EEJhNTcgsDIZLZHW7nwYZ0u1kDSDfU/pbHno7iCXoHjcHOPxmPgiwwuEyxJCATMqiZJiQWiG7WUchWZclQYlniwe2jwrQG9KuFyGOsF1CJ1pFnZBHB69+vX49W+/n7w5rcRf//7ycqfR3TjrCeq8+Xl2sXN3CLb8Zk/5jt2Tm0ew3b6R7thCgi0f2UW+Y7tjVVgP2Yczqxq7Cff4sFxO9Z8zKzHxP0M42Enep0HMTwZBcN0Qre7bwJHorv3expUfND+oloEbwn+u2sH5MvHDDCeM4DmOUvbTro6nV+5gwweL97P6YvcS6bvmB/VFaOF+dHf/f5PwT+tvnq2PnPWHw/bH9AHKt//FUD/4B1BLAwQUAAIACABGa3VFyNB5v6EBAAAuBgAAHwAAAHVuaXZlcnNhbC9odG1sX3NraW5fc2V0dGluZ3MuanONlE1vwjAMhu/8iiq7Toh9lu2GBpOQOEwat2mHtJhSkSZVknZ0iP++Onw1aTqIL+3Lw+vYlb3tBfUhMQleg615Nu8f9rvRADUtC7i1ddahZ6gTxdIFzNMMWMqBOEh5/OtJ3p0JnzHhxjSqPtFWNfyIwF+WlKkmnnsspEdTHq30aD8ebeNL/GtVdqhqX1GjzVGhteD9WHANXPe5kBk1DLl5N6dZoAOLEuQFdEljsExDc7rIs+NTiNHkYpHllFczkYh+RON1IkXBF135V1UOsv7g6z0weAnfJpYdS5WeasjcxJMhRjeZS1AKDnmfJxhemNEIWMN3YM4/qGXcLsihy1Sl+kiP7jCadE4TaHVpOMKwMV57tboZYrQ5DRu9Jx7uMSyC0Qpky2r8iGGBIi/yKz5gLkWCHWmh7Z6fUCboIuXJIfUAw8vhZdG2q3vnQs31x8QaIeGM0MozkVnX4rhi6rV3cJWTdeabeeYTuU/s3lWuWJ5E6z7aXST4/hUQqjWNV1m9H+rdiD0HVT+DnPKlQCGjcg1yLgSrK/q+dHd7Pe96uz9QSwMEFAACAAgARmt1RRra6juqAAAAHwEAABoAAAB1bml2ZXJzYWwvaTE4bl9wcmVzZXRzLnhtbJ2PMQ/CIBCFd34FuV2wW9MA3UzcHHQ2FVFJ6NFw1PrzhdQYZ4dL7l3e915O9a8x8KdL5CNqaMQWuEMbrx7vGk7H3aYFTnnA6xAiOg0YgfeGKd+0eEiOXCZeIpA0PHKeOimXZRGeplQSKIY5l2ASNo6yzBhRVlJOKwor2/m/6M8NDGOcq8vsQ96jKXtRq4VTshoqc3YoPN4iyGpQ8uuuys6US0URSv48ZtgbUEsDBBQAAgAIAEZrdUWUE7MiaQAAAG4AAAAcAAAAdW5pdmVyc2FsL2xvY2FsX3NldHRpbmdzLnhtbA3MMQ6DMAxA0Z1TWN4p7daBwMZWltIDWMRFkRwbkYDg9mT7w9Nv+zMKHLylYOrw9XgisM7mgy4Of9NQvxFSJvUkpuxQDaHvqlZsJvlyzgUmWIUu3iaOJTKPFIscdhGo4VNe/8Aem666AVBLAwQUAAIACAB2uMNEzoIJN+wCAACICAAAFAAAAHVuaXZlcnNhbC9wbGF5ZXIueG1srVVNb9swDD2nwP6DoXutpF3XNJBbdAWKHdahQNZtt0C1GVuLbXmSXDf99aP8bc/pVmAHAzbF90jxkTS7ek5i5wmUFjL1yMKdEwdSXwYiDT3y8PX2eEmuLt8dsSzme1COCDySp8ICeEycALSvRGYQfM9N5JGewUVm4mRKSCXMHrnPkLuLtCTvjmbokmqPRMZkK0qLonCFRkQaahnnlkS7vkxopkBDakDRKg3iNNiV+Tsan0Sm1Owz0D1kZt4euCZpOZ61GJAUp65UIT2Zzxf0x93ntR9Bwo9Fqg1PfSAOVnJWlvKR+7s7GeQxaGubsSrJNRhjkyhtM2ZWYrFMHa18j1QOmwS05iFoN05DQissnQCzbcx1VPPoAa3l1TtR85Z+G/u9adxK5WjnnOWPsdARHvUhnXUSyOgwKkvK65Yd9NB00K1lIo6CX7lQEJSf39oWmS9IFbDtuDJPVxc+HuDbLfeNVPsbhGEX1Qq6rWhuJZpbgloOt42+7ihIc9stcJMraEo1Y08iAPmFK8VtW1walQOjI2ONpUMwo9WVa5E6QVhkkvjsH7SxfiNpfurXlCkB/0OYT0jU1kSkATzfCvQxkGBNDWCxrc01WezamF1OOn9Men09MFU51qLgRRzDVQg4hgE3nHZ2eggKimt08XM1wvYODoIjEUYxPmaSYXx6kCbhajfJ0Ds4CI6lv5uAtua2jHRcx1EztR3E6MQ6YX6ujUzES9megz1jVmUfvjZyzdF1JtqD8/kfoziI0QzmlkysLvvW21fN4b2dU6M7n01WWQbdivMAJs8qr2YW8mzkE8CW57G56efU7MMedJTz1HRMc33HfpfFWryAU4jA/ukWp7YmEdie8ciH5WmPAfXE7TIIX5qmIjJaS1KpeUg5hrV5ElBUmGpWPqLqoZJ5Goy0cbPu56Bj3FXXCrgTwxYzXZxg88nMI+/xpb7LxdlFd5XzxUWDLfO6rwJXubxhVdcJd51B635tL8LqmcfX31BLAwQUAAIACABGa3VFNdvZrWgBAADzAgAAKQAAAHVuaXZlcnNhbC9za2luX2N1c3RvbWl6YXRpb25fc2V0dGluZ3MueG1sjVLbahsxEH3PV4j8gCWNbgtbg67FkIdCE/K89aphiaMtK4WEoo+vNq1x3Lq0mqeZc+YMMzp9fpySfc5lfpq+D2Wa0+dYypQe8vYKoX4/H+bl0xJzLHlzqtxPaZxfdunrvNZaNZchjcMy2hXNW4zC20NKauVUy5hhFEnmqVfIeW4b1oHrwDbMUWL7zW8SP3WXuI+pXFbtN2fonw27lONSdmmMr1s4Z7+Hzjf4uAzj1Hh5K9ga9Ti1OrYGYoRL7ivVACCQ5Y44XKXspCbIY8YxVKMoUECEc9KJSiTl0LLQiabCfCcQk4xRV6mnrRtpbRy1VUJHiG7TvOpsDcFIjBEhBJirXEAwGDU2NA0Naj0gODAgqjaaKEDBBhNY9c4Ly5GiXmBcmTGA8em4p+3en+tU/e91juf8h+DFL7iIrt7aXDBXv39elka+jU/fDkOJ6MuQ4278cB3ubm6uf3nyzb9HxmrUtvFfff0DUEsDBBQAAgAIAEdrdUV4XAJ6Kx0AAAZlAAAXAAAAdW5pdmVyc2FsL3VuaXZlcnNhbC5wbmftnXlYktkb9zVIZMaUbNNUoLRsqnGrBDfUabOptG1GK7e0clpcUQEFSa3UUsmcsnKhpl9aVpJZKi6gpWJhUpFLoeKASoZKuCAIyEvT/H4zMdMf73W9f70XXpePF89zuM/33Odz7nOf54/bjF3eW+d9s/QbHR2dedu8Nu3R0QGCdXQAAfp66jsS+oox9R9d9J6tP+iUtZsPqz8Awzx3eurolJO+VRyaq/4MjvLaj9bRMXz66VeXEXn7sI7O4fxtmzz3YQNHe33OHw6bahDjduJ0cbpvv9mfbna1MH3/nWCP3WDTJcZnvHaBV96dv2JVjb5n1OKlNyHpBsn6IQ8zgHOW+g6RMqYmHtHXoah3ShMjlPmlKHLy0aM1RWVlicK9HXH0uNKZluPSiVdbYfdR0v7UDrmITpwSj9WKZh4YmQSf0tX726V6i974Ffds1U1AJjFigMjbtNtj4aEvmwRfz0t+rysTrDbGS39Pm9O4ofSHiJf1ES/LIrsQAAO7Bp0/LyMn4DUeCqpYRFQdhEP0NXv6JQI+0zDPdt2uAsn33rSiZV900T8+bxOsWtyXKLqz+cWJHLOJQe6VgLSyjX9v1N3lMZlsJi/KoIByvhR4Kll4yMMK+fS7FGncQlua9DcwaV1dhHc0QzBDh2LKSh7wEh88+a9Mu6hfAMsbTaHpzl4jhI0Y5TRt1ohgLVJgQ/5n0C+kH57T/8ya7J8Fs637mBL2ZDrdqATppegVJVVdS6pTSjhd8QnLKh/XEGzpivEOGk451SViziKbp2BVXYKixIhRSbMAUeiIERgLEt8rF+cdSYDlqrhTMUPx5vzx9lHLEvmyF38JatczNAZDsf3JHTdJqARRssKS5PqwBjcx1MFwilRQAyv3mlsliRK5Bze3ZaT+LpVLRjl3pT29tRjWkHOi5G2YUXyDKednJyxh4gWCInkaRwJG52eRjiEzVAwBpn60pQs6c8sh1Ar7/kZamQ3nxvJGexsRtY9S7Q/N/Gv69hmYrzXeYWTAC+b/ngajOevc94ecmAVJ9uUEJ7w0T4YbtrEGa25Du31tIqfqQsib7O4UCMo7C3gzpFR+NcGbnEFSCZKlNhzMSOqYAbDWvzIuCD3CTLzNHMYrPML+51vkpeSbm1O6TyH1M8IUPO78b6H4j413w77jWxpuirHkP5ISixyh1a4TbeumUeQF38ri2CCpbCSkAApaUBXRWzPzTkoTU111nrOOdHdPPbQQ/ujc7MmrSR1CemSzGPGDpxuNiNKnd1mbJzNYzfSJUAOP6ANlWXS+qazHvZzLoDCPnZFeSzd2arbzdsgMyrUP5ciajpjaCidrTKsQs0pm0Ox435FzIhWJqOAv4CwRzOe6sBC0sYXzBxd2EXv0eJUbCk1aOS+ksuqAwfB1Edtx+dkcn3vnObgiLjY/U7imUzBlcWICzxPVFVJcyDur7u/MgRfndRZiCnymUIddSd3FH5h7s+Pc+/FukL+tQpie4WJwS55Zk+cm1/5swGnXhvP6dtB92brLvJmAs+aYbECa9B22nwxaEX2gIAzaw9qc4m8myF0Gt92ol9o9rPZ2aOB+NaGZgD7sKGEkX5EOENRBHfSbdAMLoHKU4WV+sHOl22w7QIT8fuMPBZISd+Vw4Ml0Cox8lcQex48nNgl4Qt540zFqJAMgfy4bOBKA6b13HhhNDXXhNbjTMFuS7fc0HysPiqnlP6ruyUtSCsLD6rJapsyrzrj+QgrPJDLCN1QhJNH48KLFqmwTRP3OlqRzFDMAC4vCJWYK4bT4BNT25Z4t6XXhDFlzfDPOV7SxRZ4q7SvfWUsb4F1xLKgCffNXMGE4Rr30ghjd4zfi8E0VGNkOf6hfU+q0ovUx7gLUqLXEdn86EiJsKYSoSDrzyfnngVQb2KQPaw2NW5Y3esW37c7yRulIksLFcAg9B24NiHHhw529YTd/MPcb1I2lMRon33Yh3Qz7WijnIRciDZHQC2FYvyXgofawzG8vednR3vDaC12mDRX8CdzVzvpJuCXjVpAKx8moXlLV0V0kdTGSloBacXZk0GSolQmXsbyEMA53m97bs5ifmDWti3PPEezHuWfG5QLF1GHmteVeTZJ9oo0O65sSFgCTPkInJKN1sj+jTTIaEfXAyw7az2hskN47BAUO5JtmEwUVVeINspjTUozrLlgQ6oKLAyoPZIfOgVtDeCcQWd+JEt5m45qLVhufTLSkpwP5uvgtqXiBXD3eB6FBm/xb589m6ohlfktYLT50G0P9Eq5lp4BpMc7lr3u1vT0sQbnDGtwSzuKOX1jM8LIjvJiVXswMNVVHL3JVIbK6nXNcYdHFRG6DVD01f8rivIy9GNxjJAsE8WN39c2O1xu2cIgjXHvXtlH2zpzgpSYMBMJcBOIpEL1pA5MbaebP5XekuijBq+H/BpeGuPVRv3pBXFYbIsevyvGVSfizNuSrbWFWfJHCH/XUhAXcYmeCwReEJUVss0oHFA5beZqvbUr2KGC9ZsbvMFBjXaAe5rAu3ts4k2MhX8vz2KEz4InB25SJ8DLP06kGYNljtbugIHbqR7WiYZn5cuOmwQIayHOHsbmcAPaOVpKqCqUYmq1XH3RdU1auC86s8DzQ6Xs72q+Hekdtg6API63SJ4qcnyOO3OtLG/jP9pOh/mXRr4evVMUJRpPn/m+Ta6CaIg9YtXbNEVREi9fysA3u0PVNjU1YHTLrhyHcgK6HKxbGzYW3W5JXtLHHVeww85LI3xwJPim3PkE58J2hcd6WFDw32RxMsoMsAES/LKA72nEPwrtarvm503IO3ctS+S739LYaiUGlpQOjofOBr6P8s7HPmuMSfFK6W/CqC/i3jchtF2wXtCpNq3IzjwsNxxjSC/RvNqiXl5zJOdHTMp0FFEZw2NNW3bGwi3mISkLmUvb0KuTQaC8uMbjhry3H+9OWwzuF7xVm8JPVnvEoKBKlFEXuueyy3NuMWNuIbUApXwD4687irufwG8XK8cl0Q3bYEgbmGEmUl4frYsbfWzO+MAcueSE10y/mGMsPO+teoDBIDXa0/8BpjtxYO64geNJu9ufTyPftotqxxB1BPIiKJX0wgC/mrIsQxXL4MQODWUzHCIyCqBj9lk2IMQCUVM8yOCd7Wngqp3kXWf8RVHzAcdrA5OqdAjnunnxUn2prCcwSLXkwKvEl5DbEVQmrC/LbXbw58TCHsTRF+CoZx2e1KCcqU8jFJVz422Dd55lbGfew5lVnc+ULQRld0fSAvPAYpfxGVMBajuFl0/9mEcx1cGOF4GoLOlUIFyvKcvcujf6UHvgcezEdkvW/bCP4uIcVBNxuczGWftMY3LMbQ5/XnVT1VyozawoBb5qT099mkA6cFhm+MrKUF/2VS9Xqqp8YQmpTHynHfjX9IomRh30yvMP4rz35T/1HPKx0Ggt1v7ipvixPnn9ZjngSwuVMf/GkQWZqt+364u/OarQ3uGK163475QDV29/6yy8o1wVf9Ph+j4GpRs4mFVk13qXQasYPwTRFNZzygl9M36TZhb968B5RYf9sHPxry6p5miNQfaXfr8p/ts9BTyOxXKlX19OQ9SQrRSMn1LVF2O0JuZf+z9v/ZqWux2PF3meaOatfWEOi8aqw56aawvtyPZz2tms2/1gEXH31xxbNsU//q+466+Qfiy/aa3jqwatTCJvTTy2A/+ix+iU2S7z0H1aib/yLlf6sb39yuJSpOfRI/9sX7xzWdCuW/8OlHStCNZL+4Fpdeq+H5575mnPzkTNvodUizQz8U+N/caC68b5/EfL/oPEqk49rIN+6bDu2x0xDobPJp/W3IUvzjLAGsFxXf8xA0xAE7Jx5rnuL5W4Nv/wEWAl+s7z5gqacXGDHxZDCDxqz/LLx1LY5j73sD2u4scHKM+2bw2Yd3hpiStV2jueEtGqysi3l+LZy7ziN2XivtpN84D8mDhrzHHzx+sa5D7OOW39pxaPjq2Ie/8evpEYDl1i7r63ClzfmvN3yOFfjOHj8q2IO7Lm3t9dEczq+tprf70o+efPdsy+t7NrwNTG7vv+u806EhhmLT1Hh/MKNmutih3HsbY/K3aMaLri99Gtibl9eKNyH0JglQ7Wd25vPLdNcjCvBzvvgnNvxGi7YN+9rYvZtPxdXaqYxS6CvEmax+kL4PhcNF5R+VUzpimbnDg3er6d+lTDDRa2OpYVa3LW4a3HX4q7FXYu7Fnct7lrctbhrcdfirsVdi7sWdy3uWty1uGtx1+KuxV2LuxZ3Le5a3LW4a3HX4q7FXYu7Fnct7lrctbhrcdfirsVdi7sWdy3uWty1uGtx1+KuxV2LuxZ3Le5a3LW4a3HX4q7FXYu7Fnct7lrctbhrcdfirsVdi7sWdy3uWtz/73Hvb6kV0Wr//6/GYyiOScX04cKmFBMsSlHChzsdfJI7bWY8j46Ph0VTeePNg5nMuwZ3Ur8goaMBa4DJZkR2MBcysGJxBVl58lV04EkifmcSYUpeyK8JhQlsknxSqvoSTkw9phBGR35rqFxjaxPpP1aG0a/kGP19ucwsxfKzEO2SZ70Ewyd8pG1leHv8Peqj0O7nSRnWLWs47lXE4hLbbGBVJJd22+OCC8Jm+nXh3v2qHjTrPu/mQ8mrrbCA+tkZIdlPzjtvW1aEH392lxRWhCuODbwkCnuhMEqpxYj6ONO2dR+fMCRKbH1TzU75urKKutm+JPko6f7BhPoIh5h0kT1mf0RvzeN3lYXyBOdJ4Osy9g82DMVoCFf4rovD+Dz0AlIy9uGkfwl9DegJ+kTS5E3YC6h78zXqBPUNm1/jNrmAd96y8dbiK9U9abSKc4AqEBTb/0GnPKYPEdmnaKrRNxDLkPAsUho04f0H0XPZ/gpVYeSIPB1QzoLhBnLuEhlJWanKOhveozRYEja0P4NyfoP4cbkNJS9qPqjP1IzHRXe9dbbEvZXIoByb7SdPnNzoh7pcH+oD/6nkjH+2MnId+mxhBGzd52JWKD3esxzrIizvHRQuSFYWULfP0+lgWnSJlwWF0JHG+2zfO5XlP60YmETePgd4Iq01BoekBPd6hriiXaFXBivqt9ucf1zbO1/QSByjYxe7PfFQuBuVTjzS/yE6oFllOTIQdzlnWdeZtIK1Galj0Q/7G0Ewf7Ol4ycQpm+nEpscBwaeVzKNOQVFpEVgb/vkfVcXxzjF196vJpVz/yzFuAMgnj0pwPrHv2euF0y85IrMWbZlQqpyl1uAVbe41xW9tjZhFwx0lR0tifO9uC2F3asr0Fdh3ZoaYxXEpZG8fifyIKk7dxncUMGg+BhFR6EKv2nNyNmJaN+5JV4JFSufDPcceXbBDiMrxawWdhaGzLnj8P1ATMGY5DFpSZAw4XNhwGAiQHxgCu16xa3lyLWJmEwRLkKwn0A8SyUsKjkPdNmS0kPt8IKw3ngHUVD1KbyG9eT7Zf64zhGMgDpWw/SycwuGWjbW3LabehCh7PGUrrTEXVV33sF0wMgk4vhSl1dU5vuYEUz+VQ7du4r4ecUjjQD2CUmF3LTgmSsR7b13oIA+kWiBrcsVzpJL7M0pCzanxFE2sNas4nkW2EAKJN5TPcsbV1ou91T63mvvHS78kJ2Yxyx/91Fg7S571s6a0xZgWEKWoBizlfQ/7Hsf6Xem7+bWMNBo+dQ+ki7rd3kTBVfAgaHVI7JOB4odUneKDkKS4X2c6+PF8WjfYnaesj8jzyDz0FG8T4pUIT24pmXaymQaXed6WJG1SFYEFFPxxFR/+qgbuNL07XTiPlumssgKK3kb5kuhzXz4YEuUMY93AfhUTsOdsWoM1Vy4tLFMfmNmJQqdxx5mju0dsZWf/6Nmm7lB3eTr7S7ujVGljB/TZlFouVI98z0s0SXfwLdrFvZUedkRPFzH3oeXjKLPtP3+dnDyOXNepfI4FWmS5XWB3gufDZw+YYyhnqQdlRuVdrOi+4tEtva0Hss5nv6286MdBg6vN+FWRymuIcn2wKZGpXQD+xe7QHf0Foeja2VQvtmSn22YynNArqwd8zNRKQxyj69QdVCSHrONqpwmanuIJ2vWRicjCrk2eaEJ9CohysSW3TMYVQOq+DPO2wIYszu9a10vOzd3tTmhmo8gS0S7lS+C8iX5Xg8EVp7mwGwWksJ5ld/SOnFEL3pGao9JQiPmlHSJRkKDGEgi/vDCVuUS0BDuwA79AQEDYdN26oKwRWhj9J7/KB3ESUI39DB38x5+r4TKWs5EU9fkHTl4u7vrTbHLi2qAXM5VJYmkyNn6iIv9S+jS5o4a7FECJ9+oPaB9BaZPTOA9PHlOl5ENVCkE7r7zd132H7pFYeVzgrwp3LxuX8miP0rQOZl0C7osWhYsZJOuTLYxloj9ol3doGSCSm29iX8pTrCAfJ4RjYMKi1fw60ICFPWTYlYPLSghqRylDjl86WOcaagLb6LcIr8S4U1SLikhye1RMIEZmcTIz6cldRFy8jDkaWsIWJIJRMMLx0B6AFFE3U1W6kdkf5+kDVdncEgxMc60pbidKuJ0dcAgYgDc8PUEK/b1d7PEe14QzmUiz2Fkwsx0SJLG7nX/vJNHEQyaTry6S4rrvM+ZnPXCXTcnkRyVGYzjuKL8ziY+zS+XVF5Mio55uN6oIe8ks4C/QrChN9v+QBO/Q5pLNoMxy/LPkqzxPJb0ik2Kp+KZsjy6pN0VVXaSXSbygRunAxPrA4+M6Q1PCidSw8jCmN5Cv1+7FAtALZyx9469OO+nT3qO9Awm7gj1mFWZ5MDvzlRH8kBDZTeCI4jI3tHc/9ZG7n/cFchZAxlYAMf1X2PFk0AVpuAWRlC0B3nvDVyUe9KLGkag7HSrdC0BH67IYLhdSuXeYufWFoShZjNHmRTuQnBlITFp50mMazHTyyFrGZXIEAbnMd2U1x6UT8bbqHWef7V281HllPT3CtZU9ZihTQmAl43heEZ1dorfTlVXBPheFdjwUTnBS0GGFuDiUMzuIn5aK+pTaIF5Yzif06X+BBNkU+Q6P0wUmTXGCL0dlwNHqfK5iqFQVhlrcwo+nmAwZ74Bj1UW+c5VgM1LHRVvKzWwrN2UIu2jwtDjwb3A0fLlnt1XOO5s9uY5OcH212613qND3fESKrQq61Gz0eVwTA9fqvQ/VFSbKTAHdwZUSpfVsOTGbaNGJbXhn1O8KDeDkRiIq/IavmAR6K44B6QSn242AfM8EEFb3QNyF4CFxR4MAL8A1cpwwkEI94afBUh8WrKrT5YbjSsX8ibQtogr3oDDJhkUC+sFLcw4NTnc0OFRf6tuY/Csmn9K0sdUmH+yiTsPHf3udWG4cqp6QbybDR1atTmFihGzEInPYhLfh32ceBiesO1pMTglNCCbCgvZHljC+BBzV3KV8Ef6G5WhNwR13+fNnfRbxY21NQphIAqzUwVXDC1g5CZZk4DvgVOYlAAdbJq4sj2p1DxyBOcsVXjvoVL42zb/2Z6x7vaduUB2eCEK7EhrC2YzwZtSVEQ2ZT4Pe2tH8ljMrTL5NSdXXALwVMPMGVv8oan7kYQTU72ipOlQGMlN0v0BTZb3dCwtbzC6WHq3XSi5atVKeQFbyXBG0k97Qdxdu+oVwexHnmHoyl7Cuj/yYmsAyX1W6k0ZJENTmyuGnLbZKb8HsPPMBnQnJk9hxwb1xG4MxCQzb+kOIqDhYmgDVZjwDJflAx/UJXhXDjHnFucC0QJ3WpujhDVZtXKH9Yah9shnw4dCI1RYamMb89tZSRX9Pk3abFu2HAh8sxPm466c7LjmZxZUEcs4KAL5WgOEY63j3vHs1o7JEzEG4Ryzd22j7HDMbXROsCI552ZsfnskmVk+7MrALIRu9KRhGlGHYsfGnXuViz6nl4Lw/vZCF1AGkNO3PrI30XiAXzEcibhdJ+ub7Aq2dfpYWFY4QWXiSOWhBUC/6ZjUcAE50stCfjjTkm2Ny96wDeI4JCF52S0AhxzvXxMke97pYXc29U99xD7MozLy00B34RiSgflITnzWKB06I3x+okjVM/WzUtee9uiQM9WOIGu0AQk6mPYBiLEK/bliFT6tJ8CG0TMbM3MoEiQpUf5xfo3aAfBxm3oTqI4Bc4LZkYhW6wPjb6d2qrE8m1oAT59Ci3ZvmO4+FkFvJyiL73SJHUikrSVqGPLMDkPSn03gLT/gt22JmJ7MoIRuSrGzr4rsLBxzA5/9JWp6rPdu3vyT+XA/zLsw1MTVDhZxdqIDppJuhS2pNEqaYZMD6+81MYYIkEvoPJc88QnHXnvSXNzeVekcf6g+iR4an5fKW+EO52UncHSl5YESO4wpY9eD4RUHO355KJr6IHTrPvI5DuAN6ibaXVxU7wawIxBQJcewk29/6N7VWb0U5PsXiHVtE/sxL12zgNEvC4SX6wSvy2GAIRmFAxM/TDXQKbeRdBWHZykXkSL5k8O5/jgUf/vaGNWY2Y7xccbkxivdg46rjQ1y4H0X7PpSg5fO4T1XjkYSE6dyIn9zLJMNIejUmZkuug3E3w/eetsS0rb1YsCY/+oc+NbBiWDEueO0gxGKQgr3OVsQeNcR4yQwbCgpYRQKi6Op8kVgnoO3tYVjwGWq8vfJCVywoCYq4I/d2fxJwwlKfWXX+sbXjB8FD5MiuIXMQdfBQezgJd/4b4DltqKDVshBw1LUXYlM7dQPWc4tOpCOMOdlELJZV5MJo8RdeSzHw6q6cgEYjalDl0TW1m91au+qCE8IOoXdQpwZciopba3t8R2tcB+icdffG0BxjhDbArxLEhuef67vOmiKnZUJOGdSnErQJEoZZ1h9aulzgqQDc6etq3ETQ9bF+o71p4Odwz/e8SH8aAVRx4N5Ipk9hmHG6t6KNwtKgoDoYpWiA4kWzC8hM43S1VFpZ3KDVeOg26n8dbzYru/+6Aalp07rM35Woxf0E3RrYN4GMccgnnDVc2xrLvCpZ5bXywm3RXU9/bP1Pf0vMS2CcQBvj5rfwdga0O0/85ji5E+HM8q0NXIy9FEomVvADiWq0M4qRB82VJJRQVWuUE9ecC9zHu8xnX0sZVhurF7/Rxhzc/qlOfCVc7MJAlNu6Jgha7C6DeSM7rrLDqB8tox/7VG3UtlNorcPKgRlKjS1gEEzt62ffD3C/51KGBzUy331XvrTWWFf9ccu+uxU/S6Iqoj2Bt5XbZe06DduRNTVcg8rZJJVetdmC7l3+fi7NXlPU1ufG205gfzjvyVU2+h5i7sF3STxaoE7hvBTO/911z7ot6zRksKgiKhzYbzs6Lk/FR1RKEVE4tS18Vv0OZ+OpyMfGO6z5V5RyaJtH9PcFb+/o5EabvAYebTJW/XnB8q39vEkFurhZLMGP16PbE9nm37uK0Iv5IPMhOEriCkSL1VQhWs7C5iDbi2D6UJsBGytE0HMnGfzeMtPzOe+9JmOjlCS28+Gc8sdaUefeVd1GpGz9XhTuxnSZYsE1IHHvjZpnCAGhxw+9KlE8fsT/d0+F8351zHPcD9nT9hMmVQ+hJX6XP6eauRnDraZ//aixfRQfmQZrx5ME2dFnpw39684e7jkIGfa+12cqOZvtf4fJ2MvDuyxflJlscqXNGEjNqlcqn/Zdf/PcVVI4yZTmPBq9fNsv5qjwxWZ5YTolzCRDyS0Uzw9OQjiqgM6Zcsb/vrkhkL8VMtRizV/nfSnmQ0rLJ7+lC27DBXEcWdXjMWfA26nNa6g1KMF7R867x+8K+1I52/F23jXDoSj3ypPhXz5OuPKUgh4Jf33hqymrNMaL1ju6qrXmd38Ro33JQ2XdHN0gBg9zVcgCoRx3XRforqBxhc80IBXoAj8x0YQfH3ay6nHjpUcYduX76FUpumoKP5NEsoYvGmO5vuPa2bqh6FTZPdi8Jt1UxoVca9Tkt/PEQtWGzeRPx0VSndPHB8wvCGySBH2xbH+piEI8Aowzqr3gpClH58a+YroKpoffPE/iku/mNckJsaeErNUurFVU/4uQ6XeOuqfbZu9N5X9EJzyfwBQSwMEFAACAAgAR2t1RX4meplNAAAAawAAABsAAAB1bml2ZXJzYWwvdW5pdmVyc2FsLnBuZy54bWyzsa/IzVEoSy0qzszPs1Uy1DNQsrfj5bIpKEoty0wtV6gAihnpGUCAkkKlrZIJErc8M6UkA6jCwMASIZiRmpmeUWKrZG5qDhfUB5oJAFBLAQIAABQAAgAIAEZrdUXpbttk5AMAAHQOAAAdAAAAAAAAAAEAAAAAAAAAAAB1bml2ZXJzYWwvY29tbW9uX21lc3NhZ2VzLmxuZ1BLAQIAABQAAgAIAEZrdUWfXda4IQQAAJwRAAAnAAAAAAAAAAEAAAAAAB8EAAB1bml2ZXJzYWwvZmxhc2hfcHVibGlzaGluZ19zZXR0aW5ncy54bWxQSwECAAAUAAIACABGa3VFvnI0J7MCAABRCgAAIQAAAAAAAAABAAAAAACFCAAAdW5pdmVyc2FsL2ZsYXNoX3NraW5fc2V0dGluZ3MueG1sUEsBAgAAFAACAAgARmt1RUbqjL30AwAArRAAACYAAAAAAAAAAQAAAAAAdwsAAHVuaXZlcnNhbC9odG1sX3B1Ymxpc2hpbmdfc2V0dGluZ3MueG1sUEsBAgAAFAACAAgARmt1RcjQeb+hAQAALgYAAB8AAAAAAAAAAQAAAAAArw8AAHVuaXZlcnNhbC9odG1sX3NraW5fc2V0dGluZ3MuanNQSwECAAAUAAIACABGa3VFGtrqO6oAAAAfAQAAGgAAAAAAAAABAAAAAACNEQAAdW5pdmVyc2FsL2kxOG5fcHJlc2V0cy54bWxQSwECAAAUAAIACABGa3VFlBOzImkAAABuAAAAHAAAAAAAAAABAAAAAABvEgAAdW5pdmVyc2FsL2xvY2FsX3NldHRpbmdzLnhtbFBLAQIAABQAAgAIAHa4w0TOggk37AIAAIgIAAAUAAAAAAAAAAEAAAAAABITAAB1bml2ZXJzYWwvcGxheWVyLnhtbFBLAQIAABQAAgAIAEZrdUU129mtaAEAAPMCAAApAAAAAAAAAAEAAAAAADAWAAB1bml2ZXJzYWwvc2tpbl9jdXN0b21pemF0aW9uX3NldHRpbmdzLnhtbFBLAQIAABQAAgAIAEdrdUV4XAJ6Kx0AAAZlAAAXAAAAAAAAAAAAAAAAAN8XAAB1bml2ZXJzYWwvdW5pdmVyc2FsLnBuZ1BLAQIAABQAAgAIAEdrdUV+JnqZTQAAAGsAAAAbAAAAAAAAAAEAAAAAAD81AAB1bml2ZXJzYWwvdW5pdmVyc2FsLnBuZy54bWxQSwUGAAAAAAsACwBJAwAAxTUAAAAA"/>
  <p:tag name="ISPRING_PRESENTATION_TITLE" val="Milton Blue PPTX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8293</TotalTime>
  <Words>1066</Words>
  <Application>Microsoft Macintosh PowerPoint</Application>
  <PresentationFormat>自定义</PresentationFormat>
  <Paragraphs>251</Paragraphs>
  <Slides>29</Slides>
  <Notes>29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Custom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Milton Blue PPTX</dc:title>
  <dc:creator>Voxelflux</dc:creator>
  <cp:lastModifiedBy>Guo Xiaoming</cp:lastModifiedBy>
  <cp:revision>732</cp:revision>
  <dcterms:created xsi:type="dcterms:W3CDTF">2013-09-24T23:05:35Z</dcterms:created>
  <dcterms:modified xsi:type="dcterms:W3CDTF">2015-04-29T15:10:06Z</dcterms:modified>
</cp:coreProperties>
</file>