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4" r:id="rId7"/>
    <p:sldId id="265" r:id="rId8"/>
    <p:sldId id="267" r:id="rId9"/>
    <p:sldId id="268" r:id="rId10"/>
    <p:sldId id="269" r:id="rId11"/>
    <p:sldId id="270" r:id="rId12"/>
    <p:sldId id="271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9" d="100"/>
          <a:sy n="89" d="100"/>
        </p:scale>
        <p:origin x="855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4028" y="6087745"/>
            <a:ext cx="2133600" cy="36933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>
              <a:defRPr lang="en-US" sz="1800" smtClean="0">
                <a:solidFill>
                  <a:schemeClr val="tx1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</a:lstStyle>
          <a:p>
            <a:pPr>
              <a:buFont typeface="Arial"/>
              <a:buNone/>
            </a:pPr>
            <a:fld id="{241EB5C9-1307-BA42-ABA2-0BC069CD8E7F}" type="datetimeFigureOut">
              <a:rPr lang="es-ES" smtClean="0"/>
              <a:pPr>
                <a:buFont typeface="Arial"/>
                <a:buNone/>
              </a:pPr>
              <a:t>07/07/2022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E2434B7-EB29-46A2-9BB0-F2B8C1077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763" y="1539241"/>
            <a:ext cx="8091487" cy="1031239"/>
          </a:xfrm>
        </p:spPr>
        <p:txBody>
          <a:bodyPr>
            <a:normAutofit/>
          </a:bodyPr>
          <a:lstStyle>
            <a:lvl1pPr algn="l">
              <a:defRPr sz="4500">
                <a:solidFill>
                  <a:srgbClr val="004CA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6349EFD-9F3E-4F8E-835A-BF8251043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028" y="5171122"/>
            <a:ext cx="7984172" cy="369332"/>
          </a:xfrm>
          <a:noFill/>
        </p:spPr>
        <p:txBody>
          <a:bodyPr wrap="square">
            <a:spAutoFit/>
          </a:bodyPr>
          <a:lstStyle>
            <a:lvl1pPr marL="0" indent="0">
              <a:buNone/>
              <a:defRPr lang="en-US" sz="1800">
                <a:latin typeface="+mj-lt"/>
                <a:ea typeface="Verdana" pitchFamily="34" charset="0"/>
                <a:cs typeface="Verdana" pitchFamily="34" charset="0"/>
              </a:defRPr>
            </a:lvl1pPr>
          </a:lstStyle>
          <a:p>
            <a:pPr marL="0" lvl="0" fontAlgn="auto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B4096C7-B070-4DED-ABB6-F74C021A1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9874"/>
            <a:ext cx="8229600" cy="484629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 dirty="0"/>
              <a:t>Click to edit Master text styles</a:t>
            </a:r>
          </a:p>
          <a:p>
            <a:pPr lvl="1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 dirty="0"/>
              <a:t>Second level</a:t>
            </a:r>
          </a:p>
          <a:p>
            <a:pPr lvl="2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 dirty="0"/>
              <a:t>Third level</a:t>
            </a:r>
          </a:p>
          <a:p>
            <a:pPr lvl="3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 dirty="0"/>
              <a:t>Fourth level</a:t>
            </a:r>
          </a:p>
          <a:p>
            <a:pPr lvl="4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 dirty="0"/>
              <a:t>Fifth level</a:t>
            </a:r>
          </a:p>
        </p:txBody>
      </p:sp>
      <p:sp>
        <p:nvSpPr>
          <p:cNvPr id="10" name="46 Rectángulo">
            <a:extLst>
              <a:ext uri="{FF2B5EF4-FFF2-40B4-BE49-F238E27FC236}">
                <a16:creationId xmlns:a16="http://schemas.microsoft.com/office/drawing/2014/main" id="{09522126-1FC1-4773-AF01-CE5B396CB1DF}"/>
              </a:ext>
            </a:extLst>
          </p:cNvPr>
          <p:cNvSpPr/>
          <p:nvPr userDrawn="1"/>
        </p:nvSpPr>
        <p:spPr>
          <a:xfrm>
            <a:off x="322263" y="907876"/>
            <a:ext cx="8489950" cy="360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C706978-5B5A-4E9E-93E1-17B444FAA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976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>
              <a:defRPr lang="en-US" sz="2000" b="1"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edit Master title style</a:t>
            </a:r>
          </a:p>
        </p:txBody>
      </p:sp>
      <p:sp>
        <p:nvSpPr>
          <p:cNvPr id="13" name="11 CuadroTexto">
            <a:extLst>
              <a:ext uri="{FF2B5EF4-FFF2-40B4-BE49-F238E27FC236}">
                <a16:creationId xmlns:a16="http://schemas.microsoft.com/office/drawing/2014/main" id="{44677B48-9C74-4D9E-902D-6B2689FC476B}"/>
              </a:ext>
            </a:extLst>
          </p:cNvPr>
          <p:cNvSpPr txBox="1"/>
          <p:nvPr userDrawn="1"/>
        </p:nvSpPr>
        <p:spPr>
          <a:xfrm>
            <a:off x="223838" y="6505575"/>
            <a:ext cx="7640637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>
                <a:latin typeface="+mj-lt"/>
                <a:ea typeface="Verdana" pitchFamily="34" charset="0"/>
                <a:cs typeface="Verdana" pitchFamily="34" charset="0"/>
              </a:rPr>
              <a:t>FERRAN CARRASCOSA MALLAFRÈ / 7/7/2020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FF747D4C-7915-47D6-80DF-DFFB634940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3909" b="198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46700"/>
            <a:ext cx="7772400" cy="707886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465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A8E5CA-FA6B-41B8-85F6-7D1D6238B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68240"/>
            <a:ext cx="4038600" cy="485792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>
              <a:defRPr lang="en-US" dirty="0"/>
            </a:lvl1pPr>
            <a:lvl2pPr>
              <a:defRPr lang="en-US" sz="1700" dirty="0"/>
            </a:lvl2pPr>
            <a:lvl3pPr>
              <a:defRPr lang="en-US" sz="1600" dirty="0"/>
            </a:lvl3pPr>
            <a:lvl4pPr>
              <a:defRPr lang="en-US" sz="1500" dirty="0"/>
            </a:lvl4pPr>
            <a:lvl5pPr>
              <a:defRPr lang="en-US" sz="1400" dirty="0"/>
            </a:lvl5pPr>
          </a:lstStyle>
          <a:p>
            <a:pPr lvl="0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 dirty="0"/>
              <a:t>Click to edit Master text styles</a:t>
            </a:r>
          </a:p>
          <a:p>
            <a:pPr lvl="1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 dirty="0"/>
              <a:t>Second level</a:t>
            </a:r>
          </a:p>
          <a:p>
            <a:pPr lvl="2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 dirty="0"/>
              <a:t>Third level</a:t>
            </a:r>
          </a:p>
          <a:p>
            <a:pPr lvl="3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 dirty="0"/>
              <a:t>Fourth level</a:t>
            </a:r>
          </a:p>
          <a:p>
            <a:pPr lvl="4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 dirty="0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C304D0B-A1ED-4861-85BC-CF2E5F983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68240"/>
            <a:ext cx="4038600" cy="485792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>
              <a:defRPr lang="en-US"/>
            </a:lvl1pPr>
            <a:lvl2pPr>
              <a:defRPr lang="en-US" sz="1700"/>
            </a:lvl2pPr>
            <a:lvl3pPr>
              <a:defRPr lang="en-US" sz="1600"/>
            </a:lvl3pPr>
            <a:lvl4pPr>
              <a:defRPr lang="en-US" sz="1500"/>
            </a:lvl4pPr>
            <a:lvl5pPr>
              <a:defRPr lang="en-US" sz="1400"/>
            </a:lvl5pPr>
          </a:lstStyle>
          <a:p>
            <a:pPr lvl="0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/>
              <a:t>Click to edit Master text styles</a:t>
            </a:r>
          </a:p>
          <a:p>
            <a:pPr lvl="1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/>
              <a:t>Second level</a:t>
            </a:r>
          </a:p>
          <a:p>
            <a:pPr lvl="2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lvl="3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/>
              <a:t>Fourth level</a:t>
            </a:r>
          </a:p>
          <a:p>
            <a:pPr lvl="4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/>
              <a:t>Fifth level</a:t>
            </a:r>
          </a:p>
        </p:txBody>
      </p:sp>
      <p:sp>
        <p:nvSpPr>
          <p:cNvPr id="12" name="46 Rectángulo">
            <a:extLst>
              <a:ext uri="{FF2B5EF4-FFF2-40B4-BE49-F238E27FC236}">
                <a16:creationId xmlns:a16="http://schemas.microsoft.com/office/drawing/2014/main" id="{B843D130-D5A7-4FE3-8700-760F40384057}"/>
              </a:ext>
            </a:extLst>
          </p:cNvPr>
          <p:cNvSpPr/>
          <p:nvPr userDrawn="1"/>
        </p:nvSpPr>
        <p:spPr>
          <a:xfrm>
            <a:off x="322263" y="907876"/>
            <a:ext cx="8489950" cy="360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A659FDF-D60B-4832-ABD5-293FF959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468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>
              <a:defRPr lang="en-US" sz="2000" b="1" dirty="0"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edit Master title style</a:t>
            </a:r>
          </a:p>
        </p:txBody>
      </p:sp>
      <p:sp>
        <p:nvSpPr>
          <p:cNvPr id="15" name="11 CuadroTexto">
            <a:extLst>
              <a:ext uri="{FF2B5EF4-FFF2-40B4-BE49-F238E27FC236}">
                <a16:creationId xmlns:a16="http://schemas.microsoft.com/office/drawing/2014/main" id="{3F12EAA0-9FC8-49A6-B46E-C6BE20DFA374}"/>
              </a:ext>
            </a:extLst>
          </p:cNvPr>
          <p:cNvSpPr txBox="1"/>
          <p:nvPr userDrawn="1"/>
        </p:nvSpPr>
        <p:spPr>
          <a:xfrm>
            <a:off x="223838" y="6505575"/>
            <a:ext cx="7640637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>
                <a:latin typeface="+mj-lt"/>
                <a:ea typeface="Verdana" pitchFamily="34" charset="0"/>
                <a:cs typeface="Verdana" pitchFamily="34" charset="0"/>
              </a:rPr>
              <a:t>FERRAN CARRASCOSA MALLAFRÈ / 11/10/2020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>
              <a:defRPr lang="en-US"/>
            </a:lvl1pPr>
            <a:lvl2pPr>
              <a:defRPr lang="en-US" sz="1700"/>
            </a:lvl2pPr>
            <a:lvl3pPr>
              <a:defRPr lang="en-US" sz="1600"/>
            </a:lvl3pPr>
            <a:lvl4pPr>
              <a:defRPr lang="en-US" sz="1500"/>
            </a:lvl4pPr>
            <a:lvl5pPr>
              <a:defRPr lang="en-US" sz="1400"/>
            </a:lvl5pPr>
          </a:lstStyle>
          <a:p>
            <a:pPr lvl="0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/>
              <a:t>Click to edit Master text styles</a:t>
            </a:r>
          </a:p>
          <a:p>
            <a:pPr lvl="1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/>
              <a:t>Second level</a:t>
            </a:r>
          </a:p>
          <a:p>
            <a:pPr lvl="2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lvl="3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/>
              <a:t>Fourth level</a:t>
            </a:r>
          </a:p>
          <a:p>
            <a:pPr lvl="4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>
              <a:defRPr lang="en-US"/>
            </a:lvl1pPr>
            <a:lvl2pPr>
              <a:defRPr lang="en-US" sz="1700"/>
            </a:lvl2pPr>
            <a:lvl3pPr>
              <a:defRPr lang="en-US" sz="1600"/>
            </a:lvl3pPr>
            <a:lvl4pPr>
              <a:defRPr lang="en-US" sz="1500"/>
            </a:lvl4pPr>
            <a:lvl5pPr>
              <a:defRPr lang="en-US" sz="1400"/>
            </a:lvl5pPr>
          </a:lstStyle>
          <a:p>
            <a:pPr lvl="0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/>
              <a:t>Click to edit Master text styles</a:t>
            </a:r>
          </a:p>
          <a:p>
            <a:pPr lvl="1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/>
              <a:t>Second level</a:t>
            </a:r>
          </a:p>
          <a:p>
            <a:pPr lvl="2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lvl="3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/>
              <a:t>Fourth level</a:t>
            </a:r>
          </a:p>
          <a:p>
            <a:pPr lvl="4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46083"/>
            <a:ext cx="8229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lvl="0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 dirty="0"/>
              <a:t>Click to edit Master text styles</a:t>
            </a:r>
          </a:p>
          <a:p>
            <a:pPr lvl="1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 dirty="0"/>
              <a:t>Second level</a:t>
            </a:r>
          </a:p>
          <a:p>
            <a:pPr lvl="2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 dirty="0"/>
              <a:t>Third level</a:t>
            </a:r>
          </a:p>
          <a:p>
            <a:pPr lvl="3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 dirty="0"/>
              <a:t>Fourth level</a:t>
            </a:r>
          </a:p>
          <a:p>
            <a:pPr lvl="4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lang="en-US" sz="2000" b="1" kern="1200" dirty="0">
          <a:solidFill>
            <a:schemeClr val="tx1"/>
          </a:solidFill>
          <a:latin typeface="Calibri" panose="020F0502020204030204" pitchFamily="34" charset="0"/>
          <a:ea typeface="+mn-ea"/>
          <a:cs typeface="Arial" panose="020B0604020202020204" pitchFamily="34" charset="0"/>
        </a:defRPr>
      </a:lvl1pPr>
    </p:titleStyle>
    <p:bodyStyle>
      <a:lvl1pPr marL="179388" indent="-179388" algn="l" defTabSz="457200" rtl="0" eaLnBrk="1" latinLnBrk="0" hangingPunct="1">
        <a:spcBef>
          <a:spcPct val="20000"/>
        </a:spcBef>
        <a:buFont typeface="Arial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357188" indent="-177800" algn="l" defTabSz="457200" rtl="0" eaLnBrk="1" latinLnBrk="0" hangingPunct="1">
        <a:spcBef>
          <a:spcPct val="20000"/>
        </a:spcBef>
        <a:buFont typeface="Arial"/>
        <a:buChar char="–"/>
        <a:defRPr lang="en-US" sz="17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179388" algn="l" defTabSz="457200" rtl="0" eaLnBrk="1" latinLnBrk="0" hangingPunct="1">
        <a:spcBef>
          <a:spcPct val="20000"/>
        </a:spcBef>
        <a:buFont typeface="Arial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720725" indent="-184150" algn="l" defTabSz="457200" rtl="0" eaLnBrk="1" latinLnBrk="0" hangingPunct="1">
        <a:spcBef>
          <a:spcPct val="20000"/>
        </a:spcBef>
        <a:buFont typeface="Arial"/>
        <a:buChar char="–"/>
        <a:defRPr lang="en-US" sz="15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77800" algn="l" defTabSz="457200" rtl="0" eaLnBrk="1" latinLnBrk="0" hangingPunct="1">
        <a:spcBef>
          <a:spcPct val="20000"/>
        </a:spcBef>
        <a:buFont typeface="Arial"/>
        <a:buChar char="»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math.html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wapi.dev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3.3.2/api/_as_gen/matplotlib.pyplot.scatter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2434B7-EB29-46A2-9BB0-F2B8C1077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763" y="1539241"/>
            <a:ext cx="8091487" cy="1031239"/>
          </a:xfrm>
        </p:spPr>
        <p:txBody>
          <a:bodyPr/>
          <a:lstStyle/>
          <a:p>
            <a:pPr marL="0" lvl="0" indent="0">
              <a:buNone/>
            </a:pPr>
            <a:r>
              <a:rPr lang="es-ES" dirty="0" err="1"/>
              <a:t>Topic</a:t>
            </a:r>
            <a:r>
              <a:rPr lang="es-ES" dirty="0"/>
              <a:t>: </a:t>
            </a:r>
            <a:r>
              <a:rPr lang="es-ES" dirty="0" err="1"/>
              <a:t>Programming</a:t>
            </a:r>
            <a:r>
              <a:rPr lang="es-ES" dirty="0"/>
              <a:t> in Python</a:t>
            </a:r>
            <a:endParaRPr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6349EFD-9F3E-4F8E-835A-BF8251043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028" y="5171122"/>
            <a:ext cx="7984172" cy="369332"/>
          </a:xfrm>
          <a:noFill/>
        </p:spPr>
        <p:txBody>
          <a:bodyPr/>
          <a:lstStyle/>
          <a:p>
            <a:pPr marL="0" lvl="0" indent="0">
              <a:buNone/>
            </a:pPr>
            <a:br/>
            <a:br/>
            <a:r>
              <a:t>Ferran Carrascosa Mallafrè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4028" y="6087745"/>
            <a:ext cx="2133600" cy="36933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rPr dirty="0"/>
              <a:t>7/7/2022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A659FDF-D60B-4832-ABD5-293FF959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468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rPr dirty="0"/>
              <a:t>2. </a:t>
            </a:r>
            <a:r>
              <a:rPr lang="en-GB" dirty="0"/>
              <a:t>Plots with Matplotlib. object oriented interface</a:t>
            </a:r>
            <a:endParaRPr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A8E5CA-FA6B-41B8-85F6-7D1D6238BF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lvl="0" indent="0">
              <a:buNone/>
            </a:pPr>
            <a:r>
              <a:rPr lang="en-GB" i="1" dirty="0">
                <a:solidFill>
                  <a:srgbClr val="60A0B0"/>
                </a:solidFill>
                <a:latin typeface="Courier"/>
              </a:rPr>
              <a:t># The grid of plots is created</a:t>
            </a:r>
          </a:p>
          <a:p>
            <a:pPr lvl="0" indent="0">
              <a:buNone/>
            </a:pPr>
            <a:r>
              <a:rPr lang="en-GB" i="1" dirty="0">
                <a:solidFill>
                  <a:srgbClr val="60A0B0"/>
                </a:solidFill>
                <a:latin typeface="Courier"/>
              </a:rPr>
              <a:t># </a:t>
            </a:r>
            <a:r>
              <a:rPr lang="en-GB" i="1" dirty="0" err="1">
                <a:solidFill>
                  <a:srgbClr val="60A0B0"/>
                </a:solidFill>
                <a:latin typeface="Courier"/>
              </a:rPr>
              <a:t>ax</a:t>
            </a:r>
            <a:r>
              <a:rPr lang="en-GB" i="1" dirty="0">
                <a:solidFill>
                  <a:srgbClr val="60A0B0"/>
                </a:solidFill>
                <a:latin typeface="Courier"/>
              </a:rPr>
              <a:t> will be a vector of 2 Axes objects</a:t>
            </a:r>
            <a:br>
              <a:rPr lang="es-ES" dirty="0"/>
            </a:br>
            <a:r>
              <a:rPr dirty="0">
                <a:latin typeface="Courier"/>
              </a:rPr>
              <a:t>fig, ax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plt.subplots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A070"/>
                </a:solidFill>
                <a:latin typeface="Courier"/>
              </a:rPr>
              <a:t>2</a:t>
            </a:r>
            <a:r>
              <a:rPr dirty="0">
                <a:latin typeface="Courier"/>
              </a:rPr>
              <a:t>)</a:t>
            </a:r>
            <a:r>
              <a:rPr dirty="0">
                <a:solidFill>
                  <a:srgbClr val="666666"/>
                </a:solidFill>
                <a:latin typeface="Courier"/>
              </a:rPr>
              <a:t>;</a:t>
            </a:r>
            <a:br>
              <a:rPr dirty="0"/>
            </a:br>
            <a:br>
              <a:rPr dirty="0"/>
            </a:b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 </a:t>
            </a:r>
            <a:r>
              <a:rPr lang="en-GB" i="1" dirty="0">
                <a:solidFill>
                  <a:srgbClr val="60A0B0"/>
                </a:solidFill>
                <a:latin typeface="Courier"/>
              </a:rPr>
              <a:t>Call the plot() method on the appropriate object</a:t>
            </a:r>
            <a:br>
              <a:rPr dirty="0"/>
            </a:br>
            <a:r>
              <a:rPr dirty="0">
                <a:latin typeface="Courier"/>
              </a:rPr>
              <a:t>ax[</a:t>
            </a:r>
            <a:r>
              <a:rPr dirty="0">
                <a:solidFill>
                  <a:srgbClr val="40A070"/>
                </a:solidFill>
                <a:latin typeface="Courier"/>
              </a:rPr>
              <a:t>0</a:t>
            </a:r>
            <a:r>
              <a:rPr dirty="0">
                <a:latin typeface="Courier"/>
              </a:rPr>
              <a:t>].boxplot(</a:t>
            </a:r>
            <a:r>
              <a:rPr dirty="0" err="1">
                <a:latin typeface="Courier"/>
              </a:rPr>
              <a:t>altura_media</a:t>
            </a:r>
            <a:r>
              <a:rPr dirty="0">
                <a:latin typeface="Courier"/>
              </a:rPr>
              <a:t>, vert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19177C"/>
                </a:solidFill>
                <a:latin typeface="Courier"/>
              </a:rPr>
              <a:t>False</a:t>
            </a:r>
            <a:r>
              <a:rPr dirty="0">
                <a:latin typeface="Courier"/>
              </a:rPr>
              <a:t>)</a:t>
            </a:r>
            <a:r>
              <a:rPr dirty="0">
                <a:solidFill>
                  <a:srgbClr val="666666"/>
                </a:solidFill>
                <a:latin typeface="Courier"/>
              </a:rPr>
              <a:t>;</a:t>
            </a:r>
            <a:br>
              <a:rPr dirty="0"/>
            </a:br>
            <a:r>
              <a:rPr dirty="0">
                <a:latin typeface="Courier"/>
              </a:rPr>
              <a:t>ax[</a:t>
            </a:r>
            <a:r>
              <a:rPr dirty="0">
                <a:solidFill>
                  <a:srgbClr val="40A070"/>
                </a:solidFill>
                <a:latin typeface="Courier"/>
              </a:rPr>
              <a:t>1</a:t>
            </a:r>
            <a:r>
              <a:rPr dirty="0">
                <a:latin typeface="Courier"/>
              </a:rPr>
              <a:t>].boxplot(</a:t>
            </a:r>
            <a:r>
              <a:rPr dirty="0" err="1">
                <a:latin typeface="Courier"/>
              </a:rPr>
              <a:t>vida_media</a:t>
            </a:r>
            <a:r>
              <a:rPr dirty="0">
                <a:latin typeface="Courier"/>
              </a:rPr>
              <a:t>, vert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19177C"/>
                </a:solidFill>
                <a:latin typeface="Courier"/>
              </a:rPr>
              <a:t>False</a:t>
            </a:r>
            <a:r>
              <a:rPr dirty="0">
                <a:latin typeface="Courier"/>
              </a:rPr>
              <a:t>)</a:t>
            </a:r>
            <a:r>
              <a:rPr dirty="0">
                <a:solidFill>
                  <a:srgbClr val="666666"/>
                </a:solidFill>
                <a:latin typeface="Courier"/>
              </a:rPr>
              <a:t>;</a:t>
            </a:r>
            <a:br>
              <a:rPr dirty="0"/>
            </a:br>
            <a:br>
              <a:rPr dirty="0"/>
            </a:br>
            <a:r>
              <a:rPr dirty="0">
                <a:latin typeface="Courier"/>
              </a:rPr>
              <a:t>ax[</a:t>
            </a:r>
            <a:r>
              <a:rPr dirty="0">
                <a:solidFill>
                  <a:srgbClr val="40A070"/>
                </a:solidFill>
                <a:latin typeface="Courier"/>
              </a:rPr>
              <a:t>0</a:t>
            </a:r>
            <a:r>
              <a:rPr dirty="0">
                <a:latin typeface="Courier"/>
              </a:rPr>
              <a:t>].set(</a:t>
            </a:r>
            <a:r>
              <a:rPr dirty="0" err="1">
                <a:latin typeface="Courier"/>
              </a:rPr>
              <a:t>xlim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A070"/>
                </a:solidFill>
                <a:latin typeface="Courier"/>
              </a:rPr>
              <a:t>150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A070"/>
                </a:solidFill>
                <a:latin typeface="Courier"/>
              </a:rPr>
              <a:t>250</a:t>
            </a:r>
            <a:r>
              <a:rPr dirty="0">
                <a:latin typeface="Courier"/>
              </a:rPr>
              <a:t>),</a:t>
            </a:r>
            <a:r>
              <a:rPr dirty="0" err="1">
                <a:latin typeface="Courier"/>
              </a:rPr>
              <a:t>ylabel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70A0"/>
                </a:solidFill>
                <a:latin typeface="Courier"/>
              </a:rPr>
              <a:t>'Altura media (cm)'</a:t>
            </a:r>
            <a:r>
              <a:rPr dirty="0">
                <a:latin typeface="Courier"/>
              </a:rPr>
              <a:t>,title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70A0"/>
                </a:solidFill>
                <a:latin typeface="Courier"/>
              </a:rPr>
              <a:t>'Boxplot'</a:t>
            </a:r>
            <a:r>
              <a:rPr dirty="0">
                <a:latin typeface="Courier"/>
              </a:rPr>
              <a:t>)</a:t>
            </a:r>
            <a:r>
              <a:rPr dirty="0">
                <a:solidFill>
                  <a:srgbClr val="666666"/>
                </a:solidFill>
                <a:latin typeface="Courier"/>
              </a:rPr>
              <a:t>;</a:t>
            </a:r>
            <a:br>
              <a:rPr dirty="0"/>
            </a:br>
            <a:r>
              <a:rPr dirty="0">
                <a:latin typeface="Courier"/>
              </a:rPr>
              <a:t>ax[</a:t>
            </a:r>
            <a:r>
              <a:rPr dirty="0">
                <a:solidFill>
                  <a:srgbClr val="40A070"/>
                </a:solidFill>
                <a:latin typeface="Courier"/>
              </a:rPr>
              <a:t>1</a:t>
            </a:r>
            <a:r>
              <a:rPr dirty="0">
                <a:latin typeface="Courier"/>
              </a:rPr>
              <a:t>].set(</a:t>
            </a:r>
            <a:r>
              <a:rPr dirty="0" err="1">
                <a:latin typeface="Courier"/>
              </a:rPr>
              <a:t>xlim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A070"/>
                </a:solidFill>
                <a:latin typeface="Courier"/>
              </a:rPr>
              <a:t>0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A070"/>
                </a:solidFill>
                <a:latin typeface="Courier"/>
              </a:rPr>
              <a:t>300</a:t>
            </a:r>
            <a:r>
              <a:rPr dirty="0">
                <a:latin typeface="Courier"/>
              </a:rPr>
              <a:t>),</a:t>
            </a:r>
            <a:r>
              <a:rPr dirty="0" err="1">
                <a:latin typeface="Courier"/>
              </a:rPr>
              <a:t>ylabel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70A0"/>
                </a:solidFill>
                <a:latin typeface="Courier"/>
              </a:rPr>
              <a:t>'Vida media (</a:t>
            </a:r>
            <a:r>
              <a:rPr dirty="0" err="1">
                <a:solidFill>
                  <a:srgbClr val="4070A0"/>
                </a:solidFill>
                <a:latin typeface="Courier"/>
              </a:rPr>
              <a:t>anyos</a:t>
            </a:r>
            <a:r>
              <a:rPr dirty="0">
                <a:solidFill>
                  <a:srgbClr val="4070A0"/>
                </a:solidFill>
                <a:latin typeface="Courier"/>
              </a:rPr>
              <a:t>)'</a:t>
            </a:r>
            <a:r>
              <a:rPr dirty="0">
                <a:latin typeface="Courier"/>
              </a:rPr>
              <a:t>)</a:t>
            </a:r>
            <a:r>
              <a:rPr dirty="0">
                <a:solidFill>
                  <a:srgbClr val="666666"/>
                </a:solidFill>
                <a:latin typeface="Courier"/>
              </a:rPr>
              <a:t>;</a:t>
            </a:r>
            <a:br>
              <a:rPr dirty="0"/>
            </a:br>
            <a:r>
              <a:rPr dirty="0" err="1">
                <a:latin typeface="Courier"/>
              </a:rPr>
              <a:t>plt.show</a:t>
            </a:r>
            <a:r>
              <a:rPr dirty="0">
                <a:latin typeface="Courier"/>
              </a:rPr>
              <a:t>()</a:t>
            </a:r>
            <a:r>
              <a:rPr dirty="0">
                <a:solidFill>
                  <a:srgbClr val="666666"/>
                </a:solidFill>
                <a:latin typeface="Courier"/>
              </a:rPr>
              <a:t>;</a:t>
            </a:r>
          </a:p>
        </p:txBody>
      </p:sp>
      <p:pic>
        <p:nvPicPr>
          <p:cNvPr id="2" name="Picture 1" descr="modulo1_tema4_Py_ppt_files/figure-pptx/unnamed-chunk-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816100"/>
            <a:ext cx="4038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648200" y="5642386"/>
            <a:ext cx="4038600" cy="466314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dirty="0" err="1"/>
              <a:t>oriented</a:t>
            </a:r>
            <a:r>
              <a:rPr lang="es-ES" dirty="0"/>
              <a:t> interface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A659FDF-D60B-4832-ABD5-293FF959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468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rPr dirty="0"/>
              <a:t>2. </a:t>
            </a:r>
            <a:r>
              <a:rPr lang="es-ES" dirty="0" err="1"/>
              <a:t>Plots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Matplotlib</a:t>
            </a:r>
            <a:r>
              <a:rPr lang="es-ES" dirty="0"/>
              <a:t>. </a:t>
            </a:r>
            <a:r>
              <a:rPr lang="es-ES" dirty="0" err="1"/>
              <a:t>Personalization</a:t>
            </a:r>
            <a:r>
              <a:rPr dirty="0"/>
              <a:t>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A8E5CA-FA6B-41B8-85F6-7D1D6238BF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lvl="0"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 </a:t>
            </a:r>
            <a:r>
              <a:rPr lang="en-GB" i="1" dirty="0">
                <a:solidFill>
                  <a:srgbClr val="60A0B0"/>
                </a:solidFill>
                <a:latin typeface="Courier"/>
              </a:rPr>
              <a:t>We recover the species graph</a:t>
            </a:r>
            <a:br>
              <a:rPr dirty="0"/>
            </a:br>
            <a:r>
              <a:rPr dirty="0" err="1">
                <a:latin typeface="Courier"/>
              </a:rPr>
              <a:t>plt.scatter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altura_media</a:t>
            </a:r>
            <a:r>
              <a:rPr dirty="0">
                <a:latin typeface="Courier"/>
              </a:rPr>
              <a:t>, np.log(</a:t>
            </a:r>
            <a:r>
              <a:rPr dirty="0" err="1">
                <a:latin typeface="Courier"/>
              </a:rPr>
              <a:t>vida_media</a:t>
            </a:r>
            <a:r>
              <a:rPr dirty="0">
                <a:latin typeface="Courier"/>
              </a:rPr>
              <a:t>), c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 err="1">
                <a:latin typeface="Courier"/>
              </a:rPr>
              <a:t>num_peliculas</a:t>
            </a:r>
            <a:r>
              <a:rPr dirty="0">
                <a:latin typeface="Courier"/>
              </a:rPr>
              <a:t>, s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A070"/>
                </a:solidFill>
                <a:latin typeface="Courier"/>
              </a:rPr>
              <a:t>100</a:t>
            </a:r>
            <a:r>
              <a:rPr dirty="0">
                <a:solidFill>
                  <a:srgbClr val="666666"/>
                </a:solidFill>
                <a:latin typeface="Courier"/>
              </a:rPr>
              <a:t>*</a:t>
            </a:r>
            <a:r>
              <a:rPr dirty="0" err="1">
                <a:latin typeface="Courier"/>
              </a:rPr>
              <a:t>num_peliculas</a:t>
            </a:r>
            <a:r>
              <a:rPr dirty="0">
                <a:latin typeface="Courier"/>
              </a:rPr>
              <a:t>, alpha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A070"/>
                </a:solidFill>
                <a:latin typeface="Courier"/>
              </a:rPr>
              <a:t>0.3</a:t>
            </a:r>
            <a:r>
              <a:rPr dirty="0">
                <a:latin typeface="Courier"/>
              </a:rPr>
              <a:t>,cmap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70A0"/>
                </a:solidFill>
                <a:latin typeface="Courier"/>
              </a:rPr>
              <a:t>'</a:t>
            </a:r>
            <a:r>
              <a:rPr dirty="0" err="1">
                <a:solidFill>
                  <a:srgbClr val="4070A0"/>
                </a:solidFill>
                <a:latin typeface="Courier"/>
              </a:rPr>
              <a:t>viridis</a:t>
            </a:r>
            <a:r>
              <a:rPr dirty="0">
                <a:solidFill>
                  <a:srgbClr val="4070A0"/>
                </a:solidFill>
                <a:latin typeface="Courier"/>
              </a:rPr>
              <a:t>'</a:t>
            </a:r>
            <a:r>
              <a:rPr dirty="0">
                <a:latin typeface="Courier"/>
              </a:rPr>
              <a:t>)</a:t>
            </a:r>
            <a:br>
              <a:rPr dirty="0"/>
            </a:b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 </a:t>
            </a:r>
            <a:r>
              <a:rPr lang="es-ES" i="1" dirty="0">
                <a:solidFill>
                  <a:srgbClr val="60A0B0"/>
                </a:solidFill>
                <a:latin typeface="Courier"/>
              </a:rPr>
              <a:t>color </a:t>
            </a:r>
            <a:r>
              <a:rPr lang="es-ES" i="1" dirty="0" err="1">
                <a:solidFill>
                  <a:srgbClr val="60A0B0"/>
                </a:solidFill>
                <a:latin typeface="Courier"/>
              </a:rPr>
              <a:t>legend</a:t>
            </a:r>
            <a:br>
              <a:rPr dirty="0"/>
            </a:br>
            <a:r>
              <a:rPr dirty="0">
                <a:latin typeface="Courier"/>
              </a:rPr>
              <a:t>cbar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plt.colorbar</a:t>
            </a:r>
            <a:r>
              <a:rPr dirty="0">
                <a:latin typeface="Courier"/>
              </a:rPr>
              <a:t>()</a:t>
            </a:r>
            <a:r>
              <a:rPr dirty="0">
                <a:solidFill>
                  <a:srgbClr val="666666"/>
                </a:solidFill>
                <a:latin typeface="Courier"/>
              </a:rPr>
              <a:t>;</a:t>
            </a:r>
            <a:r>
              <a:rPr dirty="0">
                <a:latin typeface="Courier"/>
              </a:rPr>
              <a:t>  </a:t>
            </a:r>
            <a:r>
              <a:rPr i="1" dirty="0">
                <a:solidFill>
                  <a:srgbClr val="60A0B0"/>
                </a:solidFill>
                <a:latin typeface="Courier"/>
              </a:rPr>
              <a:t># </a:t>
            </a:r>
            <a:r>
              <a:rPr lang="es-ES" i="1" dirty="0">
                <a:solidFill>
                  <a:srgbClr val="60A0B0"/>
                </a:solidFill>
                <a:latin typeface="Courier"/>
              </a:rPr>
              <a:t>Show </a:t>
            </a:r>
            <a:r>
              <a:rPr lang="es-ES" i="1" dirty="0" err="1">
                <a:solidFill>
                  <a:srgbClr val="60A0B0"/>
                </a:solidFill>
                <a:latin typeface="Courier"/>
              </a:rPr>
              <a:t>the</a:t>
            </a:r>
            <a:r>
              <a:rPr lang="es-ES" i="1" dirty="0">
                <a:solidFill>
                  <a:srgbClr val="60A0B0"/>
                </a:solidFill>
                <a:latin typeface="Courier"/>
              </a:rPr>
              <a:t> </a:t>
            </a:r>
            <a:r>
              <a:rPr lang="es-ES" i="1" dirty="0" err="1">
                <a:solidFill>
                  <a:srgbClr val="60A0B0"/>
                </a:solidFill>
                <a:latin typeface="Courier"/>
              </a:rPr>
              <a:t>palette</a:t>
            </a:r>
            <a:br>
              <a:rPr dirty="0"/>
            </a:br>
            <a:r>
              <a:rPr dirty="0" err="1">
                <a:latin typeface="Courier"/>
              </a:rPr>
              <a:t>cbar.ax.get_yaxis</a:t>
            </a:r>
            <a:r>
              <a:rPr dirty="0">
                <a:latin typeface="Courier"/>
              </a:rPr>
              <a:t>().</a:t>
            </a:r>
            <a:r>
              <a:rPr dirty="0" err="1">
                <a:latin typeface="Courier"/>
              </a:rPr>
              <a:t>labelpad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15</a:t>
            </a:r>
            <a:r>
              <a:rPr dirty="0">
                <a:latin typeface="Courier"/>
              </a:rPr>
              <a:t>   </a:t>
            </a:r>
            <a:r>
              <a:rPr i="1" dirty="0">
                <a:solidFill>
                  <a:srgbClr val="60A0B0"/>
                </a:solidFill>
                <a:latin typeface="Courier"/>
              </a:rPr>
              <a:t># </a:t>
            </a:r>
            <a:r>
              <a:rPr lang="en-GB" i="1" dirty="0">
                <a:solidFill>
                  <a:srgbClr val="60A0B0"/>
                </a:solidFill>
                <a:latin typeface="Courier"/>
              </a:rPr>
              <a:t>give space to the title</a:t>
            </a:r>
            <a:br>
              <a:rPr dirty="0"/>
            </a:br>
            <a:r>
              <a:rPr dirty="0" err="1">
                <a:latin typeface="Courier"/>
              </a:rPr>
              <a:t>cbar.ax.set_ylabel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'# de </a:t>
            </a:r>
            <a:r>
              <a:rPr dirty="0" err="1">
                <a:solidFill>
                  <a:srgbClr val="4070A0"/>
                </a:solidFill>
                <a:latin typeface="Courier"/>
              </a:rPr>
              <a:t>peliculas</a:t>
            </a:r>
            <a:r>
              <a:rPr dirty="0">
                <a:solidFill>
                  <a:srgbClr val="4070A0"/>
                </a:solidFill>
                <a:latin typeface="Courier"/>
              </a:rPr>
              <a:t>'</a:t>
            </a:r>
            <a:r>
              <a:rPr dirty="0">
                <a:latin typeface="Courier"/>
              </a:rPr>
              <a:t>, rotation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A070"/>
                </a:solidFill>
                <a:latin typeface="Courier"/>
              </a:rPr>
              <a:t>270</a:t>
            </a:r>
            <a:r>
              <a:rPr dirty="0">
                <a:latin typeface="Courier"/>
              </a:rPr>
              <a:t>) </a:t>
            </a:r>
            <a:r>
              <a:rPr i="1" dirty="0">
                <a:solidFill>
                  <a:srgbClr val="60A0B0"/>
                </a:solidFill>
                <a:latin typeface="Courier"/>
              </a:rPr>
              <a:t># </a:t>
            </a:r>
            <a:r>
              <a:rPr lang="es-ES" i="1" dirty="0" err="1">
                <a:solidFill>
                  <a:srgbClr val="60A0B0"/>
                </a:solidFill>
                <a:latin typeface="Courier"/>
              </a:rPr>
              <a:t>added</a:t>
            </a:r>
            <a:r>
              <a:rPr lang="es-ES" i="1" dirty="0">
                <a:solidFill>
                  <a:srgbClr val="60A0B0"/>
                </a:solidFill>
                <a:latin typeface="Courier"/>
              </a:rPr>
              <a:t> </a:t>
            </a:r>
            <a:r>
              <a:rPr lang="es-ES" i="1" dirty="0" err="1">
                <a:solidFill>
                  <a:srgbClr val="60A0B0"/>
                </a:solidFill>
                <a:latin typeface="Courier"/>
              </a:rPr>
              <a:t>title</a:t>
            </a:r>
            <a:br>
              <a:rPr dirty="0"/>
            </a:br>
            <a:br>
              <a:rPr dirty="0"/>
            </a:br>
            <a:r>
              <a:rPr dirty="0" err="1">
                <a:latin typeface="Courier"/>
              </a:rPr>
              <a:t>plt.title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"N </a:t>
            </a:r>
            <a:r>
              <a:rPr dirty="0" err="1">
                <a:solidFill>
                  <a:srgbClr val="4070A0"/>
                </a:solidFill>
                <a:latin typeface="Courier"/>
              </a:rPr>
              <a:t>peliculas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r>
              <a:rPr dirty="0" err="1">
                <a:solidFill>
                  <a:srgbClr val="4070A0"/>
                </a:solidFill>
                <a:latin typeface="Courier"/>
              </a:rPr>
              <a:t>aparece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r>
              <a:rPr dirty="0" err="1">
                <a:solidFill>
                  <a:srgbClr val="4070A0"/>
                </a:solidFill>
                <a:latin typeface="Courier"/>
              </a:rPr>
              <a:t>cada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r>
              <a:rPr dirty="0" err="1">
                <a:solidFill>
                  <a:srgbClr val="4070A0"/>
                </a:solidFill>
                <a:latin typeface="Courier"/>
              </a:rPr>
              <a:t>especies</a:t>
            </a:r>
            <a:r>
              <a:rPr dirty="0">
                <a:solidFill>
                  <a:srgbClr val="4070A0"/>
                </a:solidFill>
                <a:latin typeface="Courier"/>
              </a:rPr>
              <a:t> de Star Wars"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 err="1">
                <a:latin typeface="Courier"/>
              </a:rPr>
              <a:t>plt.xlabel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"Altura media (cm)"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 err="1">
                <a:latin typeface="Courier"/>
              </a:rPr>
              <a:t>plt.ylabel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"log(</a:t>
            </a:r>
            <a:r>
              <a:rPr dirty="0" err="1">
                <a:solidFill>
                  <a:srgbClr val="4070A0"/>
                </a:solidFill>
                <a:latin typeface="Courier"/>
              </a:rPr>
              <a:t>anyos</a:t>
            </a:r>
            <a:r>
              <a:rPr dirty="0">
                <a:solidFill>
                  <a:srgbClr val="4070A0"/>
                </a:solidFill>
                <a:latin typeface="Courier"/>
              </a:rPr>
              <a:t> de </a:t>
            </a:r>
            <a:r>
              <a:rPr dirty="0" err="1">
                <a:solidFill>
                  <a:srgbClr val="4070A0"/>
                </a:solidFill>
                <a:latin typeface="Courier"/>
              </a:rPr>
              <a:t>vida</a:t>
            </a:r>
            <a:r>
              <a:rPr dirty="0">
                <a:solidFill>
                  <a:srgbClr val="4070A0"/>
                </a:solidFill>
                <a:latin typeface="Courier"/>
              </a:rPr>
              <a:t> media)"</a:t>
            </a:r>
            <a:r>
              <a:rPr dirty="0">
                <a:latin typeface="Courier"/>
              </a:rPr>
              <a:t>)</a:t>
            </a:r>
            <a:r>
              <a:rPr dirty="0">
                <a:solidFill>
                  <a:srgbClr val="666666"/>
                </a:solidFill>
                <a:latin typeface="Courier"/>
              </a:rPr>
              <a:t>;</a:t>
            </a:r>
            <a:br>
              <a:rPr dirty="0"/>
            </a:b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 </a:t>
            </a:r>
            <a:r>
              <a:rPr lang="en-GB" i="1" dirty="0">
                <a:solidFill>
                  <a:srgbClr val="60A0B0"/>
                </a:solidFill>
                <a:latin typeface="Courier"/>
              </a:rPr>
              <a:t>Add labels to the plot</a:t>
            </a:r>
            <a:br>
              <a:rPr dirty="0"/>
            </a:br>
            <a:r>
              <a:rPr dirty="0">
                <a:latin typeface="Courier"/>
              </a:rPr>
              <a:t>style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dict</a:t>
            </a:r>
            <a:r>
              <a:rPr dirty="0">
                <a:latin typeface="Courier"/>
              </a:rPr>
              <a:t>(size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A070"/>
                </a:solidFill>
                <a:latin typeface="Courier"/>
              </a:rPr>
              <a:t>10</a:t>
            </a:r>
            <a:r>
              <a:rPr dirty="0">
                <a:latin typeface="Courier"/>
              </a:rPr>
              <a:t>, color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70A0"/>
                </a:solidFill>
                <a:latin typeface="Courier"/>
              </a:rPr>
              <a:t>'grey'</a:t>
            </a:r>
            <a:r>
              <a:rPr dirty="0">
                <a:latin typeface="Courier"/>
              </a:rPr>
              <a:t>)</a:t>
            </a:r>
            <a:br>
              <a:rPr dirty="0"/>
            </a:br>
            <a:br>
              <a:rPr dirty="0"/>
            </a:br>
            <a:r>
              <a:rPr dirty="0" err="1">
                <a:latin typeface="Courier"/>
              </a:rPr>
              <a:t>plt.text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A070"/>
                </a:solidFill>
                <a:latin typeface="Courier"/>
              </a:rPr>
              <a:t>300</a:t>
            </a:r>
            <a:r>
              <a:rPr dirty="0">
                <a:latin typeface="Courier"/>
              </a:rPr>
              <a:t>, np.log(</a:t>
            </a:r>
            <a:r>
              <a:rPr dirty="0">
                <a:solidFill>
                  <a:srgbClr val="40A070"/>
                </a:solidFill>
                <a:latin typeface="Courier"/>
              </a:rPr>
              <a:t>1000</a:t>
            </a:r>
            <a:r>
              <a:rPr dirty="0">
                <a:latin typeface="Courier"/>
              </a:rPr>
              <a:t>), </a:t>
            </a:r>
            <a:r>
              <a:rPr dirty="0">
                <a:solidFill>
                  <a:srgbClr val="4070A0"/>
                </a:solidFill>
                <a:latin typeface="Courier"/>
              </a:rPr>
              <a:t>"Hutt"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666666"/>
                </a:solidFill>
                <a:latin typeface="Courier"/>
              </a:rPr>
              <a:t>**</a:t>
            </a:r>
            <a:r>
              <a:rPr dirty="0">
                <a:latin typeface="Courier"/>
              </a:rPr>
              <a:t>style, ha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70A0"/>
                </a:solidFill>
                <a:latin typeface="Courier"/>
              </a:rPr>
              <a:t>'right'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 err="1">
                <a:latin typeface="Courier"/>
              </a:rPr>
              <a:t>plt.text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A070"/>
                </a:solidFill>
                <a:latin typeface="Courier"/>
              </a:rPr>
              <a:t>66</a:t>
            </a:r>
            <a:r>
              <a:rPr dirty="0">
                <a:latin typeface="Courier"/>
              </a:rPr>
              <a:t>, np.log(</a:t>
            </a:r>
            <a:r>
              <a:rPr dirty="0">
                <a:solidFill>
                  <a:srgbClr val="40A070"/>
                </a:solidFill>
                <a:latin typeface="Courier"/>
              </a:rPr>
              <a:t>900</a:t>
            </a:r>
            <a:r>
              <a:rPr dirty="0">
                <a:latin typeface="Courier"/>
              </a:rPr>
              <a:t>), </a:t>
            </a:r>
            <a:r>
              <a:rPr dirty="0">
                <a:solidFill>
                  <a:srgbClr val="4070A0"/>
                </a:solidFill>
                <a:latin typeface="Courier"/>
              </a:rPr>
              <a:t>"Yoda's species"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666666"/>
                </a:solidFill>
                <a:latin typeface="Courier"/>
              </a:rPr>
              <a:t>**</a:t>
            </a:r>
            <a:r>
              <a:rPr dirty="0">
                <a:latin typeface="Courier"/>
              </a:rPr>
              <a:t>style, ha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70A0"/>
                </a:solidFill>
                <a:latin typeface="Courier"/>
              </a:rPr>
              <a:t>'left'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 err="1">
                <a:latin typeface="Courier"/>
              </a:rPr>
              <a:t>plt.text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A070"/>
                </a:solidFill>
                <a:latin typeface="Courier"/>
              </a:rPr>
              <a:t>190</a:t>
            </a:r>
            <a:r>
              <a:rPr dirty="0">
                <a:latin typeface="Courier"/>
              </a:rPr>
              <a:t>, np.log(</a:t>
            </a:r>
            <a:r>
              <a:rPr dirty="0">
                <a:solidFill>
                  <a:srgbClr val="40A070"/>
                </a:solidFill>
                <a:latin typeface="Courier"/>
              </a:rPr>
              <a:t>700</a:t>
            </a:r>
            <a:r>
              <a:rPr dirty="0">
                <a:latin typeface="Courier"/>
              </a:rPr>
              <a:t>), 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 err="1">
                <a:solidFill>
                  <a:srgbClr val="4070A0"/>
                </a:solidFill>
                <a:latin typeface="Courier"/>
              </a:rPr>
              <a:t>Pau'an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666666"/>
                </a:solidFill>
                <a:latin typeface="Courier"/>
              </a:rPr>
              <a:t>**</a:t>
            </a:r>
            <a:r>
              <a:rPr dirty="0">
                <a:latin typeface="Courier"/>
              </a:rPr>
              <a:t>style, ha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70A0"/>
                </a:solidFill>
                <a:latin typeface="Courier"/>
              </a:rPr>
              <a:t>'center'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 err="1">
                <a:latin typeface="Courier"/>
              </a:rPr>
              <a:t>plt.text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A070"/>
                </a:solidFill>
                <a:latin typeface="Courier"/>
              </a:rPr>
              <a:t>210</a:t>
            </a:r>
            <a:r>
              <a:rPr dirty="0">
                <a:latin typeface="Courier"/>
              </a:rPr>
              <a:t>, np.log(</a:t>
            </a:r>
            <a:r>
              <a:rPr dirty="0">
                <a:solidFill>
                  <a:srgbClr val="40A070"/>
                </a:solidFill>
                <a:latin typeface="Courier"/>
              </a:rPr>
              <a:t>400</a:t>
            </a:r>
            <a:r>
              <a:rPr dirty="0">
                <a:latin typeface="Courier"/>
              </a:rPr>
              <a:t>), </a:t>
            </a:r>
            <a:r>
              <a:rPr dirty="0">
                <a:solidFill>
                  <a:srgbClr val="4070A0"/>
                </a:solidFill>
                <a:latin typeface="Courier"/>
              </a:rPr>
              <a:t>"Wookie"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666666"/>
                </a:solidFill>
                <a:latin typeface="Courier"/>
              </a:rPr>
              <a:t>**</a:t>
            </a:r>
            <a:r>
              <a:rPr dirty="0">
                <a:latin typeface="Courier"/>
              </a:rPr>
              <a:t>style, ha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70A0"/>
                </a:solidFill>
                <a:latin typeface="Courier"/>
              </a:rPr>
              <a:t>'center'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 err="1">
                <a:latin typeface="Courier"/>
              </a:rPr>
              <a:t>plt.text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A070"/>
                </a:solidFill>
                <a:latin typeface="Courier"/>
              </a:rPr>
              <a:t>180</a:t>
            </a:r>
            <a:r>
              <a:rPr dirty="0">
                <a:latin typeface="Courier"/>
              </a:rPr>
              <a:t>, np.log(</a:t>
            </a:r>
            <a:r>
              <a:rPr dirty="0">
                <a:solidFill>
                  <a:srgbClr val="40A070"/>
                </a:solidFill>
                <a:latin typeface="Courier"/>
              </a:rPr>
              <a:t>120</a:t>
            </a:r>
            <a:r>
              <a:rPr dirty="0">
                <a:latin typeface="Courier"/>
              </a:rPr>
              <a:t>), </a:t>
            </a:r>
            <a:r>
              <a:rPr dirty="0">
                <a:solidFill>
                  <a:srgbClr val="4070A0"/>
                </a:solidFill>
                <a:latin typeface="Courier"/>
              </a:rPr>
              <a:t>"Human"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666666"/>
                </a:solidFill>
                <a:latin typeface="Courier"/>
              </a:rPr>
              <a:t>**</a:t>
            </a:r>
            <a:r>
              <a:rPr dirty="0">
                <a:latin typeface="Courier"/>
              </a:rPr>
              <a:t>style, ha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70A0"/>
                </a:solidFill>
                <a:latin typeface="Courier"/>
              </a:rPr>
              <a:t>'center'</a:t>
            </a:r>
            <a:r>
              <a:rPr dirty="0">
                <a:latin typeface="Courier"/>
              </a:rPr>
              <a:t>)</a:t>
            </a:r>
            <a:r>
              <a:rPr dirty="0">
                <a:solidFill>
                  <a:srgbClr val="666666"/>
                </a:solidFill>
                <a:latin typeface="Courier"/>
              </a:rPr>
              <a:t>;</a:t>
            </a:r>
            <a:br>
              <a:rPr dirty="0"/>
            </a:br>
            <a:r>
              <a:rPr dirty="0" err="1">
                <a:latin typeface="Courier"/>
              </a:rPr>
              <a:t>plt.show</a:t>
            </a:r>
            <a:r>
              <a:rPr dirty="0">
                <a:latin typeface="Courier"/>
              </a:rPr>
              <a:t>()</a:t>
            </a:r>
            <a:r>
              <a:rPr dirty="0">
                <a:solidFill>
                  <a:srgbClr val="666666"/>
                </a:solidFill>
                <a:latin typeface="Courier"/>
              </a:rPr>
              <a:t>;</a:t>
            </a:r>
          </a:p>
        </p:txBody>
      </p:sp>
      <p:pic>
        <p:nvPicPr>
          <p:cNvPr id="2" name="Picture 1" descr="modulo1_tema4_Py_ppt_files/figure-pptx/unnamed-chunk-8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816100"/>
            <a:ext cx="4038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648200" y="5600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lang="es-ES" dirty="0" err="1"/>
              <a:t>Personalization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A659FDF-D60B-4832-ABD5-293FF959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468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rPr dirty="0"/>
              <a:t>2. </a:t>
            </a:r>
            <a:r>
              <a:rPr lang="es-ES" dirty="0" err="1"/>
              <a:t>Plots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Matplotlib</a:t>
            </a:r>
            <a:r>
              <a:rPr lang="es-ES" dirty="0"/>
              <a:t>. </a:t>
            </a:r>
            <a:r>
              <a:rPr lang="es-ES" dirty="0" err="1"/>
              <a:t>seaborn</a:t>
            </a:r>
            <a:endParaRPr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A8E5CA-FA6B-41B8-85F6-7D1D6238BF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lvl="0" indent="0">
              <a:buNone/>
            </a:pPr>
            <a:r>
              <a:rPr dirty="0">
                <a:latin typeface="Courier"/>
              </a:rPr>
              <a:t>import seaborn as </a:t>
            </a:r>
            <a:r>
              <a:rPr dirty="0" err="1">
                <a:latin typeface="Courier"/>
              </a:rPr>
              <a:t>sns</a:t>
            </a:r>
            <a:br>
              <a:rPr dirty="0"/>
            </a:br>
            <a:r>
              <a:rPr dirty="0">
                <a:latin typeface="Courier"/>
              </a:rPr>
              <a:t>import warnings</a:t>
            </a:r>
            <a:br>
              <a:rPr dirty="0"/>
            </a:br>
            <a:br>
              <a:rPr dirty="0"/>
            </a:br>
            <a:r>
              <a:rPr dirty="0" err="1">
                <a:latin typeface="Courier"/>
              </a:rPr>
              <a:t>sns.set</a:t>
            </a:r>
            <a:r>
              <a:rPr dirty="0">
                <a:latin typeface="Courier"/>
              </a:rPr>
              <a:t>()</a:t>
            </a:r>
            <a:br>
              <a:rPr dirty="0"/>
            </a:br>
            <a:r>
              <a:rPr dirty="0" err="1">
                <a:latin typeface="Courier"/>
              </a:rPr>
              <a:t>warnings.filterwarnings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'ignore'</a:t>
            </a:r>
            <a:r>
              <a:rPr dirty="0">
                <a:latin typeface="Courier"/>
              </a:rPr>
              <a:t>)</a:t>
            </a:r>
            <a:br>
              <a:rPr dirty="0"/>
            </a:b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 </a:t>
            </a:r>
            <a:r>
              <a:rPr lang="en-GB" i="1" dirty="0">
                <a:solidFill>
                  <a:srgbClr val="60A0B0"/>
                </a:solidFill>
                <a:latin typeface="Courier"/>
              </a:rPr>
              <a:t>Species of more than one individual</a:t>
            </a:r>
            <a:br>
              <a:rPr dirty="0"/>
            </a:br>
            <a:r>
              <a:rPr dirty="0" err="1">
                <a:latin typeface="Courier"/>
              </a:rPr>
              <a:t>sns.pairplot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species_df</a:t>
            </a:r>
            <a:r>
              <a:rPr dirty="0">
                <a:latin typeface="Courier"/>
              </a:rPr>
              <a:t>, hue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70A0"/>
                </a:solidFill>
                <a:latin typeface="Courier"/>
              </a:rPr>
              <a:t>"classification"</a:t>
            </a:r>
            <a:r>
              <a:rPr dirty="0">
                <a:latin typeface="Courier"/>
              </a:rPr>
              <a:t>, height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A070"/>
                </a:solidFill>
                <a:latin typeface="Courier"/>
              </a:rPr>
              <a:t>2.5</a:t>
            </a:r>
            <a:r>
              <a:rPr dirty="0">
                <a:latin typeface="Courier"/>
              </a:rPr>
              <a:t>)</a:t>
            </a:r>
            <a:r>
              <a:rPr dirty="0">
                <a:solidFill>
                  <a:srgbClr val="666666"/>
                </a:solidFill>
                <a:latin typeface="Courier"/>
              </a:rPr>
              <a:t>;</a:t>
            </a:r>
            <a:br>
              <a:rPr dirty="0"/>
            </a:br>
            <a:br>
              <a:rPr dirty="0"/>
            </a:br>
            <a:r>
              <a:rPr dirty="0" err="1">
                <a:latin typeface="Courier"/>
              </a:rPr>
              <a:t>plt.gcf</a:t>
            </a:r>
            <a:r>
              <a:rPr dirty="0">
                <a:latin typeface="Courier"/>
              </a:rPr>
              <a:t>().</a:t>
            </a:r>
            <a:r>
              <a:rPr dirty="0" err="1">
                <a:latin typeface="Courier"/>
              </a:rPr>
              <a:t>subplots_adjust</a:t>
            </a:r>
            <a:r>
              <a:rPr dirty="0">
                <a:latin typeface="Courier"/>
              </a:rPr>
              <a:t>(top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A070"/>
                </a:solidFill>
                <a:latin typeface="Courier"/>
              </a:rPr>
              <a:t>0.95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 err="1">
                <a:latin typeface="Courier"/>
              </a:rPr>
              <a:t>plt.suptitle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'</a:t>
            </a:r>
            <a:r>
              <a:rPr dirty="0" err="1">
                <a:solidFill>
                  <a:srgbClr val="4070A0"/>
                </a:solidFill>
                <a:latin typeface="Courier"/>
              </a:rPr>
              <a:t>Matriz</a:t>
            </a:r>
            <a:r>
              <a:rPr dirty="0">
                <a:solidFill>
                  <a:srgbClr val="4070A0"/>
                </a:solidFill>
                <a:latin typeface="Courier"/>
              </a:rPr>
              <a:t> de </a:t>
            </a:r>
            <a:r>
              <a:rPr dirty="0" err="1">
                <a:solidFill>
                  <a:srgbClr val="4070A0"/>
                </a:solidFill>
                <a:latin typeface="Courier"/>
              </a:rPr>
              <a:t>graficos</a:t>
            </a:r>
            <a:r>
              <a:rPr dirty="0">
                <a:solidFill>
                  <a:srgbClr val="4070A0"/>
                </a:solidFill>
                <a:latin typeface="Courier"/>
              </a:rPr>
              <a:t> de dispersion 2 a 2'</a:t>
            </a:r>
            <a:r>
              <a:rPr dirty="0">
                <a:latin typeface="Courier"/>
              </a:rPr>
              <a:t>)</a:t>
            </a:r>
            <a:br>
              <a:rPr dirty="0"/>
            </a:br>
            <a:br>
              <a:rPr dirty="0"/>
            </a:br>
            <a:r>
              <a:rPr dirty="0" err="1">
                <a:latin typeface="Courier"/>
              </a:rPr>
              <a:t>plt.show</a:t>
            </a:r>
            <a:r>
              <a:rPr dirty="0">
                <a:latin typeface="Courier"/>
              </a:rPr>
              <a:t>()</a:t>
            </a:r>
            <a:r>
              <a:rPr dirty="0">
                <a:solidFill>
                  <a:srgbClr val="666666"/>
                </a:solidFill>
                <a:latin typeface="Courier"/>
              </a:rPr>
              <a:t>;</a:t>
            </a:r>
          </a:p>
        </p:txBody>
      </p:sp>
      <p:pic>
        <p:nvPicPr>
          <p:cNvPr id="2" name="Picture 1" descr="modulo1_tema4_Py_ppt_files/figure-pptx/unnamed-chunk-10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701800"/>
            <a:ext cx="4038600" cy="346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648200" y="5600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Seaborn</a:t>
            </a:r>
            <a:r>
              <a:rPr lang="ca-ES" dirty="0"/>
              <a:t> </a:t>
            </a:r>
            <a:r>
              <a:rPr lang="ca-ES" dirty="0" err="1"/>
              <a:t>library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A659FDF-D60B-4832-ABD5-293FF959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468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rPr dirty="0"/>
              <a:t>3. </a:t>
            </a:r>
            <a:r>
              <a:rPr lang="en-GB" dirty="0"/>
              <a:t>Collections of objects. basic types</a:t>
            </a:r>
            <a:endParaRPr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0607309"/>
              </p:ext>
            </p:extLst>
          </p:nvPr>
        </p:nvGraphicFramePr>
        <p:xfrm>
          <a:off x="457200" y="1257300"/>
          <a:ext cx="40386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ca-ES" dirty="0" err="1"/>
                        <a:t>Example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s-ES" dirty="0" err="1"/>
                        <a:t>Builders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s-ES" dirty="0" err="1"/>
                        <a:t>Datatype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x = “Hola Mundo”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x = str(“Hello World”)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str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x =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x = int(20)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x = 20.5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x = float(20.5)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x =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x = bool(5)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bool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C304D0B-A1ED-4861-85BC-CF2E5F9835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GB" dirty="0"/>
              <a:t>To know the type of the object use type()</a:t>
            </a:r>
          </a:p>
          <a:p>
            <a:pPr marL="0" lvl="0" indent="0">
              <a:buNone/>
            </a:pPr>
            <a:r>
              <a:rPr lang="en-GB" dirty="0"/>
              <a:t>Boolean Operations </a:t>
            </a:r>
            <a:r>
              <a:rPr dirty="0"/>
              <a:t>: </a:t>
            </a:r>
            <a:r>
              <a:rPr dirty="0">
                <a:latin typeface="Courier"/>
              </a:rPr>
              <a:t>and</a:t>
            </a:r>
            <a:r>
              <a:rPr dirty="0"/>
              <a:t>, </a:t>
            </a:r>
            <a:r>
              <a:rPr dirty="0">
                <a:latin typeface="Courier"/>
              </a:rPr>
              <a:t>or</a:t>
            </a:r>
            <a:r>
              <a:rPr dirty="0"/>
              <a:t> y </a:t>
            </a:r>
            <a:r>
              <a:rPr dirty="0">
                <a:latin typeface="Courier"/>
              </a:rPr>
              <a:t>not</a:t>
            </a:r>
          </a:p>
          <a:p>
            <a:pPr marL="0" lvl="0" indent="0">
              <a:buNone/>
            </a:pPr>
            <a:r>
              <a:rPr lang="es-ES" dirty="0" err="1"/>
              <a:t>Boolean</a:t>
            </a:r>
            <a:r>
              <a:rPr lang="es-ES" dirty="0"/>
              <a:t> </a:t>
            </a:r>
            <a:r>
              <a:rPr lang="es-ES" dirty="0" err="1"/>
              <a:t>comparators</a:t>
            </a:r>
            <a:r>
              <a:rPr lang="es-ES" dirty="0"/>
              <a:t> </a:t>
            </a:r>
            <a:r>
              <a:rPr dirty="0"/>
              <a:t>: </a:t>
            </a:r>
            <a:r>
              <a:rPr dirty="0">
                <a:latin typeface="Courier"/>
              </a:rPr>
              <a:t>&lt;</a:t>
            </a:r>
            <a:r>
              <a:rPr dirty="0"/>
              <a:t>, </a:t>
            </a:r>
            <a:r>
              <a:rPr dirty="0">
                <a:latin typeface="Courier"/>
              </a:rPr>
              <a:t>&lt;=</a:t>
            </a:r>
            <a:r>
              <a:rPr dirty="0"/>
              <a:t>, </a:t>
            </a:r>
            <a:r>
              <a:rPr dirty="0">
                <a:latin typeface="Courier"/>
              </a:rPr>
              <a:t>&gt;</a:t>
            </a:r>
            <a:r>
              <a:rPr dirty="0"/>
              <a:t>, </a:t>
            </a:r>
            <a:r>
              <a:rPr dirty="0">
                <a:latin typeface="Courier"/>
              </a:rPr>
              <a:t>&gt;=</a:t>
            </a:r>
            <a:r>
              <a:rPr dirty="0"/>
              <a:t>, </a:t>
            </a:r>
            <a:r>
              <a:rPr dirty="0">
                <a:latin typeface="Courier"/>
              </a:rPr>
              <a:t>==</a:t>
            </a:r>
            <a:r>
              <a:rPr dirty="0"/>
              <a:t> y </a:t>
            </a:r>
            <a:r>
              <a:rPr dirty="0">
                <a:latin typeface="Courier"/>
              </a:rPr>
              <a:t>!=</a:t>
            </a:r>
          </a:p>
          <a:p>
            <a:pPr marL="0" lvl="0" indent="0">
              <a:buNone/>
            </a:pPr>
            <a:r>
              <a:rPr dirty="0"/>
              <a:t>Casting: </a:t>
            </a:r>
            <a:r>
              <a:rPr dirty="0">
                <a:latin typeface="Courier"/>
              </a:rPr>
              <a:t>str</a:t>
            </a:r>
            <a:r>
              <a:rPr dirty="0"/>
              <a:t>, </a:t>
            </a:r>
            <a:r>
              <a:rPr dirty="0">
                <a:latin typeface="Courier"/>
              </a:rPr>
              <a:t>int</a:t>
            </a:r>
            <a:r>
              <a:rPr dirty="0"/>
              <a:t>, </a:t>
            </a:r>
            <a:r>
              <a:rPr dirty="0">
                <a:latin typeface="Courier"/>
              </a:rPr>
              <a:t>float</a:t>
            </a:r>
            <a:r>
              <a:rPr dirty="0"/>
              <a:t> y </a:t>
            </a:r>
            <a:r>
              <a:rPr dirty="0">
                <a:latin typeface="Courier"/>
              </a:rPr>
              <a:t>bool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A659FDF-D60B-4832-ABD5-293FF959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468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rPr dirty="0"/>
              <a:t>3. </a:t>
            </a:r>
            <a:r>
              <a:rPr lang="en-GB" dirty="0"/>
              <a:t>Collections of objects. Lists, text, tuples and ranges</a:t>
            </a:r>
            <a:endParaRPr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A8E5CA-FA6B-41B8-85F6-7D1D6238BF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lvl="0"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 Lists</a:t>
            </a:r>
            <a:br>
              <a:rPr dirty="0"/>
            </a:br>
            <a:r>
              <a:rPr dirty="0">
                <a:latin typeface="Courier"/>
              </a:rPr>
              <a:t>lista1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[</a:t>
            </a:r>
            <a:r>
              <a:rPr dirty="0">
                <a:solidFill>
                  <a:srgbClr val="19177C"/>
                </a:solidFill>
                <a:latin typeface="Courier"/>
              </a:rPr>
              <a:t>True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70A0"/>
                </a:solidFill>
                <a:latin typeface="Courier"/>
              </a:rPr>
              <a:t>'</a:t>
            </a:r>
            <a:r>
              <a:rPr dirty="0" err="1">
                <a:solidFill>
                  <a:srgbClr val="4070A0"/>
                </a:solidFill>
                <a:latin typeface="Courier"/>
              </a:rPr>
              <a:t>Texto</a:t>
            </a:r>
            <a:r>
              <a:rPr dirty="0">
                <a:solidFill>
                  <a:srgbClr val="4070A0"/>
                </a:solidFill>
                <a:latin typeface="Courier"/>
              </a:rPr>
              <a:t>'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A070"/>
                </a:solidFill>
                <a:latin typeface="Courier"/>
              </a:rPr>
              <a:t>3.1416</a:t>
            </a:r>
            <a:r>
              <a:rPr dirty="0">
                <a:latin typeface="Courier"/>
              </a:rPr>
              <a:t>]</a:t>
            </a:r>
            <a:br>
              <a:rPr dirty="0"/>
            </a:br>
            <a:r>
              <a:rPr dirty="0" err="1">
                <a:latin typeface="Courier"/>
              </a:rPr>
              <a:t>len</a:t>
            </a:r>
            <a:r>
              <a:rPr dirty="0">
                <a:latin typeface="Courier"/>
              </a:rPr>
              <a:t>(lista1)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3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[</a:t>
            </a:r>
            <a:r>
              <a:rPr dirty="0">
                <a:solidFill>
                  <a:srgbClr val="40A070"/>
                </a:solidFill>
                <a:latin typeface="Courier"/>
              </a:rPr>
              <a:t>1</a:t>
            </a:r>
            <a:r>
              <a:rPr dirty="0">
                <a:latin typeface="Courier"/>
              </a:rPr>
              <a:t>,</a:t>
            </a:r>
            <a:r>
              <a:rPr dirty="0">
                <a:solidFill>
                  <a:srgbClr val="40A070"/>
                </a:solidFill>
                <a:latin typeface="Courier"/>
              </a:rPr>
              <a:t>2</a:t>
            </a:r>
            <a:r>
              <a:rPr dirty="0">
                <a:latin typeface="Courier"/>
              </a:rPr>
              <a:t>,</a:t>
            </a:r>
            <a:r>
              <a:rPr dirty="0">
                <a:solidFill>
                  <a:srgbClr val="40A070"/>
                </a:solidFill>
                <a:latin typeface="Courier"/>
              </a:rPr>
              <a:t>3</a:t>
            </a:r>
            <a:r>
              <a:rPr dirty="0">
                <a:latin typeface="Courier"/>
              </a:rPr>
              <a:t>]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latin typeface="Courier"/>
              </a:rPr>
              <a:t> [</a:t>
            </a:r>
            <a:r>
              <a:rPr dirty="0">
                <a:solidFill>
                  <a:srgbClr val="40A070"/>
                </a:solidFill>
                <a:latin typeface="Courier"/>
              </a:rPr>
              <a:t>4</a:t>
            </a:r>
            <a:r>
              <a:rPr dirty="0">
                <a:latin typeface="Courier"/>
              </a:rPr>
              <a:t>,</a:t>
            </a:r>
            <a:r>
              <a:rPr dirty="0">
                <a:solidFill>
                  <a:srgbClr val="40A070"/>
                </a:solidFill>
                <a:latin typeface="Courier"/>
              </a:rPr>
              <a:t>5</a:t>
            </a:r>
            <a:r>
              <a:rPr dirty="0">
                <a:latin typeface="Courier"/>
              </a:rPr>
              <a:t>,</a:t>
            </a:r>
            <a:r>
              <a:rPr dirty="0">
                <a:solidFill>
                  <a:srgbClr val="40A070"/>
                </a:solidFill>
                <a:latin typeface="Courier"/>
              </a:rPr>
              <a:t>6</a:t>
            </a:r>
            <a:r>
              <a:rPr dirty="0">
                <a:latin typeface="Courier"/>
              </a:rPr>
              <a:t>]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[1, 2, 3, 4, 5, 6]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[</a:t>
            </a:r>
            <a:r>
              <a:rPr dirty="0">
                <a:solidFill>
                  <a:srgbClr val="40A070"/>
                </a:solidFill>
                <a:latin typeface="Courier"/>
              </a:rPr>
              <a:t>1</a:t>
            </a:r>
            <a:r>
              <a:rPr dirty="0">
                <a:latin typeface="Courier"/>
              </a:rPr>
              <a:t>,</a:t>
            </a:r>
            <a:r>
              <a:rPr dirty="0">
                <a:solidFill>
                  <a:srgbClr val="40A070"/>
                </a:solidFill>
                <a:latin typeface="Courier"/>
              </a:rPr>
              <a:t>2</a:t>
            </a:r>
            <a:r>
              <a:rPr dirty="0">
                <a:latin typeface="Courier"/>
              </a:rPr>
              <a:t>,</a:t>
            </a:r>
            <a:r>
              <a:rPr dirty="0">
                <a:solidFill>
                  <a:srgbClr val="40A070"/>
                </a:solidFill>
                <a:latin typeface="Courier"/>
              </a:rPr>
              <a:t>3</a:t>
            </a:r>
            <a:r>
              <a:rPr dirty="0">
                <a:latin typeface="Courier"/>
              </a:rPr>
              <a:t>] </a:t>
            </a:r>
            <a:r>
              <a:rPr dirty="0">
                <a:solidFill>
                  <a:srgbClr val="666666"/>
                </a:solidFill>
                <a:latin typeface="Courier"/>
              </a:rPr>
              <a:t>*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2</a:t>
            </a: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#'Text' in lista1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[1, 2, 3, 1, 2, 3]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max([</a:t>
            </a:r>
            <a:r>
              <a:rPr dirty="0">
                <a:solidFill>
                  <a:srgbClr val="40A070"/>
                </a:solidFill>
                <a:latin typeface="Courier"/>
              </a:rPr>
              <a:t>1</a:t>
            </a:r>
            <a:r>
              <a:rPr dirty="0">
                <a:latin typeface="Courier"/>
              </a:rPr>
              <a:t>,</a:t>
            </a:r>
            <a:r>
              <a:rPr dirty="0">
                <a:solidFill>
                  <a:srgbClr val="40A070"/>
                </a:solidFill>
                <a:latin typeface="Courier"/>
              </a:rPr>
              <a:t>5</a:t>
            </a:r>
            <a:r>
              <a:rPr dirty="0">
                <a:latin typeface="Courier"/>
              </a:rPr>
              <a:t>,</a:t>
            </a:r>
            <a:r>
              <a:rPr dirty="0">
                <a:solidFill>
                  <a:srgbClr val="40A070"/>
                </a:solidFill>
                <a:latin typeface="Courier"/>
              </a:rPr>
              <a:t>7</a:t>
            </a:r>
            <a:r>
              <a:rPr dirty="0">
                <a:latin typeface="Courier"/>
              </a:rPr>
              <a:t>,</a:t>
            </a:r>
            <a:r>
              <a:rPr dirty="0">
                <a:solidFill>
                  <a:srgbClr val="40A070"/>
                </a:solidFill>
                <a:latin typeface="Courier"/>
              </a:rPr>
              <a:t>3</a:t>
            </a:r>
            <a:r>
              <a:rPr dirty="0">
                <a:latin typeface="Courier"/>
              </a:rPr>
              <a:t>])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7</a:t>
            </a:r>
          </a:p>
          <a:p>
            <a:pPr lvl="0" indent="0">
              <a:buNone/>
            </a:pPr>
            <a:r>
              <a:rPr dirty="0" err="1">
                <a:latin typeface="Courier"/>
              </a:rPr>
              <a:t>len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'</a:t>
            </a:r>
            <a:r>
              <a:rPr dirty="0" err="1">
                <a:solidFill>
                  <a:srgbClr val="4070A0"/>
                </a:solidFill>
                <a:latin typeface="Courier"/>
              </a:rPr>
              <a:t>abcd</a:t>
            </a:r>
            <a:r>
              <a:rPr dirty="0">
                <a:solidFill>
                  <a:srgbClr val="4070A0"/>
                </a:solidFill>
                <a:latin typeface="Courier"/>
              </a:rPr>
              <a:t>'</a:t>
            </a:r>
            <a:r>
              <a:rPr dirty="0">
                <a:latin typeface="Courier"/>
              </a:rPr>
              <a:t>)  </a:t>
            </a:r>
            <a:r>
              <a:rPr i="1" dirty="0">
                <a:solidFill>
                  <a:srgbClr val="60A0B0"/>
                </a:solidFill>
                <a:latin typeface="Courier"/>
              </a:rPr>
              <a:t># Text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4</a:t>
            </a:r>
          </a:p>
          <a:p>
            <a:pPr lvl="0"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"ab"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"cd"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'</a:t>
            </a:r>
            <a:r>
              <a:rPr dirty="0" err="1">
                <a:latin typeface="Courier"/>
              </a:rPr>
              <a:t>abcd</a:t>
            </a:r>
            <a:r>
              <a:rPr dirty="0">
                <a:latin typeface="Courier"/>
              </a:rPr>
              <a:t>'</a:t>
            </a:r>
          </a:p>
          <a:p>
            <a:pPr lvl="0"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"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abc</a:t>
            </a:r>
            <a:r>
              <a:rPr i="1" dirty="0">
                <a:solidFill>
                  <a:srgbClr val="60A0B0"/>
                </a:solidFill>
                <a:latin typeface="Courier"/>
              </a:rPr>
              <a:t>"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*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2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'</a:t>
            </a:r>
            <a:r>
              <a:rPr dirty="0" err="1">
                <a:latin typeface="Courier"/>
              </a:rPr>
              <a:t>abcabc</a:t>
            </a:r>
            <a:r>
              <a:rPr dirty="0">
                <a:latin typeface="Courier"/>
              </a:rPr>
              <a:t>'</a:t>
            </a:r>
          </a:p>
          <a:p>
            <a:pPr lvl="0"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' '</a:t>
            </a:r>
            <a:r>
              <a:rPr dirty="0">
                <a:latin typeface="Courier"/>
              </a:rPr>
              <a:t>.join([</a:t>
            </a:r>
            <a:r>
              <a:rPr dirty="0">
                <a:solidFill>
                  <a:srgbClr val="4070A0"/>
                </a:solidFill>
                <a:latin typeface="Courier"/>
              </a:rPr>
              <a:t>"Soy"</a:t>
            </a:r>
            <a:r>
              <a:rPr dirty="0">
                <a:latin typeface="Courier"/>
              </a:rPr>
              <a:t>,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 err="1">
                <a:solidFill>
                  <a:srgbClr val="4070A0"/>
                </a:solidFill>
                <a:latin typeface="Courier"/>
              </a:rPr>
              <a:t>texto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>
                <a:latin typeface="Courier"/>
              </a:rPr>
              <a:t>])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'Soy </a:t>
            </a:r>
            <a:r>
              <a:rPr dirty="0" err="1">
                <a:latin typeface="Courier"/>
              </a:rPr>
              <a:t>texto</a:t>
            </a:r>
            <a:r>
              <a:rPr dirty="0">
                <a:latin typeface="Courier"/>
              </a:rPr>
              <a:t>'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C304D0B-A1ED-4861-85BC-CF2E5F9835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lvl="0"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 Tuples</a:t>
            </a:r>
            <a:br>
              <a:rPr dirty="0"/>
            </a:br>
            <a:r>
              <a:rPr dirty="0">
                <a:latin typeface="Courier"/>
              </a:rPr>
              <a:t>a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(</a:t>
            </a:r>
            <a:r>
              <a:rPr dirty="0">
                <a:solidFill>
                  <a:srgbClr val="40A070"/>
                </a:solidFill>
                <a:latin typeface="Courier"/>
              </a:rPr>
              <a:t>1</a:t>
            </a:r>
            <a:r>
              <a:rPr dirty="0">
                <a:latin typeface="Courier"/>
              </a:rPr>
              <a:t>,</a:t>
            </a:r>
            <a:r>
              <a:rPr dirty="0">
                <a:solidFill>
                  <a:srgbClr val="40A070"/>
                </a:solidFill>
                <a:latin typeface="Courier"/>
              </a:rPr>
              <a:t>2</a:t>
            </a:r>
            <a:r>
              <a:rPr dirty="0">
                <a:latin typeface="Courier"/>
              </a:rPr>
              <a:t>,</a:t>
            </a:r>
            <a:r>
              <a:rPr dirty="0">
                <a:solidFill>
                  <a:srgbClr val="40A070"/>
                </a:solidFill>
                <a:latin typeface="Courier"/>
              </a:rPr>
              <a:t>3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>
                <a:latin typeface="Courier"/>
              </a:rPr>
              <a:t>a, b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2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A070"/>
                </a:solidFill>
                <a:latin typeface="Courier"/>
              </a:rPr>
              <a:t>6</a:t>
            </a:r>
            <a:br>
              <a:rPr dirty="0"/>
            </a:b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 Ranges</a:t>
            </a:r>
            <a:br>
              <a:rPr dirty="0"/>
            </a:br>
            <a:r>
              <a:rPr dirty="0">
                <a:latin typeface="Courier"/>
              </a:rPr>
              <a:t>range(</a:t>
            </a:r>
            <a:r>
              <a:rPr dirty="0">
                <a:solidFill>
                  <a:srgbClr val="40A070"/>
                </a:solidFill>
                <a:latin typeface="Courier"/>
              </a:rPr>
              <a:t>3</a:t>
            </a:r>
            <a:r>
              <a:rPr dirty="0">
                <a:latin typeface="Courier"/>
              </a:rPr>
              <a:t>,</a:t>
            </a:r>
            <a:r>
              <a:rPr dirty="0">
                <a:solidFill>
                  <a:srgbClr val="40A070"/>
                </a:solidFill>
                <a:latin typeface="Courier"/>
              </a:rPr>
              <a:t>6</a:t>
            </a:r>
            <a:r>
              <a:rPr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range(3, 6)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a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{</a:t>
            </a:r>
            <a:r>
              <a:rPr dirty="0">
                <a:solidFill>
                  <a:srgbClr val="4070A0"/>
                </a:solidFill>
                <a:latin typeface="Courier"/>
              </a:rPr>
              <a:t>'uno'</a:t>
            </a:r>
            <a:r>
              <a:rPr dirty="0">
                <a:latin typeface="Courier"/>
              </a:rPr>
              <a:t>: </a:t>
            </a:r>
            <a:r>
              <a:rPr dirty="0">
                <a:solidFill>
                  <a:srgbClr val="40A070"/>
                </a:solidFill>
                <a:latin typeface="Courier"/>
              </a:rPr>
              <a:t>1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70A0"/>
                </a:solidFill>
                <a:latin typeface="Courier"/>
              </a:rPr>
              <a:t>'dos'</a:t>
            </a:r>
            <a:r>
              <a:rPr dirty="0">
                <a:latin typeface="Courier"/>
              </a:rPr>
              <a:t>: </a:t>
            </a:r>
            <a:r>
              <a:rPr dirty="0">
                <a:solidFill>
                  <a:srgbClr val="40A070"/>
                </a:solidFill>
                <a:latin typeface="Courier"/>
              </a:rPr>
              <a:t>2</a:t>
            </a:r>
            <a:r>
              <a:rPr dirty="0">
                <a:latin typeface="Courier"/>
              </a:rPr>
              <a:t>} </a:t>
            </a:r>
            <a:r>
              <a:rPr i="1" dirty="0">
                <a:solidFill>
                  <a:srgbClr val="60A0B0"/>
                </a:solidFill>
                <a:latin typeface="Courier"/>
              </a:rPr>
              <a:t># </a:t>
            </a:r>
            <a:r>
              <a:rPr lang="es-ES" i="1" dirty="0" err="1">
                <a:solidFill>
                  <a:srgbClr val="60A0B0"/>
                </a:solidFill>
                <a:latin typeface="Courier"/>
              </a:rPr>
              <a:t>Dictionaries</a:t>
            </a:r>
            <a:br>
              <a:rPr dirty="0"/>
            </a:br>
            <a:r>
              <a:rPr dirty="0">
                <a:latin typeface="Courier"/>
              </a:rPr>
              <a:t>a[</a:t>
            </a:r>
            <a:r>
              <a:rPr dirty="0">
                <a:solidFill>
                  <a:srgbClr val="4070A0"/>
                </a:solidFill>
                <a:latin typeface="Courier"/>
              </a:rPr>
              <a:t>"uno"</a:t>
            </a:r>
            <a:r>
              <a:rPr dirty="0">
                <a:latin typeface="Courier"/>
              </a:rPr>
              <a:t>]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1</a:t>
            </a:r>
          </a:p>
          <a:p>
            <a:pPr lvl="0" indent="0">
              <a:buNone/>
            </a:pPr>
            <a:r>
              <a:rPr dirty="0" err="1">
                <a:latin typeface="Courier"/>
              </a:rPr>
              <a:t>a.keys</a:t>
            </a:r>
            <a:r>
              <a:rPr dirty="0">
                <a:latin typeface="Courier"/>
              </a:rPr>
              <a:t>()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</a:t>
            </a:r>
            <a:r>
              <a:rPr dirty="0" err="1">
                <a:latin typeface="Courier"/>
              </a:rPr>
              <a:t>dict_keys</a:t>
            </a:r>
            <a:r>
              <a:rPr dirty="0">
                <a:latin typeface="Courier"/>
              </a:rPr>
              <a:t>(['uno', 'dos'])</a:t>
            </a:r>
          </a:p>
          <a:p>
            <a:pPr lvl="0" indent="0">
              <a:buNone/>
            </a:pPr>
            <a:r>
              <a:rPr dirty="0" err="1">
                <a:latin typeface="Courier"/>
              </a:rPr>
              <a:t>a.items</a:t>
            </a:r>
            <a:r>
              <a:rPr dirty="0">
                <a:latin typeface="Courier"/>
              </a:rPr>
              <a:t>()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</a:t>
            </a:r>
            <a:r>
              <a:rPr dirty="0" err="1">
                <a:latin typeface="Courier"/>
              </a:rPr>
              <a:t>dict_items</a:t>
            </a:r>
            <a:r>
              <a:rPr dirty="0">
                <a:latin typeface="Courier"/>
              </a:rPr>
              <a:t>([('uno', 1), ('dos', 2)])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A659FDF-D60B-4832-ABD5-293FF959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468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t>3. Colecciones de objetos. Filtros, List comprehension y Math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A8E5CA-FA6B-41B8-85F6-7D1D6238BF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 Filters</a:t>
            </a:r>
            <a:br>
              <a:rPr dirty="0"/>
            </a:br>
            <a:r>
              <a:rPr dirty="0">
                <a:latin typeface="Courier"/>
              </a:rPr>
              <a:t>a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[</a:t>
            </a:r>
            <a:r>
              <a:rPr dirty="0">
                <a:solidFill>
                  <a:srgbClr val="40A070"/>
                </a:solidFill>
                <a:latin typeface="Courier"/>
              </a:rPr>
              <a:t>3</a:t>
            </a:r>
            <a:r>
              <a:rPr dirty="0">
                <a:latin typeface="Courier"/>
              </a:rPr>
              <a:t>,</a:t>
            </a:r>
            <a:r>
              <a:rPr dirty="0">
                <a:solidFill>
                  <a:srgbClr val="40A070"/>
                </a:solidFill>
                <a:latin typeface="Courier"/>
              </a:rPr>
              <a:t>7</a:t>
            </a:r>
            <a:r>
              <a:rPr dirty="0">
                <a:latin typeface="Courier"/>
              </a:rPr>
              <a:t>,</a:t>
            </a:r>
            <a:r>
              <a:rPr dirty="0">
                <a:solidFill>
                  <a:srgbClr val="40A070"/>
                </a:solidFill>
                <a:latin typeface="Courier"/>
              </a:rPr>
              <a:t>2</a:t>
            </a:r>
            <a:r>
              <a:rPr dirty="0">
                <a:latin typeface="Courier"/>
              </a:rPr>
              <a:t>,</a:t>
            </a:r>
            <a:r>
              <a:rPr dirty="0">
                <a:solidFill>
                  <a:srgbClr val="40A070"/>
                </a:solidFill>
                <a:latin typeface="Courier"/>
              </a:rPr>
              <a:t>9</a:t>
            </a:r>
            <a:r>
              <a:rPr dirty="0">
                <a:latin typeface="Courier"/>
              </a:rPr>
              <a:t>,</a:t>
            </a:r>
            <a:r>
              <a:rPr dirty="0">
                <a:solidFill>
                  <a:srgbClr val="40A070"/>
                </a:solidFill>
                <a:latin typeface="Courier"/>
              </a:rPr>
              <a:t>2</a:t>
            </a:r>
            <a:r>
              <a:rPr dirty="0">
                <a:latin typeface="Courier"/>
              </a:rPr>
              <a:t>,</a:t>
            </a:r>
            <a:r>
              <a:rPr dirty="0">
                <a:solidFill>
                  <a:srgbClr val="40A070"/>
                </a:solidFill>
                <a:latin typeface="Courier"/>
              </a:rPr>
              <a:t>8</a:t>
            </a:r>
            <a:r>
              <a:rPr dirty="0">
                <a:latin typeface="Courier"/>
              </a:rPr>
              <a:t>,</a:t>
            </a:r>
            <a:r>
              <a:rPr dirty="0">
                <a:solidFill>
                  <a:srgbClr val="40A070"/>
                </a:solidFill>
                <a:latin typeface="Courier"/>
              </a:rPr>
              <a:t>6</a:t>
            </a:r>
            <a:r>
              <a:rPr dirty="0">
                <a:latin typeface="Courier"/>
              </a:rPr>
              <a:t>]</a:t>
            </a:r>
            <a:br>
              <a:rPr dirty="0"/>
            </a:br>
            <a:r>
              <a:rPr dirty="0">
                <a:latin typeface="Courier"/>
              </a:rPr>
              <a:t>a[</a:t>
            </a:r>
            <a:r>
              <a:rPr dirty="0">
                <a:solidFill>
                  <a:srgbClr val="40A070"/>
                </a:solidFill>
                <a:latin typeface="Courier"/>
              </a:rPr>
              <a:t>0</a:t>
            </a:r>
            <a:r>
              <a:rPr dirty="0">
                <a:latin typeface="Courier"/>
              </a:rPr>
              <a:t>]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3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a[</a:t>
            </a:r>
            <a:r>
              <a:rPr dirty="0">
                <a:solidFill>
                  <a:srgbClr val="666666"/>
                </a:solidFill>
                <a:latin typeface="Courier"/>
              </a:rPr>
              <a:t>-</a:t>
            </a:r>
            <a:r>
              <a:rPr dirty="0">
                <a:solidFill>
                  <a:srgbClr val="40A070"/>
                </a:solidFill>
                <a:latin typeface="Courier"/>
              </a:rPr>
              <a:t>2</a:t>
            </a:r>
            <a:r>
              <a:rPr dirty="0">
                <a:latin typeface="Courier"/>
              </a:rPr>
              <a:t>]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8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a[</a:t>
            </a:r>
            <a:r>
              <a:rPr dirty="0">
                <a:solidFill>
                  <a:srgbClr val="40A070"/>
                </a:solidFill>
                <a:latin typeface="Courier"/>
              </a:rPr>
              <a:t>1</a:t>
            </a:r>
            <a:r>
              <a:rPr dirty="0">
                <a:latin typeface="Courier"/>
              </a:rPr>
              <a:t>:</a:t>
            </a:r>
            <a:r>
              <a:rPr dirty="0">
                <a:solidFill>
                  <a:srgbClr val="40A070"/>
                </a:solidFill>
                <a:latin typeface="Courier"/>
              </a:rPr>
              <a:t>5</a:t>
            </a:r>
            <a:r>
              <a:rPr dirty="0">
                <a:latin typeface="Courier"/>
              </a:rPr>
              <a:t>]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[7, 2, 9, 2]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a[</a:t>
            </a:r>
            <a:r>
              <a:rPr dirty="0">
                <a:solidFill>
                  <a:srgbClr val="40A070"/>
                </a:solidFill>
                <a:latin typeface="Courier"/>
              </a:rPr>
              <a:t>1</a:t>
            </a:r>
            <a:r>
              <a:rPr dirty="0">
                <a:latin typeface="Courier"/>
              </a:rPr>
              <a:t>:</a:t>
            </a:r>
            <a:r>
              <a:rPr dirty="0">
                <a:solidFill>
                  <a:srgbClr val="40A070"/>
                </a:solidFill>
                <a:latin typeface="Courier"/>
              </a:rPr>
              <a:t>5</a:t>
            </a:r>
            <a:r>
              <a:rPr dirty="0">
                <a:latin typeface="Courier"/>
              </a:rPr>
              <a:t>:</a:t>
            </a:r>
            <a:r>
              <a:rPr dirty="0">
                <a:solidFill>
                  <a:srgbClr val="40A070"/>
                </a:solidFill>
                <a:latin typeface="Courier"/>
              </a:rPr>
              <a:t>2</a:t>
            </a:r>
            <a:r>
              <a:rPr dirty="0">
                <a:latin typeface="Courier"/>
              </a:rPr>
              <a:t>]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[7, 9]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a[:</a:t>
            </a:r>
            <a:r>
              <a:rPr dirty="0">
                <a:solidFill>
                  <a:srgbClr val="40A070"/>
                </a:solidFill>
                <a:latin typeface="Courier"/>
              </a:rPr>
              <a:t>4</a:t>
            </a:r>
            <a:r>
              <a:rPr dirty="0">
                <a:latin typeface="Courier"/>
              </a:rPr>
              <a:t>]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[3, 7, 2, 9]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a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lang="es-ES" dirty="0">
                <a:solidFill>
                  <a:srgbClr val="4070A0"/>
                </a:solidFill>
                <a:latin typeface="Courier"/>
              </a:rPr>
              <a:t>no soy una lista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br>
              <a:rPr dirty="0"/>
            </a:br>
            <a:r>
              <a:rPr dirty="0">
                <a:latin typeface="Courier"/>
              </a:rPr>
              <a:t>a[</a:t>
            </a:r>
            <a:r>
              <a:rPr dirty="0">
                <a:solidFill>
                  <a:srgbClr val="40A070"/>
                </a:solidFill>
                <a:latin typeface="Courier"/>
              </a:rPr>
              <a:t>3</a:t>
            </a:r>
            <a:r>
              <a:rPr dirty="0">
                <a:latin typeface="Courier"/>
              </a:rPr>
              <a:t>:]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'soy </a:t>
            </a:r>
            <a:r>
              <a:rPr dirty="0" err="1">
                <a:latin typeface="Courier"/>
              </a:rPr>
              <a:t>una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lista</a:t>
            </a:r>
            <a:r>
              <a:rPr dirty="0">
                <a:latin typeface="Courier"/>
              </a:rPr>
              <a:t>'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C304D0B-A1ED-4861-85BC-CF2E5F9835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lvl="0"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 List Comprehension</a:t>
            </a:r>
            <a:br>
              <a:rPr dirty="0"/>
            </a:br>
            <a:r>
              <a:rPr dirty="0">
                <a:latin typeface="Courier"/>
              </a:rPr>
              <a:t>a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[</a:t>
            </a:r>
            <a:r>
              <a:rPr dirty="0">
                <a:solidFill>
                  <a:srgbClr val="40A070"/>
                </a:solidFill>
                <a:latin typeface="Courier"/>
              </a:rPr>
              <a:t>0</a:t>
            </a:r>
            <a:r>
              <a:rPr dirty="0">
                <a:latin typeface="Courier"/>
              </a:rPr>
              <a:t>,</a:t>
            </a:r>
            <a:r>
              <a:rPr dirty="0">
                <a:solidFill>
                  <a:srgbClr val="40A070"/>
                </a:solidFill>
                <a:latin typeface="Courier"/>
              </a:rPr>
              <a:t>1</a:t>
            </a:r>
            <a:r>
              <a:rPr dirty="0">
                <a:latin typeface="Courier"/>
              </a:rPr>
              <a:t>,</a:t>
            </a:r>
            <a:r>
              <a:rPr dirty="0">
                <a:solidFill>
                  <a:srgbClr val="40A070"/>
                </a:solidFill>
                <a:latin typeface="Courier"/>
              </a:rPr>
              <a:t>0</a:t>
            </a:r>
            <a:r>
              <a:rPr dirty="0">
                <a:latin typeface="Courier"/>
              </a:rPr>
              <a:t>,</a:t>
            </a:r>
            <a:r>
              <a:rPr dirty="0">
                <a:solidFill>
                  <a:srgbClr val="40A070"/>
                </a:solidFill>
                <a:latin typeface="Courier"/>
              </a:rPr>
              <a:t>2</a:t>
            </a:r>
            <a:r>
              <a:rPr dirty="0">
                <a:latin typeface="Courier"/>
              </a:rPr>
              <a:t>,</a:t>
            </a:r>
            <a:r>
              <a:rPr dirty="0">
                <a:solidFill>
                  <a:srgbClr val="40A070"/>
                </a:solidFill>
                <a:latin typeface="Courier"/>
              </a:rPr>
              <a:t>0</a:t>
            </a:r>
            <a:r>
              <a:rPr dirty="0">
                <a:latin typeface="Courier"/>
              </a:rPr>
              <a:t>,</a:t>
            </a:r>
            <a:r>
              <a:rPr dirty="0">
                <a:solidFill>
                  <a:srgbClr val="40A070"/>
                </a:solidFill>
                <a:latin typeface="Courier"/>
              </a:rPr>
              <a:t>3</a:t>
            </a:r>
            <a:r>
              <a:rPr dirty="0">
                <a:latin typeface="Courier"/>
              </a:rPr>
              <a:t>,</a:t>
            </a:r>
            <a:r>
              <a:rPr dirty="0">
                <a:solidFill>
                  <a:srgbClr val="40A070"/>
                </a:solidFill>
                <a:latin typeface="Courier"/>
              </a:rPr>
              <a:t>4</a:t>
            </a:r>
            <a:r>
              <a:rPr dirty="0">
                <a:latin typeface="Courier"/>
              </a:rPr>
              <a:t>,</a:t>
            </a:r>
            <a:r>
              <a:rPr dirty="0">
                <a:solidFill>
                  <a:srgbClr val="40A070"/>
                </a:solidFill>
                <a:latin typeface="Courier"/>
              </a:rPr>
              <a:t>0</a:t>
            </a:r>
            <a:r>
              <a:rPr dirty="0">
                <a:latin typeface="Courier"/>
              </a:rPr>
              <a:t>]</a:t>
            </a:r>
            <a:br>
              <a:rPr dirty="0"/>
            </a:br>
            <a:r>
              <a:rPr dirty="0">
                <a:latin typeface="Courier"/>
              </a:rPr>
              <a:t>b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[</a:t>
            </a:r>
            <a:r>
              <a:rPr dirty="0">
                <a:solidFill>
                  <a:srgbClr val="40A070"/>
                </a:solidFill>
                <a:latin typeface="Courier"/>
              </a:rPr>
              <a:t>1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/</a:t>
            </a:r>
            <a:r>
              <a:rPr dirty="0">
                <a:latin typeface="Courier"/>
              </a:rPr>
              <a:t> x </a:t>
            </a:r>
            <a:r>
              <a:rPr b="1" dirty="0">
                <a:solidFill>
                  <a:srgbClr val="007020"/>
                </a:solidFill>
                <a:latin typeface="Courier"/>
              </a:rPr>
              <a:t>for</a:t>
            </a:r>
            <a:r>
              <a:rPr dirty="0">
                <a:latin typeface="Courier"/>
              </a:rPr>
              <a:t> x </a:t>
            </a:r>
            <a:r>
              <a:rPr b="1" dirty="0">
                <a:solidFill>
                  <a:srgbClr val="007020"/>
                </a:solidFill>
                <a:latin typeface="Courier"/>
              </a:rPr>
              <a:t>in</a:t>
            </a:r>
            <a:r>
              <a:rPr dirty="0">
                <a:latin typeface="Courier"/>
              </a:rPr>
              <a:t> a </a:t>
            </a:r>
            <a:r>
              <a:rPr b="1" dirty="0">
                <a:solidFill>
                  <a:srgbClr val="007020"/>
                </a:solidFill>
                <a:latin typeface="Courier"/>
              </a:rPr>
              <a:t>if</a:t>
            </a:r>
            <a:r>
              <a:rPr dirty="0">
                <a:latin typeface="Courier"/>
              </a:rPr>
              <a:t> x </a:t>
            </a:r>
            <a:r>
              <a:rPr dirty="0">
                <a:solidFill>
                  <a:srgbClr val="666666"/>
                </a:solidFill>
                <a:latin typeface="Courier"/>
              </a:rPr>
              <a:t>!=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0</a:t>
            </a:r>
            <a:r>
              <a:rPr dirty="0">
                <a:latin typeface="Courier"/>
              </a:rPr>
              <a:t>]</a:t>
            </a:r>
            <a:br>
              <a:rPr dirty="0"/>
            </a:br>
            <a:r>
              <a:rPr dirty="0">
                <a:latin typeface="Courier"/>
              </a:rPr>
              <a:t>b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[1.0, 0.5, 0.3333333333333333, 0.25]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a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{</a:t>
            </a:r>
            <a:r>
              <a:rPr dirty="0">
                <a:solidFill>
                  <a:srgbClr val="4070A0"/>
                </a:solidFill>
                <a:latin typeface="Courier"/>
              </a:rPr>
              <a:t>'uno'</a:t>
            </a:r>
            <a:r>
              <a:rPr dirty="0">
                <a:latin typeface="Courier"/>
              </a:rPr>
              <a:t>: </a:t>
            </a:r>
            <a:r>
              <a:rPr dirty="0">
                <a:solidFill>
                  <a:srgbClr val="40A070"/>
                </a:solidFill>
                <a:latin typeface="Courier"/>
              </a:rPr>
              <a:t>1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70A0"/>
                </a:solidFill>
                <a:latin typeface="Courier"/>
              </a:rPr>
              <a:t>'dos'</a:t>
            </a:r>
            <a:r>
              <a:rPr dirty="0">
                <a:latin typeface="Courier"/>
              </a:rPr>
              <a:t>: </a:t>
            </a:r>
            <a:r>
              <a:rPr dirty="0">
                <a:solidFill>
                  <a:srgbClr val="40A070"/>
                </a:solidFill>
                <a:latin typeface="Courier"/>
              </a:rPr>
              <a:t>2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70A0"/>
                </a:solidFill>
                <a:latin typeface="Courier"/>
              </a:rPr>
              <a:t>'</a:t>
            </a:r>
            <a:r>
              <a:rPr dirty="0" err="1">
                <a:solidFill>
                  <a:srgbClr val="4070A0"/>
                </a:solidFill>
                <a:latin typeface="Courier"/>
              </a:rPr>
              <a:t>tres</a:t>
            </a:r>
            <a:r>
              <a:rPr dirty="0">
                <a:solidFill>
                  <a:srgbClr val="4070A0"/>
                </a:solidFill>
                <a:latin typeface="Courier"/>
              </a:rPr>
              <a:t>'</a:t>
            </a:r>
            <a:r>
              <a:rPr dirty="0">
                <a:latin typeface="Courier"/>
              </a:rPr>
              <a:t>: </a:t>
            </a:r>
            <a:r>
              <a:rPr dirty="0">
                <a:solidFill>
                  <a:srgbClr val="40A070"/>
                </a:solidFill>
                <a:latin typeface="Courier"/>
              </a:rPr>
              <a:t>3</a:t>
            </a:r>
            <a:r>
              <a:rPr dirty="0">
                <a:latin typeface="Courier"/>
              </a:rPr>
              <a:t>}</a:t>
            </a:r>
            <a:br>
              <a:rPr dirty="0"/>
            </a:br>
            <a:r>
              <a:rPr dirty="0">
                <a:latin typeface="Courier"/>
              </a:rPr>
              <a:t>b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{k: v</a:t>
            </a:r>
            <a:r>
              <a:rPr dirty="0">
                <a:solidFill>
                  <a:srgbClr val="666666"/>
                </a:solidFill>
                <a:latin typeface="Courier"/>
              </a:rPr>
              <a:t>*</a:t>
            </a:r>
            <a:r>
              <a:rPr dirty="0">
                <a:latin typeface="Courier"/>
              </a:rPr>
              <a:t>v </a:t>
            </a:r>
            <a:r>
              <a:rPr b="1" dirty="0">
                <a:solidFill>
                  <a:srgbClr val="007020"/>
                </a:solidFill>
                <a:latin typeface="Courier"/>
              </a:rPr>
              <a:t>for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k,v</a:t>
            </a:r>
            <a:r>
              <a:rPr dirty="0">
                <a:latin typeface="Courier"/>
              </a:rPr>
              <a:t> </a:t>
            </a:r>
            <a:r>
              <a:rPr b="1" dirty="0">
                <a:solidFill>
                  <a:srgbClr val="007020"/>
                </a:solidFill>
                <a:latin typeface="Courier"/>
              </a:rPr>
              <a:t>in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a.items</a:t>
            </a:r>
            <a:r>
              <a:rPr dirty="0">
                <a:latin typeface="Courier"/>
              </a:rPr>
              <a:t>()}</a:t>
            </a:r>
            <a:br>
              <a:rPr dirty="0"/>
            </a:br>
            <a:r>
              <a:rPr dirty="0">
                <a:latin typeface="Courier"/>
              </a:rPr>
              <a:t>b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{'uno': 1, 'dos': 4, '</a:t>
            </a:r>
            <a:r>
              <a:rPr dirty="0" err="1">
                <a:latin typeface="Courier"/>
              </a:rPr>
              <a:t>tres</a:t>
            </a:r>
            <a:r>
              <a:rPr dirty="0">
                <a:latin typeface="Courier"/>
              </a:rPr>
              <a:t>': 9}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import math</a:t>
            </a:r>
            <a:br>
              <a:rPr dirty="0"/>
            </a:br>
            <a:br>
              <a:rPr dirty="0"/>
            </a:br>
            <a:r>
              <a:rPr dirty="0" err="1">
                <a:latin typeface="Courier"/>
              </a:rPr>
              <a:t>math.pi</a:t>
            </a:r>
            <a:endParaRPr dirty="0">
              <a:latin typeface="Courier"/>
            </a:endParaRPr>
          </a:p>
          <a:p>
            <a:pPr lvl="0" indent="0">
              <a:buNone/>
            </a:pPr>
            <a:r>
              <a:rPr dirty="0">
                <a:latin typeface="Courier"/>
              </a:rPr>
              <a:t>## 3.141592653589793</a:t>
            </a:r>
          </a:p>
          <a:p>
            <a:pPr lvl="0" indent="0">
              <a:buNone/>
            </a:pPr>
            <a:r>
              <a:rPr dirty="0" err="1">
                <a:latin typeface="Courier"/>
              </a:rPr>
              <a:t>math.sqrt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A070"/>
                </a:solidFill>
                <a:latin typeface="Courier"/>
              </a:rPr>
              <a:t>2</a:t>
            </a:r>
            <a:r>
              <a:rPr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1.4142135623730951</a:t>
            </a:r>
          </a:p>
          <a:p>
            <a:pPr marL="0" lvl="0" indent="0">
              <a:buNone/>
            </a:pPr>
            <a:r>
              <a:rPr dirty="0"/>
              <a:t>Look </a:t>
            </a:r>
            <a:r>
              <a:rPr dirty="0" err="1">
                <a:hlinkClick r:id="rId2"/>
              </a:rPr>
              <a:t>funciones</a:t>
            </a:r>
            <a:r>
              <a:rPr dirty="0">
                <a:hlinkClick r:id="rId2"/>
              </a:rPr>
              <a:t> math</a:t>
            </a:r>
            <a:r>
              <a:rPr dirty="0"/>
              <a:t>: log, log10, exp, pow, cos, floor…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A659FDF-D60B-4832-ABD5-293FF959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468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t>3. Numpy. Ufunc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A8E5CA-FA6B-41B8-85F6-7D1D6238BF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lvl="0" indent="0">
              <a:buNone/>
            </a:pPr>
            <a:r>
              <a:rPr dirty="0" err="1">
                <a:latin typeface="Courier"/>
              </a:rPr>
              <a:t>b_np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np.array</a:t>
            </a:r>
            <a:r>
              <a:rPr dirty="0">
                <a:latin typeface="Courier"/>
              </a:rPr>
              <a:t>([</a:t>
            </a:r>
            <a:r>
              <a:rPr dirty="0">
                <a:solidFill>
                  <a:srgbClr val="19177C"/>
                </a:solidFill>
                <a:latin typeface="Courier"/>
              </a:rPr>
              <a:t>True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19177C"/>
                </a:solidFill>
                <a:latin typeface="Courier"/>
              </a:rPr>
              <a:t>False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19177C"/>
                </a:solidFill>
                <a:latin typeface="Courier"/>
              </a:rPr>
              <a:t>False</a:t>
            </a:r>
            <a:r>
              <a:rPr dirty="0">
                <a:latin typeface="Courier"/>
              </a:rPr>
              <a:t>]) </a:t>
            </a:r>
            <a:r>
              <a:rPr i="1" dirty="0">
                <a:solidFill>
                  <a:srgbClr val="60A0B0"/>
                </a:solidFill>
                <a:latin typeface="Courier"/>
              </a:rPr>
              <a:t>#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boolean</a:t>
            </a:r>
            <a:br>
              <a:rPr dirty="0"/>
            </a:br>
            <a:r>
              <a:rPr dirty="0" err="1">
                <a:latin typeface="Courier"/>
              </a:rPr>
              <a:t>s_np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np.array</a:t>
            </a:r>
            <a:r>
              <a:rPr dirty="0">
                <a:latin typeface="Courier"/>
              </a:rPr>
              <a:t>([</a:t>
            </a:r>
            <a:r>
              <a:rPr dirty="0">
                <a:solidFill>
                  <a:srgbClr val="4070A0"/>
                </a:solidFill>
                <a:latin typeface="Courier"/>
              </a:rPr>
              <a:t>'f'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70A0"/>
                </a:solidFill>
                <a:latin typeface="Courier"/>
              </a:rPr>
              <a:t>'h'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70A0"/>
                </a:solidFill>
                <a:latin typeface="Courier"/>
              </a:rPr>
              <a:t>'j'</a:t>
            </a:r>
            <a:r>
              <a:rPr dirty="0">
                <a:latin typeface="Courier"/>
              </a:rPr>
              <a:t>]) </a:t>
            </a:r>
            <a:r>
              <a:rPr i="1" dirty="0">
                <a:solidFill>
                  <a:srgbClr val="60A0B0"/>
                </a:solidFill>
                <a:latin typeface="Courier"/>
              </a:rPr>
              <a:t># string</a:t>
            </a:r>
            <a:br>
              <a:rPr dirty="0"/>
            </a:br>
            <a:r>
              <a:rPr dirty="0" err="1">
                <a:latin typeface="Courier"/>
              </a:rPr>
              <a:t>i_np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np.array</a:t>
            </a:r>
            <a:r>
              <a:rPr dirty="0">
                <a:latin typeface="Courier"/>
              </a:rPr>
              <a:t>(range(</a:t>
            </a:r>
            <a:r>
              <a:rPr dirty="0">
                <a:solidFill>
                  <a:srgbClr val="40A070"/>
                </a:solidFill>
                <a:latin typeface="Courier"/>
              </a:rPr>
              <a:t>3</a:t>
            </a:r>
            <a:r>
              <a:rPr dirty="0">
                <a:latin typeface="Courier"/>
              </a:rPr>
              <a:t>))</a:t>
            </a:r>
            <a:r>
              <a:rPr i="1" dirty="0">
                <a:solidFill>
                  <a:srgbClr val="60A0B0"/>
                </a:solidFill>
                <a:latin typeface="Courier"/>
              </a:rPr>
              <a:t>#integer</a:t>
            </a:r>
            <a:br>
              <a:rPr dirty="0"/>
            </a:br>
            <a:r>
              <a:rPr dirty="0" err="1">
                <a:latin typeface="Courier"/>
              </a:rPr>
              <a:t>f_np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np.array</a:t>
            </a:r>
            <a:r>
              <a:rPr dirty="0">
                <a:latin typeface="Courier"/>
              </a:rPr>
              <a:t>([</a:t>
            </a:r>
            <a:r>
              <a:rPr dirty="0">
                <a:solidFill>
                  <a:srgbClr val="40A070"/>
                </a:solidFill>
                <a:latin typeface="Courier"/>
              </a:rPr>
              <a:t>2.4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A070"/>
                </a:solidFill>
                <a:latin typeface="Courier"/>
              </a:rPr>
              <a:t>1.5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A070"/>
                </a:solidFill>
                <a:latin typeface="Courier"/>
              </a:rPr>
              <a:t>3.0</a:t>
            </a:r>
            <a:r>
              <a:rPr dirty="0">
                <a:latin typeface="Courier"/>
              </a:rPr>
              <a:t>]) </a:t>
            </a:r>
            <a:r>
              <a:rPr i="1" dirty="0">
                <a:solidFill>
                  <a:srgbClr val="60A0B0"/>
                </a:solidFill>
                <a:latin typeface="Courier"/>
              </a:rPr>
              <a:t># </a:t>
            </a:r>
            <a:r>
              <a:rPr lang="es-ES" i="1" dirty="0" err="1">
                <a:solidFill>
                  <a:srgbClr val="60A0B0"/>
                </a:solidFill>
                <a:latin typeface="Courier"/>
              </a:rPr>
              <a:t>floating</a:t>
            </a:r>
            <a:r>
              <a:rPr lang="es-ES" i="1" dirty="0">
                <a:solidFill>
                  <a:srgbClr val="60A0B0"/>
                </a:solidFill>
                <a:latin typeface="Courier"/>
              </a:rPr>
              <a:t> </a:t>
            </a:r>
            <a:r>
              <a:rPr lang="es-ES" i="1" dirty="0" err="1">
                <a:solidFill>
                  <a:srgbClr val="60A0B0"/>
                </a:solidFill>
                <a:latin typeface="Courier"/>
              </a:rPr>
              <a:t>point</a:t>
            </a:r>
            <a:br>
              <a:rPr dirty="0"/>
            </a:br>
            <a:br>
              <a:rPr dirty="0"/>
            </a:br>
            <a:r>
              <a:rPr dirty="0" err="1">
                <a:latin typeface="Courier"/>
              </a:rPr>
              <a:t>ej_np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(</a:t>
            </a:r>
            <a:r>
              <a:rPr dirty="0" err="1">
                <a:latin typeface="Courier"/>
              </a:rPr>
              <a:t>b_np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s_np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i_np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f_np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>
                <a:latin typeface="Courier"/>
              </a:rPr>
              <a:t>[</a:t>
            </a:r>
            <a:r>
              <a:rPr dirty="0" err="1">
                <a:latin typeface="Courier"/>
              </a:rPr>
              <a:t>x.dtype</a:t>
            </a:r>
            <a:r>
              <a:rPr dirty="0">
                <a:latin typeface="Courier"/>
              </a:rPr>
              <a:t> </a:t>
            </a:r>
            <a:r>
              <a:rPr b="1" dirty="0">
                <a:solidFill>
                  <a:srgbClr val="007020"/>
                </a:solidFill>
                <a:latin typeface="Courier"/>
              </a:rPr>
              <a:t>for</a:t>
            </a:r>
            <a:r>
              <a:rPr dirty="0">
                <a:latin typeface="Courier"/>
              </a:rPr>
              <a:t> x </a:t>
            </a:r>
            <a:r>
              <a:rPr b="1" dirty="0">
                <a:solidFill>
                  <a:srgbClr val="007020"/>
                </a:solidFill>
                <a:latin typeface="Courier"/>
              </a:rPr>
              <a:t>in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ej_np</a:t>
            </a:r>
            <a:r>
              <a:rPr dirty="0">
                <a:latin typeface="Courier"/>
              </a:rPr>
              <a:t>]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[</a:t>
            </a:r>
            <a:r>
              <a:rPr dirty="0" err="1">
                <a:latin typeface="Courier"/>
              </a:rPr>
              <a:t>dtype</a:t>
            </a:r>
            <a:r>
              <a:rPr dirty="0">
                <a:latin typeface="Courier"/>
              </a:rPr>
              <a:t>('bool'), </a:t>
            </a:r>
            <a:r>
              <a:rPr dirty="0" err="1">
                <a:latin typeface="Courier"/>
              </a:rPr>
              <a:t>dtype</a:t>
            </a:r>
            <a:r>
              <a:rPr dirty="0">
                <a:latin typeface="Courier"/>
              </a:rPr>
              <a:t>('&lt;U1'), </a:t>
            </a:r>
            <a:r>
              <a:rPr dirty="0" err="1">
                <a:latin typeface="Courier"/>
              </a:rPr>
              <a:t>dtype</a:t>
            </a:r>
            <a:r>
              <a:rPr dirty="0">
                <a:latin typeface="Courier"/>
              </a:rPr>
              <a:t>('int32'), </a:t>
            </a:r>
            <a:r>
              <a:rPr dirty="0" err="1">
                <a:latin typeface="Courier"/>
              </a:rPr>
              <a:t>dtype</a:t>
            </a:r>
            <a:r>
              <a:rPr dirty="0">
                <a:latin typeface="Courier"/>
              </a:rPr>
              <a:t>('float64')]</a:t>
            </a:r>
          </a:p>
          <a:p>
            <a:pPr lvl="0" indent="0">
              <a:buNone/>
            </a:pPr>
            <a:r>
              <a:rPr dirty="0" err="1">
                <a:latin typeface="Courier"/>
              </a:rPr>
              <a:t>i_np.astype</a:t>
            </a:r>
            <a:r>
              <a:rPr dirty="0">
                <a:latin typeface="Courier"/>
              </a:rPr>
              <a:t>(str) </a:t>
            </a:r>
            <a:r>
              <a:rPr i="1" dirty="0">
                <a:solidFill>
                  <a:srgbClr val="60A0B0"/>
                </a:solidFill>
                <a:latin typeface="Courier"/>
              </a:rPr>
              <a:t># casting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array(['0', '1', '2'], </a:t>
            </a:r>
            <a:r>
              <a:rPr dirty="0" err="1">
                <a:latin typeface="Courier"/>
              </a:rPr>
              <a:t>dtype</a:t>
            </a:r>
            <a:r>
              <a:rPr dirty="0">
                <a:latin typeface="Courier"/>
              </a:rPr>
              <a:t>='&lt;U11')</a:t>
            </a:r>
          </a:p>
          <a:p>
            <a:pPr lvl="0" indent="0">
              <a:buNone/>
            </a:pPr>
            <a:r>
              <a:rPr dirty="0" err="1">
                <a:latin typeface="Courier"/>
              </a:rPr>
              <a:t>np.array</a:t>
            </a:r>
            <a:r>
              <a:rPr dirty="0">
                <a:latin typeface="Courier"/>
              </a:rPr>
              <a:t>([</a:t>
            </a:r>
            <a:r>
              <a:rPr dirty="0">
                <a:solidFill>
                  <a:srgbClr val="40A070"/>
                </a:solidFill>
                <a:latin typeface="Courier"/>
              </a:rPr>
              <a:t>1</a:t>
            </a:r>
            <a:r>
              <a:rPr dirty="0">
                <a:latin typeface="Courier"/>
              </a:rPr>
              <a:t>,</a:t>
            </a:r>
            <a:r>
              <a:rPr dirty="0">
                <a:solidFill>
                  <a:srgbClr val="40A070"/>
                </a:solidFill>
                <a:latin typeface="Courier"/>
              </a:rPr>
              <a:t>2</a:t>
            </a:r>
            <a:r>
              <a:rPr dirty="0">
                <a:latin typeface="Courier"/>
              </a:rPr>
              <a:t>,</a:t>
            </a:r>
            <a:r>
              <a:rPr dirty="0">
                <a:solidFill>
                  <a:srgbClr val="40A070"/>
                </a:solidFill>
                <a:latin typeface="Courier"/>
              </a:rPr>
              <a:t>3</a:t>
            </a:r>
            <a:r>
              <a:rPr dirty="0">
                <a:latin typeface="Courier"/>
              </a:rPr>
              <a:t>]) </a:t>
            </a:r>
            <a:r>
              <a:rPr dirty="0">
                <a:solidFill>
                  <a:srgbClr val="666666"/>
                </a:solidFill>
                <a:latin typeface="Courier"/>
              </a:rPr>
              <a:t>*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2</a:t>
            </a:r>
            <a:r>
              <a:rPr dirty="0">
                <a:latin typeface="Courier"/>
              </a:rPr>
              <a:t>  </a:t>
            </a:r>
            <a:r>
              <a:rPr i="1" dirty="0">
                <a:solidFill>
                  <a:srgbClr val="60A0B0"/>
                </a:solidFill>
                <a:latin typeface="Courier"/>
              </a:rPr>
              <a:t># </a:t>
            </a:r>
            <a:r>
              <a:rPr lang="es-ES" i="1" dirty="0" err="1">
                <a:solidFill>
                  <a:srgbClr val="60A0B0"/>
                </a:solidFill>
                <a:latin typeface="Courier"/>
              </a:rPr>
              <a:t>scalar</a:t>
            </a:r>
            <a:r>
              <a:rPr lang="es-ES" i="1" dirty="0">
                <a:solidFill>
                  <a:srgbClr val="60A0B0"/>
                </a:solidFill>
                <a:latin typeface="Courier"/>
              </a:rPr>
              <a:t> </a:t>
            </a:r>
            <a:r>
              <a:rPr lang="es-ES" i="1" dirty="0" err="1">
                <a:solidFill>
                  <a:srgbClr val="60A0B0"/>
                </a:solidFill>
                <a:latin typeface="Courier"/>
              </a:rPr>
              <a:t>multiplication</a:t>
            </a:r>
            <a:endParaRPr i="1" dirty="0">
              <a:solidFill>
                <a:srgbClr val="60A0B0"/>
              </a:solidFill>
              <a:latin typeface="Courier"/>
            </a:endParaRPr>
          </a:p>
          <a:p>
            <a:pPr lvl="0" indent="0">
              <a:buNone/>
            </a:pPr>
            <a:r>
              <a:rPr dirty="0">
                <a:latin typeface="Courier"/>
              </a:rPr>
              <a:t>## array([2, 4, 6])</a:t>
            </a:r>
          </a:p>
          <a:p>
            <a:pPr lvl="0" indent="0">
              <a:buNone/>
            </a:pPr>
            <a:r>
              <a:rPr dirty="0" err="1">
                <a:latin typeface="Courier"/>
              </a:rPr>
              <a:t>np.sqrt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np.array</a:t>
            </a:r>
            <a:r>
              <a:rPr dirty="0">
                <a:latin typeface="Courier"/>
              </a:rPr>
              <a:t>([</a:t>
            </a:r>
            <a:r>
              <a:rPr dirty="0">
                <a:solidFill>
                  <a:srgbClr val="40A070"/>
                </a:solidFill>
                <a:latin typeface="Courier"/>
              </a:rPr>
              <a:t>1</a:t>
            </a:r>
            <a:r>
              <a:rPr dirty="0">
                <a:latin typeface="Courier"/>
              </a:rPr>
              <a:t>,</a:t>
            </a:r>
            <a:r>
              <a:rPr dirty="0">
                <a:solidFill>
                  <a:srgbClr val="40A070"/>
                </a:solidFill>
                <a:latin typeface="Courier"/>
              </a:rPr>
              <a:t>2</a:t>
            </a:r>
            <a:r>
              <a:rPr dirty="0">
                <a:latin typeface="Courier"/>
              </a:rPr>
              <a:t>,</a:t>
            </a:r>
            <a:r>
              <a:rPr dirty="0">
                <a:solidFill>
                  <a:srgbClr val="40A070"/>
                </a:solidFill>
                <a:latin typeface="Courier"/>
              </a:rPr>
              <a:t>3</a:t>
            </a:r>
            <a:r>
              <a:rPr dirty="0">
                <a:latin typeface="Courier"/>
              </a:rPr>
              <a:t>,</a:t>
            </a:r>
            <a:r>
              <a:rPr dirty="0">
                <a:solidFill>
                  <a:srgbClr val="40A070"/>
                </a:solidFill>
                <a:latin typeface="Courier"/>
              </a:rPr>
              <a:t>4</a:t>
            </a:r>
            <a:r>
              <a:rPr dirty="0">
                <a:latin typeface="Courier"/>
              </a:rPr>
              <a:t>])) </a:t>
            </a:r>
            <a:r>
              <a:rPr i="1" dirty="0">
                <a:solidFill>
                  <a:srgbClr val="60A0B0"/>
                </a:solidFill>
                <a:latin typeface="Courier"/>
              </a:rPr>
              <a:t>#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raiz</a:t>
            </a:r>
            <a:endParaRPr i="1" dirty="0">
              <a:solidFill>
                <a:srgbClr val="60A0B0"/>
              </a:solidFill>
              <a:latin typeface="Courier"/>
            </a:endParaRPr>
          </a:p>
          <a:p>
            <a:pPr lvl="0" indent="0">
              <a:buNone/>
            </a:pPr>
            <a:r>
              <a:rPr dirty="0">
                <a:latin typeface="Courier"/>
              </a:rPr>
              <a:t>## array([1.        , 1.41421356, 1.73205081, 2.        ])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C304D0B-A1ED-4861-85BC-CF2E5F9835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 </a:t>
            </a:r>
            <a:r>
              <a:rPr lang="es-ES" i="1" dirty="0" err="1">
                <a:solidFill>
                  <a:srgbClr val="60A0B0"/>
                </a:solidFill>
                <a:latin typeface="Courier"/>
              </a:rPr>
              <a:t>sequences</a:t>
            </a:r>
            <a:br>
              <a:rPr dirty="0"/>
            </a:br>
            <a:r>
              <a:rPr dirty="0" err="1">
                <a:latin typeface="Courier"/>
              </a:rPr>
              <a:t>np.arange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A070"/>
                </a:solidFill>
                <a:latin typeface="Courier"/>
              </a:rPr>
              <a:t>0</a:t>
            </a:r>
            <a:r>
              <a:rPr dirty="0">
                <a:latin typeface="Courier"/>
              </a:rPr>
              <a:t>,</a:t>
            </a:r>
            <a:r>
              <a:rPr dirty="0">
                <a:solidFill>
                  <a:srgbClr val="40A070"/>
                </a:solidFill>
                <a:latin typeface="Courier"/>
              </a:rPr>
              <a:t>6</a:t>
            </a:r>
            <a:r>
              <a:rPr dirty="0">
                <a:latin typeface="Courier"/>
              </a:rPr>
              <a:t>,</a:t>
            </a:r>
            <a:r>
              <a:rPr dirty="0">
                <a:solidFill>
                  <a:srgbClr val="40A070"/>
                </a:solidFill>
                <a:latin typeface="Courier"/>
              </a:rPr>
              <a:t>2</a:t>
            </a:r>
            <a:r>
              <a:rPr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array([0, 2, 4])</a:t>
            </a:r>
          </a:p>
          <a:p>
            <a:pPr lvl="0" indent="0">
              <a:buNone/>
            </a:pPr>
            <a:r>
              <a:rPr dirty="0" err="1">
                <a:latin typeface="Courier"/>
              </a:rPr>
              <a:t>np.zeros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A070"/>
                </a:solidFill>
                <a:latin typeface="Courier"/>
              </a:rPr>
              <a:t>3</a:t>
            </a:r>
            <a:r>
              <a:rPr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array([0., 0., 0.])</a:t>
            </a:r>
          </a:p>
          <a:p>
            <a:pPr lvl="0" indent="0">
              <a:buNone/>
            </a:pPr>
            <a:r>
              <a:rPr dirty="0" err="1">
                <a:latin typeface="Courier"/>
              </a:rPr>
              <a:t>np.ones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A070"/>
                </a:solidFill>
                <a:latin typeface="Courier"/>
              </a:rPr>
              <a:t>3</a:t>
            </a:r>
            <a:r>
              <a:rPr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array([1., 1., 1.])</a:t>
            </a:r>
          </a:p>
          <a:p>
            <a:pPr lvl="0" indent="0">
              <a:buNone/>
            </a:pPr>
            <a:r>
              <a:rPr dirty="0" err="1">
                <a:latin typeface="Courier"/>
              </a:rPr>
              <a:t>np.tile</a:t>
            </a:r>
            <a:r>
              <a:rPr dirty="0">
                <a:latin typeface="Courier"/>
              </a:rPr>
              <a:t>([</a:t>
            </a:r>
            <a:r>
              <a:rPr dirty="0">
                <a:solidFill>
                  <a:srgbClr val="40A070"/>
                </a:solidFill>
                <a:latin typeface="Courier"/>
              </a:rPr>
              <a:t>1.2</a:t>
            </a:r>
            <a:r>
              <a:rPr dirty="0">
                <a:latin typeface="Courier"/>
              </a:rPr>
              <a:t>], </a:t>
            </a:r>
            <a:r>
              <a:rPr dirty="0">
                <a:solidFill>
                  <a:srgbClr val="40A070"/>
                </a:solidFill>
                <a:latin typeface="Courier"/>
              </a:rPr>
              <a:t>2</a:t>
            </a:r>
            <a:r>
              <a:rPr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array([1.2, 1.2])</a:t>
            </a:r>
          </a:p>
          <a:p>
            <a:pPr lvl="0" indent="0">
              <a:buNone/>
            </a:pPr>
            <a:r>
              <a:rPr dirty="0" err="1">
                <a:latin typeface="Courier"/>
              </a:rPr>
              <a:t>np.repeat</a:t>
            </a:r>
            <a:r>
              <a:rPr dirty="0">
                <a:latin typeface="Courier"/>
              </a:rPr>
              <a:t>([</a:t>
            </a:r>
            <a:r>
              <a:rPr dirty="0">
                <a:solidFill>
                  <a:srgbClr val="40A070"/>
                </a:solidFill>
                <a:latin typeface="Courier"/>
              </a:rPr>
              <a:t>1.2</a:t>
            </a:r>
            <a:r>
              <a:rPr dirty="0">
                <a:latin typeface="Courier"/>
              </a:rPr>
              <a:t>], </a:t>
            </a:r>
            <a:r>
              <a:rPr dirty="0">
                <a:solidFill>
                  <a:srgbClr val="40A070"/>
                </a:solidFill>
                <a:latin typeface="Courier"/>
              </a:rPr>
              <a:t>2</a:t>
            </a:r>
            <a:r>
              <a:rPr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array([1.2, 1.2])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A659FDF-D60B-4832-ABD5-293FF959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468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rPr dirty="0"/>
              <a:t>3. </a:t>
            </a:r>
            <a:r>
              <a:rPr dirty="0" err="1"/>
              <a:t>Numpy</a:t>
            </a:r>
            <a:r>
              <a:rPr dirty="0"/>
              <a:t>. </a:t>
            </a:r>
            <a:r>
              <a:rPr lang="es-ES" dirty="0" err="1"/>
              <a:t>Filters</a:t>
            </a:r>
            <a:r>
              <a:rPr lang="es-ES" dirty="0"/>
              <a:t> and </a:t>
            </a:r>
            <a:r>
              <a:rPr lang="es-ES" dirty="0" err="1"/>
              <a:t>Editing</a:t>
            </a:r>
            <a:endParaRPr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A8E5CA-FA6B-41B8-85F6-7D1D6238BF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lang="es-ES" b="1" dirty="0" err="1"/>
              <a:t>Dimension</a:t>
            </a:r>
            <a:r>
              <a:rPr dirty="0"/>
              <a:t>: </a:t>
            </a:r>
            <a:r>
              <a:rPr dirty="0" err="1">
                <a:latin typeface="Courier"/>
              </a:rPr>
              <a:t>x.shape</a:t>
            </a:r>
            <a:endParaRPr dirty="0">
              <a:latin typeface="Courier"/>
            </a:endParaRPr>
          </a:p>
          <a:p>
            <a:pPr marL="0" lvl="0" indent="0">
              <a:buNone/>
            </a:pPr>
            <a:r>
              <a:rPr lang="es-ES" b="1" dirty="0" err="1"/>
              <a:t>Filters</a:t>
            </a:r>
            <a:r>
              <a:rPr dirty="0"/>
              <a:t>: </a:t>
            </a:r>
            <a:r>
              <a:rPr dirty="0">
                <a:latin typeface="Courier"/>
              </a:rPr>
              <a:t>x[2,:]</a:t>
            </a:r>
            <a:r>
              <a:rPr dirty="0"/>
              <a:t>, </a:t>
            </a:r>
            <a:r>
              <a:rPr dirty="0">
                <a:latin typeface="Courier"/>
              </a:rPr>
              <a:t>x[[0,2,4]]</a:t>
            </a:r>
            <a:r>
              <a:rPr dirty="0"/>
              <a:t>, </a:t>
            </a:r>
            <a:r>
              <a:rPr dirty="0">
                <a:latin typeface="Courier"/>
              </a:rPr>
              <a:t>x1[(x1&lt;4) | (x1&gt;8)]</a:t>
            </a:r>
          </a:p>
          <a:p>
            <a:pPr marL="0" lvl="0" indent="0">
              <a:buNone/>
            </a:pPr>
            <a:r>
              <a:rPr lang="es-ES" b="1" dirty="0" err="1"/>
              <a:t>Modify</a:t>
            </a:r>
            <a:r>
              <a:rPr lang="es-ES" b="1" dirty="0"/>
              <a:t> a value </a:t>
            </a:r>
            <a:r>
              <a:rPr dirty="0"/>
              <a:t>: </a:t>
            </a:r>
            <a:r>
              <a:rPr dirty="0">
                <a:latin typeface="Courier"/>
              </a:rPr>
              <a:t>x[1,1] = 20.765</a:t>
            </a:r>
          </a:p>
          <a:p>
            <a:pPr marL="0" lvl="0" indent="0">
              <a:buNone/>
            </a:pPr>
            <a:r>
              <a:rPr lang="es-ES" b="1" dirty="0"/>
              <a:t>Vector to vector </a:t>
            </a:r>
            <a:r>
              <a:rPr dirty="0"/>
              <a:t>: </a:t>
            </a:r>
            <a:r>
              <a:rPr dirty="0">
                <a:latin typeface="Courier"/>
              </a:rPr>
              <a:t>x2[1,:] = x2[0,:] * 10</a:t>
            </a:r>
          </a:p>
          <a:p>
            <a:pPr marL="0" lvl="0" indent="0">
              <a:buNone/>
            </a:pPr>
            <a:r>
              <a:rPr lang="es-ES" b="1" dirty="0"/>
              <a:t>Value to vector </a:t>
            </a:r>
            <a:r>
              <a:rPr dirty="0"/>
              <a:t>: </a:t>
            </a:r>
            <a:r>
              <a:rPr dirty="0">
                <a:latin typeface="Courier"/>
              </a:rPr>
              <a:t>x[[1,2],[2,2]] = 55</a:t>
            </a:r>
          </a:p>
          <a:p>
            <a:pPr marL="0" lvl="0" indent="0">
              <a:buNone/>
            </a:pPr>
            <a:r>
              <a:rPr lang="es-ES" b="1" dirty="0" err="1"/>
              <a:t>Reshape</a:t>
            </a:r>
            <a:r>
              <a:rPr lang="es-ES" b="1" dirty="0"/>
              <a:t> </a:t>
            </a:r>
            <a:r>
              <a:rPr dirty="0"/>
              <a:t>: </a:t>
            </a:r>
            <a:r>
              <a:rPr dirty="0" err="1">
                <a:latin typeface="Courier"/>
              </a:rPr>
              <a:t>x.reshape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fils</a:t>
            </a:r>
            <a:r>
              <a:rPr dirty="0">
                <a:latin typeface="Courier"/>
              </a:rPr>
              <a:t>, cols)</a:t>
            </a:r>
          </a:p>
          <a:p>
            <a:pPr marL="0" lvl="0" indent="0">
              <a:buNone/>
            </a:pPr>
            <a:r>
              <a:rPr lang="es-ES" b="1" dirty="0" err="1"/>
              <a:t>Concatenate</a:t>
            </a:r>
            <a:r>
              <a:rPr lang="es-ES" b="1" dirty="0"/>
              <a:t> </a:t>
            </a:r>
            <a:r>
              <a:rPr lang="es-ES" b="1" dirty="0" err="1"/>
              <a:t>same</a:t>
            </a:r>
            <a:r>
              <a:rPr lang="es-ES" b="1" dirty="0"/>
              <a:t> </a:t>
            </a:r>
            <a:r>
              <a:rPr lang="es-ES" b="1" dirty="0" err="1"/>
              <a:t>dimension</a:t>
            </a:r>
            <a:r>
              <a:rPr lang="es-ES" b="1" dirty="0"/>
              <a:t> </a:t>
            </a:r>
            <a:r>
              <a:rPr dirty="0"/>
              <a:t>:</a:t>
            </a:r>
          </a:p>
          <a:p>
            <a:pPr lvl="1"/>
            <a:r>
              <a:rPr dirty="0" err="1"/>
              <a:t>filas</a:t>
            </a:r>
            <a:r>
              <a:rPr dirty="0"/>
              <a:t>: </a:t>
            </a:r>
            <a:r>
              <a:rPr dirty="0" err="1">
                <a:latin typeface="Courier"/>
              </a:rPr>
              <a:t>np.concatenate</a:t>
            </a:r>
            <a:r>
              <a:rPr dirty="0">
                <a:latin typeface="Courier"/>
              </a:rPr>
              <a:t>([a1, a2])</a:t>
            </a:r>
          </a:p>
          <a:p>
            <a:pPr lvl="1"/>
            <a:r>
              <a:rPr dirty="0" err="1"/>
              <a:t>columnas</a:t>
            </a:r>
            <a:r>
              <a:rPr dirty="0"/>
              <a:t>: </a:t>
            </a:r>
            <a:r>
              <a:rPr dirty="0" err="1">
                <a:latin typeface="Courier"/>
              </a:rPr>
              <a:t>np.concatenate</a:t>
            </a:r>
            <a:r>
              <a:rPr dirty="0">
                <a:latin typeface="Courier"/>
              </a:rPr>
              <a:t>([a3, a4], axis=1)</a:t>
            </a:r>
          </a:p>
          <a:p>
            <a:pPr marL="0" lvl="0" indent="0">
              <a:buNone/>
            </a:pPr>
            <a:r>
              <a:rPr lang="es-ES" b="1" dirty="0" err="1"/>
              <a:t>Concatenate</a:t>
            </a:r>
            <a:r>
              <a:rPr lang="es-ES" b="1" dirty="0"/>
              <a:t> </a:t>
            </a:r>
            <a:r>
              <a:rPr lang="es-ES" b="1" dirty="0" err="1"/>
              <a:t>different</a:t>
            </a:r>
            <a:r>
              <a:rPr lang="es-ES" b="1" dirty="0"/>
              <a:t> </a:t>
            </a:r>
            <a:r>
              <a:rPr lang="es-ES" b="1" dirty="0" err="1"/>
              <a:t>dimension</a:t>
            </a:r>
            <a:r>
              <a:rPr lang="es-ES" b="1" dirty="0"/>
              <a:t> </a:t>
            </a:r>
            <a:r>
              <a:rPr dirty="0"/>
              <a:t>:</a:t>
            </a:r>
          </a:p>
          <a:p>
            <a:pPr lvl="1"/>
            <a:r>
              <a:rPr dirty="0" err="1"/>
              <a:t>filas</a:t>
            </a:r>
            <a:r>
              <a:rPr dirty="0"/>
              <a:t>: </a:t>
            </a:r>
            <a:r>
              <a:rPr dirty="0" err="1">
                <a:latin typeface="Courier"/>
              </a:rPr>
              <a:t>np.vstack</a:t>
            </a:r>
            <a:r>
              <a:rPr dirty="0">
                <a:latin typeface="Courier"/>
              </a:rPr>
              <a:t>([a1, a2])</a:t>
            </a:r>
          </a:p>
          <a:p>
            <a:pPr lvl="1"/>
            <a:r>
              <a:rPr dirty="0" err="1"/>
              <a:t>columnas</a:t>
            </a:r>
            <a:r>
              <a:rPr dirty="0"/>
              <a:t>: </a:t>
            </a:r>
            <a:r>
              <a:rPr dirty="0" err="1">
                <a:latin typeface="Courier"/>
              </a:rPr>
              <a:t>np.hstack</a:t>
            </a:r>
            <a:r>
              <a:rPr dirty="0">
                <a:latin typeface="Courier"/>
              </a:rPr>
              <a:t>([a3, a4])</a:t>
            </a:r>
          </a:p>
          <a:p>
            <a:pPr marL="0" lvl="0" indent="0">
              <a:buNone/>
            </a:pPr>
            <a:r>
              <a:rPr lang="es-ES" b="1" dirty="0"/>
              <a:t>Array </a:t>
            </a:r>
            <a:r>
              <a:rPr lang="es-ES" b="1" dirty="0" err="1"/>
              <a:t>Broadcasting</a:t>
            </a:r>
            <a:r>
              <a:rPr lang="es-ES" b="1" dirty="0"/>
              <a:t> </a:t>
            </a:r>
            <a:r>
              <a:rPr dirty="0"/>
              <a:t>: </a:t>
            </a:r>
            <a:r>
              <a:rPr dirty="0" err="1"/>
              <a:t>Alineamiento</a:t>
            </a:r>
            <a:r>
              <a:rPr dirty="0"/>
              <a:t> para </a:t>
            </a:r>
            <a:r>
              <a:rPr dirty="0" err="1"/>
              <a:t>facilitar</a:t>
            </a:r>
            <a:r>
              <a:rPr dirty="0"/>
              <a:t> </a:t>
            </a:r>
            <a:r>
              <a:rPr dirty="0" err="1"/>
              <a:t>operaciones</a:t>
            </a:r>
            <a:r>
              <a:rPr dirty="0"/>
              <a:t> entre arrays de </a:t>
            </a:r>
            <a:r>
              <a:rPr dirty="0" err="1"/>
              <a:t>distinta</a:t>
            </a:r>
            <a:r>
              <a:rPr dirty="0"/>
              <a:t> </a:t>
            </a:r>
            <a:r>
              <a:rPr dirty="0" err="1"/>
              <a:t>dimensión</a:t>
            </a:r>
            <a:r>
              <a:rPr dirty="0"/>
              <a:t>.</a:t>
            </a:r>
          </a:p>
          <a:p>
            <a:pPr marL="0" lvl="0" indent="0">
              <a:buNone/>
            </a:pPr>
            <a:r>
              <a:rPr lang="es-ES" b="1" dirty="0" err="1"/>
              <a:t>Converting</a:t>
            </a:r>
            <a:r>
              <a:rPr lang="es-ES" b="1" dirty="0"/>
              <a:t> to </a:t>
            </a:r>
            <a:r>
              <a:rPr lang="es-ES" b="1" dirty="0" err="1"/>
              <a:t>lists</a:t>
            </a:r>
            <a:r>
              <a:rPr lang="es-ES" b="1" dirty="0"/>
              <a:t> </a:t>
            </a:r>
            <a:r>
              <a:rPr dirty="0"/>
              <a:t>: </a:t>
            </a:r>
            <a:r>
              <a:rPr dirty="0" err="1">
                <a:latin typeface="Courier"/>
              </a:rPr>
              <a:t>a.tolist</a:t>
            </a:r>
            <a:r>
              <a:rPr dirty="0">
                <a:latin typeface="Courier"/>
              </a:rPr>
              <a:t>()</a:t>
            </a:r>
          </a:p>
          <a:p>
            <a:pPr marL="0" lvl="0" indent="0">
              <a:buNone/>
            </a:pPr>
            <a:r>
              <a:rPr lang="es-ES" b="1" dirty="0" err="1"/>
              <a:t>Missing</a:t>
            </a:r>
            <a:r>
              <a:rPr lang="es-ES" b="1" dirty="0"/>
              <a:t> values </a:t>
            </a:r>
            <a:r>
              <a:rPr dirty="0"/>
              <a:t>: </a:t>
            </a:r>
            <a:r>
              <a:rPr dirty="0" err="1">
                <a:latin typeface="Courier"/>
              </a:rPr>
              <a:t>np.nan</a:t>
            </a:r>
            <a:endParaRPr dirty="0">
              <a:latin typeface="Courier"/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C304D0B-A1ED-4861-85BC-CF2E5F9835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lvl="0"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 </a:t>
            </a:r>
            <a:r>
              <a:rPr lang="es-ES" i="1" dirty="0">
                <a:solidFill>
                  <a:srgbClr val="60A0B0"/>
                </a:solidFill>
                <a:latin typeface="Courier"/>
              </a:rPr>
              <a:t>VIEWS NOT COPIED</a:t>
            </a:r>
            <a:br>
              <a:rPr dirty="0"/>
            </a:br>
            <a:r>
              <a:rPr dirty="0">
                <a:latin typeface="Courier"/>
              </a:rPr>
              <a:t>a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np.array</a:t>
            </a:r>
            <a:r>
              <a:rPr dirty="0">
                <a:latin typeface="Courier"/>
              </a:rPr>
              <a:t>([</a:t>
            </a:r>
            <a:r>
              <a:rPr dirty="0">
                <a:solidFill>
                  <a:srgbClr val="40A070"/>
                </a:solidFill>
                <a:latin typeface="Courier"/>
              </a:rPr>
              <a:t>1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70A0"/>
                </a:solidFill>
                <a:latin typeface="Courier"/>
              </a:rPr>
              <a:t>'m'</a:t>
            </a:r>
            <a:r>
              <a:rPr dirty="0">
                <a:latin typeface="Courier"/>
              </a:rPr>
              <a:t>, [</a:t>
            </a:r>
            <a:r>
              <a:rPr dirty="0">
                <a:solidFill>
                  <a:srgbClr val="40A070"/>
                </a:solidFill>
                <a:latin typeface="Courier"/>
              </a:rPr>
              <a:t>2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A070"/>
                </a:solidFill>
                <a:latin typeface="Courier"/>
              </a:rPr>
              <a:t>3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A070"/>
                </a:solidFill>
                <a:latin typeface="Courier"/>
              </a:rPr>
              <a:t>4</a:t>
            </a:r>
            <a:r>
              <a:rPr dirty="0">
                <a:latin typeface="Courier"/>
              </a:rPr>
              <a:t>]], </a:t>
            </a:r>
            <a:r>
              <a:rPr dirty="0" err="1">
                <a:latin typeface="Courier"/>
              </a:rPr>
              <a:t>dtype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object)</a:t>
            </a:r>
            <a:br>
              <a:rPr dirty="0"/>
            </a:br>
            <a:r>
              <a:rPr dirty="0">
                <a:latin typeface="Courier"/>
              </a:rPr>
              <a:t>b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a</a:t>
            </a:r>
            <a:br>
              <a:rPr dirty="0"/>
            </a:br>
            <a:r>
              <a:rPr dirty="0">
                <a:latin typeface="Courier"/>
              </a:rPr>
              <a:t>b[</a:t>
            </a:r>
            <a:r>
              <a:rPr dirty="0">
                <a:solidFill>
                  <a:srgbClr val="40A070"/>
                </a:solidFill>
                <a:latin typeface="Courier"/>
              </a:rPr>
              <a:t>0</a:t>
            </a:r>
            <a:r>
              <a:rPr dirty="0">
                <a:latin typeface="Courier"/>
              </a:rPr>
              <a:t>]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10</a:t>
            </a:r>
            <a:br>
              <a:rPr dirty="0"/>
            </a:br>
            <a:r>
              <a:rPr dirty="0">
                <a:latin typeface="Courier"/>
              </a:rPr>
              <a:t>a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array([10, 'm', list([2, 3, 4])], </a:t>
            </a:r>
            <a:r>
              <a:rPr dirty="0" err="1">
                <a:latin typeface="Courier"/>
              </a:rPr>
              <a:t>dtype</a:t>
            </a:r>
            <a:r>
              <a:rPr dirty="0">
                <a:latin typeface="Courier"/>
              </a:rPr>
              <a:t>=object)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c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a.copy</a:t>
            </a:r>
            <a:r>
              <a:rPr dirty="0">
                <a:latin typeface="Courier"/>
              </a:rPr>
              <a:t>() </a:t>
            </a:r>
            <a:r>
              <a:rPr i="1" dirty="0">
                <a:solidFill>
                  <a:srgbClr val="60A0B0"/>
                </a:solidFill>
                <a:latin typeface="Courier"/>
              </a:rPr>
              <a:t># </a:t>
            </a:r>
            <a:r>
              <a:rPr lang="es-ES" i="1" dirty="0">
                <a:solidFill>
                  <a:srgbClr val="60A0B0"/>
                </a:solidFill>
                <a:latin typeface="Courier"/>
              </a:rPr>
              <a:t>COPIES OF ARRAYS</a:t>
            </a:r>
            <a:br>
              <a:rPr dirty="0"/>
            </a:br>
            <a:r>
              <a:rPr dirty="0">
                <a:latin typeface="Courier"/>
              </a:rPr>
              <a:t>c[</a:t>
            </a:r>
            <a:r>
              <a:rPr dirty="0">
                <a:solidFill>
                  <a:srgbClr val="40A070"/>
                </a:solidFill>
                <a:latin typeface="Courier"/>
              </a:rPr>
              <a:t>0</a:t>
            </a:r>
            <a:r>
              <a:rPr dirty="0">
                <a:latin typeface="Courier"/>
              </a:rPr>
              <a:t>]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20</a:t>
            </a:r>
            <a:br>
              <a:rPr dirty="0"/>
            </a:br>
            <a:r>
              <a:rPr dirty="0">
                <a:latin typeface="Courier"/>
              </a:rPr>
              <a:t>print(a)  </a:t>
            </a:r>
            <a:r>
              <a:rPr i="1" dirty="0">
                <a:solidFill>
                  <a:srgbClr val="60A0B0"/>
                </a:solidFill>
                <a:latin typeface="Courier"/>
              </a:rPr>
              <a:t># </a:t>
            </a:r>
            <a:r>
              <a:rPr lang="es-ES" i="1" dirty="0" err="1">
                <a:solidFill>
                  <a:srgbClr val="60A0B0"/>
                </a:solidFill>
                <a:latin typeface="Courier"/>
              </a:rPr>
              <a:t>but</a:t>
            </a:r>
            <a:r>
              <a:rPr lang="es-ES" i="1" dirty="0">
                <a:solidFill>
                  <a:srgbClr val="60A0B0"/>
                </a:solidFill>
                <a:latin typeface="Courier"/>
              </a:rPr>
              <a:t> </a:t>
            </a:r>
            <a:r>
              <a:rPr lang="es-ES" i="1" dirty="0" err="1">
                <a:solidFill>
                  <a:srgbClr val="60A0B0"/>
                </a:solidFill>
                <a:latin typeface="Courier"/>
              </a:rPr>
              <a:t>it's</a:t>
            </a:r>
            <a:r>
              <a:rPr lang="es-ES" i="1" dirty="0">
                <a:solidFill>
                  <a:srgbClr val="60A0B0"/>
                </a:solidFill>
                <a:latin typeface="Courier"/>
              </a:rPr>
              <a:t> not </a:t>
            </a:r>
            <a:r>
              <a:rPr lang="es-ES" i="1" dirty="0" err="1">
                <a:solidFill>
                  <a:srgbClr val="60A0B0"/>
                </a:solidFill>
                <a:latin typeface="Courier"/>
              </a:rPr>
              <a:t>perfect</a:t>
            </a:r>
            <a:endParaRPr i="1" dirty="0">
              <a:solidFill>
                <a:srgbClr val="60A0B0"/>
              </a:solidFill>
              <a:latin typeface="Courier"/>
            </a:endParaRPr>
          </a:p>
          <a:p>
            <a:pPr lvl="0" indent="0">
              <a:buNone/>
            </a:pPr>
            <a:r>
              <a:rPr dirty="0">
                <a:latin typeface="Courier"/>
              </a:rPr>
              <a:t>## [10 'm' list([2, 3, 4])]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c[</a:t>
            </a:r>
            <a:r>
              <a:rPr dirty="0">
                <a:solidFill>
                  <a:srgbClr val="40A070"/>
                </a:solidFill>
                <a:latin typeface="Courier"/>
              </a:rPr>
              <a:t>2</a:t>
            </a:r>
            <a:r>
              <a:rPr dirty="0">
                <a:latin typeface="Courier"/>
              </a:rPr>
              <a:t>][</a:t>
            </a:r>
            <a:r>
              <a:rPr dirty="0">
                <a:solidFill>
                  <a:srgbClr val="40A070"/>
                </a:solidFill>
                <a:latin typeface="Courier"/>
              </a:rPr>
              <a:t>0</a:t>
            </a:r>
            <a:r>
              <a:rPr dirty="0">
                <a:latin typeface="Courier"/>
              </a:rPr>
              <a:t>]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30</a:t>
            </a:r>
            <a:br>
              <a:rPr dirty="0"/>
            </a:br>
            <a:r>
              <a:rPr dirty="0">
                <a:latin typeface="Courier"/>
              </a:rPr>
              <a:t>print(a)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[10 'm' list([30, 3, 4])]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import copy </a:t>
            </a:r>
            <a:r>
              <a:rPr i="1" dirty="0">
                <a:solidFill>
                  <a:srgbClr val="60A0B0"/>
                </a:solidFill>
                <a:latin typeface="Courier"/>
              </a:rPr>
              <a:t># </a:t>
            </a:r>
            <a:r>
              <a:rPr lang="es-ES" i="1" dirty="0">
                <a:solidFill>
                  <a:srgbClr val="60A0B0"/>
                </a:solidFill>
                <a:latin typeface="Courier"/>
              </a:rPr>
              <a:t>DEEP COPIES OF ARRAYS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d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copy.deepcopy</a:t>
            </a:r>
            <a:r>
              <a:rPr dirty="0">
                <a:latin typeface="Courier"/>
              </a:rPr>
              <a:t>(a)</a:t>
            </a:r>
            <a:br>
              <a:rPr dirty="0"/>
            </a:br>
            <a:r>
              <a:rPr dirty="0">
                <a:latin typeface="Courier"/>
              </a:rPr>
              <a:t>d[</a:t>
            </a:r>
            <a:r>
              <a:rPr dirty="0">
                <a:solidFill>
                  <a:srgbClr val="40A070"/>
                </a:solidFill>
                <a:latin typeface="Courier"/>
              </a:rPr>
              <a:t>2</a:t>
            </a:r>
            <a:r>
              <a:rPr dirty="0">
                <a:latin typeface="Courier"/>
              </a:rPr>
              <a:t>][</a:t>
            </a:r>
            <a:r>
              <a:rPr dirty="0">
                <a:solidFill>
                  <a:srgbClr val="40A070"/>
                </a:solidFill>
                <a:latin typeface="Courier"/>
              </a:rPr>
              <a:t>0</a:t>
            </a:r>
            <a:r>
              <a:rPr dirty="0">
                <a:latin typeface="Courier"/>
              </a:rPr>
              <a:t>]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40</a:t>
            </a:r>
            <a:br>
              <a:rPr dirty="0"/>
            </a:br>
            <a:r>
              <a:rPr dirty="0">
                <a:latin typeface="Courier"/>
              </a:rPr>
              <a:t>print(a)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[10 'm' list([30, 3, 4])]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A659FDF-D60B-4832-ABD5-293FF959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468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rPr dirty="0"/>
              <a:t>3. Pandas. Series and </a:t>
            </a:r>
            <a:r>
              <a:rPr dirty="0" err="1"/>
              <a:t>Dataframe</a:t>
            </a:r>
            <a:endParaRPr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A8E5CA-FA6B-41B8-85F6-7D1D6238BF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 dirty="0"/>
              <a:t>Series</a:t>
            </a:r>
            <a:r>
              <a:rPr dirty="0"/>
              <a:t>: </a:t>
            </a:r>
            <a:r>
              <a:rPr dirty="0">
                <a:latin typeface="Courier"/>
              </a:rPr>
              <a:t>a = </a:t>
            </a:r>
            <a:r>
              <a:rPr dirty="0" err="1">
                <a:latin typeface="Courier"/>
              </a:rPr>
              <a:t>pd.Series</a:t>
            </a:r>
            <a:r>
              <a:rPr dirty="0">
                <a:latin typeface="Courier"/>
              </a:rPr>
              <a:t>([1.2, 0.4, 2.3], index=['</a:t>
            </a:r>
            <a:r>
              <a:rPr dirty="0" err="1">
                <a:latin typeface="Courier"/>
              </a:rPr>
              <a:t>a','b','c</a:t>
            </a:r>
            <a:r>
              <a:rPr dirty="0">
                <a:latin typeface="Courier"/>
              </a:rPr>
              <a:t>'])</a:t>
            </a:r>
          </a:p>
          <a:p>
            <a:pPr marL="0" lvl="0" indent="0">
              <a:buNone/>
            </a:pPr>
            <a:r>
              <a:rPr b="1" dirty="0" err="1"/>
              <a:t>Acces</a:t>
            </a:r>
            <a:r>
              <a:rPr b="1" dirty="0"/>
              <a:t> to </a:t>
            </a:r>
            <a:r>
              <a:rPr b="1" dirty="0" err="1"/>
              <a:t>numpy</a:t>
            </a:r>
            <a:r>
              <a:rPr dirty="0"/>
              <a:t>: </a:t>
            </a:r>
            <a:r>
              <a:rPr dirty="0" err="1">
                <a:latin typeface="Courier"/>
              </a:rPr>
              <a:t>a.values</a:t>
            </a:r>
            <a:endParaRPr dirty="0">
              <a:latin typeface="Courier"/>
            </a:endParaRPr>
          </a:p>
          <a:p>
            <a:pPr marL="0" lvl="0" indent="0">
              <a:buNone/>
            </a:pPr>
            <a:r>
              <a:rPr lang="es-ES" b="1" dirty="0" err="1"/>
              <a:t>Acces</a:t>
            </a:r>
            <a:r>
              <a:rPr lang="es-ES" b="1" dirty="0"/>
              <a:t> to</a:t>
            </a:r>
            <a:r>
              <a:rPr b="1" dirty="0"/>
              <a:t> </a:t>
            </a:r>
            <a:r>
              <a:rPr lang="es-ES" b="1" dirty="0"/>
              <a:t>indexes</a:t>
            </a:r>
            <a:r>
              <a:rPr dirty="0"/>
              <a:t>: </a:t>
            </a:r>
            <a:r>
              <a:rPr dirty="0" err="1">
                <a:latin typeface="Courier"/>
              </a:rPr>
              <a:t>a.index</a:t>
            </a:r>
            <a:endParaRPr dirty="0">
              <a:latin typeface="Courier"/>
            </a:endParaRPr>
          </a:p>
          <a:p>
            <a:pPr marL="0" lvl="0" indent="0">
              <a:buNone/>
            </a:pPr>
            <a:r>
              <a:rPr lang="es-ES" b="1" dirty="0"/>
              <a:t>Access to indexes</a:t>
            </a:r>
            <a:r>
              <a:rPr dirty="0"/>
              <a:t>: </a:t>
            </a:r>
            <a:r>
              <a:rPr dirty="0" err="1">
                <a:latin typeface="Courier"/>
              </a:rPr>
              <a:t>a.index</a:t>
            </a:r>
            <a:endParaRPr dirty="0">
              <a:latin typeface="Courier"/>
            </a:endParaRPr>
          </a:p>
          <a:p>
            <a:pPr marL="0" lvl="0" indent="0">
              <a:buNone/>
            </a:pPr>
            <a:r>
              <a:rPr dirty="0" err="1"/>
              <a:t>Mismas</a:t>
            </a:r>
            <a:r>
              <a:rPr dirty="0"/>
              <a:t> </a:t>
            </a:r>
            <a:r>
              <a:rPr dirty="0" err="1"/>
              <a:t>capacidades</a:t>
            </a:r>
            <a:r>
              <a:rPr dirty="0"/>
              <a:t> de slicing, </a:t>
            </a:r>
            <a:r>
              <a:rPr dirty="0" err="1"/>
              <a:t>funciones</a:t>
            </a:r>
            <a:r>
              <a:rPr dirty="0"/>
              <a:t>, fancy indexing que </a:t>
            </a:r>
            <a:r>
              <a:rPr dirty="0" err="1"/>
              <a:t>los</a:t>
            </a:r>
            <a:r>
              <a:rPr dirty="0"/>
              <a:t> arrays </a:t>
            </a:r>
            <a:r>
              <a:rPr dirty="0" err="1"/>
              <a:t>numpy</a:t>
            </a:r>
            <a:endParaRPr dirty="0"/>
          </a:p>
          <a:p>
            <a:pPr marL="0" lvl="0" indent="0">
              <a:buNone/>
            </a:pPr>
            <a:r>
              <a:rPr lang="es-ES" b="1" dirty="0" err="1"/>
              <a:t>Indices</a:t>
            </a:r>
            <a:r>
              <a:rPr lang="es-ES" b="1" dirty="0"/>
              <a:t> to </a:t>
            </a:r>
            <a:r>
              <a:rPr lang="es-ES" b="1" dirty="0" err="1"/>
              <a:t>filter</a:t>
            </a:r>
            <a:r>
              <a:rPr dirty="0"/>
              <a:t>: </a:t>
            </a:r>
            <a:r>
              <a:rPr dirty="0">
                <a:latin typeface="Courier"/>
              </a:rPr>
              <a:t>a[['</a:t>
            </a:r>
            <a:r>
              <a:rPr dirty="0" err="1">
                <a:latin typeface="Courier"/>
              </a:rPr>
              <a:t>b','c</a:t>
            </a:r>
            <a:r>
              <a:rPr dirty="0">
                <a:latin typeface="Courier"/>
              </a:rPr>
              <a:t>']]</a:t>
            </a:r>
          </a:p>
          <a:p>
            <a:pPr marL="0" lvl="0" indent="0">
              <a:buNone/>
            </a:pPr>
            <a:r>
              <a:rPr lang="es-ES" b="1" dirty="0"/>
              <a:t>Index </a:t>
            </a:r>
            <a:r>
              <a:rPr lang="es-ES" b="1" dirty="0" err="1"/>
              <a:t>access</a:t>
            </a:r>
            <a:r>
              <a:rPr dirty="0"/>
              <a:t>: </a:t>
            </a:r>
            <a:r>
              <a:rPr dirty="0" err="1">
                <a:latin typeface="Courier"/>
              </a:rPr>
              <a:t>a.loc</a:t>
            </a:r>
            <a:r>
              <a:rPr dirty="0">
                <a:latin typeface="Courier"/>
              </a:rPr>
              <a:t>[1]</a:t>
            </a:r>
          </a:p>
          <a:p>
            <a:pPr marL="0" lvl="0" indent="0">
              <a:buNone/>
            </a:pPr>
            <a:r>
              <a:rPr lang="es-ES" b="1" dirty="0"/>
              <a:t>Access by position</a:t>
            </a:r>
            <a:r>
              <a:rPr dirty="0"/>
              <a:t>: </a:t>
            </a:r>
            <a:r>
              <a:rPr dirty="0" err="1">
                <a:latin typeface="Courier"/>
              </a:rPr>
              <a:t>a.iloc</a:t>
            </a:r>
            <a:r>
              <a:rPr dirty="0">
                <a:latin typeface="Courier"/>
              </a:rPr>
              <a:t>[1]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C304D0B-A1ED-4861-85BC-CF2E5F9835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b="1" dirty="0" err="1"/>
              <a:t>Dataframe</a:t>
            </a:r>
            <a:r>
              <a:rPr dirty="0"/>
              <a:t>: </a:t>
            </a:r>
            <a:r>
              <a:rPr dirty="0" err="1">
                <a:latin typeface="Courier"/>
              </a:rPr>
              <a:t>df</a:t>
            </a:r>
            <a:r>
              <a:rPr dirty="0">
                <a:latin typeface="Courier"/>
              </a:rPr>
              <a:t> = </a:t>
            </a:r>
            <a:r>
              <a:rPr dirty="0" err="1">
                <a:latin typeface="Courier"/>
              </a:rPr>
              <a:t>pd.DataFrame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a,columns</a:t>
            </a:r>
            <a:r>
              <a:rPr dirty="0">
                <a:latin typeface="Courier"/>
              </a:rPr>
              <a:t>=["v1"])</a:t>
            </a:r>
          </a:p>
          <a:p>
            <a:pPr marL="0" lvl="0" indent="0">
              <a:buNone/>
            </a:pPr>
            <a:r>
              <a:rPr lang="es-ES" b="1" dirty="0"/>
              <a:t>row/column </a:t>
            </a:r>
            <a:r>
              <a:rPr lang="es-ES" b="1" dirty="0" err="1"/>
              <a:t>indices</a:t>
            </a:r>
            <a:r>
              <a:rPr dirty="0"/>
              <a:t>: </a:t>
            </a:r>
            <a:r>
              <a:rPr dirty="0" err="1">
                <a:latin typeface="Courier"/>
              </a:rPr>
              <a:t>df.index</a:t>
            </a:r>
            <a:r>
              <a:rPr dirty="0"/>
              <a:t>, </a:t>
            </a:r>
            <a:r>
              <a:rPr dirty="0" err="1">
                <a:latin typeface="Courier"/>
              </a:rPr>
              <a:t>df.columns</a:t>
            </a:r>
            <a:endParaRPr dirty="0">
              <a:latin typeface="Courier"/>
            </a:endParaRPr>
          </a:p>
          <a:p>
            <a:pPr marL="0" lvl="0" indent="0">
              <a:buNone/>
            </a:pPr>
            <a:r>
              <a:rPr lang="es-ES" b="1" dirty="0"/>
              <a:t>N</a:t>
            </a:r>
            <a:r>
              <a:rPr b="1" dirty="0" err="1"/>
              <a:t>umpy</a:t>
            </a:r>
            <a:r>
              <a:rPr b="1" dirty="0"/>
              <a:t> </a:t>
            </a:r>
            <a:r>
              <a:rPr b="1" dirty="0" err="1"/>
              <a:t>acces</a:t>
            </a:r>
            <a:r>
              <a:rPr dirty="0"/>
              <a:t>: </a:t>
            </a:r>
            <a:r>
              <a:rPr dirty="0" err="1">
                <a:latin typeface="Courier"/>
              </a:rPr>
              <a:t>df.values</a:t>
            </a:r>
            <a:endParaRPr dirty="0">
              <a:latin typeface="Courier"/>
            </a:endParaRPr>
          </a:p>
          <a:p>
            <a:pPr marL="0" lvl="0" indent="0">
              <a:buNone/>
            </a:pPr>
            <a:r>
              <a:rPr b="1" dirty="0"/>
              <a:t>Column </a:t>
            </a:r>
            <a:r>
              <a:rPr lang="es-ES" b="1" dirty="0" err="1"/>
              <a:t>access</a:t>
            </a:r>
            <a:r>
              <a:rPr dirty="0"/>
              <a:t>: </a:t>
            </a:r>
            <a:r>
              <a:rPr dirty="0">
                <a:latin typeface="Courier"/>
              </a:rPr>
              <a:t>df.v1</a:t>
            </a:r>
            <a:r>
              <a:rPr dirty="0"/>
              <a:t>, </a:t>
            </a:r>
            <a:r>
              <a:rPr dirty="0" err="1">
                <a:latin typeface="Courier"/>
              </a:rPr>
              <a:t>df</a:t>
            </a:r>
            <a:r>
              <a:rPr dirty="0">
                <a:latin typeface="Courier"/>
              </a:rPr>
              <a:t>["v1"]</a:t>
            </a:r>
          </a:p>
          <a:p>
            <a:pPr marL="0" lvl="0" indent="0">
              <a:buNone/>
            </a:pPr>
            <a:r>
              <a:rPr lang="es-ES" b="1" dirty="0" err="1"/>
              <a:t>Create</a:t>
            </a:r>
            <a:r>
              <a:rPr lang="es-ES" b="1" dirty="0"/>
              <a:t> column</a:t>
            </a:r>
            <a:r>
              <a:rPr dirty="0"/>
              <a:t>: </a:t>
            </a:r>
            <a:r>
              <a:rPr dirty="0" err="1">
                <a:latin typeface="Courier"/>
              </a:rPr>
              <a:t>df</a:t>
            </a:r>
            <a:r>
              <a:rPr dirty="0">
                <a:latin typeface="Courier"/>
              </a:rPr>
              <a:t>["v2"] = </a:t>
            </a:r>
            <a:r>
              <a:rPr dirty="0" err="1">
                <a:latin typeface="Courier"/>
              </a:rPr>
              <a:t>df</a:t>
            </a:r>
            <a:r>
              <a:rPr dirty="0">
                <a:latin typeface="Courier"/>
              </a:rPr>
              <a:t>["v1"] * 2</a:t>
            </a:r>
          </a:p>
          <a:p>
            <a:pPr marL="0" lvl="0" indent="0">
              <a:buNone/>
            </a:pPr>
            <a:r>
              <a:rPr lang="es-ES" b="1" dirty="0" err="1"/>
              <a:t>First</a:t>
            </a:r>
            <a:r>
              <a:rPr lang="es-ES" b="1" dirty="0"/>
              <a:t>/</a:t>
            </a:r>
            <a:r>
              <a:rPr lang="es-ES" b="1" dirty="0" err="1"/>
              <a:t>last</a:t>
            </a:r>
            <a:r>
              <a:rPr lang="es-ES" b="1" dirty="0"/>
              <a:t> </a:t>
            </a:r>
            <a:r>
              <a:rPr lang="es-ES" b="1" dirty="0" err="1"/>
              <a:t>rows</a:t>
            </a:r>
            <a:r>
              <a:rPr dirty="0"/>
              <a:t>: </a:t>
            </a:r>
            <a:r>
              <a:rPr dirty="0" err="1">
                <a:latin typeface="Courier"/>
              </a:rPr>
              <a:t>df.head</a:t>
            </a:r>
            <a:r>
              <a:rPr dirty="0">
                <a:latin typeface="Courier"/>
              </a:rPr>
              <a:t>()</a:t>
            </a:r>
            <a:r>
              <a:rPr dirty="0"/>
              <a:t>, </a:t>
            </a:r>
            <a:r>
              <a:rPr dirty="0" err="1">
                <a:latin typeface="Courier"/>
              </a:rPr>
              <a:t>df.tail</a:t>
            </a:r>
            <a:r>
              <a:rPr dirty="0">
                <a:latin typeface="Courier"/>
              </a:rPr>
              <a:t>()</a:t>
            </a:r>
          </a:p>
          <a:p>
            <a:pPr marL="0" lvl="0" indent="0">
              <a:buNone/>
            </a:pPr>
            <a:r>
              <a:rPr lang="es-ES" b="1" dirty="0" err="1"/>
              <a:t>Create</a:t>
            </a:r>
            <a:r>
              <a:rPr lang="es-ES" b="1" dirty="0"/>
              <a:t>/</a:t>
            </a:r>
            <a:r>
              <a:rPr lang="es-ES" b="1" dirty="0" err="1"/>
              <a:t>rename</a:t>
            </a:r>
            <a:r>
              <a:rPr dirty="0"/>
              <a:t>: </a:t>
            </a:r>
            <a:r>
              <a:rPr dirty="0" err="1">
                <a:latin typeface="Courier"/>
              </a:rPr>
              <a:t>df.reanme</a:t>
            </a:r>
            <a:r>
              <a:rPr dirty="0">
                <a:latin typeface="Courier"/>
              </a:rPr>
              <a:t>()</a:t>
            </a:r>
            <a:r>
              <a:rPr dirty="0"/>
              <a:t>, </a:t>
            </a:r>
            <a:r>
              <a:rPr dirty="0" err="1">
                <a:latin typeface="Courier"/>
              </a:rPr>
              <a:t>df.drop</a:t>
            </a:r>
            <a:r>
              <a:rPr dirty="0">
                <a:latin typeface="Courier"/>
              </a:rPr>
              <a:t>()</a:t>
            </a:r>
          </a:p>
          <a:p>
            <a:pPr marL="0" lvl="0" indent="0">
              <a:buNone/>
            </a:pPr>
            <a:r>
              <a:rPr dirty="0" err="1"/>
              <a:t>Mismas</a:t>
            </a:r>
            <a:r>
              <a:rPr dirty="0"/>
              <a:t> </a:t>
            </a:r>
            <a:r>
              <a:rPr dirty="0" err="1"/>
              <a:t>capacidades</a:t>
            </a:r>
            <a:r>
              <a:rPr dirty="0"/>
              <a:t> de </a:t>
            </a:r>
            <a:r>
              <a:rPr dirty="0" err="1"/>
              <a:t>filtros</a:t>
            </a:r>
            <a:r>
              <a:rPr dirty="0"/>
              <a:t>, copy que </a:t>
            </a:r>
            <a:r>
              <a:rPr dirty="0" err="1"/>
              <a:t>numpy</a:t>
            </a:r>
            <a:endParaRPr dirty="0"/>
          </a:p>
          <a:p>
            <a:pPr marL="0" lvl="0" indent="0">
              <a:buNone/>
            </a:pPr>
            <a:r>
              <a:rPr b="1" dirty="0" err="1"/>
              <a:t>Ufunc</a:t>
            </a:r>
            <a:r>
              <a:rPr dirty="0"/>
              <a:t>: </a:t>
            </a:r>
            <a:r>
              <a:rPr lang="es-ES" dirty="0" err="1"/>
              <a:t>Now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index </a:t>
            </a:r>
            <a:r>
              <a:rPr lang="es-ES" dirty="0" err="1"/>
              <a:t>alignment</a:t>
            </a:r>
            <a:endParaRPr dirty="0"/>
          </a:p>
          <a:p>
            <a:pPr marL="0" lvl="0" indent="0">
              <a:buNone/>
            </a:pPr>
            <a:r>
              <a:rPr lang="es-ES" b="1" dirty="0" err="1"/>
              <a:t>Missing</a:t>
            </a:r>
            <a:r>
              <a:rPr lang="es-ES" b="1" dirty="0"/>
              <a:t> values</a:t>
            </a:r>
            <a:r>
              <a:rPr dirty="0"/>
              <a:t>: </a:t>
            </a:r>
            <a:r>
              <a:rPr dirty="0">
                <a:latin typeface="Courier"/>
              </a:rPr>
              <a:t>None</a:t>
            </a:r>
            <a:r>
              <a:rPr dirty="0"/>
              <a:t> y </a:t>
            </a:r>
            <a:r>
              <a:rPr dirty="0" err="1">
                <a:latin typeface="Courier"/>
              </a:rPr>
              <a:t>np.nan</a:t>
            </a:r>
            <a:r>
              <a:rPr dirty="0"/>
              <a:t>, </a:t>
            </a:r>
            <a:r>
              <a:rPr dirty="0" err="1">
                <a:latin typeface="Courier"/>
              </a:rPr>
              <a:t>pd.isnull</a:t>
            </a:r>
            <a:r>
              <a:rPr dirty="0">
                <a:latin typeface="Courier"/>
              </a:rPr>
              <a:t>()</a:t>
            </a:r>
            <a:r>
              <a:rPr dirty="0"/>
              <a:t> y </a:t>
            </a:r>
            <a:r>
              <a:rPr dirty="0">
                <a:latin typeface="Courier"/>
              </a:rPr>
              <a:t>~</a:t>
            </a:r>
            <a:r>
              <a:rPr dirty="0" err="1">
                <a:latin typeface="Courier"/>
              </a:rPr>
              <a:t>pd.isnull</a:t>
            </a:r>
            <a:r>
              <a:rPr dirty="0">
                <a:latin typeface="Courier"/>
              </a:rPr>
              <a:t>()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A659FDF-D60B-4832-ABD5-293FF959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468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rPr dirty="0"/>
              <a:t>4. </a:t>
            </a:r>
            <a:r>
              <a:rPr lang="en-GB" dirty="0"/>
              <a:t>Flow control. Functions, conditions and loops</a:t>
            </a:r>
            <a:endParaRPr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A8E5CA-FA6B-41B8-85F6-7D1D6238BF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 dirty="0">
                <a:solidFill>
                  <a:srgbClr val="007020"/>
                </a:solidFill>
                <a:latin typeface="Courier"/>
              </a:rPr>
              <a:t>def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valor_absoluto</a:t>
            </a:r>
            <a:r>
              <a:rPr dirty="0">
                <a:latin typeface="Courier"/>
              </a:rPr>
              <a:t>(num):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i="1" dirty="0">
                <a:solidFill>
                  <a:srgbClr val="60A0B0"/>
                </a:solidFill>
                <a:latin typeface="Courier"/>
              </a:rPr>
              <a:t>"""</a:t>
            </a:r>
            <a:r>
              <a:rPr lang="es-ES" i="1" dirty="0">
                <a:solidFill>
                  <a:srgbClr val="60A0B0"/>
                </a:solidFill>
                <a:latin typeface="Courier"/>
              </a:rPr>
              <a:t> </a:t>
            </a:r>
            <a:r>
              <a:rPr lang="es-ES" i="1" dirty="0" err="1">
                <a:solidFill>
                  <a:srgbClr val="60A0B0"/>
                </a:solidFill>
                <a:latin typeface="Courier"/>
              </a:rPr>
              <a:t>returns</a:t>
            </a:r>
            <a:r>
              <a:rPr lang="es-ES" i="1" dirty="0">
                <a:solidFill>
                  <a:srgbClr val="60A0B0"/>
                </a:solidFill>
                <a:latin typeface="Courier"/>
              </a:rPr>
              <a:t> </a:t>
            </a:r>
            <a:r>
              <a:rPr lang="es-ES" i="1" dirty="0" err="1">
                <a:solidFill>
                  <a:srgbClr val="60A0B0"/>
                </a:solidFill>
                <a:latin typeface="Courier"/>
              </a:rPr>
              <a:t>the</a:t>
            </a:r>
            <a:r>
              <a:rPr lang="es-ES" i="1" dirty="0">
                <a:solidFill>
                  <a:srgbClr val="60A0B0"/>
                </a:solidFill>
                <a:latin typeface="Courier"/>
              </a:rPr>
              <a:t> absolute value </a:t>
            </a:r>
            <a:r>
              <a:rPr i="1" dirty="0">
                <a:solidFill>
                  <a:srgbClr val="60A0B0"/>
                </a:solidFill>
                <a:latin typeface="Courier"/>
              </a:rPr>
              <a:t>"""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b="1" dirty="0">
                <a:solidFill>
                  <a:srgbClr val="007020"/>
                </a:solidFill>
                <a:latin typeface="Courier"/>
              </a:rPr>
              <a:t>if</a:t>
            </a:r>
            <a:r>
              <a:rPr dirty="0">
                <a:latin typeface="Courier"/>
              </a:rPr>
              <a:t> num </a:t>
            </a:r>
            <a:r>
              <a:rPr dirty="0">
                <a:solidFill>
                  <a:srgbClr val="666666"/>
                </a:solidFill>
                <a:latin typeface="Courier"/>
              </a:rPr>
              <a:t>&gt;=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0</a:t>
            </a:r>
            <a:r>
              <a:rPr dirty="0">
                <a:latin typeface="Courier"/>
              </a:rPr>
              <a:t>:</a:t>
            </a:r>
            <a:br>
              <a:rPr dirty="0"/>
            </a:br>
            <a:r>
              <a:rPr dirty="0">
                <a:latin typeface="Courier"/>
              </a:rPr>
              <a:t>        </a:t>
            </a:r>
            <a:r>
              <a:rPr b="1" dirty="0">
                <a:solidFill>
                  <a:srgbClr val="007020"/>
                </a:solidFill>
                <a:latin typeface="Courier"/>
              </a:rPr>
              <a:t>return</a:t>
            </a:r>
            <a:r>
              <a:rPr dirty="0">
                <a:latin typeface="Courier"/>
              </a:rPr>
              <a:t> num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b="1" dirty="0">
                <a:solidFill>
                  <a:srgbClr val="007020"/>
                </a:solidFill>
                <a:latin typeface="Courier"/>
              </a:rPr>
              <a:t>else</a:t>
            </a:r>
            <a:r>
              <a:rPr dirty="0">
                <a:latin typeface="Courier"/>
              </a:rPr>
              <a:t>:</a:t>
            </a:r>
            <a:br>
              <a:rPr dirty="0"/>
            </a:br>
            <a:r>
              <a:rPr dirty="0">
                <a:latin typeface="Courier"/>
              </a:rPr>
              <a:t>        </a:t>
            </a:r>
            <a:r>
              <a:rPr b="1" dirty="0">
                <a:solidFill>
                  <a:srgbClr val="007020"/>
                </a:solidFill>
                <a:latin typeface="Courier"/>
              </a:rPr>
              <a:t>return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-</a:t>
            </a:r>
            <a:r>
              <a:rPr dirty="0">
                <a:latin typeface="Courier"/>
              </a:rPr>
              <a:t>num</a:t>
            </a:r>
          </a:p>
          <a:p>
            <a:pPr marL="0" lvl="0" indent="0">
              <a:buNone/>
            </a:pPr>
            <a:r>
              <a:rPr b="1" dirty="0"/>
              <a:t>List Comprehension</a:t>
            </a:r>
            <a:r>
              <a:rPr dirty="0"/>
              <a:t>: </a:t>
            </a:r>
            <a:r>
              <a:rPr dirty="0">
                <a:latin typeface="Courier"/>
              </a:rPr>
              <a:t>[x for x in range(5) if x%2==0]</a:t>
            </a:r>
          </a:p>
          <a:p>
            <a:pPr marL="0" lvl="0" indent="0">
              <a:buNone/>
            </a:pPr>
            <a:r>
              <a:rPr lang="es-ES" b="1" dirty="0"/>
              <a:t>N</a:t>
            </a:r>
            <a:r>
              <a:rPr b="1" dirty="0" err="1"/>
              <a:t>umpy</a:t>
            </a:r>
            <a:r>
              <a:rPr b="1" dirty="0"/>
              <a:t> conditionals</a:t>
            </a:r>
            <a:r>
              <a:rPr dirty="0"/>
              <a:t>: </a:t>
            </a:r>
            <a:r>
              <a:rPr dirty="0" err="1">
                <a:latin typeface="Courier"/>
              </a:rPr>
              <a:t>np.where</a:t>
            </a:r>
            <a:r>
              <a:rPr dirty="0">
                <a:latin typeface="Courier"/>
              </a:rPr>
              <a:t>()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C304D0B-A1ED-4861-85BC-CF2E5F9835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lista:</a:t>
            </a:r>
            <a:br/>
            <a:r>
              <a:rPr>
                <a:latin typeface="Courier"/>
              </a:rPr>
              <a:t>    print(x)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clave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diccionario:</a:t>
            </a:r>
            <a:br/>
            <a:r>
              <a:rPr>
                <a:latin typeface="Courier"/>
              </a:rPr>
              <a:t>    print(clave)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clave, valor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diccionario.items():</a:t>
            </a:r>
            <a:br/>
            <a:r>
              <a:rPr>
                <a:latin typeface="Courier"/>
              </a:rPr>
              <a:t>    print(clave, valor)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x,y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zip(l1,l2):</a:t>
            </a:r>
            <a:br/>
            <a:r>
              <a:rPr>
                <a:latin typeface="Courier"/>
              </a:rPr>
              <a:t>    print(x,y)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nombreCol,variable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dataframe.iteritems():</a:t>
            </a:r>
            <a:br/>
            <a:r>
              <a:rPr>
                <a:latin typeface="Courier"/>
              </a:rPr>
              <a:t>    print(nombreCol,</a:t>
            </a:r>
            <a:r>
              <a:rPr>
                <a:solidFill>
                  <a:srgbClr val="4070A0"/>
                </a:solidFill>
                <a:latin typeface="Courier"/>
              </a:rPr>
              <a:t>", tiene tipo:"</a:t>
            </a:r>
            <a:r>
              <a:rPr>
                <a:latin typeface="Courier"/>
              </a:rPr>
              <a:t>,variable.dtype)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nombreFila,fila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dataframe.iterrows():</a:t>
            </a:r>
            <a:br/>
            <a:r>
              <a:rPr>
                <a:latin typeface="Courier"/>
              </a:rPr>
              <a:t>    print(nombreFila,fila.v1,fila.v2)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C706978-5B5A-4E9E-93E1-17B444FAA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976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rPr dirty="0"/>
              <a:t>Index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B4096C7-B070-4DED-ABB6-F74C021A1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GB" dirty="0"/>
          </a:p>
          <a:p>
            <a:r>
              <a:rPr lang="en-GB" dirty="0"/>
              <a:t>Specific objectives</a:t>
            </a:r>
          </a:p>
          <a:p>
            <a:pPr marL="0" lvl="0" indent="0">
              <a:buNone/>
            </a:pPr>
            <a:endParaRPr lang="en-GB" dirty="0"/>
          </a:p>
          <a:p>
            <a:r>
              <a:rPr lang="en-GB" dirty="0"/>
              <a:t>Guided activity</a:t>
            </a:r>
          </a:p>
          <a:p>
            <a:pPr marL="0" lvl="0" indent="0">
              <a:buNone/>
            </a:pPr>
            <a:endParaRPr lang="en-GB" dirty="0"/>
          </a:p>
          <a:p>
            <a:r>
              <a:rPr lang="en-GB" dirty="0"/>
              <a:t>Contents:</a:t>
            </a:r>
          </a:p>
          <a:p>
            <a:pPr lvl="1"/>
            <a:r>
              <a:rPr lang="en-GB" dirty="0"/>
              <a:t>Python Basics</a:t>
            </a:r>
          </a:p>
          <a:p>
            <a:pPr lvl="1"/>
            <a:r>
              <a:rPr lang="en-GB" dirty="0"/>
              <a:t>Plots with Matplotlib</a:t>
            </a:r>
          </a:p>
          <a:p>
            <a:pPr lvl="1"/>
            <a:r>
              <a:rPr lang="en-GB" dirty="0"/>
              <a:t>Object collections</a:t>
            </a:r>
          </a:p>
          <a:p>
            <a:pPr lvl="1"/>
            <a:r>
              <a:rPr lang="en-GB" dirty="0"/>
              <a:t>Flow control</a:t>
            </a:r>
          </a:p>
          <a:p>
            <a:pPr lvl="1"/>
            <a:r>
              <a:rPr lang="en-GB" dirty="0"/>
              <a:t>Data management</a:t>
            </a:r>
          </a:p>
          <a:p>
            <a:pPr marL="0" lvl="0" indent="0">
              <a:buNone/>
            </a:pPr>
            <a:endParaRPr lang="en-GB" dirty="0"/>
          </a:p>
          <a:p>
            <a:r>
              <a:rPr lang="en-GB" dirty="0"/>
              <a:t>Conclusions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C706978-5B5A-4E9E-93E1-17B444FAA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976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rPr dirty="0"/>
              <a:t>5. </a:t>
            </a:r>
            <a:r>
              <a:rPr lang="en-GB" dirty="0"/>
              <a:t>Data management. Import and export data</a:t>
            </a:r>
            <a:endParaRPr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B4096C7-B070-4DED-ABB6-F74C021A1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s-ES" b="1" dirty="0"/>
              <a:t>Read line by line</a:t>
            </a:r>
            <a:r>
              <a:rPr dirty="0"/>
              <a:t>: </a:t>
            </a:r>
            <a:r>
              <a:rPr dirty="0">
                <a:latin typeface="Courier"/>
              </a:rPr>
              <a:t>with open('www/mtcars.csv') as f:</a:t>
            </a:r>
            <a:r>
              <a:rPr dirty="0"/>
              <a:t>, </a:t>
            </a:r>
            <a:r>
              <a:rPr dirty="0" err="1">
                <a:latin typeface="Courier"/>
              </a:rPr>
              <a:t>f.readline</a:t>
            </a:r>
            <a:r>
              <a:rPr dirty="0">
                <a:latin typeface="Courier"/>
              </a:rPr>
              <a:t>()</a:t>
            </a:r>
          </a:p>
          <a:p>
            <a:pPr marL="0" lvl="0" indent="0">
              <a:buNone/>
            </a:pPr>
            <a:r>
              <a:rPr lang="es-ES" b="1" dirty="0"/>
              <a:t>Read </a:t>
            </a:r>
            <a:r>
              <a:rPr lang="es-ES" b="1" dirty="0" err="1"/>
              <a:t>with</a:t>
            </a:r>
            <a:r>
              <a:rPr lang="es-ES" b="1" dirty="0"/>
              <a:t> </a:t>
            </a:r>
            <a:r>
              <a:rPr lang="es-ES" b="1" dirty="0" err="1"/>
              <a:t>separator</a:t>
            </a:r>
            <a:r>
              <a:rPr dirty="0"/>
              <a:t>: </a:t>
            </a:r>
            <a:r>
              <a:rPr dirty="0" err="1">
                <a:latin typeface="Courier"/>
              </a:rPr>
              <a:t>pd.read_table</a:t>
            </a:r>
            <a:r>
              <a:rPr dirty="0">
                <a:latin typeface="Courier"/>
              </a:rPr>
              <a:t>("www/mtcars.csv",</a:t>
            </a:r>
            <a:r>
              <a:rPr dirty="0" err="1">
                <a:latin typeface="Courier"/>
              </a:rPr>
              <a:t>sep</a:t>
            </a:r>
            <a:r>
              <a:rPr dirty="0">
                <a:latin typeface="Courier"/>
              </a:rPr>
              <a:t>=',', decimal=".")</a:t>
            </a:r>
          </a:p>
          <a:p>
            <a:pPr marL="0" lvl="0" indent="0">
              <a:buNone/>
            </a:pPr>
            <a:r>
              <a:rPr lang="es-ES" b="1" dirty="0"/>
              <a:t>Read csv</a:t>
            </a:r>
            <a:r>
              <a:rPr dirty="0"/>
              <a:t>: </a:t>
            </a:r>
            <a:r>
              <a:rPr dirty="0" err="1">
                <a:latin typeface="Courier"/>
              </a:rPr>
              <a:t>mtcars</a:t>
            </a:r>
            <a:r>
              <a:rPr dirty="0">
                <a:latin typeface="Courier"/>
              </a:rPr>
              <a:t> = </a:t>
            </a:r>
            <a:r>
              <a:rPr dirty="0" err="1">
                <a:latin typeface="Courier"/>
              </a:rPr>
              <a:t>pd.read_csv</a:t>
            </a:r>
            <a:r>
              <a:rPr dirty="0">
                <a:latin typeface="Courier"/>
              </a:rPr>
              <a:t>("www/mtcars.csv")</a:t>
            </a:r>
          </a:p>
          <a:p>
            <a:pPr marL="0" lvl="0" indent="0">
              <a:buNone/>
            </a:pPr>
            <a:r>
              <a:rPr b="1" dirty="0" err="1"/>
              <a:t>Escritura</a:t>
            </a:r>
            <a:r>
              <a:rPr b="1" dirty="0"/>
              <a:t> pickle</a:t>
            </a:r>
            <a:r>
              <a:rPr dirty="0"/>
              <a:t>: </a:t>
            </a:r>
            <a:r>
              <a:rPr dirty="0" err="1">
                <a:latin typeface="Courier"/>
              </a:rPr>
              <a:t>mtcars.to_pickle</a:t>
            </a:r>
            <a:r>
              <a:rPr dirty="0">
                <a:latin typeface="Courier"/>
              </a:rPr>
              <a:t>("www/</a:t>
            </a:r>
            <a:r>
              <a:rPr dirty="0" err="1">
                <a:latin typeface="Courier"/>
              </a:rPr>
              <a:t>mtcars.pkl</a:t>
            </a:r>
            <a:r>
              <a:rPr dirty="0">
                <a:latin typeface="Courier"/>
              </a:rPr>
              <a:t>")</a:t>
            </a:r>
          </a:p>
          <a:p>
            <a:pPr marL="0" lvl="0" indent="0">
              <a:buNone/>
            </a:pPr>
            <a:r>
              <a:rPr b="1" dirty="0" err="1"/>
              <a:t>Lectura</a:t>
            </a:r>
            <a:r>
              <a:rPr b="1" dirty="0"/>
              <a:t> pickle</a:t>
            </a:r>
            <a:r>
              <a:rPr dirty="0"/>
              <a:t>: </a:t>
            </a:r>
            <a:r>
              <a:rPr dirty="0" err="1">
                <a:latin typeface="Courier"/>
              </a:rPr>
              <a:t>mtcars_pkl</a:t>
            </a:r>
            <a:r>
              <a:rPr dirty="0">
                <a:latin typeface="Courier"/>
              </a:rPr>
              <a:t> = </a:t>
            </a:r>
            <a:r>
              <a:rPr dirty="0" err="1">
                <a:latin typeface="Courier"/>
              </a:rPr>
              <a:t>pd.read_pickle</a:t>
            </a:r>
            <a:r>
              <a:rPr dirty="0">
                <a:latin typeface="Courier"/>
              </a:rPr>
              <a:t>("www/</a:t>
            </a:r>
            <a:r>
              <a:rPr dirty="0" err="1">
                <a:latin typeface="Courier"/>
              </a:rPr>
              <a:t>mtcars.pkl</a:t>
            </a:r>
            <a:r>
              <a:rPr dirty="0">
                <a:latin typeface="Courier"/>
              </a:rPr>
              <a:t>")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A659FDF-D60B-4832-ABD5-293FF959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468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rPr dirty="0"/>
              <a:t>5. </a:t>
            </a:r>
            <a:r>
              <a:rPr lang="en-GB" dirty="0"/>
              <a:t>Data management. Joins between tables and aggregates</a:t>
            </a:r>
            <a:endParaRPr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A8E5CA-FA6B-41B8-85F6-7D1D6238BF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endParaRPr dirty="0"/>
          </a:p>
          <a:p>
            <a:pPr marL="0" lvl="0" indent="0">
              <a:buNone/>
            </a:pPr>
            <a:r>
              <a:rPr b="1" dirty="0" err="1"/>
              <a:t>Solumn</a:t>
            </a:r>
            <a:r>
              <a:rPr b="1" dirty="0"/>
              <a:t> sorting</a:t>
            </a:r>
            <a:r>
              <a:rPr dirty="0"/>
              <a:t>: </a:t>
            </a:r>
            <a:r>
              <a:rPr dirty="0" err="1">
                <a:latin typeface="Courier"/>
              </a:rPr>
              <a:t>df.columnas.sort_values</a:t>
            </a:r>
            <a:r>
              <a:rPr dirty="0">
                <a:latin typeface="Courier"/>
              </a:rPr>
              <a:t>(ascending=False)</a:t>
            </a:r>
          </a:p>
          <a:p>
            <a:pPr marL="0" lvl="0" indent="0">
              <a:buNone/>
            </a:pPr>
            <a:r>
              <a:rPr lang="es-ES" b="1" dirty="0"/>
              <a:t>Reset </a:t>
            </a:r>
            <a:r>
              <a:rPr lang="es-ES" b="1" dirty="0" err="1"/>
              <a:t>indices</a:t>
            </a:r>
            <a:r>
              <a:rPr lang="es-ES" b="1" dirty="0"/>
              <a:t> </a:t>
            </a:r>
            <a:r>
              <a:rPr dirty="0"/>
              <a:t>: </a:t>
            </a:r>
            <a:r>
              <a:rPr dirty="0" err="1">
                <a:latin typeface="Courier"/>
              </a:rPr>
              <a:t>df.reset_index</a:t>
            </a:r>
            <a:r>
              <a:rPr dirty="0">
                <a:latin typeface="Courier"/>
              </a:rPr>
              <a:t>()</a:t>
            </a:r>
          </a:p>
          <a:p>
            <a:pPr marL="0" lvl="0" indent="0">
              <a:buNone/>
            </a:pPr>
            <a:r>
              <a:rPr lang="es-ES" b="1" dirty="0" err="1"/>
              <a:t>Union</a:t>
            </a:r>
            <a:r>
              <a:rPr lang="es-ES" b="1" dirty="0"/>
              <a:t> by columns </a:t>
            </a:r>
            <a:r>
              <a:rPr dirty="0"/>
              <a:t>: </a:t>
            </a:r>
            <a:r>
              <a:rPr dirty="0" err="1">
                <a:latin typeface="Courier"/>
              </a:rPr>
              <a:t>pd.concat</a:t>
            </a:r>
            <a:r>
              <a:rPr dirty="0">
                <a:latin typeface="Courier"/>
              </a:rPr>
              <a:t>([df1, df2], </a:t>
            </a:r>
            <a:r>
              <a:rPr dirty="0" err="1">
                <a:latin typeface="Courier"/>
              </a:rPr>
              <a:t>ignore_index</a:t>
            </a:r>
            <a:r>
              <a:rPr dirty="0">
                <a:latin typeface="Courier"/>
              </a:rPr>
              <a:t>=True)</a:t>
            </a:r>
          </a:p>
          <a:p>
            <a:pPr marL="0" lvl="0" indent="0">
              <a:buNone/>
            </a:pPr>
            <a:r>
              <a:rPr lang="es-ES" b="1" dirty="0" err="1"/>
              <a:t>Union</a:t>
            </a:r>
            <a:r>
              <a:rPr lang="es-ES" b="1" dirty="0"/>
              <a:t> by </a:t>
            </a:r>
            <a:r>
              <a:rPr lang="es-ES" b="1" dirty="0" err="1"/>
              <a:t>rows</a:t>
            </a:r>
            <a:r>
              <a:rPr lang="es-ES" b="1" dirty="0"/>
              <a:t> </a:t>
            </a:r>
            <a:r>
              <a:rPr dirty="0"/>
              <a:t>: </a:t>
            </a:r>
            <a:r>
              <a:rPr dirty="0">
                <a:latin typeface="Courier"/>
              </a:rPr>
              <a:t>df1.append(df2)</a:t>
            </a:r>
          </a:p>
          <a:p>
            <a:pPr marL="0" lvl="0" indent="0">
              <a:buNone/>
            </a:pPr>
            <a:r>
              <a:rPr lang="es-ES" b="1" dirty="0" err="1"/>
              <a:t>duplicates</a:t>
            </a:r>
            <a:r>
              <a:rPr lang="es-ES" b="1" dirty="0"/>
              <a:t> and </a:t>
            </a:r>
            <a:r>
              <a:rPr lang="es-ES" b="1" dirty="0" err="1"/>
              <a:t>deletion</a:t>
            </a:r>
            <a:r>
              <a:rPr lang="es-ES" b="1" dirty="0"/>
              <a:t> </a:t>
            </a:r>
            <a:r>
              <a:rPr dirty="0"/>
              <a:t>: </a:t>
            </a:r>
            <a:r>
              <a:rPr dirty="0" err="1">
                <a:latin typeface="Courier"/>
              </a:rPr>
              <a:t>df.duplicated</a:t>
            </a:r>
            <a:r>
              <a:rPr dirty="0">
                <a:latin typeface="Courier"/>
              </a:rPr>
              <a:t>()</a:t>
            </a:r>
            <a:r>
              <a:rPr dirty="0"/>
              <a:t>, </a:t>
            </a:r>
            <a:r>
              <a:rPr dirty="0" err="1">
                <a:latin typeface="Courier"/>
              </a:rPr>
              <a:t>df.drop_duplicates</a:t>
            </a:r>
            <a:r>
              <a:rPr dirty="0">
                <a:latin typeface="Courier"/>
              </a:rPr>
              <a:t>(keep=False)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C304D0B-A1ED-4861-85BC-CF2E5F9835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endParaRPr dirty="0"/>
          </a:p>
          <a:p>
            <a:pPr marL="0" lvl="0" indent="0">
              <a:buNone/>
            </a:pPr>
            <a:r>
              <a:rPr lang="es-ES" b="1" dirty="0" err="1"/>
              <a:t>Crossing</a:t>
            </a:r>
            <a:r>
              <a:rPr lang="es-ES" b="1" dirty="0"/>
              <a:t> by </a:t>
            </a:r>
            <a:r>
              <a:rPr lang="es-ES" b="1" dirty="0" err="1"/>
              <a:t>key</a:t>
            </a:r>
            <a:r>
              <a:rPr lang="es-ES" b="1" dirty="0"/>
              <a:t> </a:t>
            </a:r>
            <a:r>
              <a:rPr lang="es-ES" b="1" dirty="0" err="1"/>
              <a:t>fields</a:t>
            </a:r>
            <a:r>
              <a:rPr lang="es-ES" b="1" dirty="0"/>
              <a:t> </a:t>
            </a:r>
            <a:r>
              <a:rPr dirty="0"/>
              <a:t>: </a:t>
            </a:r>
            <a:r>
              <a:rPr dirty="0" err="1">
                <a:latin typeface="Courier"/>
              </a:rPr>
              <a:t>pd.merge</a:t>
            </a:r>
            <a:r>
              <a:rPr dirty="0">
                <a:latin typeface="Courier"/>
              </a:rPr>
              <a:t>(df1,df2, ...)</a:t>
            </a:r>
          </a:p>
          <a:p>
            <a:pPr marL="0" lvl="0" indent="0">
              <a:buNone/>
            </a:pPr>
            <a:r>
              <a:rPr dirty="0"/>
              <a:t>1- </a:t>
            </a:r>
            <a:r>
              <a:rPr dirty="0" err="1">
                <a:latin typeface="Courier"/>
              </a:rPr>
              <a:t>left_on</a:t>
            </a:r>
            <a:r>
              <a:rPr dirty="0">
                <a:latin typeface="Courier"/>
              </a:rPr>
              <a:t>=["v1"], </a:t>
            </a:r>
            <a:r>
              <a:rPr dirty="0" err="1">
                <a:latin typeface="Courier"/>
              </a:rPr>
              <a:t>right_on</a:t>
            </a:r>
            <a:r>
              <a:rPr dirty="0">
                <a:latin typeface="Courier"/>
              </a:rPr>
              <a:t>=["w1"]</a:t>
            </a:r>
            <a:r>
              <a:rPr dirty="0"/>
              <a:t>, </a:t>
            </a:r>
            <a:r>
              <a:rPr dirty="0" err="1">
                <a:latin typeface="Courier"/>
              </a:rPr>
              <a:t>left_index</a:t>
            </a:r>
            <a:r>
              <a:rPr dirty="0">
                <a:latin typeface="Courier"/>
              </a:rPr>
              <a:t>=True</a:t>
            </a:r>
            <a:r>
              <a:rPr dirty="0"/>
              <a:t> o </a:t>
            </a:r>
            <a:r>
              <a:rPr dirty="0" err="1">
                <a:latin typeface="Courier"/>
              </a:rPr>
              <a:t>right_index</a:t>
            </a:r>
            <a:r>
              <a:rPr dirty="0">
                <a:latin typeface="Courier"/>
              </a:rPr>
              <a:t>=True</a:t>
            </a:r>
          </a:p>
          <a:p>
            <a:pPr marL="0" lvl="0" indent="0">
              <a:buNone/>
            </a:pPr>
            <a:r>
              <a:rPr dirty="0"/>
              <a:t>2- </a:t>
            </a:r>
            <a:r>
              <a:rPr dirty="0">
                <a:latin typeface="Courier"/>
              </a:rPr>
              <a:t>how=</a:t>
            </a:r>
            <a:r>
              <a:rPr dirty="0"/>
              <a:t> </a:t>
            </a:r>
            <a:r>
              <a:rPr dirty="0" err="1"/>
              <a:t>puede</a:t>
            </a:r>
            <a:r>
              <a:rPr dirty="0"/>
              <a:t> vale: “</a:t>
            </a:r>
            <a:r>
              <a:rPr dirty="0" err="1"/>
              <a:t>inner”,“outer”,“left</a:t>
            </a:r>
            <a:r>
              <a:rPr dirty="0"/>
              <a:t>” y “right”</a:t>
            </a:r>
          </a:p>
          <a:p>
            <a:pPr marL="0" lvl="0" indent="0">
              <a:buNone/>
            </a:pPr>
            <a:r>
              <a:rPr dirty="0"/>
              <a:t>3- </a:t>
            </a:r>
            <a:r>
              <a:rPr dirty="0">
                <a:latin typeface="Courier"/>
              </a:rPr>
              <a:t>how="outer"</a:t>
            </a:r>
          </a:p>
          <a:p>
            <a:pPr marL="0" lvl="0" indent="0">
              <a:buNone/>
            </a:pPr>
            <a:r>
              <a:rPr b="1" dirty="0" err="1"/>
              <a:t>Descriptives</a:t>
            </a:r>
            <a:r>
              <a:rPr dirty="0"/>
              <a:t>: </a:t>
            </a:r>
            <a:r>
              <a:rPr dirty="0" err="1">
                <a:latin typeface="Courier"/>
              </a:rPr>
              <a:t>df.describe</a:t>
            </a:r>
            <a:r>
              <a:rPr dirty="0">
                <a:latin typeface="Courier"/>
              </a:rPr>
              <a:t>(include='all')</a:t>
            </a:r>
          </a:p>
          <a:p>
            <a:pPr marL="0" lvl="0" indent="0">
              <a:buNone/>
            </a:pPr>
            <a:r>
              <a:rPr b="1" dirty="0" err="1"/>
              <a:t>Numpy</a:t>
            </a:r>
            <a:r>
              <a:rPr dirty="0"/>
              <a:t>: </a:t>
            </a:r>
            <a:r>
              <a:rPr dirty="0" err="1">
                <a:latin typeface="Courier"/>
              </a:rPr>
              <a:t>np.sum</a:t>
            </a:r>
            <a:r>
              <a:rPr dirty="0">
                <a:latin typeface="Courier"/>
              </a:rPr>
              <a:t>(~</a:t>
            </a:r>
            <a:r>
              <a:rPr dirty="0" err="1">
                <a:latin typeface="Courier"/>
              </a:rPr>
              <a:t>np.isnan</a:t>
            </a:r>
            <a:r>
              <a:rPr dirty="0">
                <a:latin typeface="Courier"/>
              </a:rPr>
              <a:t>(x))</a:t>
            </a:r>
            <a:r>
              <a:rPr dirty="0"/>
              <a:t>, </a:t>
            </a:r>
            <a:r>
              <a:rPr dirty="0" err="1">
                <a:latin typeface="Courier"/>
              </a:rPr>
              <a:t>np.mean</a:t>
            </a:r>
            <a:r>
              <a:rPr dirty="0">
                <a:latin typeface="Courier"/>
              </a:rPr>
              <a:t>(x)</a:t>
            </a:r>
            <a:r>
              <a:rPr dirty="0"/>
              <a:t>, </a:t>
            </a:r>
            <a:r>
              <a:rPr dirty="0" err="1">
                <a:latin typeface="Courier"/>
              </a:rPr>
              <a:t>np.std</a:t>
            </a:r>
            <a:r>
              <a:rPr dirty="0">
                <a:latin typeface="Courier"/>
              </a:rPr>
              <a:t>(x)</a:t>
            </a:r>
            <a:r>
              <a:rPr dirty="0"/>
              <a:t>, </a:t>
            </a:r>
            <a:r>
              <a:rPr dirty="0" err="1">
                <a:latin typeface="Courier"/>
              </a:rPr>
              <a:t>np.min</a:t>
            </a:r>
            <a:r>
              <a:rPr dirty="0">
                <a:latin typeface="Courier"/>
              </a:rPr>
              <a:t>(x)</a:t>
            </a:r>
            <a:r>
              <a:rPr dirty="0"/>
              <a:t>, </a:t>
            </a:r>
            <a:r>
              <a:rPr dirty="0" err="1">
                <a:latin typeface="Courier"/>
              </a:rPr>
              <a:t>np.quantile</a:t>
            </a:r>
            <a:r>
              <a:rPr dirty="0">
                <a:latin typeface="Courier"/>
              </a:rPr>
              <a:t>(x, [0.25,.5,.75])</a:t>
            </a:r>
            <a:r>
              <a:rPr dirty="0"/>
              <a:t> y </a:t>
            </a:r>
            <a:r>
              <a:rPr dirty="0" err="1">
                <a:latin typeface="Courier"/>
              </a:rPr>
              <a:t>np.max</a:t>
            </a:r>
            <a:r>
              <a:rPr dirty="0">
                <a:latin typeface="Courier"/>
              </a:rPr>
              <a:t>(x)</a:t>
            </a:r>
          </a:p>
          <a:p>
            <a:pPr marL="0" lvl="0" indent="0">
              <a:buNone/>
            </a:pPr>
            <a:r>
              <a:rPr b="1" dirty="0"/>
              <a:t>Pandas</a:t>
            </a:r>
            <a:r>
              <a:rPr dirty="0"/>
              <a:t>: </a:t>
            </a:r>
            <a:r>
              <a:rPr dirty="0" err="1">
                <a:latin typeface="Courier"/>
              </a:rPr>
              <a:t>x.count</a:t>
            </a:r>
            <a:r>
              <a:rPr dirty="0">
                <a:latin typeface="Courier"/>
              </a:rPr>
              <a:t>()</a:t>
            </a:r>
            <a:r>
              <a:rPr dirty="0"/>
              <a:t>, </a:t>
            </a:r>
            <a:r>
              <a:rPr dirty="0" err="1">
                <a:latin typeface="Courier"/>
              </a:rPr>
              <a:t>x.mean</a:t>
            </a:r>
            <a:r>
              <a:rPr dirty="0">
                <a:latin typeface="Courier"/>
              </a:rPr>
              <a:t>()</a:t>
            </a:r>
            <a:r>
              <a:rPr dirty="0"/>
              <a:t>, </a:t>
            </a:r>
            <a:r>
              <a:rPr dirty="0" err="1">
                <a:latin typeface="Courier"/>
              </a:rPr>
              <a:t>x.std</a:t>
            </a:r>
            <a:r>
              <a:rPr dirty="0">
                <a:latin typeface="Courier"/>
              </a:rPr>
              <a:t>()</a:t>
            </a:r>
            <a:r>
              <a:rPr dirty="0"/>
              <a:t>, </a:t>
            </a:r>
            <a:r>
              <a:rPr dirty="0" err="1">
                <a:latin typeface="Courier"/>
              </a:rPr>
              <a:t>x.min</a:t>
            </a:r>
            <a:r>
              <a:rPr dirty="0">
                <a:latin typeface="Courier"/>
              </a:rPr>
              <a:t>()</a:t>
            </a:r>
            <a:r>
              <a:rPr dirty="0"/>
              <a:t>, </a:t>
            </a:r>
            <a:r>
              <a:rPr dirty="0" err="1">
                <a:latin typeface="Courier"/>
              </a:rPr>
              <a:t>x.quantile</a:t>
            </a:r>
            <a:r>
              <a:rPr dirty="0">
                <a:latin typeface="Courier"/>
              </a:rPr>
              <a:t>([0.25,.5,.75])</a:t>
            </a:r>
            <a:r>
              <a:rPr dirty="0"/>
              <a:t> y </a:t>
            </a:r>
            <a:r>
              <a:rPr dirty="0" err="1">
                <a:latin typeface="Courier"/>
              </a:rPr>
              <a:t>x.max</a:t>
            </a:r>
            <a:r>
              <a:rPr dirty="0">
                <a:latin typeface="Courier"/>
              </a:rPr>
              <a:t>()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A659FDF-D60B-4832-ABD5-293FF959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468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rPr dirty="0"/>
              <a:t>5. </a:t>
            </a:r>
            <a:r>
              <a:rPr lang="en-GB" dirty="0"/>
              <a:t>Data management. Aggregated by subgroups</a:t>
            </a:r>
            <a:endParaRPr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A8E5CA-FA6B-41B8-85F6-7D1D6238BF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endParaRPr dirty="0"/>
          </a:p>
          <a:p>
            <a:pPr marL="0" lvl="0" indent="0">
              <a:buNone/>
            </a:pPr>
            <a:r>
              <a:rPr lang="en-GB" b="1" dirty="0"/>
              <a:t>Tables of frequencies or counts </a:t>
            </a:r>
            <a:r>
              <a:rPr dirty="0"/>
              <a:t>: </a:t>
            </a:r>
            <a:r>
              <a:rPr dirty="0" err="1">
                <a:latin typeface="Courier"/>
              </a:rPr>
              <a:t>df.col.value_counts</a:t>
            </a:r>
            <a:r>
              <a:rPr dirty="0">
                <a:latin typeface="Courier"/>
              </a:rPr>
              <a:t>()</a:t>
            </a:r>
          </a:p>
          <a:p>
            <a:pPr marL="0" lvl="0" indent="0">
              <a:buNone/>
            </a:pPr>
            <a:r>
              <a:rPr b="1" dirty="0"/>
              <a:t>Crosstabs</a:t>
            </a:r>
            <a:r>
              <a:rPr dirty="0"/>
              <a:t>: </a:t>
            </a:r>
            <a:r>
              <a:rPr dirty="0" err="1">
                <a:latin typeface="Courier"/>
              </a:rPr>
              <a:t>pd.crosstab</a:t>
            </a:r>
            <a:r>
              <a:rPr dirty="0">
                <a:latin typeface="Courier"/>
              </a:rPr>
              <a:t>()</a:t>
            </a:r>
          </a:p>
          <a:p>
            <a:pPr marL="0" lvl="0" indent="0">
              <a:buNone/>
            </a:pPr>
            <a:r>
              <a:rPr lang="es-ES" b="1" dirty="0"/>
              <a:t>Column </a:t>
            </a:r>
            <a:r>
              <a:rPr lang="es-ES" b="1" dirty="0" err="1"/>
              <a:t>partitioning</a:t>
            </a:r>
            <a:r>
              <a:rPr dirty="0"/>
              <a:t>: </a:t>
            </a:r>
            <a:r>
              <a:rPr dirty="0" err="1">
                <a:latin typeface="Courier"/>
              </a:rPr>
              <a:t>pd.cut</a:t>
            </a:r>
            <a:r>
              <a:rPr dirty="0">
                <a:latin typeface="Courier"/>
              </a:rPr>
              <a:t>(), </a:t>
            </a:r>
            <a:r>
              <a:rPr dirty="0" err="1">
                <a:latin typeface="Courier"/>
              </a:rPr>
              <a:t>pdqcut</a:t>
            </a:r>
            <a:r>
              <a:rPr dirty="0">
                <a:latin typeface="Courier"/>
              </a:rPr>
              <a:t>()</a:t>
            </a:r>
          </a:p>
          <a:p>
            <a:pPr marL="0" lvl="0" indent="0">
              <a:buNone/>
            </a:pPr>
            <a:r>
              <a:rPr b="1" dirty="0" err="1">
                <a:latin typeface="Courier"/>
              </a:rPr>
              <a:t>pd.Categorical</a:t>
            </a:r>
            <a:r>
              <a:rPr b="1" dirty="0">
                <a:latin typeface="Courier"/>
              </a:rPr>
              <a:t> type</a:t>
            </a:r>
            <a:r>
              <a:rPr dirty="0"/>
              <a:t>: </a:t>
            </a:r>
            <a:r>
              <a:rPr dirty="0" err="1">
                <a:latin typeface="Courier"/>
              </a:rPr>
              <a:t>df.col.cat.categories</a:t>
            </a:r>
            <a:endParaRPr dirty="0">
              <a:latin typeface="Courier"/>
            </a:endParaRPr>
          </a:p>
          <a:p>
            <a:pPr marL="0" lvl="0" indent="0">
              <a:buNone/>
            </a:pPr>
            <a:r>
              <a:rPr b="1" dirty="0"/>
              <a:t>Grouping</a:t>
            </a:r>
            <a:r>
              <a:rPr dirty="0"/>
              <a:t>: </a:t>
            </a:r>
            <a:r>
              <a:rPr dirty="0" err="1">
                <a:latin typeface="Courier"/>
              </a:rPr>
              <a:t>df.groupby</a:t>
            </a:r>
            <a:r>
              <a:rPr dirty="0">
                <a:latin typeface="Courier"/>
              </a:rPr>
              <a:t>(["col1","col2"])[["col3","col4"]].median()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C304D0B-A1ED-4861-85BC-CF2E5F9835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endParaRPr dirty="0"/>
          </a:p>
          <a:p>
            <a:pPr marL="0" lvl="0" indent="0">
              <a:buNone/>
            </a:pPr>
            <a:r>
              <a:rPr lang="es-ES" dirty="0" err="1"/>
              <a:t>Also</a:t>
            </a:r>
            <a:r>
              <a:rPr lang="es-ES" dirty="0"/>
              <a:t> </a:t>
            </a:r>
            <a:r>
              <a:rPr dirty="0" err="1">
                <a:latin typeface="Courier"/>
              </a:rPr>
              <a:t>df.groupby</a:t>
            </a:r>
            <a:r>
              <a:rPr dirty="0">
                <a:latin typeface="Courier"/>
              </a:rPr>
              <a:t>()</a:t>
            </a:r>
            <a:r>
              <a:rPr dirty="0"/>
              <a:t> </a:t>
            </a:r>
            <a:r>
              <a:rPr lang="en-GB" dirty="0"/>
              <a:t>is a wildcard for all other operations </a:t>
            </a:r>
            <a:r>
              <a:rPr dirty="0"/>
              <a:t>:</a:t>
            </a:r>
          </a:p>
          <a:p>
            <a:pPr marL="0" lvl="0" indent="0">
              <a:buNone/>
            </a:pPr>
            <a:r>
              <a:rPr lang="es-ES" b="1" dirty="0" err="1"/>
              <a:t>Aggregation</a:t>
            </a:r>
            <a:r>
              <a:rPr lang="es-ES" b="1" dirty="0"/>
              <a:t> </a:t>
            </a:r>
            <a:r>
              <a:rPr dirty="0"/>
              <a:t>: </a:t>
            </a:r>
            <a:r>
              <a:rPr dirty="0" err="1">
                <a:latin typeface="Courier"/>
              </a:rPr>
              <a:t>df.groupby</a:t>
            </a:r>
            <a:r>
              <a:rPr dirty="0">
                <a:latin typeface="Courier"/>
              </a:rPr>
              <a:t>(["col1"]).</a:t>
            </a:r>
            <a:r>
              <a:rPr dirty="0" err="1">
                <a:latin typeface="Courier"/>
              </a:rPr>
              <a:t>agg</a:t>
            </a:r>
            <a:r>
              <a:rPr dirty="0">
                <a:latin typeface="Courier"/>
              </a:rPr>
              <a:t>(["</a:t>
            </a:r>
            <a:r>
              <a:rPr dirty="0" err="1">
                <a:latin typeface="Courier"/>
              </a:rPr>
              <a:t>min","median","mean</a:t>
            </a:r>
            <a:r>
              <a:rPr dirty="0">
                <a:latin typeface="Courier"/>
              </a:rPr>
              <a:t>"])</a:t>
            </a:r>
          </a:p>
          <a:p>
            <a:pPr marL="0" lvl="0" indent="0">
              <a:buNone/>
            </a:pPr>
            <a:r>
              <a:rPr b="1" dirty="0" err="1"/>
              <a:t>Filtros</a:t>
            </a:r>
            <a:r>
              <a:rPr b="1" dirty="0"/>
              <a:t> </a:t>
            </a:r>
            <a:r>
              <a:rPr b="1" dirty="0" err="1"/>
              <a:t>agregados</a:t>
            </a:r>
            <a:r>
              <a:rPr dirty="0"/>
              <a:t>: </a:t>
            </a:r>
            <a:r>
              <a:rPr dirty="0" err="1">
                <a:latin typeface="Courier"/>
              </a:rPr>
              <a:t>df.groupby</a:t>
            </a:r>
            <a:r>
              <a:rPr dirty="0">
                <a:latin typeface="Courier"/>
              </a:rPr>
              <a:t>(["c1"]).filter(lambda x: x['c3'].median() &gt; 90)</a:t>
            </a:r>
          </a:p>
          <a:p>
            <a:pPr marL="0" lvl="0" indent="0">
              <a:buNone/>
            </a:pPr>
            <a:r>
              <a:rPr lang="es-ES" b="1" dirty="0" err="1"/>
              <a:t>Added</a:t>
            </a:r>
            <a:r>
              <a:rPr lang="es-ES" b="1" dirty="0"/>
              <a:t> </a:t>
            </a:r>
            <a:r>
              <a:rPr lang="es-ES" b="1" dirty="0" err="1"/>
              <a:t>filters</a:t>
            </a:r>
            <a:r>
              <a:rPr lang="es-ES" b="1" dirty="0"/>
              <a:t> </a:t>
            </a:r>
            <a:r>
              <a:rPr dirty="0"/>
              <a:t>: </a:t>
            </a:r>
            <a:r>
              <a:rPr dirty="0" err="1">
                <a:latin typeface="Courier"/>
              </a:rPr>
              <a:t>df.groupby</a:t>
            </a:r>
            <a:r>
              <a:rPr dirty="0">
                <a:latin typeface="Courier"/>
              </a:rPr>
              <a:t>(["c1"]).c3.transform(lambda x: </a:t>
            </a:r>
            <a:r>
              <a:rPr dirty="0" err="1">
                <a:latin typeface="Courier"/>
              </a:rPr>
              <a:t>np.abs</a:t>
            </a:r>
            <a:r>
              <a:rPr dirty="0">
                <a:latin typeface="Courier"/>
              </a:rPr>
              <a:t>(x - </a:t>
            </a:r>
            <a:r>
              <a:rPr dirty="0" err="1">
                <a:latin typeface="Courier"/>
              </a:rPr>
              <a:t>x.median</a:t>
            </a:r>
            <a:r>
              <a:rPr dirty="0">
                <a:latin typeface="Courier"/>
              </a:rPr>
              <a:t>()))</a:t>
            </a:r>
          </a:p>
          <a:p>
            <a:pPr marL="0" lvl="0" indent="0">
              <a:buNone/>
            </a:pPr>
            <a:r>
              <a:rPr lang="es-ES" b="1" dirty="0" err="1"/>
              <a:t>pivoting</a:t>
            </a:r>
            <a:r>
              <a:rPr lang="es-ES" b="1" dirty="0"/>
              <a:t> </a:t>
            </a:r>
            <a:r>
              <a:rPr lang="es-ES" b="1" dirty="0" err="1"/>
              <a:t>of</a:t>
            </a:r>
            <a:r>
              <a:rPr lang="es-ES" b="1" dirty="0"/>
              <a:t> </a:t>
            </a:r>
            <a:r>
              <a:rPr lang="es-ES" b="1" dirty="0" err="1"/>
              <a:t>boards</a:t>
            </a:r>
            <a:r>
              <a:rPr lang="es-ES" b="1" dirty="0"/>
              <a:t> </a:t>
            </a:r>
            <a:r>
              <a:rPr dirty="0"/>
              <a:t>: </a:t>
            </a:r>
            <a:r>
              <a:rPr dirty="0" err="1">
                <a:latin typeface="Courier"/>
              </a:rPr>
              <a:t>df.pivot_table</a:t>
            </a:r>
            <a:r>
              <a:rPr dirty="0">
                <a:latin typeface="Courier"/>
              </a:rPr>
              <a:t>( index='f1', columns='c1', </a:t>
            </a:r>
            <a:r>
              <a:rPr dirty="0" err="1">
                <a:latin typeface="Courier"/>
              </a:rPr>
              <a:t>aggfunc</a:t>
            </a:r>
            <a:r>
              <a:rPr dirty="0">
                <a:latin typeface="Courier"/>
              </a:rPr>
              <a:t>={'c2':'count', 'c3':'median'})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A659FDF-D60B-4832-ABD5-293FF959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468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rPr dirty="0"/>
              <a:t>5. </a:t>
            </a:r>
            <a:r>
              <a:rPr lang="es-ES" dirty="0"/>
              <a:t>Data </a:t>
            </a:r>
            <a:r>
              <a:rPr lang="es-ES" dirty="0" err="1"/>
              <a:t>management</a:t>
            </a:r>
            <a:r>
              <a:rPr lang="es-ES" dirty="0"/>
              <a:t>. Dates</a:t>
            </a:r>
            <a:endParaRPr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A8E5CA-FA6B-41B8-85F6-7D1D6238BF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s-ES" b="1" dirty="0" err="1"/>
              <a:t>Create</a:t>
            </a:r>
            <a:r>
              <a:rPr lang="es-ES" b="1" dirty="0"/>
              <a:t> date times </a:t>
            </a:r>
            <a:r>
              <a:rPr dirty="0"/>
              <a:t>: </a:t>
            </a:r>
            <a:r>
              <a:rPr dirty="0" err="1">
                <a:latin typeface="Courier"/>
              </a:rPr>
              <a:t>fecha</a:t>
            </a:r>
            <a:r>
              <a:rPr dirty="0">
                <a:latin typeface="Courier"/>
              </a:rPr>
              <a:t> = datetime(year=2020, month=9, day=7)</a:t>
            </a:r>
          </a:p>
          <a:p>
            <a:pPr marL="0" lvl="0" indent="0">
              <a:buNone/>
            </a:pPr>
            <a:r>
              <a:rPr lang="es-ES" b="1" dirty="0" err="1"/>
              <a:t>Get</a:t>
            </a:r>
            <a:r>
              <a:rPr lang="es-ES" b="1" dirty="0"/>
              <a:t> </a:t>
            </a:r>
            <a:r>
              <a:rPr lang="es-ES" b="1" dirty="0" err="1"/>
              <a:t>components</a:t>
            </a:r>
            <a:r>
              <a:rPr lang="es-ES" b="1" dirty="0"/>
              <a:t> </a:t>
            </a:r>
            <a:r>
              <a:rPr dirty="0"/>
              <a:t>:</a:t>
            </a:r>
          </a:p>
          <a:p>
            <a:pPr marL="0" lvl="0" indent="0">
              <a:buNone/>
            </a:pPr>
            <a:r>
              <a:rPr dirty="0">
                <a:latin typeface="Courier"/>
              </a:rPr>
              <a:t>import locale</a:t>
            </a:r>
          </a:p>
          <a:p>
            <a:pPr marL="0" lvl="0" indent="0">
              <a:buNone/>
            </a:pPr>
            <a:r>
              <a:rPr dirty="0" err="1">
                <a:latin typeface="Courier"/>
              </a:rPr>
              <a:t>locale.setlocale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locale.LC_TIME</a:t>
            </a:r>
            <a:r>
              <a:rPr dirty="0">
                <a:latin typeface="Courier"/>
              </a:rPr>
              <a:t>, 'es_ES.UTF-8')</a:t>
            </a:r>
          </a:p>
          <a:p>
            <a:pPr marL="0" lvl="0" indent="0">
              <a:buNone/>
            </a:pPr>
            <a:r>
              <a:rPr dirty="0" err="1">
                <a:latin typeface="Courier"/>
              </a:rPr>
              <a:t>fecha.strftime</a:t>
            </a:r>
            <a:r>
              <a:rPr dirty="0">
                <a:latin typeface="Courier"/>
              </a:rPr>
              <a:t>('%A')</a:t>
            </a:r>
          </a:p>
          <a:p>
            <a:pPr marL="0" lvl="0" indent="0">
              <a:buNone/>
            </a:pPr>
            <a:r>
              <a:rPr dirty="0">
                <a:latin typeface="Courier"/>
              </a:rPr>
              <a:t>## 'lunes'</a:t>
            </a:r>
          </a:p>
          <a:p>
            <a:pPr marL="0" lvl="0" indent="0">
              <a:buNone/>
            </a:pPr>
            <a:r>
              <a:rPr b="1" dirty="0" err="1"/>
              <a:t>Numpy</a:t>
            </a:r>
            <a:r>
              <a:rPr dirty="0"/>
              <a:t>: </a:t>
            </a:r>
            <a:r>
              <a:rPr dirty="0" err="1">
                <a:latin typeface="Courier"/>
              </a:rPr>
              <a:t>np.array</a:t>
            </a:r>
            <a:r>
              <a:rPr dirty="0">
                <a:latin typeface="Courier"/>
              </a:rPr>
              <a:t>('2020-09-07', </a:t>
            </a:r>
            <a:r>
              <a:rPr dirty="0" err="1">
                <a:latin typeface="Courier"/>
              </a:rPr>
              <a:t>dtype</a:t>
            </a:r>
            <a:r>
              <a:rPr dirty="0">
                <a:latin typeface="Courier"/>
              </a:rPr>
              <a:t>=np.datetime64)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C304D0B-A1ED-4861-85BC-CF2E5F9835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s-ES" b="1" dirty="0"/>
              <a:t>numpy </a:t>
            </a:r>
            <a:r>
              <a:rPr lang="es-ES" b="1" dirty="0" err="1"/>
              <a:t>operations</a:t>
            </a:r>
            <a:r>
              <a:rPr lang="es-ES" b="1" dirty="0"/>
              <a:t> </a:t>
            </a:r>
            <a:r>
              <a:rPr dirty="0"/>
              <a:t>: </a:t>
            </a:r>
            <a:r>
              <a:rPr dirty="0" err="1">
                <a:latin typeface="Courier"/>
              </a:rPr>
              <a:t>fecha</a:t>
            </a:r>
            <a:r>
              <a:rPr dirty="0">
                <a:latin typeface="Courier"/>
              </a:rPr>
              <a:t> + </a:t>
            </a:r>
            <a:r>
              <a:rPr dirty="0" err="1">
                <a:latin typeface="Courier"/>
              </a:rPr>
              <a:t>np.arange</a:t>
            </a:r>
            <a:r>
              <a:rPr dirty="0">
                <a:latin typeface="Courier"/>
              </a:rPr>
              <a:t>(12)</a:t>
            </a:r>
          </a:p>
          <a:p>
            <a:pPr marL="0" lvl="0" indent="0">
              <a:buNone/>
            </a:pPr>
            <a:r>
              <a:rPr b="1" dirty="0"/>
              <a:t>Pandas</a:t>
            </a:r>
            <a:r>
              <a:rPr dirty="0"/>
              <a:t>: </a:t>
            </a:r>
            <a:r>
              <a:rPr dirty="0" err="1">
                <a:latin typeface="Courier"/>
              </a:rPr>
              <a:t>fecha</a:t>
            </a:r>
            <a:r>
              <a:rPr dirty="0">
                <a:latin typeface="Courier"/>
              </a:rPr>
              <a:t>=</a:t>
            </a:r>
            <a:r>
              <a:rPr dirty="0" err="1">
                <a:latin typeface="Courier"/>
              </a:rPr>
              <a:t>pd.to_datetime</a:t>
            </a:r>
            <a:r>
              <a:rPr dirty="0">
                <a:latin typeface="Courier"/>
              </a:rPr>
              <a:t>("2020-9-7")</a:t>
            </a:r>
          </a:p>
          <a:p>
            <a:pPr marL="0" lvl="0" indent="0">
              <a:buNone/>
            </a:pPr>
            <a:r>
              <a:rPr b="1" dirty="0"/>
              <a:t>Masks</a:t>
            </a:r>
            <a:r>
              <a:rPr dirty="0"/>
              <a:t>: </a:t>
            </a:r>
            <a:r>
              <a:rPr dirty="0" err="1">
                <a:latin typeface="Courier"/>
              </a:rPr>
              <a:t>fecha.strftime</a:t>
            </a:r>
            <a:r>
              <a:rPr dirty="0">
                <a:latin typeface="Courier"/>
              </a:rPr>
              <a:t>("%A, %d de %m de %Y")</a:t>
            </a:r>
          </a:p>
          <a:p>
            <a:pPr marL="0" lvl="0" indent="0">
              <a:buNone/>
            </a:pPr>
            <a:r>
              <a:rPr b="1" dirty="0"/>
              <a:t>Pandas indexation</a:t>
            </a:r>
            <a:r>
              <a:rPr dirty="0"/>
              <a:t>:</a:t>
            </a:r>
          </a:p>
          <a:p>
            <a:pPr marL="0" lvl="0" indent="0">
              <a:buNone/>
            </a:pPr>
            <a:r>
              <a:rPr dirty="0">
                <a:latin typeface="Courier"/>
              </a:rPr>
              <a:t>index = </a:t>
            </a:r>
            <a:r>
              <a:rPr dirty="0" err="1">
                <a:latin typeface="Courier"/>
              </a:rPr>
              <a:t>pd.DatetimeIndex</a:t>
            </a:r>
            <a:r>
              <a:rPr dirty="0">
                <a:latin typeface="Courier"/>
              </a:rPr>
              <a:t>(['2019-08-07', '2019-09-07'])</a:t>
            </a:r>
          </a:p>
          <a:p>
            <a:pPr marL="0" lvl="0" indent="0">
              <a:buNone/>
            </a:pPr>
            <a:r>
              <a:rPr dirty="0" err="1">
                <a:latin typeface="Courier"/>
              </a:rPr>
              <a:t>fecha</a:t>
            </a:r>
            <a:r>
              <a:rPr dirty="0">
                <a:latin typeface="Courier"/>
              </a:rPr>
              <a:t> = </a:t>
            </a:r>
            <a:r>
              <a:rPr dirty="0" err="1">
                <a:latin typeface="Courier"/>
              </a:rPr>
              <a:t>pd.Series</a:t>
            </a:r>
            <a:r>
              <a:rPr dirty="0">
                <a:latin typeface="Courier"/>
              </a:rPr>
              <a:t>([0, 1, 2, 3], index=index)</a:t>
            </a:r>
          </a:p>
          <a:p>
            <a:pPr marL="0" lvl="0" indent="0">
              <a:buNone/>
            </a:pPr>
            <a:r>
              <a:rPr lang="es-ES" b="1" dirty="0"/>
              <a:t>Select </a:t>
            </a:r>
            <a:r>
              <a:rPr lang="es-ES" b="1" dirty="0" err="1"/>
              <a:t>ranges</a:t>
            </a:r>
            <a:r>
              <a:rPr lang="es-ES" b="1" dirty="0"/>
              <a:t> </a:t>
            </a:r>
            <a:r>
              <a:rPr dirty="0"/>
              <a:t>: </a:t>
            </a:r>
            <a:r>
              <a:rPr dirty="0" err="1">
                <a:latin typeface="Courier"/>
              </a:rPr>
              <a:t>fecha</a:t>
            </a:r>
            <a:r>
              <a:rPr dirty="0">
                <a:latin typeface="Courier"/>
              </a:rPr>
              <a:t>['2019-08-07':'2020-08-07']</a:t>
            </a:r>
          </a:p>
          <a:p>
            <a:pPr marL="0" lvl="0" indent="0">
              <a:buNone/>
            </a:pPr>
            <a:r>
              <a:rPr lang="es-ES" b="1" dirty="0" err="1"/>
              <a:t>Assign</a:t>
            </a:r>
            <a:r>
              <a:rPr lang="es-ES" b="1" dirty="0"/>
              <a:t> a </a:t>
            </a:r>
            <a:r>
              <a:rPr lang="es-ES" b="1" dirty="0" err="1"/>
              <a:t>frequency</a:t>
            </a:r>
            <a:r>
              <a:rPr lang="es-ES" b="1" dirty="0"/>
              <a:t> </a:t>
            </a:r>
            <a:r>
              <a:rPr dirty="0"/>
              <a:t>: </a:t>
            </a:r>
            <a:r>
              <a:rPr dirty="0" err="1">
                <a:latin typeface="Courier"/>
              </a:rPr>
              <a:t>fecha.to_period</a:t>
            </a:r>
            <a:r>
              <a:rPr dirty="0">
                <a:latin typeface="Courier"/>
              </a:rPr>
              <a:t>('D')</a:t>
            </a:r>
          </a:p>
          <a:p>
            <a:pPr marL="0" lvl="0" indent="0">
              <a:buNone/>
            </a:pPr>
            <a:r>
              <a:rPr lang="es-ES" b="1" dirty="0" err="1"/>
              <a:t>Operations</a:t>
            </a:r>
            <a:r>
              <a:rPr lang="es-ES" b="1" dirty="0"/>
              <a:t> </a:t>
            </a:r>
            <a:r>
              <a:rPr dirty="0"/>
              <a:t>: </a:t>
            </a:r>
            <a:r>
              <a:rPr dirty="0" err="1">
                <a:latin typeface="Courier"/>
              </a:rPr>
              <a:t>fecha</a:t>
            </a:r>
            <a:r>
              <a:rPr dirty="0">
                <a:latin typeface="Courier"/>
              </a:rPr>
              <a:t> - </a:t>
            </a:r>
            <a:r>
              <a:rPr dirty="0" err="1">
                <a:latin typeface="Courier"/>
              </a:rPr>
              <a:t>fecha</a:t>
            </a:r>
            <a:r>
              <a:rPr dirty="0">
                <a:latin typeface="Courier"/>
              </a:rPr>
              <a:t>[0]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C706978-5B5A-4E9E-93E1-17B444FAA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976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t>Conclusiones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B4096C7-B070-4DED-ABB6-F74C021A1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dirty="0"/>
          </a:p>
          <a:p>
            <a:pPr lvl="1"/>
            <a:r>
              <a:rPr lang="en-GB" dirty="0"/>
              <a:t>General purpose language</a:t>
            </a:r>
          </a:p>
          <a:p>
            <a:pPr lvl="1"/>
            <a:r>
              <a:rPr lang="en-GB" dirty="0"/>
              <a:t>Accompanied by a set of packages for scientific computing</a:t>
            </a:r>
          </a:p>
          <a:p>
            <a:pPr lvl="1"/>
            <a:r>
              <a:rPr lang="en-GB" dirty="0"/>
              <a:t>Allows data visualization</a:t>
            </a:r>
          </a:p>
          <a:p>
            <a:pPr lvl="1"/>
            <a:r>
              <a:rPr lang="en-GB" dirty="0"/>
              <a:t>Ideal for productive data processing environments</a:t>
            </a:r>
          </a:p>
          <a:p>
            <a:pPr lvl="1"/>
            <a:r>
              <a:rPr lang="en-GB" dirty="0"/>
              <a:t>It is used in all phases of data analysis:</a:t>
            </a:r>
          </a:p>
          <a:p>
            <a:pPr lvl="2"/>
            <a:r>
              <a:rPr lang="en-GB" dirty="0"/>
              <a:t>Data acquisition and preparation</a:t>
            </a:r>
          </a:p>
          <a:p>
            <a:pPr lvl="2"/>
            <a:r>
              <a:rPr lang="en-GB" dirty="0"/>
              <a:t>Data analysis</a:t>
            </a:r>
          </a:p>
          <a:p>
            <a:pPr lvl="2"/>
            <a:r>
              <a:rPr lang="en-GB" dirty="0"/>
              <a:t>Handling and storage</a:t>
            </a:r>
          </a:p>
          <a:p>
            <a:pPr lvl="2"/>
            <a:r>
              <a:rPr lang="en-GB" dirty="0"/>
              <a:t>Communication of results</a:t>
            </a:r>
          </a:p>
          <a:p>
            <a:pPr lvl="2"/>
            <a:r>
              <a:rPr lang="en-GB" dirty="0"/>
              <a:t>Event prediction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C706978-5B5A-4E9E-93E1-17B444FAA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976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rPr dirty="0"/>
              <a:t>Specific goals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B4096C7-B070-4DED-ABB6-F74C021A1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GB" dirty="0"/>
          </a:p>
          <a:p>
            <a:r>
              <a:rPr lang="en-GB" dirty="0"/>
              <a:t>Perform data read and write operations with Python.</a:t>
            </a:r>
          </a:p>
          <a:p>
            <a:pPr marL="0" lvl="0" indent="0">
              <a:buNone/>
            </a:pPr>
            <a:endParaRPr lang="en-GB" dirty="0"/>
          </a:p>
          <a:p>
            <a:r>
              <a:rPr lang="en-GB" dirty="0"/>
              <a:t>Know how to choose the appropriate Python data structure for each problem.</a:t>
            </a:r>
          </a:p>
          <a:p>
            <a:pPr marL="0" lvl="0" indent="0">
              <a:buNone/>
            </a:pPr>
            <a:endParaRPr lang="en-GB" dirty="0"/>
          </a:p>
          <a:p>
            <a:r>
              <a:rPr lang="en-GB" dirty="0"/>
              <a:t>Have the bases to carry out descriptive analysis through tables and graphs in Python.</a:t>
            </a:r>
          </a:p>
          <a:p>
            <a:pPr marL="0" lvl="0" indent="0">
              <a:buNone/>
            </a:pPr>
            <a:endParaRPr lang="en-GB" dirty="0"/>
          </a:p>
          <a:p>
            <a:r>
              <a:rPr lang="en-GB" dirty="0"/>
              <a:t>Develop small pieces of code in Python.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A659FDF-D60B-4832-ABD5-293FF959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468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rPr dirty="0"/>
              <a:t>Data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A8E5CA-FA6B-41B8-85F6-7D1D6238BF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dirty="0"/>
          </a:p>
          <a:p>
            <a:pPr marL="0" lvl="0" indent="0">
              <a:buNone/>
            </a:pPr>
            <a:endParaRPr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dirty="0"/>
              <a:t>Examples based on </a:t>
            </a:r>
            <a:r>
              <a:rPr lang="es-ES" dirty="0">
                <a:hlinkClick r:id="rId2"/>
              </a:rPr>
              <a:t>SWAPI</a:t>
            </a:r>
            <a:endParaRPr dirty="0"/>
          </a:p>
        </p:txBody>
      </p:sp>
      <p:pic>
        <p:nvPicPr>
          <p:cNvPr id="2" name="Picture 1" descr="www/starwars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20955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A659FDF-D60B-4832-ABD5-293FF959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468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rPr lang="es-ES" dirty="0"/>
              <a:t>1. Python </a:t>
            </a:r>
            <a:r>
              <a:rPr lang="es-ES" dirty="0" err="1"/>
              <a:t>Basics</a:t>
            </a:r>
            <a:endParaRPr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A8E5CA-FA6B-41B8-85F6-7D1D6238BF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endParaRPr dirty="0"/>
          </a:p>
          <a:p>
            <a:pPr lvl="1"/>
            <a:r>
              <a:rPr lang="es-ES" dirty="0"/>
              <a:t>Entorno </a:t>
            </a:r>
            <a:r>
              <a:rPr lang="es-ES" dirty="0" err="1"/>
              <a:t>jupyter</a:t>
            </a:r>
            <a:r>
              <a:rPr lang="es-ES" dirty="0"/>
              <a:t>/</a:t>
            </a:r>
            <a:r>
              <a:rPr lang="es-ES" dirty="0" err="1"/>
              <a:t>Colab</a:t>
            </a:r>
            <a:endParaRPr lang="es-ES" dirty="0"/>
          </a:p>
          <a:p>
            <a:pPr lvl="2"/>
            <a:r>
              <a:rPr lang="es-ES" dirty="0"/>
              <a:t>Editar un notebook</a:t>
            </a:r>
          </a:p>
          <a:p>
            <a:pPr lvl="2"/>
            <a:r>
              <a:rPr lang="es-ES" dirty="0"/>
              <a:t>Comandos mágicos y </a:t>
            </a:r>
            <a:r>
              <a:rPr lang="es-ES" dirty="0" err="1"/>
              <a:t>shell</a:t>
            </a:r>
            <a:endParaRPr lang="es-ES" dirty="0"/>
          </a:p>
          <a:p>
            <a:pPr lvl="2"/>
            <a:r>
              <a:rPr lang="es-ES" dirty="0"/>
              <a:t>Instalar </a:t>
            </a:r>
            <a:r>
              <a:rPr lang="es-ES" dirty="0" err="1"/>
              <a:t>packages</a:t>
            </a:r>
            <a:r>
              <a:rPr lang="es-ES" dirty="0"/>
              <a:t> des de Python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A659FDF-D60B-4832-ABD5-293FF959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468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rPr dirty="0"/>
              <a:t>1.1. </a:t>
            </a:r>
            <a:r>
              <a:rPr lang="en-GB" dirty="0"/>
              <a:t>Edit a notebook and Magic commands</a:t>
            </a:r>
            <a:endParaRPr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A8E5CA-FA6B-41B8-85F6-7D1D6238BF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endParaRPr dirty="0"/>
          </a:p>
          <a:p>
            <a:pPr marL="0" lvl="0" indent="0">
              <a:buNone/>
            </a:pPr>
            <a:r>
              <a:rPr lang="en-GB" b="1" dirty="0"/>
              <a:t>Cell type</a:t>
            </a:r>
            <a:r>
              <a:rPr lang="en-GB" dirty="0"/>
              <a:t>: Code (Y key) or </a:t>
            </a:r>
            <a:r>
              <a:rPr lang="en-GB" dirty="0" err="1"/>
              <a:t>Mardown</a:t>
            </a:r>
            <a:r>
              <a:rPr lang="en-GB" dirty="0"/>
              <a:t> (M key)</a:t>
            </a:r>
          </a:p>
          <a:p>
            <a:pPr marL="0" lvl="0" indent="0">
              <a:buNone/>
            </a:pPr>
            <a:r>
              <a:rPr lang="en-GB" b="1" dirty="0"/>
              <a:t>Mode</a:t>
            </a:r>
            <a:r>
              <a:rPr lang="en-GB" dirty="0"/>
              <a:t>: Edition or Vision</a:t>
            </a:r>
          </a:p>
          <a:p>
            <a:pPr marL="0" lvl="0" indent="0">
              <a:buNone/>
            </a:pPr>
            <a:r>
              <a:rPr lang="en-GB" b="1" dirty="0"/>
              <a:t>Run</a:t>
            </a:r>
            <a:r>
              <a:rPr lang="en-GB" dirty="0"/>
              <a:t>: </a:t>
            </a:r>
            <a:r>
              <a:rPr lang="en-GB" dirty="0" err="1"/>
              <a:t>Ctrl+Enter</a:t>
            </a:r>
            <a:r>
              <a:rPr lang="en-GB" dirty="0"/>
              <a:t>, run and forward (</a:t>
            </a:r>
            <a:r>
              <a:rPr lang="en-GB" dirty="0" err="1"/>
              <a:t>Shift+Enter</a:t>
            </a:r>
            <a:r>
              <a:rPr lang="en-GB" dirty="0"/>
              <a:t>)</a:t>
            </a:r>
          </a:p>
          <a:p>
            <a:pPr marL="0" lvl="0" indent="0">
              <a:buNone/>
            </a:pPr>
            <a:r>
              <a:rPr lang="en-GB" b="1" dirty="0"/>
              <a:t>Insert Cell</a:t>
            </a:r>
            <a:r>
              <a:rPr lang="en-GB" dirty="0"/>
              <a:t>: Before (Key A), After (Key B)</a:t>
            </a:r>
          </a:p>
          <a:p>
            <a:pPr marL="0" lvl="0" indent="0">
              <a:buNone/>
            </a:pPr>
            <a:r>
              <a:rPr lang="en-GB" dirty="0"/>
              <a:t>Copy, paste, scroll up, down</a:t>
            </a:r>
          </a:p>
          <a:p>
            <a:pPr marL="0" lvl="0" indent="0">
              <a:buNone/>
            </a:pPr>
            <a:r>
              <a:rPr lang="en-GB" b="1" dirty="0" err="1"/>
              <a:t>Colab</a:t>
            </a:r>
            <a:r>
              <a:rPr lang="en-GB" dirty="0"/>
              <a:t>: Same keyboard shortcuts but with </a:t>
            </a:r>
            <a:r>
              <a:rPr lang="en-GB" dirty="0" err="1"/>
              <a:t>Ctr+M</a:t>
            </a:r>
            <a:r>
              <a:rPr lang="en-GB" dirty="0"/>
              <a:t>+</a:t>
            </a:r>
            <a:endParaRPr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C304D0B-A1ED-4861-85BC-CF2E5F9835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buNone/>
            </a:pPr>
            <a:endParaRPr dirty="0"/>
          </a:p>
          <a:p>
            <a:pPr marL="0" lvl="0" indent="0">
              <a:buNone/>
            </a:pPr>
            <a:r>
              <a:rPr lang="es-ES" b="1" dirty="0"/>
              <a:t>Run .</a:t>
            </a:r>
            <a:r>
              <a:rPr lang="es-ES" b="1" dirty="0" err="1"/>
              <a:t>py</a:t>
            </a:r>
            <a:r>
              <a:rPr lang="es-ES" b="1" dirty="0"/>
              <a:t> script</a:t>
            </a:r>
            <a:r>
              <a:rPr dirty="0"/>
              <a:t>: </a:t>
            </a:r>
            <a:r>
              <a:rPr dirty="0">
                <a:latin typeface="Courier"/>
              </a:rPr>
              <a:t>%run holaMundo.py</a:t>
            </a:r>
          </a:p>
          <a:p>
            <a:pPr marL="0" lvl="0" indent="0">
              <a:buNone/>
            </a:pPr>
            <a:r>
              <a:rPr lang="es-ES" b="1" dirty="0" err="1"/>
              <a:t>History</a:t>
            </a:r>
            <a:r>
              <a:rPr dirty="0"/>
              <a:t>: </a:t>
            </a:r>
            <a:r>
              <a:rPr dirty="0">
                <a:latin typeface="Courier"/>
              </a:rPr>
              <a:t>%history 1-3</a:t>
            </a:r>
          </a:p>
          <a:p>
            <a:pPr marL="0" lvl="0" indent="0">
              <a:buNone/>
            </a:pPr>
            <a:r>
              <a:rPr lang="es-ES" b="1" dirty="0" err="1"/>
              <a:t>Execution</a:t>
            </a:r>
            <a:r>
              <a:rPr lang="es-ES" b="1" dirty="0"/>
              <a:t> time line</a:t>
            </a:r>
            <a:r>
              <a:rPr dirty="0"/>
              <a:t>: </a:t>
            </a:r>
            <a:r>
              <a:rPr dirty="0">
                <a:latin typeface="Courier"/>
              </a:rPr>
              <a:t>%time </a:t>
            </a:r>
            <a:r>
              <a:rPr dirty="0" err="1">
                <a:latin typeface="Courier"/>
              </a:rPr>
              <a:t>linea</a:t>
            </a:r>
            <a:endParaRPr dirty="0">
              <a:latin typeface="Courier"/>
            </a:endParaRPr>
          </a:p>
          <a:p>
            <a:pPr marL="0" lvl="0" indent="0">
              <a:buNone/>
            </a:pPr>
            <a:r>
              <a:rPr lang="es-ES" b="1" dirty="0"/>
              <a:t>Cell </a:t>
            </a:r>
            <a:r>
              <a:rPr lang="es-ES" b="1" dirty="0" err="1"/>
              <a:t>execution</a:t>
            </a:r>
            <a:r>
              <a:rPr lang="es-ES" b="1" dirty="0"/>
              <a:t> time</a:t>
            </a:r>
            <a:r>
              <a:rPr dirty="0"/>
              <a:t>: </a:t>
            </a:r>
            <a:r>
              <a:rPr dirty="0">
                <a:latin typeface="Courier"/>
              </a:rPr>
              <a:t>%%time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C706978-5B5A-4E9E-93E1-17B444FAA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976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rPr dirty="0"/>
              <a:t>1.2. </a:t>
            </a:r>
            <a:r>
              <a:rPr lang="en-GB" dirty="0"/>
              <a:t>Shell commands and installing Python packages</a:t>
            </a:r>
            <a:endParaRPr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B4096C7-B070-4DED-ABB6-F74C021A1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dirty="0"/>
          </a:p>
          <a:p>
            <a:pPr marL="0" lvl="0" indent="0">
              <a:buNone/>
            </a:pPr>
            <a:r>
              <a:rPr lang="es-ES" b="1" dirty="0" err="1"/>
              <a:t>List</a:t>
            </a:r>
            <a:r>
              <a:rPr lang="es-ES" b="1" dirty="0"/>
              <a:t> files and directories</a:t>
            </a:r>
            <a:r>
              <a:rPr dirty="0"/>
              <a:t>: </a:t>
            </a:r>
            <a:r>
              <a:rPr dirty="0">
                <a:latin typeface="Courier"/>
              </a:rPr>
              <a:t>!</a:t>
            </a:r>
            <a:r>
              <a:rPr dirty="0" err="1">
                <a:latin typeface="Courier"/>
              </a:rPr>
              <a:t>dir</a:t>
            </a:r>
            <a:endParaRPr dirty="0">
              <a:latin typeface="Courier"/>
            </a:endParaRPr>
          </a:p>
          <a:p>
            <a:pPr marL="0" lvl="0" indent="0">
              <a:buNone/>
            </a:pPr>
            <a:r>
              <a:rPr lang="es-ES" b="1" dirty="0" err="1"/>
              <a:t>List</a:t>
            </a:r>
            <a:r>
              <a:rPr lang="es-ES" b="1" dirty="0"/>
              <a:t> </a:t>
            </a:r>
            <a:r>
              <a:rPr lang="es-ES" b="1" dirty="0" err="1"/>
              <a:t>previous</a:t>
            </a:r>
            <a:r>
              <a:rPr lang="es-ES" b="1" dirty="0"/>
              <a:t> </a:t>
            </a:r>
            <a:r>
              <a:rPr lang="es-ES" b="1" dirty="0" err="1"/>
              <a:t>directory</a:t>
            </a:r>
            <a:r>
              <a:rPr dirty="0"/>
              <a:t>: </a:t>
            </a:r>
            <a:r>
              <a:rPr dirty="0">
                <a:latin typeface="Courier"/>
              </a:rPr>
              <a:t>!</a:t>
            </a:r>
            <a:r>
              <a:rPr dirty="0" err="1">
                <a:latin typeface="Courier"/>
              </a:rPr>
              <a:t>dir</a:t>
            </a:r>
            <a:r>
              <a:rPr dirty="0">
                <a:latin typeface="Courier"/>
              </a:rPr>
              <a:t> ..</a:t>
            </a:r>
          </a:p>
          <a:p>
            <a:pPr marL="0" lvl="0" indent="0">
              <a:buNone/>
            </a:pPr>
            <a:r>
              <a:rPr lang="es-ES" b="1" dirty="0" err="1"/>
              <a:t>Install</a:t>
            </a:r>
            <a:r>
              <a:rPr lang="es-ES" b="1" dirty="0"/>
              <a:t> </a:t>
            </a:r>
            <a:r>
              <a:rPr lang="es-ES" b="1" dirty="0" err="1"/>
              <a:t>packages</a:t>
            </a:r>
            <a:r>
              <a:rPr dirty="0"/>
              <a:t>: </a:t>
            </a:r>
            <a:r>
              <a:rPr dirty="0">
                <a:latin typeface="Courier"/>
              </a:rPr>
              <a:t>!pip install </a:t>
            </a:r>
            <a:r>
              <a:rPr dirty="0" err="1">
                <a:latin typeface="Courier"/>
              </a:rPr>
              <a:t>nombre_paquete</a:t>
            </a:r>
            <a:endParaRPr dirty="0">
              <a:latin typeface="Courier"/>
            </a:endParaRPr>
          </a:p>
          <a:p>
            <a:pPr marL="0" lvl="0" indent="0">
              <a:buNone/>
            </a:pPr>
            <a:r>
              <a:rPr lang="es-ES" b="1" dirty="0"/>
              <a:t>Import a </a:t>
            </a:r>
            <a:r>
              <a:rPr lang="es-ES" b="1" dirty="0" err="1"/>
              <a:t>package</a:t>
            </a:r>
            <a:r>
              <a:rPr dirty="0"/>
              <a:t>: </a:t>
            </a:r>
            <a:r>
              <a:rPr dirty="0">
                <a:latin typeface="Courier"/>
              </a:rPr>
              <a:t>import </a:t>
            </a:r>
            <a:r>
              <a:rPr dirty="0" err="1">
                <a:latin typeface="Courier"/>
              </a:rPr>
              <a:t>nombre_paquete</a:t>
            </a:r>
            <a:endParaRPr dirty="0">
              <a:latin typeface="Couri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A659FDF-D60B-4832-ABD5-293FF959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468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rPr dirty="0"/>
              <a:t>2. </a:t>
            </a:r>
            <a:r>
              <a:rPr lang="es-ES" dirty="0" err="1"/>
              <a:t>Plots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Matplotlib</a:t>
            </a:r>
            <a:endParaRPr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A8E5CA-FA6B-41B8-85F6-7D1D6238BF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lvl="0" indent="0">
              <a:buNone/>
            </a:pPr>
            <a:r>
              <a:rPr dirty="0">
                <a:latin typeface="Courier"/>
              </a:rPr>
              <a:t>import </a:t>
            </a:r>
            <a:r>
              <a:rPr dirty="0" err="1">
                <a:latin typeface="Courier"/>
              </a:rPr>
              <a:t>matplotlib.pyplot</a:t>
            </a:r>
            <a:r>
              <a:rPr dirty="0">
                <a:latin typeface="Courier"/>
              </a:rPr>
              <a:t> as </a:t>
            </a:r>
            <a:r>
              <a:rPr dirty="0" err="1">
                <a:latin typeface="Courier"/>
              </a:rPr>
              <a:t>plt</a:t>
            </a:r>
            <a:br>
              <a:rPr dirty="0"/>
            </a:br>
            <a:br>
              <a:rPr dirty="0"/>
            </a:br>
            <a:r>
              <a:rPr dirty="0">
                <a:latin typeface="Courier"/>
              </a:rPr>
              <a:t>import </a:t>
            </a:r>
            <a:r>
              <a:rPr dirty="0" err="1">
                <a:latin typeface="Courier"/>
              </a:rPr>
              <a:t>numpy</a:t>
            </a:r>
            <a:r>
              <a:rPr dirty="0">
                <a:latin typeface="Courier"/>
              </a:rPr>
              <a:t> as np</a:t>
            </a:r>
            <a:br>
              <a:rPr dirty="0"/>
            </a:br>
            <a:r>
              <a:rPr dirty="0">
                <a:latin typeface="Courier"/>
              </a:rPr>
              <a:t>import pandas as pd</a:t>
            </a:r>
            <a:br>
              <a:rPr dirty="0"/>
            </a:br>
            <a:br>
              <a:rPr dirty="0"/>
            </a:br>
            <a:r>
              <a:rPr dirty="0" err="1">
                <a:latin typeface="Courier"/>
              </a:rPr>
              <a:t>entidades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[</a:t>
            </a:r>
            <a:r>
              <a:rPr dirty="0">
                <a:solidFill>
                  <a:srgbClr val="4070A0"/>
                </a:solidFill>
                <a:latin typeface="Courier"/>
              </a:rPr>
              <a:t>'</a:t>
            </a:r>
            <a:r>
              <a:rPr dirty="0" err="1">
                <a:solidFill>
                  <a:srgbClr val="4070A0"/>
                </a:solidFill>
                <a:latin typeface="Courier"/>
              </a:rPr>
              <a:t>planets'</a:t>
            </a:r>
            <a:r>
              <a:rPr dirty="0" err="1">
                <a:latin typeface="Courier"/>
              </a:rPr>
              <a:t>,</a:t>
            </a:r>
            <a:r>
              <a:rPr dirty="0" err="1">
                <a:solidFill>
                  <a:srgbClr val="4070A0"/>
                </a:solidFill>
                <a:latin typeface="Courier"/>
              </a:rPr>
              <a:t>'starships'</a:t>
            </a:r>
            <a:r>
              <a:rPr dirty="0" err="1">
                <a:latin typeface="Courier"/>
              </a:rPr>
              <a:t>,</a:t>
            </a:r>
            <a:r>
              <a:rPr dirty="0" err="1">
                <a:solidFill>
                  <a:srgbClr val="4070A0"/>
                </a:solidFill>
                <a:latin typeface="Courier"/>
              </a:rPr>
              <a:t>'vehicles'</a:t>
            </a:r>
            <a:r>
              <a:rPr dirty="0" err="1">
                <a:latin typeface="Courier"/>
              </a:rPr>
              <a:t>,</a:t>
            </a:r>
            <a:r>
              <a:rPr dirty="0" err="1">
                <a:solidFill>
                  <a:srgbClr val="4070A0"/>
                </a:solidFill>
                <a:latin typeface="Courier"/>
              </a:rPr>
              <a:t>'people'</a:t>
            </a:r>
            <a:r>
              <a:rPr dirty="0" err="1">
                <a:latin typeface="Courier"/>
              </a:rPr>
              <a:t>,</a:t>
            </a:r>
            <a:r>
              <a:rPr dirty="0" err="1">
                <a:solidFill>
                  <a:srgbClr val="4070A0"/>
                </a:solidFill>
                <a:latin typeface="Courier"/>
              </a:rPr>
              <a:t>'species</a:t>
            </a:r>
            <a:r>
              <a:rPr dirty="0">
                <a:solidFill>
                  <a:srgbClr val="4070A0"/>
                </a:solidFill>
                <a:latin typeface="Courier"/>
              </a:rPr>
              <a:t>'</a:t>
            </a:r>
            <a:r>
              <a:rPr dirty="0">
                <a:latin typeface="Courier"/>
              </a:rPr>
              <a:t>]</a:t>
            </a:r>
            <a:br>
              <a:rPr dirty="0"/>
            </a:br>
            <a:r>
              <a:rPr dirty="0" err="1">
                <a:latin typeface="Courier"/>
              </a:rPr>
              <a:t>entidades_df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{x: </a:t>
            </a:r>
            <a:r>
              <a:rPr dirty="0" err="1">
                <a:latin typeface="Courier"/>
              </a:rPr>
              <a:t>pd.read_pickle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'../www/'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latin typeface="Courier"/>
              </a:rPr>
              <a:t> x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'_</a:t>
            </a:r>
            <a:r>
              <a:rPr dirty="0" err="1">
                <a:solidFill>
                  <a:srgbClr val="4070A0"/>
                </a:solidFill>
                <a:latin typeface="Courier"/>
              </a:rPr>
              <a:t>df.pkl</a:t>
            </a:r>
            <a:r>
              <a:rPr dirty="0">
                <a:solidFill>
                  <a:srgbClr val="4070A0"/>
                </a:solidFill>
                <a:latin typeface="Courier"/>
              </a:rPr>
              <a:t>'</a:t>
            </a:r>
            <a:r>
              <a:rPr dirty="0">
                <a:latin typeface="Courier"/>
              </a:rPr>
              <a:t>) </a:t>
            </a:r>
            <a:r>
              <a:rPr b="1" dirty="0">
                <a:solidFill>
                  <a:srgbClr val="007020"/>
                </a:solidFill>
                <a:latin typeface="Courier"/>
              </a:rPr>
              <a:t>for</a:t>
            </a:r>
            <a:r>
              <a:rPr dirty="0">
                <a:latin typeface="Courier"/>
              </a:rPr>
              <a:t> x </a:t>
            </a:r>
            <a:r>
              <a:rPr b="1" dirty="0">
                <a:solidFill>
                  <a:srgbClr val="007020"/>
                </a:solidFill>
                <a:latin typeface="Courier"/>
              </a:rPr>
              <a:t>in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entidades</a:t>
            </a:r>
            <a:r>
              <a:rPr dirty="0">
                <a:latin typeface="Courier"/>
              </a:rPr>
              <a:t>}</a:t>
            </a:r>
            <a:br>
              <a:rPr dirty="0"/>
            </a:br>
            <a:r>
              <a:rPr dirty="0" err="1">
                <a:latin typeface="Courier"/>
              </a:rPr>
              <a:t>entidades_df</a:t>
            </a:r>
            <a:r>
              <a:rPr dirty="0">
                <a:latin typeface="Courier"/>
              </a:rPr>
              <a:t>[</a:t>
            </a:r>
            <a:r>
              <a:rPr dirty="0">
                <a:solidFill>
                  <a:srgbClr val="4070A0"/>
                </a:solidFill>
                <a:latin typeface="Courier"/>
              </a:rPr>
              <a:t>'species'</a:t>
            </a:r>
            <a:r>
              <a:rPr dirty="0">
                <a:latin typeface="Courier"/>
              </a:rPr>
              <a:t>][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 err="1">
                <a:solidFill>
                  <a:srgbClr val="4070A0"/>
                </a:solidFill>
                <a:latin typeface="Courier"/>
              </a:rPr>
              <a:t>num_peliculas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>
                <a:latin typeface="Courier"/>
              </a:rPr>
              <a:t>]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entidades_df</a:t>
            </a:r>
            <a:r>
              <a:rPr dirty="0">
                <a:latin typeface="Courier"/>
              </a:rPr>
              <a:t>[</a:t>
            </a:r>
            <a:r>
              <a:rPr dirty="0">
                <a:solidFill>
                  <a:srgbClr val="4070A0"/>
                </a:solidFill>
                <a:latin typeface="Courier"/>
              </a:rPr>
              <a:t>'species'</a:t>
            </a:r>
            <a:r>
              <a:rPr dirty="0">
                <a:latin typeface="Courier"/>
              </a:rPr>
              <a:t>].</a:t>
            </a:r>
            <a:r>
              <a:rPr dirty="0" err="1">
                <a:latin typeface="Courier"/>
              </a:rPr>
              <a:t>films.apply</a:t>
            </a:r>
            <a:r>
              <a:rPr dirty="0">
                <a:latin typeface="Courier"/>
              </a:rPr>
              <a:t>(</a:t>
            </a:r>
            <a:r>
              <a:rPr b="1" dirty="0">
                <a:solidFill>
                  <a:srgbClr val="007020"/>
                </a:solidFill>
                <a:latin typeface="Courier"/>
              </a:rPr>
              <a:t>lambda</a:t>
            </a:r>
            <a:r>
              <a:rPr dirty="0">
                <a:latin typeface="Courier"/>
              </a:rPr>
              <a:t> x: </a:t>
            </a:r>
            <a:r>
              <a:rPr dirty="0" err="1">
                <a:latin typeface="Courier"/>
              </a:rPr>
              <a:t>len</a:t>
            </a:r>
            <a:r>
              <a:rPr dirty="0">
                <a:latin typeface="Courier"/>
              </a:rPr>
              <a:t>(x))</a:t>
            </a:r>
            <a:br>
              <a:rPr dirty="0"/>
            </a:br>
            <a:r>
              <a:rPr dirty="0" err="1">
                <a:latin typeface="Courier"/>
              </a:rPr>
              <a:t>species_df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entidades_df</a:t>
            </a:r>
            <a:r>
              <a:rPr dirty="0">
                <a:latin typeface="Courier"/>
              </a:rPr>
              <a:t>[</a:t>
            </a:r>
            <a:r>
              <a:rPr dirty="0">
                <a:solidFill>
                  <a:srgbClr val="4070A0"/>
                </a:solidFill>
                <a:latin typeface="Courier"/>
              </a:rPr>
              <a:t>'species'</a:t>
            </a:r>
            <a:r>
              <a:rPr dirty="0">
                <a:latin typeface="Courier"/>
              </a:rPr>
              <a:t>][[</a:t>
            </a:r>
            <a:r>
              <a:rPr dirty="0">
                <a:solidFill>
                  <a:srgbClr val="4070A0"/>
                </a:solidFill>
                <a:latin typeface="Courier"/>
              </a:rPr>
              <a:t>"classification"</a:t>
            </a:r>
            <a:r>
              <a:rPr dirty="0">
                <a:latin typeface="Courier"/>
              </a:rPr>
              <a:t>,</a:t>
            </a:r>
            <a:r>
              <a:rPr dirty="0">
                <a:solidFill>
                  <a:srgbClr val="4070A0"/>
                </a:solidFill>
                <a:latin typeface="Courier"/>
              </a:rPr>
              <a:t>"average_height"</a:t>
            </a:r>
            <a:r>
              <a:rPr dirty="0">
                <a:latin typeface="Courier"/>
              </a:rPr>
              <a:t>,</a:t>
            </a:r>
            <a:r>
              <a:rPr dirty="0">
                <a:solidFill>
                  <a:srgbClr val="4070A0"/>
                </a:solidFill>
                <a:latin typeface="Courier"/>
              </a:rPr>
              <a:t>"average_lifespan"</a:t>
            </a:r>
            <a:r>
              <a:rPr dirty="0">
                <a:latin typeface="Courier"/>
              </a:rPr>
              <a:t>,</a:t>
            </a:r>
            <a:r>
              <a:rPr dirty="0">
                <a:solidFill>
                  <a:srgbClr val="4070A0"/>
                </a:solidFill>
                <a:latin typeface="Courier"/>
              </a:rPr>
              <a:t>"num_peliculas"</a:t>
            </a:r>
            <a:r>
              <a:rPr dirty="0">
                <a:latin typeface="Courier"/>
              </a:rPr>
              <a:t>]].</a:t>
            </a:r>
            <a:r>
              <a:rPr dirty="0" err="1">
                <a:latin typeface="Courier"/>
              </a:rPr>
              <a:t>dropna</a:t>
            </a:r>
            <a:r>
              <a:rPr dirty="0">
                <a:latin typeface="Courier"/>
              </a:rPr>
              <a:t>()</a:t>
            </a:r>
            <a:br>
              <a:rPr dirty="0"/>
            </a:br>
            <a:br>
              <a:rPr dirty="0"/>
            </a:br>
            <a:r>
              <a:rPr dirty="0" err="1">
                <a:latin typeface="Courier"/>
              </a:rPr>
              <a:t>nombre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species_df.index.values</a:t>
            </a:r>
            <a:r>
              <a:rPr dirty="0">
                <a:latin typeface="Courier"/>
              </a:rPr>
              <a:t>  </a:t>
            </a:r>
            <a:r>
              <a:rPr i="1" dirty="0">
                <a:solidFill>
                  <a:srgbClr val="60A0B0"/>
                </a:solidFill>
                <a:latin typeface="Courier"/>
              </a:rPr>
              <a:t>#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prepara</a:t>
            </a:r>
            <a:r>
              <a:rPr i="1" dirty="0">
                <a:solidFill>
                  <a:srgbClr val="60A0B0"/>
                </a:solidFill>
                <a:latin typeface="Courier"/>
              </a:rPr>
              <a:t>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datos</a:t>
            </a:r>
            <a:br>
              <a:rPr dirty="0"/>
            </a:br>
            <a:r>
              <a:rPr dirty="0" err="1">
                <a:latin typeface="Courier"/>
              </a:rPr>
              <a:t>clasificacion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species_df.classification.values</a:t>
            </a:r>
            <a:br>
              <a:rPr dirty="0"/>
            </a:br>
            <a:r>
              <a:rPr dirty="0" err="1">
                <a:latin typeface="Courier"/>
              </a:rPr>
              <a:t>altura_media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species_df.average_height.values</a:t>
            </a:r>
            <a:br>
              <a:rPr dirty="0"/>
            </a:br>
            <a:r>
              <a:rPr dirty="0" err="1">
                <a:latin typeface="Courier"/>
              </a:rPr>
              <a:t>vida_media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species_df.average_lifespan.values</a:t>
            </a:r>
            <a:br>
              <a:rPr dirty="0"/>
            </a:br>
            <a:r>
              <a:rPr dirty="0" err="1">
                <a:latin typeface="Courier"/>
              </a:rPr>
              <a:t>num_peliculas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species_df.num_peliculas.values</a:t>
            </a:r>
            <a:br>
              <a:rPr dirty="0"/>
            </a:br>
            <a:br>
              <a:rPr dirty="0"/>
            </a:br>
            <a:r>
              <a:rPr dirty="0" err="1">
                <a:latin typeface="Courier"/>
              </a:rPr>
              <a:t>plt.style.use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'seaborn-</a:t>
            </a:r>
            <a:r>
              <a:rPr dirty="0" err="1">
                <a:solidFill>
                  <a:srgbClr val="4070A0"/>
                </a:solidFill>
                <a:latin typeface="Courier"/>
              </a:rPr>
              <a:t>whitegrid</a:t>
            </a:r>
            <a:r>
              <a:rPr dirty="0">
                <a:solidFill>
                  <a:srgbClr val="4070A0"/>
                </a:solidFill>
                <a:latin typeface="Courier"/>
              </a:rPr>
              <a:t>'</a:t>
            </a:r>
            <a:r>
              <a:rPr dirty="0">
                <a:latin typeface="Courier"/>
              </a:rPr>
              <a:t>)</a:t>
            </a:r>
            <a:r>
              <a:rPr dirty="0">
                <a:solidFill>
                  <a:srgbClr val="666666"/>
                </a:solidFill>
                <a:latin typeface="Courier"/>
              </a:rPr>
              <a:t>;</a:t>
            </a:r>
            <a:br>
              <a:rPr dirty="0"/>
            </a:br>
            <a:br>
              <a:rPr dirty="0"/>
            </a:br>
            <a:r>
              <a:rPr dirty="0" err="1">
                <a:latin typeface="Courier"/>
              </a:rPr>
              <a:t>plt.scatter</a:t>
            </a:r>
            <a:r>
              <a:rPr dirty="0">
                <a:latin typeface="Courier"/>
              </a:rPr>
              <a:t>(x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 err="1">
                <a:latin typeface="Courier"/>
              </a:rPr>
              <a:t>altura_media,y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 err="1">
                <a:latin typeface="Courier"/>
              </a:rPr>
              <a:t>vida_media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 err="1">
                <a:latin typeface="Courier"/>
              </a:rPr>
              <a:t>plt.show</a:t>
            </a:r>
            <a:r>
              <a:rPr dirty="0">
                <a:latin typeface="Courier"/>
              </a:rPr>
              <a:t>()</a:t>
            </a:r>
            <a:r>
              <a:rPr dirty="0">
                <a:solidFill>
                  <a:srgbClr val="666666"/>
                </a:solidFill>
                <a:latin typeface="Courier"/>
              </a:rPr>
              <a:t>;</a:t>
            </a:r>
          </a:p>
        </p:txBody>
      </p:sp>
      <p:pic>
        <p:nvPicPr>
          <p:cNvPr id="2" name="Picture 1" descr="modulo1_tema4_Py_ppt_files/figure-pptx/unnamed-chunk-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816100"/>
            <a:ext cx="4038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648200" y="5600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>
                <a:hlinkClick r:id="rId3"/>
              </a:rPr>
              <a:t>plt.scatter()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A659FDF-D60B-4832-ABD5-293FF959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468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None/>
            </a:pPr>
            <a:r>
              <a:rPr dirty="0"/>
              <a:t>2. </a:t>
            </a:r>
            <a:r>
              <a:rPr lang="en-GB" dirty="0"/>
              <a:t>Plots with Matplotlib. </a:t>
            </a:r>
            <a:r>
              <a:rPr lang="en-GB" dirty="0" err="1"/>
              <a:t>Matlab</a:t>
            </a:r>
            <a:r>
              <a:rPr lang="en-GB" dirty="0"/>
              <a:t>-style interface</a:t>
            </a:r>
            <a:endParaRPr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A8E5CA-FA6B-41B8-85F6-7D1D6238BF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lvl="0" indent="0">
              <a:buNone/>
            </a:pPr>
            <a:r>
              <a:rPr dirty="0" err="1">
                <a:latin typeface="Courier"/>
              </a:rPr>
              <a:t>plt.figure</a:t>
            </a:r>
            <a:r>
              <a:rPr dirty="0">
                <a:latin typeface="Courier"/>
              </a:rPr>
              <a:t>()</a:t>
            </a:r>
            <a:r>
              <a:rPr dirty="0">
                <a:solidFill>
                  <a:srgbClr val="666666"/>
                </a:solidFill>
                <a:latin typeface="Courier"/>
              </a:rPr>
              <a:t>;</a:t>
            </a:r>
            <a:r>
              <a:rPr dirty="0">
                <a:latin typeface="Courier"/>
              </a:rPr>
              <a:t>  </a:t>
            </a:r>
            <a:r>
              <a:rPr i="1" dirty="0">
                <a:solidFill>
                  <a:srgbClr val="60A0B0"/>
                </a:solidFill>
                <a:latin typeface="Courier"/>
              </a:rPr>
              <a:t># </a:t>
            </a:r>
            <a:r>
              <a:rPr lang="es-ES" i="1" dirty="0" err="1">
                <a:solidFill>
                  <a:srgbClr val="60A0B0"/>
                </a:solidFill>
                <a:latin typeface="Courier"/>
              </a:rPr>
              <a:t>create</a:t>
            </a:r>
            <a:r>
              <a:rPr lang="es-ES" i="1" dirty="0">
                <a:solidFill>
                  <a:srgbClr val="60A0B0"/>
                </a:solidFill>
                <a:latin typeface="Courier"/>
              </a:rPr>
              <a:t> </a:t>
            </a:r>
            <a:r>
              <a:rPr lang="es-ES" i="1" dirty="0" err="1">
                <a:solidFill>
                  <a:srgbClr val="60A0B0"/>
                </a:solidFill>
                <a:latin typeface="Courier"/>
              </a:rPr>
              <a:t>the</a:t>
            </a:r>
            <a:r>
              <a:rPr lang="es-ES" i="1" dirty="0">
                <a:solidFill>
                  <a:srgbClr val="60A0B0"/>
                </a:solidFill>
                <a:latin typeface="Courier"/>
              </a:rPr>
              <a:t> </a:t>
            </a:r>
            <a:r>
              <a:rPr lang="es-ES" i="1" dirty="0" err="1">
                <a:solidFill>
                  <a:srgbClr val="60A0B0"/>
                </a:solidFill>
                <a:latin typeface="Courier"/>
              </a:rPr>
              <a:t>plot</a:t>
            </a:r>
            <a:r>
              <a:rPr lang="es-ES" i="1" dirty="0">
                <a:solidFill>
                  <a:srgbClr val="60A0B0"/>
                </a:solidFill>
                <a:latin typeface="Courier"/>
              </a:rPr>
              <a:t> figure</a:t>
            </a:r>
            <a:br>
              <a:rPr dirty="0"/>
            </a:b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 </a:t>
            </a:r>
            <a:r>
              <a:rPr lang="en-GB" i="1" dirty="0">
                <a:solidFill>
                  <a:srgbClr val="60A0B0"/>
                </a:solidFill>
                <a:latin typeface="Courier"/>
              </a:rPr>
              <a:t>create the first panel and configure the axes</a:t>
            </a:r>
            <a:r>
              <a:rPr i="1" dirty="0">
                <a:solidFill>
                  <a:srgbClr val="60A0B0"/>
                </a:solidFill>
                <a:latin typeface="Courier"/>
              </a:rPr>
              <a:t>.</a:t>
            </a:r>
            <a:br>
              <a:rPr dirty="0"/>
            </a:br>
            <a:r>
              <a:rPr dirty="0" err="1">
                <a:latin typeface="Courier"/>
              </a:rPr>
              <a:t>plt.subplot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A070"/>
                </a:solidFill>
                <a:latin typeface="Courier"/>
              </a:rPr>
              <a:t>2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A070"/>
                </a:solidFill>
                <a:latin typeface="Courier"/>
              </a:rPr>
              <a:t>1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A070"/>
                </a:solidFill>
                <a:latin typeface="Courier"/>
              </a:rPr>
              <a:t>1</a:t>
            </a:r>
            <a:r>
              <a:rPr dirty="0">
                <a:latin typeface="Courier"/>
              </a:rPr>
              <a:t>)</a:t>
            </a:r>
            <a:r>
              <a:rPr dirty="0">
                <a:solidFill>
                  <a:srgbClr val="666666"/>
                </a:solidFill>
                <a:latin typeface="Courier"/>
              </a:rPr>
              <a:t>;</a:t>
            </a:r>
            <a:r>
              <a:rPr dirty="0">
                <a:latin typeface="Courier"/>
              </a:rPr>
              <a:t> </a:t>
            </a:r>
            <a:r>
              <a:rPr i="1" dirty="0">
                <a:solidFill>
                  <a:srgbClr val="60A0B0"/>
                </a:solidFill>
                <a:latin typeface="Courier"/>
              </a:rPr>
              <a:t># </a:t>
            </a:r>
            <a:r>
              <a:rPr lang="es-ES" i="1" dirty="0" err="1">
                <a:solidFill>
                  <a:srgbClr val="60A0B0"/>
                </a:solidFill>
                <a:latin typeface="Courier"/>
              </a:rPr>
              <a:t>rows</a:t>
            </a:r>
            <a:r>
              <a:rPr lang="es-ES" i="1" dirty="0">
                <a:solidFill>
                  <a:srgbClr val="60A0B0"/>
                </a:solidFill>
                <a:latin typeface="Courier"/>
              </a:rPr>
              <a:t>, columns, panel </a:t>
            </a:r>
            <a:r>
              <a:rPr lang="es-ES" i="1" dirty="0" err="1">
                <a:solidFill>
                  <a:srgbClr val="60A0B0"/>
                </a:solidFill>
                <a:latin typeface="Courier"/>
              </a:rPr>
              <a:t>number</a:t>
            </a:r>
            <a:br>
              <a:rPr dirty="0"/>
            </a:br>
            <a:r>
              <a:rPr dirty="0" err="1">
                <a:latin typeface="Courier"/>
              </a:rPr>
              <a:t>plt.hist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altura_media</a:t>
            </a:r>
            <a:r>
              <a:rPr dirty="0">
                <a:latin typeface="Courier"/>
              </a:rPr>
              <a:t>, color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70A0"/>
                </a:solidFill>
                <a:latin typeface="Courier"/>
              </a:rPr>
              <a:t>"blue"</a:t>
            </a:r>
            <a:r>
              <a:rPr dirty="0">
                <a:latin typeface="Courier"/>
              </a:rPr>
              <a:t>, label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70A0"/>
                </a:solidFill>
                <a:latin typeface="Courier"/>
              </a:rPr>
              <a:t>"Altura media"</a:t>
            </a:r>
            <a:r>
              <a:rPr dirty="0">
                <a:latin typeface="Courier"/>
              </a:rPr>
              <a:t>)</a:t>
            </a:r>
            <a:r>
              <a:rPr dirty="0">
                <a:solidFill>
                  <a:srgbClr val="666666"/>
                </a:solidFill>
                <a:latin typeface="Courier"/>
              </a:rPr>
              <a:t>;</a:t>
            </a:r>
            <a:br>
              <a:rPr dirty="0"/>
            </a:br>
            <a:r>
              <a:rPr dirty="0" err="1">
                <a:latin typeface="Courier"/>
              </a:rPr>
              <a:t>plt.xlabel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"cm"</a:t>
            </a:r>
            <a:r>
              <a:rPr dirty="0">
                <a:latin typeface="Courier"/>
              </a:rPr>
              <a:t>,</a:t>
            </a:r>
            <a:r>
              <a:rPr dirty="0" err="1">
                <a:latin typeface="Courier"/>
              </a:rPr>
              <a:t>labelpad</a:t>
            </a:r>
            <a:r>
              <a:rPr dirty="0">
                <a:solidFill>
                  <a:srgbClr val="666666"/>
                </a:solidFill>
                <a:latin typeface="Courier"/>
              </a:rPr>
              <a:t>=-</a:t>
            </a:r>
            <a:r>
              <a:rPr dirty="0">
                <a:solidFill>
                  <a:srgbClr val="40A070"/>
                </a:solidFill>
                <a:latin typeface="Courier"/>
              </a:rPr>
              <a:t>6</a:t>
            </a:r>
            <a:r>
              <a:rPr dirty="0">
                <a:latin typeface="Courier"/>
              </a:rPr>
              <a:t>)</a:t>
            </a:r>
            <a:r>
              <a:rPr dirty="0">
                <a:solidFill>
                  <a:srgbClr val="666666"/>
                </a:solidFill>
                <a:latin typeface="Courier"/>
              </a:rPr>
              <a:t>;</a:t>
            </a:r>
            <a:r>
              <a:rPr dirty="0">
                <a:latin typeface="Courier"/>
              </a:rPr>
              <a:t>  </a:t>
            </a:r>
            <a:r>
              <a:rPr i="1" dirty="0">
                <a:solidFill>
                  <a:srgbClr val="60A0B0"/>
                </a:solidFill>
                <a:latin typeface="Courier"/>
              </a:rPr>
              <a:t># </a:t>
            </a:r>
            <a:r>
              <a:rPr lang="es-ES" i="1" dirty="0" err="1">
                <a:solidFill>
                  <a:srgbClr val="60A0B0"/>
                </a:solidFill>
                <a:latin typeface="Courier"/>
              </a:rPr>
              <a:t>labelpad</a:t>
            </a:r>
            <a:r>
              <a:rPr lang="es-ES" i="1" dirty="0">
                <a:solidFill>
                  <a:srgbClr val="60A0B0"/>
                </a:solidFill>
                <a:latin typeface="Courier"/>
              </a:rPr>
              <a:t> </a:t>
            </a:r>
            <a:r>
              <a:rPr lang="es-ES" i="1" dirty="0" err="1">
                <a:solidFill>
                  <a:srgbClr val="60A0B0"/>
                </a:solidFill>
                <a:latin typeface="Courier"/>
              </a:rPr>
              <a:t>scroll</a:t>
            </a:r>
            <a:r>
              <a:rPr lang="es-ES" i="1" dirty="0">
                <a:solidFill>
                  <a:srgbClr val="60A0B0"/>
                </a:solidFill>
                <a:latin typeface="Courier"/>
              </a:rPr>
              <a:t> </a:t>
            </a:r>
            <a:r>
              <a:rPr lang="es-ES" i="1" dirty="0" err="1">
                <a:solidFill>
                  <a:srgbClr val="60A0B0"/>
                </a:solidFill>
                <a:latin typeface="Courier"/>
              </a:rPr>
              <a:t>title</a:t>
            </a:r>
            <a:r>
              <a:rPr lang="es-ES" i="1" dirty="0">
                <a:solidFill>
                  <a:srgbClr val="60A0B0"/>
                </a:solidFill>
                <a:latin typeface="Courier"/>
              </a:rPr>
              <a:t> up</a:t>
            </a:r>
            <a:br>
              <a:rPr dirty="0"/>
            </a:br>
            <a:r>
              <a:rPr dirty="0" err="1">
                <a:latin typeface="Courier"/>
              </a:rPr>
              <a:t>plt.ylabel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"N"</a:t>
            </a:r>
            <a:r>
              <a:rPr dirty="0">
                <a:latin typeface="Courier"/>
              </a:rPr>
              <a:t>)</a:t>
            </a:r>
            <a:r>
              <a:rPr dirty="0">
                <a:solidFill>
                  <a:srgbClr val="666666"/>
                </a:solidFill>
                <a:latin typeface="Courier"/>
              </a:rPr>
              <a:t>;</a:t>
            </a:r>
            <a:br>
              <a:rPr dirty="0"/>
            </a:br>
            <a:r>
              <a:rPr dirty="0" err="1">
                <a:latin typeface="Courier"/>
              </a:rPr>
              <a:t>plt.legend</a:t>
            </a:r>
            <a:r>
              <a:rPr dirty="0">
                <a:latin typeface="Courier"/>
              </a:rPr>
              <a:t>()</a:t>
            </a:r>
            <a:r>
              <a:rPr dirty="0">
                <a:solidFill>
                  <a:srgbClr val="666666"/>
                </a:solidFill>
                <a:latin typeface="Courier"/>
              </a:rPr>
              <a:t>;</a:t>
            </a:r>
            <a:br>
              <a:rPr dirty="0"/>
            </a:b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 </a:t>
            </a:r>
            <a:r>
              <a:rPr lang="en-GB" i="1" dirty="0">
                <a:solidFill>
                  <a:srgbClr val="60A0B0"/>
                </a:solidFill>
                <a:latin typeface="Courier"/>
              </a:rPr>
              <a:t>create the second panel and configure the axes</a:t>
            </a:r>
            <a:br>
              <a:rPr dirty="0"/>
            </a:br>
            <a:r>
              <a:rPr dirty="0" err="1">
                <a:latin typeface="Courier"/>
              </a:rPr>
              <a:t>plt.subplot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A070"/>
                </a:solidFill>
                <a:latin typeface="Courier"/>
              </a:rPr>
              <a:t>2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A070"/>
                </a:solidFill>
                <a:latin typeface="Courier"/>
              </a:rPr>
              <a:t>1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A070"/>
                </a:solidFill>
                <a:latin typeface="Courier"/>
              </a:rPr>
              <a:t>2</a:t>
            </a:r>
            <a:r>
              <a:rPr dirty="0">
                <a:latin typeface="Courier"/>
              </a:rPr>
              <a:t>)</a:t>
            </a:r>
            <a:r>
              <a:rPr dirty="0">
                <a:solidFill>
                  <a:srgbClr val="666666"/>
                </a:solidFill>
                <a:latin typeface="Courier"/>
              </a:rPr>
              <a:t>;</a:t>
            </a:r>
            <a:br>
              <a:rPr dirty="0"/>
            </a:br>
            <a:r>
              <a:rPr dirty="0" err="1">
                <a:latin typeface="Courier"/>
              </a:rPr>
              <a:t>plt.hist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vida_media</a:t>
            </a:r>
            <a:r>
              <a:rPr dirty="0">
                <a:latin typeface="Courier"/>
              </a:rPr>
              <a:t>, color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70A0"/>
                </a:solidFill>
                <a:latin typeface="Courier"/>
              </a:rPr>
              <a:t>"green"</a:t>
            </a:r>
            <a:r>
              <a:rPr dirty="0">
                <a:latin typeface="Courier"/>
              </a:rPr>
              <a:t>, label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70A0"/>
                </a:solidFill>
                <a:latin typeface="Courier"/>
              </a:rPr>
              <a:t>"Vida media"</a:t>
            </a:r>
            <a:r>
              <a:rPr dirty="0">
                <a:latin typeface="Courier"/>
              </a:rPr>
              <a:t>)</a:t>
            </a:r>
            <a:r>
              <a:rPr dirty="0">
                <a:solidFill>
                  <a:srgbClr val="666666"/>
                </a:solidFill>
                <a:latin typeface="Courier"/>
              </a:rPr>
              <a:t>;</a:t>
            </a:r>
            <a:br>
              <a:rPr dirty="0"/>
            </a:br>
            <a:r>
              <a:rPr dirty="0" err="1">
                <a:latin typeface="Courier"/>
              </a:rPr>
              <a:t>plt.xlabel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 err="1">
                <a:solidFill>
                  <a:srgbClr val="4070A0"/>
                </a:solidFill>
                <a:latin typeface="Courier"/>
              </a:rPr>
              <a:t>anyos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>
                <a:latin typeface="Courier"/>
              </a:rPr>
              <a:t>)</a:t>
            </a:r>
            <a:r>
              <a:rPr dirty="0">
                <a:solidFill>
                  <a:srgbClr val="666666"/>
                </a:solidFill>
                <a:latin typeface="Courier"/>
              </a:rPr>
              <a:t>;</a:t>
            </a:r>
            <a:br>
              <a:rPr dirty="0"/>
            </a:br>
            <a:r>
              <a:rPr dirty="0" err="1">
                <a:latin typeface="Courier"/>
              </a:rPr>
              <a:t>plt.ylabel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"N"</a:t>
            </a:r>
            <a:r>
              <a:rPr dirty="0">
                <a:latin typeface="Courier"/>
              </a:rPr>
              <a:t>)</a:t>
            </a:r>
            <a:r>
              <a:rPr dirty="0">
                <a:solidFill>
                  <a:srgbClr val="666666"/>
                </a:solidFill>
                <a:latin typeface="Courier"/>
              </a:rPr>
              <a:t>;</a:t>
            </a:r>
            <a:br>
              <a:rPr dirty="0"/>
            </a:br>
            <a:r>
              <a:rPr dirty="0" err="1">
                <a:latin typeface="Courier"/>
              </a:rPr>
              <a:t>plt.legend</a:t>
            </a:r>
            <a:r>
              <a:rPr dirty="0">
                <a:latin typeface="Courier"/>
              </a:rPr>
              <a:t>()</a:t>
            </a:r>
            <a:r>
              <a:rPr dirty="0">
                <a:solidFill>
                  <a:srgbClr val="666666"/>
                </a:solidFill>
                <a:latin typeface="Courier"/>
              </a:rPr>
              <a:t>;</a:t>
            </a:r>
            <a:br>
              <a:rPr dirty="0"/>
            </a:br>
            <a:r>
              <a:rPr dirty="0" err="1">
                <a:latin typeface="Courier"/>
              </a:rPr>
              <a:t>plt.show</a:t>
            </a:r>
            <a:r>
              <a:rPr dirty="0">
                <a:latin typeface="Courier"/>
              </a:rPr>
              <a:t>()</a:t>
            </a:r>
            <a:r>
              <a:rPr dirty="0">
                <a:solidFill>
                  <a:srgbClr val="666666"/>
                </a:solidFill>
                <a:latin typeface="Courier"/>
              </a:rPr>
              <a:t>;</a:t>
            </a:r>
          </a:p>
        </p:txBody>
      </p:sp>
      <p:pic>
        <p:nvPicPr>
          <p:cNvPr id="2" name="Picture 1" descr="modulo1_tema4_Py_ppt_files/figure-pptx/unnamed-chunk-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816100"/>
            <a:ext cx="4038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648200" y="5600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lang="es-ES" dirty="0"/>
              <a:t>Matlab-</a:t>
            </a:r>
            <a:r>
              <a:rPr lang="es-ES" dirty="0" err="1"/>
              <a:t>style</a:t>
            </a:r>
            <a:r>
              <a:rPr lang="es-ES" dirty="0"/>
              <a:t> interface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3337</Words>
  <Application>Microsoft Office PowerPoint</Application>
  <PresentationFormat>Presentación en pantalla (4:3)</PresentationFormat>
  <Paragraphs>272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8" baseType="lpstr">
      <vt:lpstr>Arial</vt:lpstr>
      <vt:lpstr>Calibri</vt:lpstr>
      <vt:lpstr>Courier</vt:lpstr>
      <vt:lpstr>Office Theme</vt:lpstr>
      <vt:lpstr>Topic: Programming in Python</vt:lpstr>
      <vt:lpstr>Index</vt:lpstr>
      <vt:lpstr>Specific goals</vt:lpstr>
      <vt:lpstr>Data </vt:lpstr>
      <vt:lpstr>1. Python Basics</vt:lpstr>
      <vt:lpstr>1.1. Edit a notebook and Magic commands</vt:lpstr>
      <vt:lpstr>1.2. Shell commands and installing Python packages</vt:lpstr>
      <vt:lpstr>2. Plots with Matplotlib</vt:lpstr>
      <vt:lpstr>2. Plots with Matplotlib. Matlab-style interface</vt:lpstr>
      <vt:lpstr>2. Plots with Matplotlib. object oriented interface</vt:lpstr>
      <vt:lpstr>2. Plots with Matplotlib. Personalization.</vt:lpstr>
      <vt:lpstr>2. Plots with Matplotlib. seaborn</vt:lpstr>
      <vt:lpstr>3. Collections of objects. basic types</vt:lpstr>
      <vt:lpstr>3. Collections of objects. Lists, text, tuples and ranges</vt:lpstr>
      <vt:lpstr>3. Colecciones de objetos. Filtros, List comprehension y Math</vt:lpstr>
      <vt:lpstr>3. Numpy. Ufunc</vt:lpstr>
      <vt:lpstr>3. Numpy. Filters and Editing</vt:lpstr>
      <vt:lpstr>3. Pandas. Series and Dataframe</vt:lpstr>
      <vt:lpstr>4. Flow control. Functions, conditions and loops</vt:lpstr>
      <vt:lpstr>5. Data management. Import and export data</vt:lpstr>
      <vt:lpstr>5. Data management. Joins between tables and aggregates</vt:lpstr>
      <vt:lpstr>5. Data management. Aggregated by subgroups</vt:lpstr>
      <vt:lpstr>5. Data management. Dates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Presentación en pantalla (4:3)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Tema: Programación en Python</dc:title>
  <dc:creator>Ferran Carrascosa Mallafrè</dc:creator>
  <cp:keywords/>
  <cp:lastModifiedBy>Ferran Carrascosa</cp:lastModifiedBy>
  <cp:revision>7</cp:revision>
  <dcterms:created xsi:type="dcterms:W3CDTF">2020-12-22T19:17:01Z</dcterms:created>
  <dcterms:modified xsi:type="dcterms:W3CDTF">2022-07-07T04:55:07Z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24/10/2020</vt:lpwstr>
  </property>
  <property fmtid="{D5CDD505-2E9C-101B-9397-08002B2CF9AE}" pid="3" name="output">
    <vt:lpwstr/>
  </property>
</Properties>
</file>