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58" r:id="rId6"/>
    <p:sldId id="261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6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2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71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7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67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62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8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3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31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32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5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3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E8E1E-8062-4335-9E52-8BF6CD094753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E59565-9A84-46CE-A3E0-0C575ACA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7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625F-B9EA-4F86-BCE3-DEAFE2524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47B52-1B8E-4DA0-8A24-9FF4A22F4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OpEx</a:t>
            </a:r>
            <a:r>
              <a:rPr lang="en-GB" dirty="0"/>
              <a:t> Cost Recovery Plan – July 2020</a:t>
            </a:r>
          </a:p>
        </p:txBody>
      </p:sp>
    </p:spTree>
    <p:extLst>
      <p:ext uri="{BB962C8B-B14F-4D97-AF65-F5344CB8AC3E}">
        <p14:creationId xmlns:p14="http://schemas.microsoft.com/office/powerpoint/2010/main" val="144151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C381-6A24-412F-B07C-FE881327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1A08-90F9-4696-9857-206182D1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Recommendation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Dataset</a:t>
            </a:r>
          </a:p>
          <a:p>
            <a:pPr lvl="1"/>
            <a:r>
              <a:rPr lang="en-GB" dirty="0"/>
              <a:t>Exploratory Analysis</a:t>
            </a:r>
          </a:p>
          <a:p>
            <a:pPr lvl="1"/>
            <a:r>
              <a:rPr lang="en-GB" dirty="0"/>
              <a:t>Modelling </a:t>
            </a:r>
          </a:p>
          <a:p>
            <a:pPr lvl="1"/>
            <a:r>
              <a:rPr lang="en-GB" dirty="0"/>
              <a:t>Prediction</a:t>
            </a:r>
          </a:p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445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9105-6776-4223-A0D4-FEF59F9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18F-1DC4-4CD3-8E24-E5463CE8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Context</a:t>
            </a:r>
          </a:p>
          <a:p>
            <a:r>
              <a:rPr lang="en-GB" sz="1300" dirty="0"/>
              <a:t>The resort has recently installed a new chair lift to increase the distribution of visitors across the mountain, adding an additional $1.54m to OPEX this year. The business has a profit margin of 9.2% and wants to maintain this going forward.</a:t>
            </a:r>
          </a:p>
          <a:p>
            <a:pPr marL="0" indent="0">
              <a:buNone/>
            </a:pPr>
            <a:r>
              <a:rPr lang="en-GB" b="1" dirty="0"/>
              <a:t>Criteria for success</a:t>
            </a:r>
          </a:p>
          <a:p>
            <a:r>
              <a:rPr lang="en-GB" sz="1200" dirty="0"/>
              <a:t>Identify a way to increase revenue to level that allows company to maintain 9.2% business profit margin for the upcoming season</a:t>
            </a:r>
          </a:p>
          <a:p>
            <a:pPr marL="0" indent="0">
              <a:buNone/>
            </a:pPr>
            <a:r>
              <a:rPr lang="en-GB" b="1" dirty="0"/>
              <a:t>Project Scope</a:t>
            </a:r>
          </a:p>
          <a:p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if there is an opportunity for the resort to increase ticket prices by developing a model to predict optimal ticket price, and therefore drive additional revenue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  <a:p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availability</a:t>
            </a:r>
          </a:p>
          <a:p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increase ticket price may not be viable for other commercial or operation reasons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BA87C-3DB7-427B-9334-BAD3F514E25D}"/>
              </a:ext>
            </a:extLst>
          </p:cNvPr>
          <p:cNvSpPr/>
          <p:nvPr/>
        </p:nvSpPr>
        <p:spPr>
          <a:xfrm>
            <a:off x="755779" y="1492896"/>
            <a:ext cx="8508892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can Big Mountain Resort increase revenue to cover cost of new chair lift and maintain 9.2% profit margin in this financial year? </a:t>
            </a:r>
          </a:p>
        </p:txBody>
      </p:sp>
    </p:spTree>
    <p:extLst>
      <p:ext uri="{BB962C8B-B14F-4D97-AF65-F5344CB8AC3E}">
        <p14:creationId xmlns:p14="http://schemas.microsoft.com/office/powerpoint/2010/main" val="9784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9105-6776-4223-A0D4-FEF59F9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18F-1DC4-4CD3-8E24-E5463CE8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Use available data to model and predict Big Mountain price for upcoming year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Access and understand data</a:t>
            </a:r>
          </a:p>
          <a:p>
            <a:pPr lvl="1"/>
            <a:r>
              <a:rPr lang="en-GB" sz="1100" dirty="0"/>
              <a:t>Gain access to required data</a:t>
            </a:r>
          </a:p>
          <a:p>
            <a:pPr lvl="1"/>
            <a:r>
              <a:rPr lang="en-GB" sz="1100" dirty="0"/>
              <a:t>Explore data to understand trends and issues in data</a:t>
            </a:r>
          </a:p>
          <a:p>
            <a:pPr lvl="1"/>
            <a:r>
              <a:rPr lang="en-GB" sz="1100" dirty="0"/>
              <a:t>Adjust dataset to put in shape for analysis / modelling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Model data</a:t>
            </a:r>
          </a:p>
          <a:p>
            <a:pPr lvl="1"/>
            <a:r>
              <a:rPr lang="en-GB" sz="1000" dirty="0"/>
              <a:t>Model data with response variable of ticket price to better predict optimal pricing for Big Mountain Resort</a:t>
            </a:r>
          </a:p>
          <a:p>
            <a:pPr lvl="1"/>
            <a:r>
              <a:rPr lang="en-GB" sz="1000" dirty="0"/>
              <a:t>Iterate through models to identify best fit for data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Predict price</a:t>
            </a:r>
          </a:p>
          <a:p>
            <a:pPr lvl="1"/>
            <a:r>
              <a:rPr lang="en-GB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best model to predict optimal price point for Big Mountain Resort going forward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49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BF0-1396-436A-A715-02282C67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–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42EF-CC8E-49C2-92C0-807B91B0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497"/>
            <a:ext cx="6628535" cy="3880773"/>
          </a:xfrm>
        </p:spPr>
        <p:txBody>
          <a:bodyPr/>
          <a:lstStyle/>
          <a:p>
            <a:r>
              <a:rPr lang="en-GB" dirty="0"/>
              <a:t>Data</a:t>
            </a:r>
          </a:p>
          <a:p>
            <a:pPr lvl="1"/>
            <a:r>
              <a:rPr lang="en-GB" sz="1400" dirty="0"/>
              <a:t>Acquired dataset with data on 330 resorts across the USA </a:t>
            </a:r>
          </a:p>
          <a:p>
            <a:pPr lvl="1"/>
            <a:r>
              <a:rPr lang="en-GB" sz="1400" dirty="0"/>
              <a:t>27 variables (see table with mean value, if applicable)</a:t>
            </a:r>
          </a:p>
          <a:p>
            <a:pPr lvl="1"/>
            <a:r>
              <a:rPr lang="en-GB" sz="1400" dirty="0"/>
              <a:t>File updated to handle missing values</a:t>
            </a:r>
          </a:p>
          <a:p>
            <a:pPr lvl="1"/>
            <a:r>
              <a:rPr lang="en-GB" sz="1400" dirty="0"/>
              <a:t>File checked to remove duplicates</a:t>
            </a:r>
          </a:p>
          <a:p>
            <a:r>
              <a:rPr lang="en-GB" dirty="0"/>
              <a:t>Response Variable</a:t>
            </a:r>
          </a:p>
          <a:p>
            <a:pPr lvl="1"/>
            <a:r>
              <a:rPr lang="en-GB" sz="1400" dirty="0"/>
              <a:t>Focus on </a:t>
            </a:r>
            <a:r>
              <a:rPr lang="en-GB" sz="1400" dirty="0" err="1"/>
              <a:t>AdultWeekday</a:t>
            </a:r>
            <a:r>
              <a:rPr lang="en-GB" sz="1400" dirty="0"/>
              <a:t> and </a:t>
            </a:r>
            <a:r>
              <a:rPr lang="en-GB" sz="1400" dirty="0" err="1"/>
              <a:t>AdultWeekend</a:t>
            </a:r>
            <a:r>
              <a:rPr lang="en-GB" sz="1400" dirty="0"/>
              <a:t> as response variable to support problem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DF3EEE-1D4F-415D-8DBF-10D518404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8376"/>
              </p:ext>
            </p:extLst>
          </p:nvPr>
        </p:nvGraphicFramePr>
        <p:xfrm>
          <a:off x="7548465" y="1025335"/>
          <a:ext cx="2612571" cy="5298277"/>
        </p:xfrm>
        <a:graphic>
          <a:graphicData uri="http://schemas.openxmlformats.org/drawingml/2006/table">
            <a:tbl>
              <a:tblPr/>
              <a:tblGrid>
                <a:gridCol w="1862964">
                  <a:extLst>
                    <a:ext uri="{9D8B030D-6E8A-4147-A177-3AD203B41FA5}">
                      <a16:colId xmlns:a16="http://schemas.microsoft.com/office/drawing/2014/main" val="1730896875"/>
                    </a:ext>
                  </a:extLst>
                </a:gridCol>
                <a:gridCol w="749607">
                  <a:extLst>
                    <a:ext uri="{9D8B030D-6E8A-4147-A177-3AD203B41FA5}">
                      <a16:colId xmlns:a16="http://schemas.microsoft.com/office/drawing/2014/main" val="1972520151"/>
                    </a:ext>
                  </a:extLst>
                </a:gridCol>
              </a:tblGrid>
              <a:tr h="9035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Variable Name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Mean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20882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Name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n/a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13737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Region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n/a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82836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State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n/a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80385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summit_elev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4591.82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21902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vertical_drop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1215.43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2332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base_elev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3374.00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36019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trams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0.17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16617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fastEight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0.01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8957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fastSixes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0.18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149461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fastQuads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1.09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33603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quad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0.93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59170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triple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20476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double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1.83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15636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surface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2.62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77731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total_chairs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8.27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19518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/>
                        <a:t>Runs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48.21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60418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TerrainParks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2.82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71277"/>
                  </a:ext>
                </a:extLst>
              </a:tr>
              <a:tr h="225888">
                <a:tc>
                  <a:txBody>
                    <a:bodyPr/>
                    <a:lstStyle/>
                    <a:p>
                      <a:r>
                        <a:rPr lang="en-GB" sz="1000" dirty="0" err="1"/>
                        <a:t>LongestRun_mi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1.43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237119"/>
                  </a:ext>
                </a:extLst>
              </a:tr>
              <a:tr h="225888">
                <a:tc>
                  <a:txBody>
                    <a:bodyPr/>
                    <a:lstStyle/>
                    <a:p>
                      <a:r>
                        <a:rPr lang="en-GB" sz="1000" dirty="0" err="1"/>
                        <a:t>SkiableTerrain_ac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739.80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33150"/>
                  </a:ext>
                </a:extLst>
              </a:tr>
              <a:tr h="225888">
                <a:tc>
                  <a:txBody>
                    <a:bodyPr/>
                    <a:lstStyle/>
                    <a:p>
                      <a:r>
                        <a:rPr lang="en-GB" sz="1000" dirty="0"/>
                        <a:t>Snow </a:t>
                      </a:r>
                      <a:r>
                        <a:rPr lang="en-GB" sz="1000" dirty="0" err="1"/>
                        <a:t>Making_ac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174.87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49481"/>
                  </a:ext>
                </a:extLst>
              </a:tr>
              <a:tr h="225888">
                <a:tc>
                  <a:txBody>
                    <a:bodyPr/>
                    <a:lstStyle/>
                    <a:p>
                      <a:r>
                        <a:rPr lang="en-GB" sz="1000" dirty="0" err="1"/>
                        <a:t>daysOpenLastYear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115.10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35076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yearsOpen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63.66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49863"/>
                  </a:ext>
                </a:extLst>
              </a:tr>
              <a:tr h="225888">
                <a:tc>
                  <a:txBody>
                    <a:bodyPr/>
                    <a:lstStyle/>
                    <a:p>
                      <a:r>
                        <a:rPr lang="en-GB" sz="1000" dirty="0" err="1"/>
                        <a:t>averageSnowfall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185.31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22622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/>
                        <a:t>AdultWeekday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57.92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32230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AdultWeekend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64.17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30422"/>
                  </a:ext>
                </a:extLst>
              </a:tr>
              <a:tr h="275181">
                <a:tc>
                  <a:txBody>
                    <a:bodyPr/>
                    <a:lstStyle/>
                    <a:p>
                      <a:r>
                        <a:rPr lang="en-GB" sz="1000"/>
                        <a:t>projectedDaysOpen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120.05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41757"/>
                  </a:ext>
                </a:extLst>
              </a:tr>
              <a:tr h="158121">
                <a:tc>
                  <a:txBody>
                    <a:bodyPr/>
                    <a:lstStyle/>
                    <a:p>
                      <a:r>
                        <a:rPr lang="en-GB" sz="1000" dirty="0" err="1"/>
                        <a:t>NightSkiing_ac</a:t>
                      </a:r>
                      <a:endParaRPr lang="en-GB" sz="1000" dirty="0"/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100.40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29954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ED43D25-ACE0-4F29-91D0-F70EC903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54" y="4838576"/>
            <a:ext cx="2762735" cy="18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11818B-B9EF-40E9-9474-D4D6E5AF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48" y="4862931"/>
            <a:ext cx="2684109" cy="17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6F5AC-43FB-44F9-B145-AA2F055BCF7B}"/>
              </a:ext>
            </a:extLst>
          </p:cNvPr>
          <p:cNvSpPr txBox="1"/>
          <p:nvPr/>
        </p:nvSpPr>
        <p:spPr>
          <a:xfrm>
            <a:off x="1912777" y="4349104"/>
            <a:ext cx="18474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/>
              <a:t>AdultWeekday</a:t>
            </a:r>
            <a:endParaRPr lang="en-GB" sz="1400" b="1" dirty="0"/>
          </a:p>
          <a:p>
            <a:pPr algn="ctr"/>
            <a:r>
              <a:rPr lang="en-GB" sz="1200" i="1" dirty="0"/>
              <a:t>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15C88-19DA-40B4-A7AC-A290CCE8EA3A}"/>
              </a:ext>
            </a:extLst>
          </p:cNvPr>
          <p:cNvSpPr txBox="1"/>
          <p:nvPr/>
        </p:nvSpPr>
        <p:spPr>
          <a:xfrm>
            <a:off x="4892353" y="4352215"/>
            <a:ext cx="18474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/>
              <a:t>AdultWeekend</a:t>
            </a:r>
            <a:endParaRPr lang="en-GB" sz="1400" b="1" dirty="0"/>
          </a:p>
          <a:p>
            <a:pPr algn="ctr"/>
            <a:r>
              <a:rPr lang="en-GB" sz="1200" i="1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53235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BF0-1396-436A-A715-02282C67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–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42EF-CC8E-49C2-92C0-807B91B0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58" y="1930400"/>
            <a:ext cx="5676813" cy="3880773"/>
          </a:xfrm>
        </p:spPr>
        <p:txBody>
          <a:bodyPr>
            <a:normAutofit/>
          </a:bodyPr>
          <a:lstStyle/>
          <a:p>
            <a:r>
              <a:rPr lang="en-GB" dirty="0"/>
              <a:t>Anomalies &amp; Outliers</a:t>
            </a:r>
          </a:p>
          <a:p>
            <a:pPr lvl="1"/>
            <a:r>
              <a:rPr lang="en-GB" dirty="0"/>
              <a:t>Removed rows with values outside Inter-</a:t>
            </a:r>
            <a:r>
              <a:rPr lang="en-GB" dirty="0" err="1"/>
              <a:t>quarterial</a:t>
            </a:r>
            <a:r>
              <a:rPr lang="en-GB" dirty="0"/>
              <a:t> range (IQR) reducing data to 176 resorts</a:t>
            </a:r>
          </a:p>
          <a:p>
            <a:r>
              <a:rPr lang="en-GB" dirty="0"/>
              <a:t>Data Relationships</a:t>
            </a:r>
          </a:p>
          <a:p>
            <a:pPr lvl="1"/>
            <a:r>
              <a:rPr lang="en-GB" dirty="0"/>
              <a:t>Identify variables with high correlation (&gt;0.95) to remove from data set</a:t>
            </a:r>
          </a:p>
          <a:p>
            <a:pPr lvl="1"/>
            <a:r>
              <a:rPr lang="en-GB" dirty="0"/>
              <a:t>This included ‘</a:t>
            </a:r>
            <a:r>
              <a:rPr lang="en-GB" dirty="0" err="1"/>
              <a:t>base_elev</a:t>
            </a:r>
            <a:r>
              <a:rPr lang="en-GB" dirty="0"/>
              <a:t>’ and ‘</a:t>
            </a:r>
            <a:r>
              <a:rPr lang="en-GB" dirty="0" err="1"/>
              <a:t>sum_chairs</a:t>
            </a:r>
            <a:r>
              <a:rPr lang="en-GB" dirty="0"/>
              <a:t>’ that were dropped from data set</a:t>
            </a:r>
          </a:p>
          <a:p>
            <a:r>
              <a:rPr lang="en-GB" dirty="0"/>
              <a:t>Clusters</a:t>
            </a:r>
          </a:p>
          <a:p>
            <a:pPr lvl="1"/>
            <a:r>
              <a:rPr lang="en-GB" dirty="0"/>
              <a:t>Used k-means clustering technique to identify three clusters in dataset (see beside)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98DF75-5BBE-4B19-96F7-21610A92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95" y="2565401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6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BF0-1396-436A-A715-02282C67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–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42EF-CC8E-49C2-92C0-807B91B0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940"/>
            <a:ext cx="8596312" cy="3965510"/>
          </a:xfrm>
        </p:spPr>
        <p:txBody>
          <a:bodyPr>
            <a:normAutofit fontScale="85000" lnSpcReduction="20000"/>
          </a:bodyPr>
          <a:lstStyle/>
          <a:p>
            <a:r>
              <a:rPr lang="en-GB" sz="1700" dirty="0"/>
              <a:t>Three models performed</a:t>
            </a:r>
          </a:p>
          <a:p>
            <a:pPr lvl="1"/>
            <a:r>
              <a:rPr lang="en-GB" sz="1200" dirty="0"/>
              <a:t>All included splitting data into training and test data (75/25)</a:t>
            </a:r>
          </a:p>
          <a:p>
            <a:pPr lvl="1"/>
            <a:r>
              <a:rPr lang="en-GB" sz="1200" dirty="0"/>
              <a:t>Linear regression models</a:t>
            </a:r>
          </a:p>
          <a:p>
            <a:pPr lvl="1"/>
            <a:r>
              <a:rPr lang="en-GB" sz="1200" dirty="0"/>
              <a:t>Performance of each model in table below</a:t>
            </a:r>
          </a:p>
          <a:p>
            <a:r>
              <a:rPr lang="en-GB" sz="1700" b="1" dirty="0"/>
              <a:t>1</a:t>
            </a:r>
            <a:r>
              <a:rPr lang="en-GB" sz="1700" b="1" baseline="30000" dirty="0"/>
              <a:t>st</a:t>
            </a:r>
            <a:r>
              <a:rPr lang="en-GB" sz="1700" b="1" dirty="0"/>
              <a:t> Model (including all features)</a:t>
            </a:r>
          </a:p>
          <a:p>
            <a:pPr lvl="1"/>
            <a:r>
              <a:rPr lang="en-GB" sz="1200" dirty="0"/>
              <a:t>Strong fit with 0.928 explained variance</a:t>
            </a:r>
          </a:p>
          <a:p>
            <a:pPr lvl="1"/>
            <a:r>
              <a:rPr lang="en-GB" sz="1200" dirty="0"/>
              <a:t>States had the top 10 strongest coefficients of all features in this model</a:t>
            </a:r>
          </a:p>
          <a:p>
            <a:pPr lvl="1"/>
            <a:r>
              <a:rPr lang="en-GB" sz="1200" dirty="0"/>
              <a:t>Provides little value to support action for Big Mountain Resort so removed from model</a:t>
            </a:r>
          </a:p>
          <a:p>
            <a:r>
              <a:rPr lang="en-GB" sz="1700" dirty="0"/>
              <a:t>2</a:t>
            </a:r>
            <a:r>
              <a:rPr lang="en-GB" sz="1700" b="1" baseline="30000" dirty="0"/>
              <a:t>nd</a:t>
            </a:r>
            <a:r>
              <a:rPr lang="en-GB" sz="1700" b="1" dirty="0"/>
              <a:t> Model (without ‘state’)</a:t>
            </a:r>
          </a:p>
          <a:p>
            <a:pPr lvl="1"/>
            <a:r>
              <a:rPr lang="en-GB" sz="1200" dirty="0"/>
              <a:t>Strong fit with 0.922 explained variance</a:t>
            </a:r>
          </a:p>
          <a:p>
            <a:pPr lvl="1"/>
            <a:r>
              <a:rPr lang="en-GB" sz="1200" dirty="0"/>
              <a:t>Summit elevation and base elevation were in Top 3 strongest coefficients of all features in this model</a:t>
            </a:r>
          </a:p>
          <a:p>
            <a:pPr lvl="1"/>
            <a:r>
              <a:rPr lang="en-GB" sz="1200" dirty="0"/>
              <a:t>Provides little value to support action for Big Mountain Resort so removed from model</a:t>
            </a:r>
          </a:p>
          <a:p>
            <a:r>
              <a:rPr lang="en-GB" sz="1700" b="1" dirty="0"/>
              <a:t>3</a:t>
            </a:r>
            <a:r>
              <a:rPr lang="en-GB" sz="1700" b="1" baseline="30000" dirty="0"/>
              <a:t>rd</a:t>
            </a:r>
            <a:r>
              <a:rPr lang="en-GB" sz="1700" b="1" dirty="0"/>
              <a:t> Model (without states or elevations)</a:t>
            </a:r>
          </a:p>
          <a:p>
            <a:pPr lvl="1"/>
            <a:r>
              <a:rPr lang="en-GB" sz="1200" dirty="0"/>
              <a:t>Strong fit with 0.924 explained variance</a:t>
            </a:r>
          </a:p>
          <a:p>
            <a:pPr lvl="1"/>
            <a:r>
              <a:rPr lang="en-GB" sz="1200" dirty="0"/>
              <a:t>Provides model similar to previous but with different top 10 coefficients</a:t>
            </a:r>
          </a:p>
          <a:p>
            <a:pPr lvl="1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1E4D73-F022-4070-B754-6E4C95496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82977"/>
              </p:ext>
            </p:extLst>
          </p:nvPr>
        </p:nvGraphicFramePr>
        <p:xfrm>
          <a:off x="640010" y="5272834"/>
          <a:ext cx="8596312" cy="1127760"/>
        </p:xfrm>
        <a:graphic>
          <a:graphicData uri="http://schemas.openxmlformats.org/drawingml/2006/table">
            <a:tbl>
              <a:tblPr/>
              <a:tblGrid>
                <a:gridCol w="1515004">
                  <a:extLst>
                    <a:ext uri="{9D8B030D-6E8A-4147-A177-3AD203B41FA5}">
                      <a16:colId xmlns:a16="http://schemas.microsoft.com/office/drawing/2014/main" val="1457199362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788049591"/>
                    </a:ext>
                  </a:extLst>
                </a:gridCol>
                <a:gridCol w="2192694">
                  <a:extLst>
                    <a:ext uri="{9D8B030D-6E8A-4147-A177-3AD203B41FA5}">
                      <a16:colId xmlns:a16="http://schemas.microsoft.com/office/drawing/2014/main" val="728486692"/>
                    </a:ext>
                  </a:extLst>
                </a:gridCol>
                <a:gridCol w="2733243">
                  <a:extLst>
                    <a:ext uri="{9D8B030D-6E8A-4147-A177-3AD203B41FA5}">
                      <a16:colId xmlns:a16="http://schemas.microsoft.com/office/drawing/2014/main" val="2347063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Explained 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Mean Absolute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Features Dropped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34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Model 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0.928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19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Model 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0.922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'state'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6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Model 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0.924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'state','summit_</a:t>
                      </a:r>
                      <a:r>
                        <a:rPr lang="en-GB" sz="1200" dirty="0" err="1"/>
                        <a:t>elev</a:t>
                      </a:r>
                      <a:r>
                        <a:rPr lang="en-GB" sz="1200" dirty="0"/>
                        <a:t>','</a:t>
                      </a:r>
                      <a:r>
                        <a:rPr lang="en-GB" sz="1200" dirty="0" err="1"/>
                        <a:t>base_elev</a:t>
                      </a:r>
                      <a:r>
                        <a:rPr lang="en-GB" sz="1200" dirty="0"/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83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BF0-1396-436A-A715-02282C67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–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42EF-CC8E-49C2-92C0-807B91B0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9728"/>
            <a:ext cx="6983099" cy="3667970"/>
          </a:xfrm>
        </p:spPr>
        <p:txBody>
          <a:bodyPr>
            <a:normAutofit/>
          </a:bodyPr>
          <a:lstStyle/>
          <a:p>
            <a:r>
              <a:rPr lang="en-GB" sz="1700" b="1" dirty="0"/>
              <a:t>3</a:t>
            </a:r>
            <a:r>
              <a:rPr lang="en-GB" sz="1700" b="1" baseline="30000" dirty="0"/>
              <a:t>rd</a:t>
            </a:r>
            <a:r>
              <a:rPr lang="en-GB" sz="1700" b="1" dirty="0"/>
              <a:t> Model selected as best model</a:t>
            </a:r>
          </a:p>
          <a:p>
            <a:pPr lvl="1"/>
            <a:r>
              <a:rPr lang="en-GB" sz="1500" dirty="0"/>
              <a:t>Maintained high explained variance and similar mean absolute error compared to alternative models</a:t>
            </a:r>
          </a:p>
          <a:p>
            <a:pPr lvl="1"/>
            <a:r>
              <a:rPr lang="en-GB" sz="1500" dirty="0"/>
              <a:t>Contains more relevant and actionable features than alternative model (see coefficient model on right)</a:t>
            </a:r>
          </a:p>
          <a:p>
            <a:r>
              <a:rPr lang="en-GB" sz="1700" b="1" dirty="0"/>
              <a:t>Big Mountain Resort Prediction</a:t>
            </a:r>
          </a:p>
          <a:p>
            <a:pPr lvl="1"/>
            <a:r>
              <a:rPr lang="en-GB" sz="1500" dirty="0"/>
              <a:t>Ran model on Big Mountain Resort data to allow it to predict suggested pricing based on features included in model</a:t>
            </a:r>
          </a:p>
          <a:p>
            <a:pPr lvl="1"/>
            <a:r>
              <a:rPr lang="en-GB" sz="1500" b="1" dirty="0">
                <a:solidFill>
                  <a:schemeClr val="accent1"/>
                </a:solidFill>
              </a:rPr>
              <a:t>Model suggested price of $88.77 for Adult Weekend tickets</a:t>
            </a:r>
          </a:p>
          <a:p>
            <a:pPr lvl="1"/>
            <a:r>
              <a:rPr lang="en-GB" sz="1500" dirty="0"/>
              <a:t>This is +$7.77 higher than existing price of $81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E4946E-15BC-4999-B534-C9C023E91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98344"/>
              </p:ext>
            </p:extLst>
          </p:nvPr>
        </p:nvGraphicFramePr>
        <p:xfrm>
          <a:off x="7660433" y="1959427"/>
          <a:ext cx="2985799" cy="3377583"/>
        </p:xfrm>
        <a:graphic>
          <a:graphicData uri="http://schemas.openxmlformats.org/drawingml/2006/table">
            <a:tbl>
              <a:tblPr/>
              <a:tblGrid>
                <a:gridCol w="1670179">
                  <a:extLst>
                    <a:ext uri="{9D8B030D-6E8A-4147-A177-3AD203B41FA5}">
                      <a16:colId xmlns:a16="http://schemas.microsoft.com/office/drawing/2014/main" val="58587483"/>
                    </a:ext>
                  </a:extLst>
                </a:gridCol>
                <a:gridCol w="1315620">
                  <a:extLst>
                    <a:ext uri="{9D8B030D-6E8A-4147-A177-3AD203B41FA5}">
                      <a16:colId xmlns:a16="http://schemas.microsoft.com/office/drawing/2014/main" val="1326880190"/>
                    </a:ext>
                  </a:extLst>
                </a:gridCol>
              </a:tblGrid>
              <a:tr h="307053">
                <a:tc>
                  <a:txBody>
                    <a:bodyPr/>
                    <a:lstStyle/>
                    <a:p>
                      <a:r>
                        <a:rPr lang="en-GB" sz="1200" b="1" dirty="0"/>
                        <a:t>Feature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Coefficient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96641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 dirty="0" err="1"/>
                        <a:t>AdultWeekday</a:t>
                      </a:r>
                      <a:endParaRPr lang="en-GB" sz="1000" dirty="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19.893397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71139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 dirty="0" err="1"/>
                        <a:t>averageSnowfall</a:t>
                      </a:r>
                      <a:endParaRPr lang="en-GB" sz="1000" dirty="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1.982708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4851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/>
                        <a:t>Runs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1.665804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31163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/>
                        <a:t>quad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1.578662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81472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/>
                        <a:t>triple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1.380822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66688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/>
                        <a:t>vertical_drop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1.291189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40916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/>
                        <a:t>surface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1.266572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30254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/>
                        <a:t>daysOpenLastYear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0.829641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71655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/>
                        <a:t>fastQuads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0.771395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47482"/>
                  </a:ext>
                </a:extLst>
              </a:tr>
              <a:tr h="307053">
                <a:tc>
                  <a:txBody>
                    <a:bodyPr/>
                    <a:lstStyle/>
                    <a:p>
                      <a:r>
                        <a:rPr lang="en-GB" sz="1000" dirty="0"/>
                        <a:t>clusters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0.766623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735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39B1D2-FD04-4826-85AA-9AE675D145AD}"/>
              </a:ext>
            </a:extLst>
          </p:cNvPr>
          <p:cNvSpPr txBox="1"/>
          <p:nvPr/>
        </p:nvSpPr>
        <p:spPr>
          <a:xfrm>
            <a:off x="7660435" y="1631954"/>
            <a:ext cx="184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Model 3 </a:t>
            </a:r>
            <a:r>
              <a:rPr lang="en-GB" sz="1400" dirty="0">
                <a:solidFill>
                  <a:schemeClr val="accent1"/>
                </a:solidFill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86521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9105-6776-4223-A0D4-FEF59F9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18F-1DC4-4CD3-8E24-E5463CE8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900" b="1" dirty="0"/>
              <a:t>Objective</a:t>
            </a:r>
          </a:p>
          <a:p>
            <a:r>
              <a:rPr lang="en-GB" sz="1500" dirty="0"/>
              <a:t>Identify a way to increase revenue to level that allows company to maintain 9.2% business profit margin for the upcoming season</a:t>
            </a:r>
          </a:p>
          <a:p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if there is an opportunity for the resort to increase ticket prices by developing a model to predict optimal ticket price, and therefore drive additional revenue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900" b="1" dirty="0"/>
              <a:t>Outcome</a:t>
            </a:r>
          </a:p>
          <a:p>
            <a:r>
              <a:rPr lang="en-GB" sz="1500" dirty="0"/>
              <a:t>Model suggests that Big Mountain Resort could increase its Weekend Ticket price from current $81 to $88.77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900" b="1" dirty="0"/>
              <a:t>Next Steps</a:t>
            </a:r>
          </a:p>
          <a:p>
            <a:r>
              <a:rPr lang="en-GB" sz="1500" dirty="0"/>
              <a:t>Develop forecast to understand if price increase will cover </a:t>
            </a:r>
            <a:r>
              <a:rPr lang="en-GB" sz="1500" dirty="0" err="1"/>
              <a:t>Opex</a:t>
            </a:r>
            <a:r>
              <a:rPr lang="en-GB" sz="1500" dirty="0"/>
              <a:t> cost</a:t>
            </a:r>
          </a:p>
          <a:p>
            <a:r>
              <a:rPr lang="en-GB" sz="1500" dirty="0"/>
              <a:t>Run similar model on </a:t>
            </a:r>
            <a:r>
              <a:rPr lang="en-GB" sz="1500" dirty="0" err="1"/>
              <a:t>AdultWeekday</a:t>
            </a:r>
            <a:r>
              <a:rPr lang="en-GB" sz="1500" dirty="0"/>
              <a:t> to understand if pricing opportunity exist</a:t>
            </a:r>
          </a:p>
          <a:p>
            <a:r>
              <a:rPr lang="en-GB" sz="1500" dirty="0"/>
              <a:t>Understand if any other commercial, operational or guest impacts to consider before implementing price changes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516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857</Words>
  <Application>Microsoft Office PowerPoint</Application>
  <PresentationFormat>Widescreen</PresentationFormat>
  <Paragraphs>187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Big Mountain Resort</vt:lpstr>
      <vt:lpstr>Contents</vt:lpstr>
      <vt:lpstr>Problem Statement</vt:lpstr>
      <vt:lpstr>Recommendation</vt:lpstr>
      <vt:lpstr>Model – Dataset </vt:lpstr>
      <vt:lpstr>Model – Exploratory Analysis</vt:lpstr>
      <vt:lpstr>Model – Modelling </vt:lpstr>
      <vt:lpstr>Model – Result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 breslin</dc:creator>
  <cp:lastModifiedBy>rory breslin</cp:lastModifiedBy>
  <cp:revision>17</cp:revision>
  <dcterms:created xsi:type="dcterms:W3CDTF">2020-07-25T13:06:44Z</dcterms:created>
  <dcterms:modified xsi:type="dcterms:W3CDTF">2020-07-25T16:18:43Z</dcterms:modified>
</cp:coreProperties>
</file>