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301" r:id="rId3"/>
    <p:sldId id="259" r:id="rId4"/>
    <p:sldId id="25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302" r:id="rId22"/>
    <p:sldId id="281" r:id="rId23"/>
    <p:sldId id="303" r:id="rId24"/>
    <p:sldId id="304" r:id="rId25"/>
    <p:sldId id="282" r:id="rId26"/>
    <p:sldId id="305"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9" r:id="rId46"/>
    <p:sldId id="310" r:id="rId47"/>
    <p:sldId id="306" r:id="rId48"/>
    <p:sldId id="307" r:id="rId49"/>
    <p:sldId id="308"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31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50.png"/><Relationship Id="rId7"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49.wmf"/></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2.wmf"/><Relationship Id="rId5" Type="http://schemas.openxmlformats.org/officeDocument/2006/relationships/oleObject" Target="../embeddings/oleObject4.bin"/><Relationship Id="rId4" Type="http://schemas.openxmlformats.org/officeDocument/2006/relationships/image" Target="../media/image6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4.wmf"/><Relationship Id="rId5" Type="http://schemas.openxmlformats.org/officeDocument/2006/relationships/oleObject" Target="../embeddings/oleObject6.bin"/><Relationship Id="rId4" Type="http://schemas.openxmlformats.org/officeDocument/2006/relationships/image" Target="../media/image63.wmf"/></Relationships>
</file>

<file path=ppt/slides/_rels/slide4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4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4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48.xml.rels><?xml version="1.0" encoding="UTF-8" standalone="yes"?>
<Relationships xmlns="http://schemas.openxmlformats.org/package/2006/relationships"><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4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6200"/>
            <a:ext cx="7772400" cy="1470025"/>
          </a:xfrm>
        </p:spPr>
        <p:txBody>
          <a:bodyPr>
            <a:normAutofit/>
          </a:bodyPr>
          <a:lstStyle/>
          <a:p>
            <a:r>
              <a:rPr lang="en-IN" dirty="0" err="1">
                <a:solidFill>
                  <a:srgbClr val="C00000"/>
                </a:solidFill>
              </a:rPr>
              <a:t>Electrotechnics</a:t>
            </a:r>
            <a:r>
              <a:rPr lang="en-IN" dirty="0">
                <a:solidFill>
                  <a:srgbClr val="C00000"/>
                </a:solidFill>
              </a:rPr>
              <a:t> &amp;  Electronics</a:t>
            </a:r>
          </a:p>
        </p:txBody>
      </p:sp>
      <p:sp>
        <p:nvSpPr>
          <p:cNvPr id="5" name="Subtitle 4"/>
          <p:cNvSpPr>
            <a:spLocks noGrp="1"/>
          </p:cNvSpPr>
          <p:nvPr>
            <p:ph type="subTitle" idx="1"/>
          </p:nvPr>
        </p:nvSpPr>
        <p:spPr>
          <a:xfrm>
            <a:off x="1447800" y="2743200"/>
            <a:ext cx="6400800" cy="1752600"/>
          </a:xfrm>
        </p:spPr>
        <p:txBody>
          <a:bodyPr/>
          <a:lstStyle/>
          <a:p>
            <a:r>
              <a:rPr lang="en-IN" dirty="0">
                <a:solidFill>
                  <a:srgbClr val="0070C0"/>
                </a:solidFill>
              </a:rPr>
              <a:t>Course Instructor: </a:t>
            </a:r>
          </a:p>
          <a:p>
            <a:r>
              <a:rPr lang="en-IN" dirty="0">
                <a:solidFill>
                  <a:srgbClr val="0070C0"/>
                </a:solidFill>
              </a:rPr>
              <a:t>		</a:t>
            </a:r>
            <a:r>
              <a:rPr lang="en-IN" dirty="0" err="1">
                <a:solidFill>
                  <a:srgbClr val="0070C0"/>
                </a:solidFill>
              </a:rPr>
              <a:t>Dr.</a:t>
            </a:r>
            <a:r>
              <a:rPr lang="en-IN" dirty="0">
                <a:solidFill>
                  <a:srgbClr val="0070C0"/>
                </a:solidFill>
              </a:rPr>
              <a:t> </a:t>
            </a:r>
            <a:r>
              <a:rPr lang="en-IN" dirty="0" err="1">
                <a:solidFill>
                  <a:srgbClr val="0070C0"/>
                </a:solidFill>
              </a:rPr>
              <a:t>Mohd</a:t>
            </a:r>
            <a:r>
              <a:rPr lang="en-IN" dirty="0">
                <a:solidFill>
                  <a:srgbClr val="0070C0"/>
                </a:solidFill>
              </a:rPr>
              <a:t>. </a:t>
            </a:r>
            <a:r>
              <a:rPr lang="en-IN" dirty="0" err="1">
                <a:solidFill>
                  <a:srgbClr val="0070C0"/>
                </a:solidFill>
              </a:rPr>
              <a:t>Tauheed</a:t>
            </a:r>
            <a:r>
              <a:rPr lang="en-IN" dirty="0">
                <a:solidFill>
                  <a:srgbClr val="0070C0"/>
                </a:solidFill>
              </a:rPr>
              <a:t> Khan</a:t>
            </a:r>
          </a:p>
        </p:txBody>
      </p:sp>
    </p:spTree>
    <p:extLst>
      <p:ext uri="{BB962C8B-B14F-4D97-AF65-F5344CB8AC3E}">
        <p14:creationId xmlns:p14="http://schemas.microsoft.com/office/powerpoint/2010/main" val="3279025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857232"/>
          </a:xfrm>
        </p:spPr>
        <p:txBody>
          <a:bodyPr/>
          <a:lstStyle/>
          <a:p>
            <a:r>
              <a:rPr lang="en-IN" b="1" dirty="0">
                <a:solidFill>
                  <a:srgbClr val="C00000"/>
                </a:solidFill>
                <a:latin typeface="Times New Roman" pitchFamily="18" charset="0"/>
                <a:cs typeface="Times New Roman" pitchFamily="18" charset="0"/>
              </a:rPr>
              <a:t>Voltage or Potential difference</a:t>
            </a:r>
            <a:endParaRPr lang="en-US" dirty="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2"/>
          <a:srcRect/>
          <a:stretch>
            <a:fillRect/>
          </a:stretch>
        </p:blipFill>
        <p:spPr bwMode="auto">
          <a:xfrm>
            <a:off x="1714480" y="2143116"/>
            <a:ext cx="2843218" cy="1552577"/>
          </a:xfrm>
          <a:prstGeom prst="rect">
            <a:avLst/>
          </a:prstGeom>
          <a:noFill/>
          <a:ln w="9525">
            <a:noFill/>
            <a:miter lim="800000"/>
            <a:headEnd/>
            <a:tailEnd/>
          </a:ln>
          <a:effectLst/>
        </p:spPr>
      </p:pic>
      <p:pic>
        <p:nvPicPr>
          <p:cNvPr id="3076" name="Picture 4"/>
          <p:cNvPicPr>
            <a:picLocks noGrp="1" noChangeAspect="1" noChangeArrowheads="1"/>
          </p:cNvPicPr>
          <p:nvPr>
            <p:ph idx="1"/>
          </p:nvPr>
        </p:nvPicPr>
        <p:blipFill>
          <a:blip r:embed="rId3"/>
          <a:srcRect/>
          <a:stretch>
            <a:fillRect/>
          </a:stretch>
        </p:blipFill>
        <p:spPr bwMode="auto">
          <a:xfrm>
            <a:off x="6000760" y="2000240"/>
            <a:ext cx="1440180" cy="1905000"/>
          </a:xfrm>
          <a:prstGeom prst="rect">
            <a:avLst/>
          </a:prstGeom>
          <a:noFill/>
          <a:ln w="9525">
            <a:noFill/>
            <a:miter lim="800000"/>
            <a:headEnd/>
            <a:tailEnd/>
          </a:ln>
          <a:effectLst/>
        </p:spPr>
      </p:pic>
      <p:sp>
        <p:nvSpPr>
          <p:cNvPr id="11" name="Rectangle 10"/>
          <p:cNvSpPr/>
          <p:nvPr/>
        </p:nvSpPr>
        <p:spPr>
          <a:xfrm>
            <a:off x="714348" y="1000108"/>
            <a:ext cx="7643866" cy="646331"/>
          </a:xfrm>
          <a:prstGeom prst="rect">
            <a:avLst/>
          </a:prstGeom>
        </p:spPr>
        <p:txBody>
          <a:bodyPr wrap="square">
            <a:spAutoFit/>
          </a:bodyPr>
          <a:lstStyle/>
          <a:p>
            <a:r>
              <a:rPr lang="en-GB" dirty="0">
                <a:latin typeface="Times New Roman" pitchFamily="18" charset="0"/>
                <a:cs typeface="Times New Roman" pitchFamily="18" charset="0"/>
              </a:rPr>
              <a:t>Voltage (or potential difference) is the energy required to move charge from one point to the other, measured in volts (V). Voltage is denoted by the letter v or V. </a:t>
            </a:r>
            <a:endParaRPr lang="en-US" dirty="0">
              <a:latin typeface="Times New Roman" pitchFamily="18" charset="0"/>
              <a:cs typeface="Times New Roman" pitchFamily="18" charset="0"/>
            </a:endParaRPr>
          </a:p>
        </p:txBody>
      </p:sp>
      <p:sp>
        <p:nvSpPr>
          <p:cNvPr id="12" name="Rectangle 11"/>
          <p:cNvSpPr/>
          <p:nvPr/>
        </p:nvSpPr>
        <p:spPr>
          <a:xfrm>
            <a:off x="428596" y="4572008"/>
            <a:ext cx="8358246" cy="1200329"/>
          </a:xfrm>
          <a:prstGeom prst="rect">
            <a:avLst/>
          </a:prstGeom>
        </p:spPr>
        <p:txBody>
          <a:bodyPr wrap="square">
            <a:spAutoFit/>
          </a:bodyPr>
          <a:lstStyle/>
          <a:p>
            <a:r>
              <a:rPr lang="en-GB" dirty="0">
                <a:latin typeface="Times New Roman" pitchFamily="18" charset="0"/>
                <a:cs typeface="Times New Roman" pitchFamily="18" charset="0"/>
              </a:rPr>
              <a:t>where w is energy in joules (J) and q is charge in coulombs (C). The voltage  </a:t>
            </a:r>
            <a:r>
              <a:rPr lang="en-GB" dirty="0" err="1">
                <a:latin typeface="Times New Roman" pitchFamily="18" charset="0"/>
                <a:cs typeface="Times New Roman" pitchFamily="18" charset="0"/>
              </a:rPr>
              <a:t>Vab</a:t>
            </a:r>
            <a:r>
              <a:rPr lang="en-GB" dirty="0">
                <a:latin typeface="Times New Roman" pitchFamily="18" charset="0"/>
                <a:cs typeface="Times New Roman" pitchFamily="18" charset="0"/>
              </a:rPr>
              <a:t> or simply V is measured in volts (V). </a:t>
            </a:r>
          </a:p>
          <a:p>
            <a:endParaRPr lang="en-GB" dirty="0">
              <a:latin typeface="Times New Roman" pitchFamily="18" charset="0"/>
              <a:cs typeface="Times New Roman" pitchFamily="18" charset="0"/>
            </a:endParaRPr>
          </a:p>
          <a:p>
            <a:pPr algn="ctr"/>
            <a:r>
              <a:rPr lang="en-US" dirty="0">
                <a:latin typeface="Times New Roman" pitchFamily="18" charset="0"/>
                <a:cs typeface="Times New Roman" pitchFamily="18" charset="0"/>
              </a:rPr>
              <a:t>1 volt = 1 joule/coulomb = 1 newton-meter/coulomb </a:t>
            </a:r>
          </a:p>
        </p:txBody>
      </p:sp>
      <p:sp>
        <p:nvSpPr>
          <p:cNvPr id="3" name="TextBox 2"/>
          <p:cNvSpPr txBox="1"/>
          <p:nvPr/>
        </p:nvSpPr>
        <p:spPr>
          <a:xfrm>
            <a:off x="3958342" y="3657600"/>
            <a:ext cx="1528058" cy="369332"/>
          </a:xfrm>
          <a:prstGeom prst="rect">
            <a:avLst/>
          </a:prstGeom>
          <a:noFill/>
        </p:spPr>
        <p:txBody>
          <a:bodyPr wrap="square" rtlCol="0">
            <a:spAutoFit/>
          </a:bodyPr>
          <a:lstStyle/>
          <a:p>
            <a:r>
              <a:rPr lang="en-IN" dirty="0"/>
              <a:t>V</a:t>
            </a:r>
            <a:r>
              <a:rPr lang="en-IN" baseline="-25000" dirty="0"/>
              <a:t>ab</a:t>
            </a:r>
            <a:r>
              <a:rPr lang="en-IN" dirty="0"/>
              <a:t> = </a:t>
            </a:r>
            <a:r>
              <a:rPr lang="en-IN" dirty="0" err="1"/>
              <a:t>dw</a:t>
            </a:r>
            <a:r>
              <a:rPr lang="en-IN" dirty="0"/>
              <a:t>/</a:t>
            </a:r>
            <a:r>
              <a:rPr lang="en-IN" dirty="0" err="1"/>
              <a:t>dq</a:t>
            </a:r>
            <a:endParaRPr lang="en-IN" dirty="0"/>
          </a:p>
        </p:txBody>
      </p:sp>
    </p:spTree>
    <p:extLst>
      <p:ext uri="{BB962C8B-B14F-4D97-AF65-F5344CB8AC3E}">
        <p14:creationId xmlns:p14="http://schemas.microsoft.com/office/powerpoint/2010/main" val="4152810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857232"/>
          </a:xfrm>
        </p:spPr>
        <p:txBody>
          <a:bodyPr/>
          <a:lstStyle/>
          <a:p>
            <a:r>
              <a:rPr lang="en-IN" b="1" dirty="0">
                <a:solidFill>
                  <a:srgbClr val="C00000"/>
                </a:solidFill>
                <a:latin typeface="Times New Roman" pitchFamily="18" charset="0"/>
                <a:cs typeface="Times New Roman" pitchFamily="18" charset="0"/>
              </a:rPr>
              <a:t>Voltage or Potential difference</a:t>
            </a:r>
            <a:endParaRPr lang="en-US" dirty="0">
              <a:latin typeface="Times New Roman" pitchFamily="18" charset="0"/>
              <a:cs typeface="Times New Roman" pitchFamily="18" charset="0"/>
            </a:endParaRPr>
          </a:p>
        </p:txBody>
      </p:sp>
      <p:sp>
        <p:nvSpPr>
          <p:cNvPr id="8" name="Rectangle 7"/>
          <p:cNvSpPr/>
          <p:nvPr/>
        </p:nvSpPr>
        <p:spPr>
          <a:xfrm>
            <a:off x="500034" y="2000240"/>
            <a:ext cx="6858048" cy="369332"/>
          </a:xfrm>
          <a:prstGeom prst="rect">
            <a:avLst/>
          </a:prstGeom>
        </p:spPr>
        <p:txBody>
          <a:bodyPr wrap="square">
            <a:spAutoFit/>
          </a:bodyPr>
          <a:lstStyle/>
          <a:p>
            <a:r>
              <a:rPr lang="en-GB" dirty="0">
                <a:latin typeface="Times New Roman" pitchFamily="18" charset="0"/>
                <a:cs typeface="Times New Roman" pitchFamily="18" charset="0"/>
              </a:rPr>
              <a:t>Voltage is always measured across a circuit element as shown in Fig. </a:t>
            </a:r>
            <a:endParaRPr lang="en-US"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2857488" y="2571744"/>
            <a:ext cx="3667125" cy="20002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3714744" y="1142984"/>
            <a:ext cx="1457325" cy="476250"/>
          </a:xfrm>
          <a:prstGeom prst="rect">
            <a:avLst/>
          </a:prstGeom>
          <a:noFill/>
          <a:ln w="9525">
            <a:noFill/>
            <a:miter lim="800000"/>
            <a:headEnd/>
            <a:tailEnd/>
          </a:ln>
          <a:effectLst/>
        </p:spPr>
      </p:pic>
      <p:sp>
        <p:nvSpPr>
          <p:cNvPr id="13" name="Rectangle 12"/>
          <p:cNvSpPr/>
          <p:nvPr/>
        </p:nvSpPr>
        <p:spPr>
          <a:xfrm>
            <a:off x="500034" y="4786322"/>
            <a:ext cx="8286808" cy="1477328"/>
          </a:xfrm>
          <a:prstGeom prst="rect">
            <a:avLst/>
          </a:prstGeom>
        </p:spPr>
        <p:txBody>
          <a:bodyPr wrap="square">
            <a:spAutoFit/>
          </a:bodyPr>
          <a:lstStyle/>
          <a:p>
            <a:r>
              <a:rPr lang="en-GB" dirty="0">
                <a:latin typeface="Times New Roman" pitchFamily="18" charset="0"/>
                <a:cs typeface="Times New Roman" pitchFamily="18" charset="0"/>
              </a:rPr>
              <a:t>Question: An energy source forces a constant current of 2 A for 10 s to flow through a light bulb. If 2.3 kJ is given off in the form of light and heat energy, calculate the voltage drop across the bulb. </a:t>
            </a:r>
          </a:p>
          <a:p>
            <a:endParaRPr lang="en-GB" dirty="0">
              <a:latin typeface="Times New Roman" pitchFamily="18" charset="0"/>
              <a:cs typeface="Times New Roman" pitchFamily="18" charset="0"/>
            </a:endParaRPr>
          </a:p>
          <a:p>
            <a:r>
              <a:rPr lang="en-GB" dirty="0" err="1">
                <a:latin typeface="Times New Roman" pitchFamily="18" charset="0"/>
                <a:cs typeface="Times New Roman" pitchFamily="18" charset="0"/>
              </a:rPr>
              <a:t>Ans</a:t>
            </a:r>
            <a:r>
              <a:rPr lang="en-GB" dirty="0">
                <a:latin typeface="Times New Roman" pitchFamily="18" charset="0"/>
                <a:cs typeface="Times New Roman" pitchFamily="18" charset="0"/>
              </a:rPr>
              <a:t>- 115 V</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90139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2"/>
            <a:ext cx="8229600" cy="796908"/>
          </a:xfrm>
        </p:spPr>
        <p:txBody>
          <a:bodyPr/>
          <a:lstStyle/>
          <a:p>
            <a:r>
              <a:rPr lang="en-IN" b="1" dirty="0">
                <a:solidFill>
                  <a:srgbClr val="C00000"/>
                </a:solidFill>
                <a:latin typeface="Times New Roman" pitchFamily="18" charset="0"/>
                <a:cs typeface="Times New Roman" pitchFamily="18" charset="0"/>
              </a:rPr>
              <a:t>Energy and Power</a:t>
            </a:r>
            <a:endParaRPr lang="en-US"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142844" y="1000108"/>
            <a:ext cx="8858312" cy="5500726"/>
          </a:xfrm>
        </p:spPr>
        <p:txBody>
          <a:bodyPr>
            <a:noAutofit/>
          </a:bodyPr>
          <a:lstStyle/>
          <a:p>
            <a:pPr>
              <a:buNone/>
            </a:pPr>
            <a:r>
              <a:rPr lang="en-IN" sz="1600" b="1" dirty="0">
                <a:latin typeface="Times New Roman" pitchFamily="18" charset="0"/>
                <a:cs typeface="Times New Roman" pitchFamily="18" charset="0"/>
              </a:rPr>
              <a:t>Energy</a:t>
            </a:r>
            <a:r>
              <a:rPr lang="en-IN" sz="1600" dirty="0">
                <a:latin typeface="Times New Roman" pitchFamily="18" charset="0"/>
                <a:cs typeface="Times New Roman" pitchFamily="18" charset="0"/>
              </a:rPr>
              <a:t> is the capacity to do work.</a:t>
            </a:r>
          </a:p>
          <a:p>
            <a:pPr>
              <a:buNone/>
            </a:pPr>
            <a:endParaRPr lang="en-IN" sz="1600" dirty="0">
              <a:latin typeface="Times New Roman" pitchFamily="18" charset="0"/>
              <a:cs typeface="Times New Roman" pitchFamily="18" charset="0"/>
            </a:endParaRPr>
          </a:p>
          <a:p>
            <a:pPr marL="0" indent="0">
              <a:buNone/>
            </a:pPr>
            <a:endParaRPr lang="en-IN" sz="1600" dirty="0">
              <a:latin typeface="Times New Roman" pitchFamily="18" charset="0"/>
              <a:cs typeface="Times New Roman" pitchFamily="18" charset="0"/>
            </a:endParaRPr>
          </a:p>
          <a:p>
            <a:pPr marL="0" indent="0">
              <a:buNone/>
            </a:pPr>
            <a:r>
              <a:rPr lang="en-IN" sz="1600" dirty="0">
                <a:latin typeface="Times New Roman" pitchFamily="18" charset="0"/>
                <a:cs typeface="Times New Roman" pitchFamily="18" charset="0"/>
              </a:rPr>
              <a:t>Work done (Energy) is to move a charge Q,  from one point (point a) to by a voltage V.</a:t>
            </a:r>
          </a:p>
          <a:p>
            <a:pPr algn="ctr">
              <a:buNone/>
            </a:pPr>
            <a:r>
              <a:rPr lang="en-IN" sz="1600" dirty="0">
                <a:latin typeface="Times New Roman" pitchFamily="18" charset="0"/>
                <a:cs typeface="Times New Roman" pitchFamily="18" charset="0"/>
              </a:rPr>
              <a:t>W= </a:t>
            </a:r>
            <a:r>
              <a:rPr lang="en-IN" sz="1600" dirty="0" err="1">
                <a:latin typeface="Times New Roman" pitchFamily="18" charset="0"/>
                <a:cs typeface="Times New Roman" pitchFamily="18" charset="0"/>
              </a:rPr>
              <a:t>Vq</a:t>
            </a:r>
            <a:r>
              <a:rPr lang="en-IN" sz="1600" dirty="0">
                <a:latin typeface="Times New Roman" pitchFamily="18" charset="0"/>
                <a:cs typeface="Times New Roman" pitchFamily="18" charset="0"/>
              </a:rPr>
              <a:t>  Joule</a:t>
            </a:r>
          </a:p>
          <a:p>
            <a:endParaRPr lang="en-GB" sz="1600" dirty="0">
              <a:latin typeface="Times New Roman" pitchFamily="18" charset="0"/>
              <a:cs typeface="Times New Roman" pitchFamily="18" charset="0"/>
            </a:endParaRPr>
          </a:p>
          <a:p>
            <a:pPr marL="0" indent="0">
              <a:buNone/>
            </a:pPr>
            <a:r>
              <a:rPr lang="en-GB" sz="1600" b="1" dirty="0">
                <a:latin typeface="Times New Roman" pitchFamily="18" charset="0"/>
                <a:cs typeface="Times New Roman" pitchFamily="18" charset="0"/>
              </a:rPr>
              <a:t>Power</a:t>
            </a:r>
            <a:r>
              <a:rPr lang="en-GB" sz="1600" dirty="0">
                <a:latin typeface="Times New Roman" pitchFamily="18" charset="0"/>
                <a:cs typeface="Times New Roman" pitchFamily="18" charset="0"/>
              </a:rPr>
              <a:t> is the time rate of expending or absorbing energy, measured in watts (W). Power, is denoted by the letter p or P. </a:t>
            </a:r>
          </a:p>
          <a:p>
            <a:pPr>
              <a:buNone/>
            </a:pPr>
            <a:r>
              <a:rPr lang="en-US" sz="1600" dirty="0">
                <a:latin typeface="Times New Roman" pitchFamily="18" charset="0"/>
                <a:cs typeface="Times New Roman" pitchFamily="18" charset="0"/>
              </a:rPr>
              <a:t>Mathematically, </a:t>
            </a:r>
          </a:p>
          <a:p>
            <a:endParaRPr lang="en-GB" sz="1600" dirty="0">
              <a:latin typeface="Times New Roman" pitchFamily="18" charset="0"/>
              <a:cs typeface="Times New Roman" pitchFamily="18" charset="0"/>
            </a:endParaRPr>
          </a:p>
          <a:p>
            <a:endParaRPr lang="en-GB" sz="1600" dirty="0">
              <a:latin typeface="Times New Roman" pitchFamily="18" charset="0"/>
              <a:cs typeface="Times New Roman" pitchFamily="18" charset="0"/>
            </a:endParaRPr>
          </a:p>
          <a:p>
            <a:pPr>
              <a:buNone/>
            </a:pPr>
            <a:r>
              <a:rPr lang="en-GB" sz="1600" dirty="0">
                <a:latin typeface="Times New Roman" pitchFamily="18" charset="0"/>
                <a:cs typeface="Times New Roman" pitchFamily="18" charset="0"/>
              </a:rPr>
              <a:t>Where p is power in watts (W), w is energy in joules (J), and t is time in seconds (s). </a:t>
            </a:r>
          </a:p>
          <a:p>
            <a:pPr marL="0" indent="0">
              <a:buNone/>
            </a:pPr>
            <a:r>
              <a:rPr lang="en-GB" sz="1600" dirty="0">
                <a:latin typeface="Times New Roman" pitchFamily="18" charset="0"/>
                <a:cs typeface="Times New Roman" pitchFamily="18" charset="0"/>
              </a:rPr>
              <a:t>the magnitude of current I and voltage are given, then power can be evaluated as the product of the two quantities and is measured in watts (W).</a:t>
            </a:r>
          </a:p>
          <a:p>
            <a:pPr marL="0" indent="0">
              <a:buNone/>
            </a:pPr>
            <a:r>
              <a:rPr lang="en-GB" sz="1600" b="1" dirty="0">
                <a:latin typeface="Times New Roman" pitchFamily="18" charset="0"/>
                <a:cs typeface="Times New Roman" pitchFamily="18" charset="0"/>
              </a:rPr>
              <a:t>Questions</a:t>
            </a:r>
          </a:p>
          <a:p>
            <a:pPr marL="0" indent="0">
              <a:buNone/>
            </a:pPr>
            <a:r>
              <a:rPr lang="en-GB" sz="1600" dirty="0">
                <a:latin typeface="Times New Roman" pitchFamily="18" charset="0"/>
                <a:cs typeface="Times New Roman" pitchFamily="18" charset="0"/>
              </a:rPr>
              <a:t>An electric heater consumes 1.8Mj when connected to a 250 V supply for 30 minutes. Find the power rating of the heater and the current taken from the supply.</a:t>
            </a:r>
          </a:p>
          <a:p>
            <a:pPr marL="0" indent="0">
              <a:buNone/>
            </a:pPr>
            <a:endParaRPr lang="en-GB" sz="1600" dirty="0">
              <a:latin typeface="Times New Roman" pitchFamily="18" charset="0"/>
              <a:cs typeface="Times New Roman" pitchFamily="18" charset="0"/>
            </a:endParaRPr>
          </a:p>
          <a:p>
            <a:pPr marL="0" indent="0">
              <a:buNone/>
            </a:pPr>
            <a:r>
              <a:rPr lang="en-GB" sz="1600" b="1" dirty="0" err="1">
                <a:latin typeface="Times New Roman" pitchFamily="18" charset="0"/>
                <a:cs typeface="Times New Roman" pitchFamily="18" charset="0"/>
              </a:rPr>
              <a:t>Ans</a:t>
            </a:r>
            <a:r>
              <a:rPr lang="en-GB" sz="1600" b="1" dirty="0">
                <a:latin typeface="Times New Roman" pitchFamily="18" charset="0"/>
                <a:cs typeface="Times New Roman" pitchFamily="18" charset="0"/>
              </a:rPr>
              <a:t>- </a:t>
            </a:r>
            <a:r>
              <a:rPr lang="en-GB" sz="1600" dirty="0">
                <a:latin typeface="Times New Roman" pitchFamily="18" charset="0"/>
                <a:cs typeface="Times New Roman" pitchFamily="18" charset="0"/>
              </a:rPr>
              <a:t>4A</a:t>
            </a:r>
            <a:endParaRPr lang="en-US" sz="1600" dirty="0">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2"/>
          <a:srcRect/>
          <a:stretch>
            <a:fillRect/>
          </a:stretch>
        </p:blipFill>
        <p:spPr bwMode="auto">
          <a:xfrm>
            <a:off x="3643306" y="3357562"/>
            <a:ext cx="3324225" cy="566737"/>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3428992" y="857232"/>
            <a:ext cx="2695575" cy="647699"/>
          </a:xfrm>
          <a:prstGeom prst="rect">
            <a:avLst/>
          </a:prstGeom>
          <a:noFill/>
          <a:ln w="9525">
            <a:noFill/>
            <a:miter lim="800000"/>
            <a:headEnd/>
            <a:tailEnd/>
          </a:ln>
          <a:effectLst/>
        </p:spPr>
      </p:pic>
    </p:spTree>
    <p:extLst>
      <p:ext uri="{BB962C8B-B14F-4D97-AF65-F5344CB8AC3E}">
        <p14:creationId xmlns:p14="http://schemas.microsoft.com/office/powerpoint/2010/main" val="2846813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2"/>
            <a:ext cx="8229600" cy="868346"/>
          </a:xfrm>
        </p:spPr>
        <p:txBody>
          <a:bodyPr/>
          <a:lstStyle/>
          <a:p>
            <a:r>
              <a:rPr lang="en-US" b="1" dirty="0">
                <a:solidFill>
                  <a:srgbClr val="C00000"/>
                </a:solidFill>
                <a:latin typeface="Times New Roman" pitchFamily="18" charset="0"/>
                <a:cs typeface="Times New Roman" pitchFamily="18" charset="0"/>
              </a:rPr>
              <a:t>OHM’S LAW </a:t>
            </a:r>
            <a:endParaRPr lang="en-US" dirty="0"/>
          </a:p>
        </p:txBody>
      </p:sp>
      <p:sp>
        <p:nvSpPr>
          <p:cNvPr id="3" name="Content Placeholder 2"/>
          <p:cNvSpPr>
            <a:spLocks noGrp="1"/>
          </p:cNvSpPr>
          <p:nvPr>
            <p:ph idx="1"/>
          </p:nvPr>
        </p:nvSpPr>
        <p:spPr>
          <a:xfrm>
            <a:off x="500034" y="1142985"/>
            <a:ext cx="8229600" cy="3000395"/>
          </a:xfrm>
        </p:spPr>
        <p:txBody>
          <a:bodyPr>
            <a:normAutofit fontScale="62500" lnSpcReduction="20000"/>
          </a:bodyPr>
          <a:lstStyle/>
          <a:p>
            <a:pPr marL="0" indent="0">
              <a:buNone/>
            </a:pPr>
            <a:r>
              <a:rPr lang="en-GB" dirty="0">
                <a:latin typeface="Times New Roman" pitchFamily="18" charset="0"/>
                <a:cs typeface="Times New Roman" pitchFamily="18" charset="0"/>
              </a:rPr>
              <a:t>Ohm’s law states that at constant temperature, the voltage (V) across a conducting material is directly proportional to the current (I) flowing through the material. </a:t>
            </a:r>
          </a:p>
          <a:p>
            <a:pPr>
              <a:buNone/>
            </a:pPr>
            <a:r>
              <a:rPr lang="en-US" dirty="0">
                <a:latin typeface="Times New Roman" pitchFamily="18" charset="0"/>
                <a:cs typeface="Times New Roman" pitchFamily="18" charset="0"/>
              </a:rPr>
              <a:t>Mathematically, </a:t>
            </a:r>
          </a:p>
          <a:p>
            <a:pPr algn="ctr">
              <a:buNone/>
            </a:pPr>
            <a:r>
              <a:rPr lang="en-US" dirty="0">
                <a:latin typeface="Times New Roman" pitchFamily="18" charset="0"/>
                <a:cs typeface="Times New Roman" pitchFamily="18" charset="0"/>
              </a:rPr>
              <a:t>V</a:t>
            </a:r>
            <a:r>
              <a:rPr lang="el-GR" dirty="0">
                <a:latin typeface="Times New Roman" pitchFamily="18" charset="0"/>
                <a:cs typeface="Times New Roman" pitchFamily="18" charset="0"/>
              </a:rPr>
              <a:t>α</a:t>
            </a:r>
            <a:r>
              <a:rPr lang="en-US" dirty="0">
                <a:latin typeface="Times New Roman" pitchFamily="18" charset="0"/>
                <a:cs typeface="Times New Roman" pitchFamily="18" charset="0"/>
              </a:rPr>
              <a:t> I </a:t>
            </a:r>
          </a:p>
          <a:p>
            <a:pPr algn="ctr">
              <a:buNone/>
            </a:pPr>
            <a:r>
              <a:rPr lang="en-US" dirty="0">
                <a:latin typeface="Times New Roman" pitchFamily="18" charset="0"/>
                <a:cs typeface="Times New Roman" pitchFamily="18" charset="0"/>
              </a:rPr>
              <a:t>V=RI </a:t>
            </a:r>
          </a:p>
          <a:p>
            <a:pPr marL="0" indent="0">
              <a:buNone/>
            </a:pPr>
            <a:r>
              <a:rPr lang="en-GB" dirty="0">
                <a:latin typeface="Times New Roman" pitchFamily="18" charset="0"/>
                <a:cs typeface="Times New Roman" pitchFamily="18" charset="0"/>
              </a:rPr>
              <a:t>Where the constant of proportionality R is called the resistance of the material. </a:t>
            </a:r>
          </a:p>
          <a:p>
            <a:pPr marL="0" indent="0">
              <a:buNone/>
            </a:pPr>
            <a:r>
              <a:rPr lang="en-GB" dirty="0">
                <a:latin typeface="Times New Roman" pitchFamily="18" charset="0"/>
                <a:cs typeface="Times New Roman" pitchFamily="18" charset="0"/>
              </a:rPr>
              <a:t>The V-I relation for resistor according to Ohm’s law is depicted in Fig. below:</a:t>
            </a:r>
            <a:endParaRPr lang="en-US" dirty="0">
              <a:latin typeface="Times New Roman" pitchFamily="18" charset="0"/>
              <a:cs typeface="Times New Roman" pitchFamily="18" charset="0"/>
            </a:endParaRPr>
          </a:p>
        </p:txBody>
      </p:sp>
      <p:sp>
        <p:nvSpPr>
          <p:cNvPr id="4" name="Rectangle 3"/>
          <p:cNvSpPr/>
          <p:nvPr/>
        </p:nvSpPr>
        <p:spPr>
          <a:xfrm>
            <a:off x="642910" y="5500702"/>
            <a:ext cx="7572428" cy="923330"/>
          </a:xfrm>
          <a:prstGeom prst="rect">
            <a:avLst/>
          </a:prstGeom>
        </p:spPr>
        <p:txBody>
          <a:bodyPr wrap="square">
            <a:spAutoFit/>
          </a:bodyPr>
          <a:lstStyle/>
          <a:p>
            <a:r>
              <a:rPr lang="en-US" dirty="0">
                <a:latin typeface="Times New Roman" pitchFamily="18" charset="0"/>
                <a:cs typeface="Times New Roman" pitchFamily="18" charset="0"/>
              </a:rPr>
              <a:t>Limitations of Ohm’s Law: </a:t>
            </a:r>
          </a:p>
          <a:p>
            <a:r>
              <a:rPr lang="en-GB" dirty="0">
                <a:latin typeface="Times New Roman" pitchFamily="18" charset="0"/>
                <a:cs typeface="Times New Roman" pitchFamily="18" charset="0"/>
              </a:rPr>
              <a:t>1. Ohm’s law is not applicable to non-linear elements like diode, transistor etc. </a:t>
            </a:r>
          </a:p>
          <a:p>
            <a:r>
              <a:rPr lang="en-GB" dirty="0">
                <a:latin typeface="Times New Roman" pitchFamily="18" charset="0"/>
                <a:cs typeface="Times New Roman" pitchFamily="18" charset="0"/>
              </a:rPr>
              <a:t>2. Ohm’s law is not applicable for non-metallic conductors like silicon carbide. </a:t>
            </a:r>
          </a:p>
        </p:txBody>
      </p:sp>
      <p:sp>
        <p:nvSpPr>
          <p:cNvPr id="5" name="Rectangle 4"/>
          <p:cNvSpPr/>
          <p:nvPr/>
        </p:nvSpPr>
        <p:spPr>
          <a:xfrm>
            <a:off x="3714744" y="5214950"/>
            <a:ext cx="2571768" cy="276999"/>
          </a:xfrm>
          <a:prstGeom prst="rect">
            <a:avLst/>
          </a:prstGeom>
        </p:spPr>
        <p:txBody>
          <a:bodyPr wrap="square">
            <a:spAutoFit/>
          </a:bodyPr>
          <a:lstStyle/>
          <a:p>
            <a:r>
              <a:rPr lang="en-GB" sz="1200" dirty="0"/>
              <a:t>Fig. 1.6 V-I Characteristics for resistor </a:t>
            </a:r>
            <a:endParaRPr lang="en-US" sz="1200" dirty="0"/>
          </a:p>
        </p:txBody>
      </p:sp>
      <p:pic>
        <p:nvPicPr>
          <p:cNvPr id="6146" name="Picture 2"/>
          <p:cNvPicPr>
            <a:picLocks noChangeAspect="1" noChangeArrowheads="1"/>
          </p:cNvPicPr>
          <p:nvPr/>
        </p:nvPicPr>
        <p:blipFill>
          <a:blip r:embed="rId2"/>
          <a:srcRect/>
          <a:stretch>
            <a:fillRect/>
          </a:stretch>
        </p:blipFill>
        <p:spPr bwMode="auto">
          <a:xfrm>
            <a:off x="3571868" y="3571876"/>
            <a:ext cx="2357454" cy="1643074"/>
          </a:xfrm>
          <a:prstGeom prst="rect">
            <a:avLst/>
          </a:prstGeom>
          <a:noFill/>
          <a:ln w="9525">
            <a:noFill/>
            <a:miter lim="800000"/>
            <a:headEnd/>
            <a:tailEnd/>
          </a:ln>
          <a:effectLst/>
        </p:spPr>
      </p:pic>
    </p:spTree>
    <p:extLst>
      <p:ext uri="{BB962C8B-B14F-4D97-AF65-F5344CB8AC3E}">
        <p14:creationId xmlns:p14="http://schemas.microsoft.com/office/powerpoint/2010/main" val="2777402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2"/>
            <a:ext cx="8229600" cy="868346"/>
          </a:xfrm>
        </p:spPr>
        <p:txBody>
          <a:bodyPr/>
          <a:lstStyle/>
          <a:p>
            <a:r>
              <a:rPr lang="en-US" b="1" dirty="0">
                <a:solidFill>
                  <a:srgbClr val="C00000"/>
                </a:solidFill>
                <a:latin typeface="Times New Roman" pitchFamily="18" charset="0"/>
                <a:cs typeface="Times New Roman" pitchFamily="18" charset="0"/>
              </a:rPr>
              <a:t>Circuit’s Element</a:t>
            </a:r>
            <a:endParaRPr lang="en-US" dirty="0"/>
          </a:p>
        </p:txBody>
      </p:sp>
      <p:sp>
        <p:nvSpPr>
          <p:cNvPr id="3" name="Content Placeholder 2"/>
          <p:cNvSpPr>
            <a:spLocks noGrp="1"/>
          </p:cNvSpPr>
          <p:nvPr>
            <p:ph idx="1"/>
          </p:nvPr>
        </p:nvSpPr>
        <p:spPr>
          <a:xfrm>
            <a:off x="500034" y="1142985"/>
            <a:ext cx="8229600" cy="4429155"/>
          </a:xfrm>
        </p:spPr>
        <p:txBody>
          <a:bodyPr>
            <a:noAutofit/>
          </a:bodyPr>
          <a:lstStyle/>
          <a:p>
            <a:pPr marL="0" indent="0">
              <a:buNone/>
            </a:pPr>
            <a:r>
              <a:rPr lang="en-GB" sz="1800" dirty="0">
                <a:latin typeface="Times New Roman" pitchFamily="18" charset="0"/>
                <a:cs typeface="Times New Roman" pitchFamily="18" charset="0"/>
              </a:rPr>
              <a:t>An element is the basic </a:t>
            </a:r>
            <a:r>
              <a:rPr lang="en-GB" sz="1800" b="1" dirty="0">
                <a:latin typeface="Times New Roman" pitchFamily="18" charset="0"/>
                <a:cs typeface="Times New Roman" pitchFamily="18" charset="0"/>
              </a:rPr>
              <a:t>building block of a circuit</a:t>
            </a:r>
            <a:r>
              <a:rPr lang="en-GB" sz="1800" dirty="0">
                <a:latin typeface="Times New Roman" pitchFamily="18" charset="0"/>
                <a:cs typeface="Times New Roman" pitchFamily="18" charset="0"/>
              </a:rPr>
              <a:t>. An electric circuit is simply an interconnection of the elements. </a:t>
            </a:r>
            <a:r>
              <a:rPr lang="en-GB" sz="1800" b="1" dirty="0">
                <a:latin typeface="Times New Roman" pitchFamily="18" charset="0"/>
                <a:cs typeface="Times New Roman" pitchFamily="18" charset="0"/>
              </a:rPr>
              <a:t>Circuit analysis</a:t>
            </a:r>
            <a:r>
              <a:rPr lang="en-GB" sz="1800" dirty="0">
                <a:latin typeface="Times New Roman" pitchFamily="18" charset="0"/>
                <a:cs typeface="Times New Roman" pitchFamily="18" charset="0"/>
              </a:rPr>
              <a:t> is the process of determining voltages across (or the currents through) the elements of the circuit. </a:t>
            </a:r>
          </a:p>
          <a:p>
            <a:pPr marL="0" indent="0">
              <a:buNone/>
            </a:pPr>
            <a:endParaRPr lang="en-GB" sz="1800" dirty="0">
              <a:latin typeface="Times New Roman" pitchFamily="18" charset="0"/>
              <a:cs typeface="Times New Roman" pitchFamily="18" charset="0"/>
            </a:endParaRPr>
          </a:p>
          <a:p>
            <a:pPr marL="0" indent="0">
              <a:buNone/>
            </a:pPr>
            <a:r>
              <a:rPr lang="en-GB" sz="1800" dirty="0">
                <a:latin typeface="Times New Roman" pitchFamily="18" charset="0"/>
                <a:cs typeface="Times New Roman" pitchFamily="18" charset="0"/>
              </a:rPr>
              <a:t>There are </a:t>
            </a:r>
            <a:r>
              <a:rPr lang="en-GB" sz="1800" b="1" dirty="0">
                <a:latin typeface="Times New Roman" pitchFamily="18" charset="0"/>
                <a:cs typeface="Times New Roman" pitchFamily="18" charset="0"/>
              </a:rPr>
              <a:t>2 types of elements </a:t>
            </a:r>
            <a:r>
              <a:rPr lang="en-GB" sz="1800" dirty="0">
                <a:latin typeface="Times New Roman" pitchFamily="18" charset="0"/>
                <a:cs typeface="Times New Roman" pitchFamily="18" charset="0"/>
              </a:rPr>
              <a:t>found in electrical circuits. </a:t>
            </a:r>
          </a:p>
          <a:p>
            <a:pPr>
              <a:buAutoNum type="alphaLcParenR"/>
            </a:pPr>
            <a:r>
              <a:rPr lang="en-GB" sz="1800" b="1" dirty="0">
                <a:latin typeface="Times New Roman" pitchFamily="18" charset="0"/>
                <a:cs typeface="Times New Roman" pitchFamily="18" charset="0"/>
              </a:rPr>
              <a:t>Active elements (Energy sources): </a:t>
            </a:r>
            <a:r>
              <a:rPr lang="en-GB" sz="1800" dirty="0">
                <a:latin typeface="Times New Roman" pitchFamily="18" charset="0"/>
                <a:cs typeface="Times New Roman" pitchFamily="18" charset="0"/>
              </a:rPr>
              <a:t>The elements which are capable of </a:t>
            </a:r>
            <a:r>
              <a:rPr lang="en-GB" sz="1800" b="1" dirty="0">
                <a:latin typeface="Times New Roman" pitchFamily="18" charset="0"/>
                <a:cs typeface="Times New Roman" pitchFamily="18" charset="0"/>
              </a:rPr>
              <a:t>generating or delivering the energy</a:t>
            </a:r>
            <a:r>
              <a:rPr lang="en-GB" sz="1800" dirty="0">
                <a:latin typeface="Times New Roman" pitchFamily="18" charset="0"/>
                <a:cs typeface="Times New Roman" pitchFamily="18" charset="0"/>
              </a:rPr>
              <a:t> are called active elements. </a:t>
            </a:r>
          </a:p>
          <a:p>
            <a:pPr>
              <a:buNone/>
            </a:pPr>
            <a:r>
              <a:rPr lang="en-US" sz="1800" dirty="0">
                <a:latin typeface="Times New Roman" pitchFamily="18" charset="0"/>
                <a:cs typeface="Times New Roman" pitchFamily="18" charset="0"/>
              </a:rPr>
              <a:t>	E.g., Generators, Batteries </a:t>
            </a:r>
          </a:p>
          <a:p>
            <a:pPr marL="357188" indent="-357188">
              <a:buAutoNum type="alphaLcParenR" startAt="2"/>
            </a:pPr>
            <a:r>
              <a:rPr lang="en-GB" sz="1800" b="1" dirty="0">
                <a:latin typeface="Times New Roman" pitchFamily="18" charset="0"/>
                <a:cs typeface="Times New Roman" pitchFamily="18" charset="0"/>
              </a:rPr>
              <a:t>Passive element (Loads): </a:t>
            </a:r>
            <a:r>
              <a:rPr lang="en-GB" sz="1800" dirty="0">
                <a:latin typeface="Times New Roman" pitchFamily="18" charset="0"/>
                <a:cs typeface="Times New Roman" pitchFamily="18" charset="0"/>
              </a:rPr>
              <a:t>The elements which are capable of receiving the   energy are called passive elements. </a:t>
            </a:r>
          </a:p>
          <a:p>
            <a:pPr>
              <a:buNone/>
            </a:pPr>
            <a:r>
              <a:rPr lang="en-GB" sz="1800" dirty="0">
                <a:latin typeface="Times New Roman" pitchFamily="18" charset="0"/>
                <a:cs typeface="Times New Roman" pitchFamily="18" charset="0"/>
              </a:rPr>
              <a:t>	E.g., Resistors, Capacitors and Inductors </a:t>
            </a:r>
          </a:p>
          <a:p>
            <a:pPr>
              <a:buNone/>
            </a:pPr>
            <a:endParaRPr lang="en-GB" sz="1800" dirty="0">
              <a:latin typeface="Times New Roman" pitchFamily="18" charset="0"/>
              <a:cs typeface="Times New Roman" pitchFamily="18" charset="0"/>
            </a:endParaRPr>
          </a:p>
          <a:p>
            <a:endParaRPr lang="en-US" sz="1800" dirty="0"/>
          </a:p>
          <a:p>
            <a:pPr>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799897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82660"/>
          </a:xfrm>
        </p:spPr>
        <p:txBody>
          <a:bodyPr vert="horz" lIns="91440" tIns="45720" rIns="91440" bIns="45720" rtlCol="0" anchor="ctr">
            <a:normAutofit fontScale="90000"/>
          </a:bodyPr>
          <a:lstStyle/>
          <a:p>
            <a:r>
              <a:rPr lang="en-US" b="1" dirty="0">
                <a:solidFill>
                  <a:srgbClr val="C00000"/>
                </a:solidFill>
                <a:latin typeface="Times New Roman" pitchFamily="18" charset="0"/>
                <a:cs typeface="Times New Roman" pitchFamily="18" charset="0"/>
              </a:rPr>
              <a:t>ACTIVE ELEMENTS </a:t>
            </a:r>
            <a:br>
              <a:rPr lang="en-US" b="1" dirty="0">
                <a:solidFill>
                  <a:srgbClr val="C00000"/>
                </a:solidFill>
                <a:latin typeface="Times New Roman" pitchFamily="18" charset="0"/>
                <a:cs typeface="Times New Roman" pitchFamily="18" charset="0"/>
              </a:rPr>
            </a:br>
            <a:r>
              <a:rPr lang="en-US" b="1" dirty="0">
                <a:solidFill>
                  <a:srgbClr val="C00000"/>
                </a:solidFill>
                <a:latin typeface="Times New Roman" pitchFamily="18" charset="0"/>
                <a:cs typeface="Times New Roman" pitchFamily="18" charset="0"/>
              </a:rPr>
              <a:t>(ENERGY SOURCES) </a:t>
            </a:r>
          </a:p>
        </p:txBody>
      </p:sp>
      <p:sp>
        <p:nvSpPr>
          <p:cNvPr id="3" name="Content Placeholder 2"/>
          <p:cNvSpPr>
            <a:spLocks noGrp="1"/>
          </p:cNvSpPr>
          <p:nvPr>
            <p:ph idx="1"/>
          </p:nvPr>
        </p:nvSpPr>
        <p:spPr>
          <a:xfrm>
            <a:off x="214282" y="1600200"/>
            <a:ext cx="8643998" cy="4525963"/>
          </a:xfrm>
        </p:spPr>
        <p:txBody>
          <a:bodyPr>
            <a:normAutofit/>
          </a:bodyPr>
          <a:lstStyle/>
          <a:p>
            <a:pPr>
              <a:buNone/>
            </a:pPr>
            <a:r>
              <a:rPr lang="en-GB" sz="2800" dirty="0">
                <a:latin typeface="Times New Roman" pitchFamily="18" charset="0"/>
                <a:cs typeface="Times New Roman" pitchFamily="18" charset="0"/>
              </a:rPr>
              <a:t>The energy sources which are having the </a:t>
            </a:r>
            <a:r>
              <a:rPr lang="en-GB" sz="2800" b="1" dirty="0">
                <a:latin typeface="Times New Roman" pitchFamily="18" charset="0"/>
                <a:cs typeface="Times New Roman" pitchFamily="18" charset="0"/>
              </a:rPr>
              <a:t>capacity of generating the energy </a:t>
            </a:r>
            <a:r>
              <a:rPr lang="en-GB" sz="2800" dirty="0">
                <a:latin typeface="Times New Roman" pitchFamily="18" charset="0"/>
                <a:cs typeface="Times New Roman" pitchFamily="18" charset="0"/>
              </a:rPr>
              <a:t>are called active elements. The most important active elements are </a:t>
            </a:r>
            <a:r>
              <a:rPr lang="en-GB" sz="2800" b="1" dirty="0">
                <a:latin typeface="Times New Roman" pitchFamily="18" charset="0"/>
                <a:cs typeface="Times New Roman" pitchFamily="18" charset="0"/>
              </a:rPr>
              <a:t>voltage or current sources </a:t>
            </a:r>
            <a:r>
              <a:rPr lang="en-GB" sz="2800" dirty="0">
                <a:latin typeface="Times New Roman" pitchFamily="18" charset="0"/>
                <a:cs typeface="Times New Roman" pitchFamily="18" charset="0"/>
              </a:rPr>
              <a:t>that generally deliver power/energy to the circuit connected to them. </a:t>
            </a:r>
          </a:p>
          <a:p>
            <a:pPr>
              <a:buNone/>
            </a:pPr>
            <a:r>
              <a:rPr lang="en-GB" sz="2800" dirty="0">
                <a:latin typeface="Times New Roman" pitchFamily="18" charset="0"/>
                <a:cs typeface="Times New Roman" pitchFamily="18" charset="0"/>
              </a:rPr>
              <a:t>There are </a:t>
            </a:r>
            <a:r>
              <a:rPr lang="en-GB" sz="2800" b="1" dirty="0">
                <a:latin typeface="Times New Roman" pitchFamily="18" charset="0"/>
                <a:cs typeface="Times New Roman" pitchFamily="18" charset="0"/>
              </a:rPr>
              <a:t>two kinds of sources </a:t>
            </a:r>
          </a:p>
          <a:p>
            <a:pPr>
              <a:buNone/>
            </a:pPr>
            <a:r>
              <a:rPr lang="en-US" sz="2800" dirty="0">
                <a:latin typeface="Times New Roman" pitchFamily="18" charset="0"/>
                <a:cs typeface="Times New Roman" pitchFamily="18" charset="0"/>
              </a:rPr>
              <a:t>a) Independent sources </a:t>
            </a:r>
          </a:p>
          <a:p>
            <a:pPr>
              <a:buNone/>
            </a:pPr>
            <a:r>
              <a:rPr lang="en-US" sz="2800" dirty="0">
                <a:latin typeface="Times New Roman" pitchFamily="18" charset="0"/>
                <a:cs typeface="Times New Roman" pitchFamily="18" charset="0"/>
              </a:rPr>
              <a:t>b) Dependent sources </a:t>
            </a: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084164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14"/>
            <a:ext cx="8229600" cy="928694"/>
          </a:xfrm>
        </p:spPr>
        <p:txBody>
          <a:bodyPr/>
          <a:lstStyle/>
          <a:p>
            <a:r>
              <a:rPr lang="en-US" sz="4000" b="1" dirty="0">
                <a:solidFill>
                  <a:srgbClr val="C00000"/>
                </a:solidFill>
                <a:latin typeface="Times New Roman" pitchFamily="18" charset="0"/>
                <a:cs typeface="Times New Roman" pitchFamily="18" charset="0"/>
              </a:rPr>
              <a:t>INDEPENDENT</a:t>
            </a:r>
            <a:r>
              <a:rPr lang="en-US" b="1" dirty="0"/>
              <a:t> </a:t>
            </a:r>
            <a:r>
              <a:rPr lang="en-US" sz="4000" b="1" dirty="0">
                <a:solidFill>
                  <a:srgbClr val="C00000"/>
                </a:solidFill>
                <a:latin typeface="Times New Roman" pitchFamily="18" charset="0"/>
                <a:cs typeface="Times New Roman" pitchFamily="18" charset="0"/>
              </a:rPr>
              <a:t>SOURCES</a:t>
            </a:r>
            <a:r>
              <a:rPr lang="en-US" b="1" dirty="0"/>
              <a:t> </a:t>
            </a:r>
            <a:endParaRPr lang="en-US" dirty="0"/>
          </a:p>
        </p:txBody>
      </p:sp>
      <p:sp>
        <p:nvSpPr>
          <p:cNvPr id="3" name="Content Placeholder 2"/>
          <p:cNvSpPr>
            <a:spLocks noGrp="1"/>
          </p:cNvSpPr>
          <p:nvPr>
            <p:ph idx="1"/>
          </p:nvPr>
        </p:nvSpPr>
        <p:spPr>
          <a:xfrm>
            <a:off x="214282" y="857232"/>
            <a:ext cx="8643998" cy="4472006"/>
          </a:xfrm>
        </p:spPr>
        <p:txBody>
          <a:bodyPr>
            <a:normAutofit fontScale="92500" lnSpcReduction="10000"/>
          </a:bodyPr>
          <a:lstStyle/>
          <a:p>
            <a:pPr marL="0" indent="0">
              <a:buNone/>
            </a:pPr>
            <a:r>
              <a:rPr lang="en-GB" sz="2800" dirty="0">
                <a:latin typeface="Times New Roman" pitchFamily="18" charset="0"/>
                <a:cs typeface="Times New Roman" pitchFamily="18" charset="0"/>
              </a:rPr>
              <a:t>An </a:t>
            </a:r>
            <a:r>
              <a:rPr lang="en-GB" sz="2800" b="1" dirty="0">
                <a:latin typeface="Times New Roman" pitchFamily="18" charset="0"/>
                <a:cs typeface="Times New Roman" pitchFamily="18" charset="0"/>
              </a:rPr>
              <a:t>ideal independent source </a:t>
            </a:r>
            <a:r>
              <a:rPr lang="en-GB" sz="2800" dirty="0">
                <a:latin typeface="Times New Roman" pitchFamily="18" charset="0"/>
                <a:cs typeface="Times New Roman" pitchFamily="18" charset="0"/>
              </a:rPr>
              <a:t>is an active element that provides a specified voltage or current that is completely independent of other circuit elements. </a:t>
            </a:r>
          </a:p>
          <a:p>
            <a:pPr marL="0" indent="0">
              <a:buNone/>
            </a:pPr>
            <a:r>
              <a:rPr lang="en-GB" sz="2800" dirty="0">
                <a:latin typeface="Times New Roman" pitchFamily="18" charset="0"/>
                <a:cs typeface="Times New Roman" pitchFamily="18" charset="0"/>
              </a:rPr>
              <a:t>e.g. </a:t>
            </a:r>
            <a:r>
              <a:rPr lang="en-GB" sz="2000" dirty="0">
                <a:latin typeface="Times New Roman" pitchFamily="18" charset="0"/>
                <a:cs typeface="Times New Roman" pitchFamily="18" charset="0"/>
              </a:rPr>
              <a:t>an ideal independent </a:t>
            </a:r>
            <a:r>
              <a:rPr lang="en-GB" sz="2000" b="1" dirty="0">
                <a:latin typeface="Times New Roman" pitchFamily="18" charset="0"/>
                <a:cs typeface="Times New Roman" pitchFamily="18" charset="0"/>
              </a:rPr>
              <a:t>voltage source </a:t>
            </a:r>
            <a:r>
              <a:rPr lang="en-GB" sz="2000" dirty="0">
                <a:latin typeface="Times New Roman" pitchFamily="18" charset="0"/>
                <a:cs typeface="Times New Roman" pitchFamily="18" charset="0"/>
              </a:rPr>
              <a:t>delivers to the circuit whatever current is necessary to maintain its terminal voltage. </a:t>
            </a:r>
          </a:p>
          <a:p>
            <a:pPr marL="0" indent="0">
              <a:buNone/>
            </a:pPr>
            <a:endParaRPr lang="en-GB" sz="2000" dirty="0">
              <a:latin typeface="Times New Roman" pitchFamily="18" charset="0"/>
              <a:cs typeface="Times New Roman" pitchFamily="18" charset="0"/>
            </a:endParaRPr>
          </a:p>
          <a:p>
            <a:pPr marL="0" indent="0">
              <a:buNone/>
            </a:pPr>
            <a:endParaRPr lang="en-GB" sz="2000" dirty="0">
              <a:latin typeface="Times New Roman" pitchFamily="18" charset="0"/>
              <a:cs typeface="Times New Roman" pitchFamily="18" charset="0"/>
            </a:endParaRPr>
          </a:p>
          <a:p>
            <a:pPr marL="0" indent="0">
              <a:buNone/>
            </a:pPr>
            <a:endParaRPr lang="en-GB" sz="2000" dirty="0">
              <a:latin typeface="Times New Roman" pitchFamily="18" charset="0"/>
              <a:cs typeface="Times New Roman" pitchFamily="18" charset="0"/>
            </a:endParaRPr>
          </a:p>
          <a:p>
            <a:pPr marL="0" indent="0">
              <a:buNone/>
            </a:pPr>
            <a:endParaRPr lang="en-US" sz="2200" b="1" dirty="0">
              <a:latin typeface="Times New Roman" pitchFamily="18" charset="0"/>
              <a:cs typeface="Times New Roman" pitchFamily="18" charset="0"/>
            </a:endParaRPr>
          </a:p>
          <a:p>
            <a:pPr marL="0" indent="0">
              <a:buNone/>
            </a:pPr>
            <a:r>
              <a:rPr lang="en-US" sz="2200" b="1" dirty="0">
                <a:latin typeface="Times New Roman" pitchFamily="18" charset="0"/>
                <a:cs typeface="Times New Roman" pitchFamily="18" charset="0"/>
              </a:rPr>
              <a:t>Practical Independent Voltage Source: </a:t>
            </a:r>
          </a:p>
          <a:p>
            <a:pPr marL="0" indent="0">
              <a:buNone/>
            </a:pPr>
            <a:r>
              <a:rPr lang="en-GB" sz="2200" dirty="0">
                <a:latin typeface="Times New Roman" pitchFamily="18" charset="0"/>
                <a:cs typeface="Times New Roman" pitchFamily="18" charset="0"/>
              </a:rPr>
              <a:t>Practically, every voltage source has some series resistance across its terminals known as internal resistance, and is represented by </a:t>
            </a:r>
            <a:r>
              <a:rPr lang="en-GB" sz="2200" dirty="0" err="1">
                <a:latin typeface="Times New Roman" pitchFamily="18" charset="0"/>
                <a:cs typeface="Times New Roman" pitchFamily="18" charset="0"/>
              </a:rPr>
              <a:t>Rse</a:t>
            </a:r>
            <a:r>
              <a:rPr lang="en-GB" sz="2200" dirty="0">
                <a:latin typeface="Times New Roman" pitchFamily="18" charset="0"/>
                <a:cs typeface="Times New Roman" pitchFamily="18" charset="0"/>
              </a:rPr>
              <a:t>. </a:t>
            </a:r>
          </a:p>
          <a:p>
            <a:pPr marL="0" indent="0" algn="ctr">
              <a:buNone/>
            </a:pPr>
            <a:r>
              <a:rPr lang="en-US" sz="2200" dirty="0"/>
              <a:t>V</a:t>
            </a:r>
            <a:r>
              <a:rPr lang="en-US" sz="2200" baseline="-25000" dirty="0"/>
              <a:t>L</a:t>
            </a:r>
            <a:r>
              <a:rPr lang="en-US" sz="2200" dirty="0"/>
              <a:t>= V</a:t>
            </a:r>
            <a:r>
              <a:rPr lang="en-US" sz="2200" baseline="-25000" dirty="0"/>
              <a:t>S</a:t>
            </a:r>
            <a:r>
              <a:rPr lang="en-US" sz="2200" dirty="0"/>
              <a:t> - I</a:t>
            </a:r>
            <a:r>
              <a:rPr lang="en-US" sz="2200" baseline="-25000" dirty="0"/>
              <a:t>L</a:t>
            </a:r>
            <a:r>
              <a:rPr lang="en-US" sz="2200" dirty="0"/>
              <a:t> </a:t>
            </a:r>
            <a:r>
              <a:rPr lang="en-US" sz="2200" dirty="0" err="1"/>
              <a:t>R</a:t>
            </a:r>
            <a:r>
              <a:rPr lang="en-US" sz="2200" baseline="-25000" dirty="0" err="1"/>
              <a:t>se</a:t>
            </a:r>
            <a:r>
              <a:rPr lang="en-US" sz="2200" dirty="0"/>
              <a:t> </a:t>
            </a:r>
            <a:endParaRPr lang="en-US" sz="2200"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srcRect/>
          <a:stretch>
            <a:fillRect/>
          </a:stretch>
        </p:blipFill>
        <p:spPr bwMode="auto">
          <a:xfrm>
            <a:off x="1071538" y="2714620"/>
            <a:ext cx="6143668" cy="107157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1142976" y="5286388"/>
            <a:ext cx="6329382" cy="1214422"/>
          </a:xfrm>
          <a:prstGeom prst="rect">
            <a:avLst/>
          </a:prstGeom>
          <a:noFill/>
          <a:ln w="9525">
            <a:noFill/>
            <a:miter lim="800000"/>
            <a:headEnd/>
            <a:tailEnd/>
          </a:ln>
          <a:effectLst/>
        </p:spPr>
      </p:pic>
    </p:spTree>
    <p:extLst>
      <p:ext uri="{BB962C8B-B14F-4D97-AF65-F5344CB8AC3E}">
        <p14:creationId xmlns:p14="http://schemas.microsoft.com/office/powerpoint/2010/main" val="4227234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142852"/>
            <a:ext cx="8229600" cy="868346"/>
          </a:xfrm>
        </p:spPr>
        <p:txBody>
          <a:bodyPr/>
          <a:lstStyle/>
          <a:p>
            <a:r>
              <a:rPr lang="en-US" sz="4000" b="1" dirty="0">
                <a:solidFill>
                  <a:srgbClr val="C00000"/>
                </a:solidFill>
                <a:latin typeface="Times New Roman" pitchFamily="18" charset="0"/>
                <a:cs typeface="Times New Roman" pitchFamily="18" charset="0"/>
              </a:rPr>
              <a:t>INDEPENDENT</a:t>
            </a:r>
            <a:r>
              <a:rPr lang="en-US" b="1" dirty="0"/>
              <a:t> </a:t>
            </a:r>
            <a:r>
              <a:rPr lang="en-US" sz="4000" b="1" dirty="0">
                <a:solidFill>
                  <a:srgbClr val="C00000"/>
                </a:solidFill>
                <a:latin typeface="Times New Roman" pitchFamily="18" charset="0"/>
                <a:cs typeface="Times New Roman" pitchFamily="18" charset="0"/>
              </a:rPr>
              <a:t>SOURCES</a:t>
            </a:r>
            <a:r>
              <a:rPr lang="en-US" b="1" dirty="0"/>
              <a:t> </a:t>
            </a:r>
            <a:endParaRPr lang="en-US" dirty="0"/>
          </a:p>
        </p:txBody>
      </p:sp>
      <p:sp>
        <p:nvSpPr>
          <p:cNvPr id="3" name="Content Placeholder 2"/>
          <p:cNvSpPr>
            <a:spLocks noGrp="1"/>
          </p:cNvSpPr>
          <p:nvPr>
            <p:ph idx="1"/>
          </p:nvPr>
        </p:nvSpPr>
        <p:spPr>
          <a:xfrm>
            <a:off x="357158" y="1000108"/>
            <a:ext cx="8643998" cy="4786346"/>
          </a:xfrm>
        </p:spPr>
        <p:txBody>
          <a:bodyPr>
            <a:normAutofit fontScale="92500" lnSpcReduction="20000"/>
          </a:bodyPr>
          <a:lstStyle/>
          <a:p>
            <a:pPr marL="0" indent="0">
              <a:buNone/>
            </a:pPr>
            <a:r>
              <a:rPr lang="en-GB" sz="2800" dirty="0">
                <a:latin typeface="Times New Roman" pitchFamily="18" charset="0"/>
                <a:cs typeface="Times New Roman" pitchFamily="18" charset="0"/>
              </a:rPr>
              <a:t>An </a:t>
            </a:r>
            <a:r>
              <a:rPr lang="en-GB" sz="2800" b="1" dirty="0">
                <a:latin typeface="Times New Roman" pitchFamily="18" charset="0"/>
                <a:cs typeface="Times New Roman" pitchFamily="18" charset="0"/>
              </a:rPr>
              <a:t>ideal independent current source </a:t>
            </a:r>
            <a:r>
              <a:rPr lang="en-GB" sz="2800" dirty="0">
                <a:latin typeface="Times New Roman" pitchFamily="18" charset="0"/>
                <a:cs typeface="Times New Roman" pitchFamily="18" charset="0"/>
              </a:rPr>
              <a:t>is an active element that gives a constant current through its terminals irrespective of the voltage appearing across its terminals. </a:t>
            </a:r>
          </a:p>
          <a:p>
            <a:pPr marL="0" indent="0">
              <a:buNone/>
            </a:pPr>
            <a:r>
              <a:rPr lang="en-GB" sz="2800" dirty="0">
                <a:latin typeface="Times New Roman" pitchFamily="18" charset="0"/>
                <a:cs typeface="Times New Roman" pitchFamily="18" charset="0"/>
              </a:rPr>
              <a:t>e.g. </a:t>
            </a:r>
            <a:r>
              <a:rPr lang="en-GB" sz="2000" dirty="0">
                <a:latin typeface="Times New Roman" pitchFamily="18" charset="0"/>
                <a:cs typeface="Times New Roman" pitchFamily="18" charset="0"/>
              </a:rPr>
              <a:t>the </a:t>
            </a:r>
            <a:r>
              <a:rPr lang="en-GB" sz="2000" b="1" dirty="0">
                <a:latin typeface="Times New Roman" pitchFamily="18" charset="0"/>
                <a:cs typeface="Times New Roman" pitchFamily="18" charset="0"/>
              </a:rPr>
              <a:t>current source</a:t>
            </a:r>
            <a:r>
              <a:rPr lang="en-GB" sz="2000" dirty="0">
                <a:latin typeface="Times New Roman" pitchFamily="18" charset="0"/>
                <a:cs typeface="Times New Roman" pitchFamily="18" charset="0"/>
              </a:rPr>
              <a:t> delivers to the circuit whatever voltage is necessary to maintain the designated current. </a:t>
            </a:r>
          </a:p>
          <a:p>
            <a:pPr marL="0" indent="0">
              <a:buNone/>
            </a:pPr>
            <a:endParaRPr lang="en-GB" sz="2000" dirty="0">
              <a:latin typeface="Times New Roman" pitchFamily="18" charset="0"/>
              <a:cs typeface="Times New Roman" pitchFamily="18" charset="0"/>
            </a:endParaRPr>
          </a:p>
          <a:p>
            <a:pPr marL="0" indent="0">
              <a:buNone/>
            </a:pPr>
            <a:endParaRPr lang="en-GB" sz="2000" dirty="0">
              <a:latin typeface="Times New Roman" pitchFamily="18" charset="0"/>
              <a:cs typeface="Times New Roman" pitchFamily="18" charset="0"/>
            </a:endParaRPr>
          </a:p>
          <a:p>
            <a:pPr marL="0" indent="0">
              <a:buNone/>
            </a:pPr>
            <a:endParaRPr lang="en-GB" sz="2000" dirty="0">
              <a:latin typeface="Times New Roman" pitchFamily="18" charset="0"/>
              <a:cs typeface="Times New Roman" pitchFamily="18" charset="0"/>
            </a:endParaRPr>
          </a:p>
          <a:p>
            <a:pPr marL="0" indent="0">
              <a:buNone/>
            </a:pPr>
            <a:endParaRPr lang="en-GB" sz="2000" dirty="0">
              <a:latin typeface="Times New Roman" pitchFamily="18" charset="0"/>
              <a:cs typeface="Times New Roman" pitchFamily="18" charset="0"/>
            </a:endParaRPr>
          </a:p>
          <a:p>
            <a:pPr marL="0" indent="0">
              <a:buNone/>
            </a:pPr>
            <a:endParaRPr lang="en-GB" sz="2000" dirty="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Practical Independent Current Source: </a:t>
            </a:r>
          </a:p>
          <a:p>
            <a:pPr marL="0" indent="0" algn="ctr">
              <a:buNone/>
            </a:pPr>
            <a:r>
              <a:rPr lang="en-GB" sz="2400" dirty="0">
                <a:latin typeface="Times New Roman" pitchFamily="18" charset="0"/>
                <a:cs typeface="Times New Roman" pitchFamily="18" charset="0"/>
              </a:rPr>
              <a:t>Practically, every current source has some parallel/shunt resistance across its terminals known as internal resistance, and is represented by </a:t>
            </a:r>
            <a:r>
              <a:rPr lang="en-GB" sz="2400" dirty="0" err="1">
                <a:latin typeface="Times New Roman" pitchFamily="18" charset="0"/>
                <a:cs typeface="Times New Roman" pitchFamily="18" charset="0"/>
              </a:rPr>
              <a:t>R</a:t>
            </a:r>
            <a:r>
              <a:rPr lang="en-GB" sz="2400" baseline="-25000" dirty="0" err="1">
                <a:latin typeface="Times New Roman" pitchFamily="18" charset="0"/>
                <a:cs typeface="Times New Roman" pitchFamily="18" charset="0"/>
              </a:rPr>
              <a:t>sh</a:t>
            </a:r>
            <a:r>
              <a:rPr lang="en-GB" sz="2400" dirty="0">
                <a:latin typeface="Times New Roman" pitchFamily="18" charset="0"/>
                <a:cs typeface="Times New Roman" pitchFamily="18" charset="0"/>
              </a:rPr>
              <a:t>. </a:t>
            </a:r>
          </a:p>
          <a:p>
            <a:pPr marL="0" indent="0" algn="ctr">
              <a:buNone/>
            </a:pPr>
            <a:r>
              <a:rPr lang="en-US" sz="2400" dirty="0">
                <a:latin typeface="Times New Roman" pitchFamily="18" charset="0"/>
                <a:cs typeface="Times New Roman" pitchFamily="18" charset="0"/>
              </a:rPr>
              <a:t>I</a:t>
            </a:r>
            <a:r>
              <a:rPr lang="en-US" sz="2400" baseline="-25000" dirty="0">
                <a:latin typeface="Times New Roman" pitchFamily="18" charset="0"/>
                <a:cs typeface="Times New Roman" pitchFamily="18" charset="0"/>
              </a:rPr>
              <a:t>L</a:t>
            </a:r>
            <a:r>
              <a:rPr lang="en-US" sz="2400" dirty="0">
                <a:latin typeface="Times New Roman" pitchFamily="18" charset="0"/>
                <a:cs typeface="Times New Roman" pitchFamily="18" charset="0"/>
              </a:rPr>
              <a:t> = I</a:t>
            </a:r>
            <a:r>
              <a:rPr lang="en-US" sz="2400" baseline="-25000" dirty="0">
                <a:latin typeface="Times New Roman" pitchFamily="18" charset="0"/>
                <a:cs typeface="Times New Roman" pitchFamily="18" charset="0"/>
              </a:rPr>
              <a:t>s</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I</a:t>
            </a:r>
            <a:r>
              <a:rPr lang="en-US" sz="2400" baseline="-25000" dirty="0" err="1">
                <a:latin typeface="Times New Roman" pitchFamily="18" charset="0"/>
                <a:cs typeface="Times New Roman" pitchFamily="18" charset="0"/>
              </a:rPr>
              <a:t>sh</a:t>
            </a:r>
            <a:r>
              <a:rPr lang="en-US" sz="2400" dirty="0">
                <a:latin typeface="Times New Roman" pitchFamily="18" charset="0"/>
                <a:cs typeface="Times New Roman" pitchFamily="18" charset="0"/>
              </a:rPr>
              <a:t>  (ideally </a:t>
            </a:r>
            <a:r>
              <a:rPr lang="en-GB" sz="2400" dirty="0" err="1">
                <a:latin typeface="Times New Roman" pitchFamily="18" charset="0"/>
                <a:cs typeface="Times New Roman" pitchFamily="18" charset="0"/>
              </a:rPr>
              <a:t>R</a:t>
            </a:r>
            <a:r>
              <a:rPr lang="en-GB" sz="2400" baseline="-25000" dirty="0" err="1">
                <a:latin typeface="Times New Roman" pitchFamily="18" charset="0"/>
                <a:cs typeface="Times New Roman" pitchFamily="18" charset="0"/>
              </a:rPr>
              <a:t>sh</a:t>
            </a:r>
            <a:r>
              <a:rPr lang="en-US" sz="2400" baseline="-25000" dirty="0">
                <a:latin typeface="Times New Roman" pitchFamily="18" charset="0"/>
                <a:cs typeface="Times New Roman" pitchFamily="18" charset="0"/>
              </a:rPr>
              <a:t> </a:t>
            </a:r>
            <a:r>
              <a:rPr lang="en-US" sz="2400" dirty="0">
                <a:latin typeface="Times New Roman" pitchFamily="18" charset="0"/>
                <a:cs typeface="Times New Roman" pitchFamily="18" charset="0"/>
              </a:rPr>
              <a:t>should be infinity)</a:t>
            </a:r>
          </a:p>
        </p:txBody>
      </p:sp>
      <p:pic>
        <p:nvPicPr>
          <p:cNvPr id="8195" name="Picture 3"/>
          <p:cNvPicPr>
            <a:picLocks noChangeAspect="1" noChangeArrowheads="1"/>
          </p:cNvPicPr>
          <p:nvPr/>
        </p:nvPicPr>
        <p:blipFill>
          <a:blip r:embed="rId2"/>
          <a:srcRect/>
          <a:stretch>
            <a:fillRect/>
          </a:stretch>
        </p:blipFill>
        <p:spPr bwMode="auto">
          <a:xfrm>
            <a:off x="977900" y="2643182"/>
            <a:ext cx="7188200" cy="1357322"/>
          </a:xfrm>
          <a:prstGeom prst="rect">
            <a:avLst/>
          </a:prstGeom>
          <a:noFill/>
          <a:ln w="9525">
            <a:noFill/>
            <a:miter lim="800000"/>
            <a:headEnd/>
            <a:tailEnd/>
          </a:ln>
          <a:effectLst/>
        </p:spPr>
      </p:pic>
      <p:pic>
        <p:nvPicPr>
          <p:cNvPr id="9218" name="Picture 2"/>
          <p:cNvPicPr>
            <a:picLocks noChangeAspect="1" noChangeArrowheads="1"/>
          </p:cNvPicPr>
          <p:nvPr/>
        </p:nvPicPr>
        <p:blipFill>
          <a:blip r:embed="rId3"/>
          <a:srcRect/>
          <a:stretch>
            <a:fillRect/>
          </a:stretch>
        </p:blipFill>
        <p:spPr bwMode="auto">
          <a:xfrm>
            <a:off x="1071538" y="5429264"/>
            <a:ext cx="7143800" cy="1339852"/>
          </a:xfrm>
          <a:prstGeom prst="rect">
            <a:avLst/>
          </a:prstGeom>
          <a:noFill/>
          <a:ln w="9525">
            <a:noFill/>
            <a:miter lim="800000"/>
            <a:headEnd/>
            <a:tailEnd/>
          </a:ln>
          <a:effectLst/>
        </p:spPr>
      </p:pic>
    </p:spTree>
    <p:extLst>
      <p:ext uri="{BB962C8B-B14F-4D97-AF65-F5344CB8AC3E}">
        <p14:creationId xmlns:p14="http://schemas.microsoft.com/office/powerpoint/2010/main" val="2541983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868346"/>
          </a:xfrm>
        </p:spPr>
        <p:txBody>
          <a:bodyPr>
            <a:normAutofit/>
          </a:bodyPr>
          <a:lstStyle/>
          <a:p>
            <a:r>
              <a:rPr lang="en-US" sz="3200" b="1" dirty="0">
                <a:solidFill>
                  <a:srgbClr val="C00000"/>
                </a:solidFill>
                <a:latin typeface="Times New Roman" pitchFamily="18" charset="0"/>
                <a:cs typeface="Times New Roman" pitchFamily="18" charset="0"/>
              </a:rPr>
              <a:t>DEPENDENT</a:t>
            </a:r>
            <a:r>
              <a:rPr lang="en-US" sz="3600" b="1" dirty="0"/>
              <a:t> </a:t>
            </a:r>
            <a:r>
              <a:rPr lang="en-US" sz="3200" b="1" dirty="0">
                <a:solidFill>
                  <a:srgbClr val="C00000"/>
                </a:solidFill>
                <a:latin typeface="Times New Roman" pitchFamily="18" charset="0"/>
                <a:cs typeface="Times New Roman" pitchFamily="18" charset="0"/>
              </a:rPr>
              <a:t>(CONTROLLED) SOURCES</a:t>
            </a:r>
            <a:r>
              <a:rPr lang="en-US" sz="3600" b="1" dirty="0"/>
              <a:t> </a:t>
            </a:r>
            <a:endParaRPr lang="en-US" sz="3600" dirty="0"/>
          </a:p>
        </p:txBody>
      </p:sp>
      <p:sp>
        <p:nvSpPr>
          <p:cNvPr id="3" name="Content Placeholder 2"/>
          <p:cNvSpPr>
            <a:spLocks noGrp="1"/>
          </p:cNvSpPr>
          <p:nvPr>
            <p:ph idx="1"/>
          </p:nvPr>
        </p:nvSpPr>
        <p:spPr>
          <a:xfrm>
            <a:off x="357158" y="857232"/>
            <a:ext cx="8643998" cy="2714644"/>
          </a:xfrm>
        </p:spPr>
        <p:txBody>
          <a:bodyPr>
            <a:normAutofit/>
          </a:bodyPr>
          <a:lstStyle/>
          <a:p>
            <a:pPr marL="0" indent="0">
              <a:buNone/>
            </a:pPr>
            <a:r>
              <a:rPr lang="en-GB" sz="2000" dirty="0">
                <a:latin typeface="Times New Roman" pitchFamily="18" charset="0"/>
                <a:cs typeface="Times New Roman" pitchFamily="18" charset="0"/>
              </a:rPr>
              <a:t>An ideal dependent (or controlled) source is an active element in which the source quantity is controlled by another voltage or current.</a:t>
            </a:r>
          </a:p>
          <a:p>
            <a:pPr>
              <a:buNone/>
            </a:pPr>
            <a:r>
              <a:rPr lang="en-GB" sz="2000" b="1" dirty="0">
                <a:latin typeface="Times New Roman" pitchFamily="18" charset="0"/>
                <a:cs typeface="Times New Roman" pitchFamily="18" charset="0"/>
              </a:rPr>
              <a:t>Four possible types of dependent sources, namely: </a:t>
            </a:r>
          </a:p>
          <a:p>
            <a:pPr>
              <a:buNone/>
            </a:pPr>
            <a:r>
              <a:rPr lang="en-US" sz="2000" dirty="0">
                <a:latin typeface="Times New Roman" pitchFamily="18" charset="0"/>
                <a:cs typeface="Times New Roman" pitchFamily="18" charset="0"/>
              </a:rPr>
              <a:t>1. A voltage-controlled voltage source (VCVS) </a:t>
            </a:r>
          </a:p>
          <a:p>
            <a:pPr>
              <a:buNone/>
            </a:pPr>
            <a:r>
              <a:rPr lang="en-US" sz="2000" dirty="0">
                <a:latin typeface="Times New Roman" pitchFamily="18" charset="0"/>
                <a:cs typeface="Times New Roman" pitchFamily="18" charset="0"/>
              </a:rPr>
              <a:t>2. A current-controlled voltage source (CCVS) </a:t>
            </a:r>
          </a:p>
          <a:p>
            <a:pPr>
              <a:buNone/>
            </a:pPr>
            <a:r>
              <a:rPr lang="en-US" sz="2000" dirty="0">
                <a:latin typeface="Times New Roman" pitchFamily="18" charset="0"/>
                <a:cs typeface="Times New Roman" pitchFamily="18" charset="0"/>
              </a:rPr>
              <a:t>3. A voltage-controlled current source (VCCS) </a:t>
            </a:r>
          </a:p>
          <a:p>
            <a:pPr>
              <a:buNone/>
            </a:pPr>
            <a:r>
              <a:rPr lang="en-US" sz="2000" dirty="0">
                <a:latin typeface="Times New Roman" pitchFamily="18" charset="0"/>
                <a:cs typeface="Times New Roman" pitchFamily="18" charset="0"/>
              </a:rPr>
              <a:t>4. A current-controlled current source (CCCS) </a:t>
            </a:r>
          </a:p>
          <a:p>
            <a:pPr marL="0" indent="0">
              <a:buNone/>
            </a:pPr>
            <a:endParaRPr lang="en-US" sz="2000" dirty="0">
              <a:latin typeface="Times New Roman" pitchFamily="18" charset="0"/>
              <a:cs typeface="Times New Roman" pitchFamily="18" charset="0"/>
            </a:endParaRPr>
          </a:p>
        </p:txBody>
      </p:sp>
      <p:pic>
        <p:nvPicPr>
          <p:cNvPr id="8197" name="Picture 5"/>
          <p:cNvPicPr>
            <a:picLocks noChangeAspect="1" noChangeArrowheads="1"/>
          </p:cNvPicPr>
          <p:nvPr/>
        </p:nvPicPr>
        <p:blipFill>
          <a:blip r:embed="rId2"/>
          <a:srcRect/>
          <a:stretch>
            <a:fillRect/>
          </a:stretch>
        </p:blipFill>
        <p:spPr bwMode="auto">
          <a:xfrm>
            <a:off x="1357290" y="3357562"/>
            <a:ext cx="6254750" cy="1381122"/>
          </a:xfrm>
          <a:prstGeom prst="rect">
            <a:avLst/>
          </a:prstGeom>
          <a:noFill/>
          <a:ln w="9525">
            <a:noFill/>
            <a:miter lim="800000"/>
            <a:headEnd/>
            <a:tailEnd/>
          </a:ln>
          <a:effectLst/>
        </p:spPr>
      </p:pic>
      <p:pic>
        <p:nvPicPr>
          <p:cNvPr id="8198" name="Picture 6"/>
          <p:cNvPicPr>
            <a:picLocks noChangeAspect="1" noChangeArrowheads="1"/>
          </p:cNvPicPr>
          <p:nvPr/>
        </p:nvPicPr>
        <p:blipFill>
          <a:blip r:embed="rId3"/>
          <a:srcRect/>
          <a:stretch>
            <a:fillRect/>
          </a:stretch>
        </p:blipFill>
        <p:spPr bwMode="auto">
          <a:xfrm>
            <a:off x="2928926" y="4929198"/>
            <a:ext cx="3714776" cy="1000132"/>
          </a:xfrm>
          <a:prstGeom prst="rect">
            <a:avLst/>
          </a:prstGeom>
          <a:noFill/>
          <a:ln w="9525">
            <a:noFill/>
            <a:miter lim="800000"/>
            <a:headEnd/>
            <a:tailEnd/>
          </a:ln>
          <a:effectLst/>
        </p:spPr>
      </p:pic>
      <p:sp>
        <p:nvSpPr>
          <p:cNvPr id="9" name="Rectangle 8"/>
          <p:cNvSpPr/>
          <p:nvPr/>
        </p:nvSpPr>
        <p:spPr>
          <a:xfrm>
            <a:off x="1928794" y="4714884"/>
            <a:ext cx="5286412" cy="307777"/>
          </a:xfrm>
          <a:prstGeom prst="rect">
            <a:avLst/>
          </a:prstGeom>
        </p:spPr>
        <p:txBody>
          <a:bodyPr wrap="square">
            <a:spAutoFit/>
          </a:bodyPr>
          <a:lstStyle/>
          <a:p>
            <a:r>
              <a:rPr lang="en-US" sz="1400" dirty="0">
                <a:latin typeface="Times New Roman" pitchFamily="18" charset="0"/>
                <a:cs typeface="Times New Roman" pitchFamily="18" charset="0"/>
              </a:rPr>
              <a:t>Symbols for Dependent voltage source and Dependent current source </a:t>
            </a:r>
          </a:p>
        </p:txBody>
      </p:sp>
      <p:sp>
        <p:nvSpPr>
          <p:cNvPr id="10" name="Rectangle 9"/>
          <p:cNvSpPr/>
          <p:nvPr/>
        </p:nvSpPr>
        <p:spPr>
          <a:xfrm>
            <a:off x="2500298" y="5929330"/>
            <a:ext cx="4929222" cy="307777"/>
          </a:xfrm>
          <a:prstGeom prst="rect">
            <a:avLst/>
          </a:prstGeom>
        </p:spPr>
        <p:txBody>
          <a:bodyPr wrap="square">
            <a:spAutoFit/>
          </a:bodyPr>
          <a:lstStyle/>
          <a:p>
            <a:r>
              <a:rPr lang="en-GB" sz="1400" dirty="0">
                <a:latin typeface="Times New Roman" pitchFamily="18" charset="0"/>
                <a:cs typeface="Times New Roman" pitchFamily="18" charset="0"/>
              </a:rPr>
              <a:t>The source in right hand side is current-controlled voltage source </a:t>
            </a:r>
            <a:endParaRPr lang="en-US" sz="1400" dirty="0">
              <a:latin typeface="Times New Roman" pitchFamily="18" charset="0"/>
              <a:cs typeface="Times New Roman" pitchFamily="18" charset="0"/>
            </a:endParaRPr>
          </a:p>
        </p:txBody>
      </p:sp>
      <p:sp>
        <p:nvSpPr>
          <p:cNvPr id="11" name="Rectangle 10"/>
          <p:cNvSpPr/>
          <p:nvPr/>
        </p:nvSpPr>
        <p:spPr>
          <a:xfrm>
            <a:off x="357158" y="6273225"/>
            <a:ext cx="8501122" cy="584775"/>
          </a:xfrm>
          <a:prstGeom prst="rect">
            <a:avLst/>
          </a:prstGeom>
        </p:spPr>
        <p:txBody>
          <a:bodyPr wrap="square">
            <a:spAutoFit/>
          </a:bodyPr>
          <a:lstStyle/>
          <a:p>
            <a:r>
              <a:rPr lang="en-GB" sz="1600" b="1" dirty="0">
                <a:latin typeface="Times New Roman" pitchFamily="18" charset="0"/>
                <a:cs typeface="Times New Roman" pitchFamily="18" charset="0"/>
              </a:rPr>
              <a:t>Dependent sources are useful in modelling elements such as transistors, operational amplifiers, and integrated circuits</a:t>
            </a:r>
            <a:r>
              <a:rPr lang="en-GB" sz="16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76405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785818"/>
          </a:xfrm>
        </p:spPr>
        <p:txBody>
          <a:bodyPr>
            <a:normAutofit/>
          </a:bodyPr>
          <a:lstStyle/>
          <a:p>
            <a:r>
              <a:rPr lang="en-US" sz="3200" b="1" dirty="0">
                <a:solidFill>
                  <a:srgbClr val="C00000"/>
                </a:solidFill>
                <a:latin typeface="Times New Roman" pitchFamily="18" charset="0"/>
                <a:cs typeface="Times New Roman" pitchFamily="18" charset="0"/>
              </a:rPr>
              <a:t>PASSIVE ELEMENTS (LOADS)</a:t>
            </a:r>
            <a:endParaRPr lang="en-US" sz="3600" dirty="0"/>
          </a:p>
        </p:txBody>
      </p:sp>
      <p:sp>
        <p:nvSpPr>
          <p:cNvPr id="3" name="Content Placeholder 2"/>
          <p:cNvSpPr>
            <a:spLocks noGrp="1"/>
          </p:cNvSpPr>
          <p:nvPr>
            <p:ph idx="1"/>
          </p:nvPr>
        </p:nvSpPr>
        <p:spPr>
          <a:xfrm>
            <a:off x="500002" y="857232"/>
            <a:ext cx="8643998" cy="2714644"/>
          </a:xfrm>
        </p:spPr>
        <p:txBody>
          <a:bodyPr>
            <a:normAutofit/>
          </a:bodyPr>
          <a:lstStyle/>
          <a:p>
            <a:pPr marL="0" indent="0">
              <a:buNone/>
            </a:pPr>
            <a:r>
              <a:rPr lang="en-GB" sz="2000" dirty="0">
                <a:latin typeface="Times New Roman" pitchFamily="18" charset="0"/>
                <a:cs typeface="Times New Roman" pitchFamily="18" charset="0"/>
              </a:rPr>
              <a:t>Passive elements are those elements which are capable of receiving the energy. Some passive elements like inductors and capacitors are capable of storing a finite amount of energy, and return it later to an external element.</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
        <p:nvSpPr>
          <p:cNvPr id="17" name="Rectangle 16"/>
          <p:cNvSpPr/>
          <p:nvPr/>
        </p:nvSpPr>
        <p:spPr>
          <a:xfrm>
            <a:off x="500034" y="1857364"/>
            <a:ext cx="8358246" cy="1754326"/>
          </a:xfrm>
          <a:prstGeom prst="rect">
            <a:avLst/>
          </a:prstGeom>
        </p:spPr>
        <p:txBody>
          <a:bodyPr wrap="square">
            <a:spAutoFit/>
          </a:bodyPr>
          <a:lstStyle/>
          <a:p>
            <a:r>
              <a:rPr lang="en-US" b="1" dirty="0">
                <a:latin typeface="Times New Roman" pitchFamily="18" charset="0"/>
                <a:cs typeface="Times New Roman" pitchFamily="18" charset="0"/>
              </a:rPr>
              <a:t>RESISTOR </a:t>
            </a:r>
          </a:p>
          <a:p>
            <a:r>
              <a:rPr lang="en-GB" dirty="0">
                <a:latin typeface="Times New Roman" pitchFamily="18" charset="0"/>
                <a:cs typeface="Times New Roman" pitchFamily="18" charset="0"/>
              </a:rPr>
              <a:t>Materials in general have a characteristic behaviour of </a:t>
            </a:r>
            <a:r>
              <a:rPr lang="en-GB" b="1" dirty="0">
                <a:latin typeface="Times New Roman" pitchFamily="18" charset="0"/>
                <a:cs typeface="Times New Roman" pitchFamily="18" charset="0"/>
              </a:rPr>
              <a:t>resisting the flow of electric charge</a:t>
            </a:r>
            <a:r>
              <a:rPr lang="en-GB" dirty="0">
                <a:latin typeface="Times New Roman" pitchFamily="18" charset="0"/>
                <a:cs typeface="Times New Roman" pitchFamily="18" charset="0"/>
              </a:rPr>
              <a:t>. This physical property, or ability to resist the flow of current, is known as resistance and is represented by the symbol R. The Resistance is measured in ohms ( </a:t>
            </a:r>
            <a:r>
              <a:rPr lang="el-GR" dirty="0">
                <a:latin typeface="Times New Roman" pitchFamily="18" charset="0"/>
                <a:cs typeface="Times New Roman" pitchFamily="18" charset="0"/>
              </a:rPr>
              <a:t>Ω</a:t>
            </a:r>
            <a:r>
              <a:rPr lang="en-GB" dirty="0">
                <a:latin typeface="Times New Roman" pitchFamily="18" charset="0"/>
                <a:cs typeface="Times New Roman" pitchFamily="18" charset="0"/>
              </a:rPr>
              <a:t>). The circuit element used to model the current-resisting behaviour of a material is called the resistor. </a:t>
            </a:r>
            <a:endParaRPr lang="en-US" dirty="0">
              <a:latin typeface="Times New Roman" pitchFamily="18" charset="0"/>
              <a:cs typeface="Times New Roman" pitchFamily="18" charset="0"/>
            </a:endParaRPr>
          </a:p>
        </p:txBody>
      </p:sp>
      <p:sp>
        <p:nvSpPr>
          <p:cNvPr id="5" name="Rectangle 4"/>
          <p:cNvSpPr/>
          <p:nvPr/>
        </p:nvSpPr>
        <p:spPr>
          <a:xfrm>
            <a:off x="642910" y="4714884"/>
            <a:ext cx="7858180" cy="646331"/>
          </a:xfrm>
          <a:prstGeom prst="rect">
            <a:avLst/>
          </a:prstGeom>
        </p:spPr>
        <p:txBody>
          <a:bodyPr wrap="square">
            <a:spAutoFit/>
          </a:bodyPr>
          <a:lstStyle/>
          <a:p>
            <a:r>
              <a:rPr lang="en-GB" dirty="0">
                <a:latin typeface="Times New Roman" pitchFamily="18" charset="0"/>
                <a:cs typeface="Times New Roman" pitchFamily="18" charset="0"/>
              </a:rPr>
              <a:t>The resistance of a resistor depends on the material of which the conductor is made and geometrical shape of the conductor </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3786182" y="6143644"/>
            <a:ext cx="952500" cy="390525"/>
          </a:xfrm>
          <a:prstGeom prst="rect">
            <a:avLst/>
          </a:prstGeom>
          <a:noFill/>
          <a:ln w="9525">
            <a:noFill/>
            <a:miter lim="800000"/>
            <a:headEnd/>
            <a:tailEnd/>
          </a:ln>
          <a:effectLst/>
        </p:spPr>
      </p:pic>
      <p:sp>
        <p:nvSpPr>
          <p:cNvPr id="9" name="Rectangle 8"/>
          <p:cNvSpPr/>
          <p:nvPr/>
        </p:nvSpPr>
        <p:spPr>
          <a:xfrm>
            <a:off x="714348" y="5357826"/>
            <a:ext cx="7786742" cy="830997"/>
          </a:xfrm>
          <a:prstGeom prst="rect">
            <a:avLst/>
          </a:prstGeom>
        </p:spPr>
        <p:txBody>
          <a:bodyPr wrap="square">
            <a:spAutoFit/>
          </a:bodyPr>
          <a:lstStyle/>
          <a:p>
            <a:r>
              <a:rPr lang="en-GB" sz="1600" dirty="0">
                <a:latin typeface="Times New Roman" pitchFamily="18" charset="0"/>
                <a:cs typeface="Times New Roman" pitchFamily="18" charset="0"/>
              </a:rPr>
              <a:t>The </a:t>
            </a:r>
            <a:r>
              <a:rPr lang="en-GB" sz="1600" b="1" dirty="0">
                <a:latin typeface="Times New Roman" pitchFamily="18" charset="0"/>
                <a:cs typeface="Times New Roman" pitchFamily="18" charset="0"/>
              </a:rPr>
              <a:t>inverse of the resistance </a:t>
            </a:r>
            <a:r>
              <a:rPr lang="en-GB" sz="1600" dirty="0">
                <a:latin typeface="Times New Roman" pitchFamily="18" charset="0"/>
                <a:cs typeface="Times New Roman" pitchFamily="18" charset="0"/>
              </a:rPr>
              <a:t>is called the </a:t>
            </a:r>
            <a:r>
              <a:rPr lang="en-GB" sz="1600" b="1" dirty="0">
                <a:latin typeface="Times New Roman" pitchFamily="18" charset="0"/>
                <a:cs typeface="Times New Roman" pitchFamily="18" charset="0"/>
              </a:rPr>
              <a:t>conductance</a:t>
            </a:r>
            <a:r>
              <a:rPr lang="en-GB" sz="1600" dirty="0">
                <a:latin typeface="Times New Roman" pitchFamily="18" charset="0"/>
                <a:cs typeface="Times New Roman" pitchFamily="18" charset="0"/>
              </a:rPr>
              <a:t> and inverse of resistivity is called </a:t>
            </a:r>
            <a:r>
              <a:rPr lang="en-GB" sz="1600" b="1" dirty="0">
                <a:latin typeface="Times New Roman" pitchFamily="18" charset="0"/>
                <a:cs typeface="Times New Roman" pitchFamily="18" charset="0"/>
              </a:rPr>
              <a:t>specific conductance or conductivity </a:t>
            </a:r>
            <a:r>
              <a:rPr lang="en-GB" sz="1600" dirty="0">
                <a:latin typeface="Times New Roman" pitchFamily="18" charset="0"/>
                <a:cs typeface="Times New Roman" pitchFamily="18" charset="0"/>
              </a:rPr>
              <a:t>The symbol used to represent the conductance is G and conductivity is    . </a:t>
            </a:r>
            <a:endParaRPr lang="en-US" sz="16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3" cstate="print"/>
          <a:srcRect/>
          <a:stretch>
            <a:fillRect/>
          </a:stretch>
        </p:blipFill>
        <p:spPr bwMode="auto">
          <a:xfrm>
            <a:off x="3214678" y="3286124"/>
            <a:ext cx="2071702" cy="1143007"/>
          </a:xfrm>
          <a:prstGeom prst="rect">
            <a:avLst/>
          </a:prstGeom>
          <a:noFill/>
          <a:ln w="9525">
            <a:noFill/>
            <a:miter lim="800000"/>
            <a:headEnd/>
            <a:tailEnd/>
          </a:ln>
          <a:effectLst/>
        </p:spPr>
      </p:pic>
      <p:sp>
        <p:nvSpPr>
          <p:cNvPr id="11" name="Rectangle 10"/>
          <p:cNvSpPr/>
          <p:nvPr/>
        </p:nvSpPr>
        <p:spPr>
          <a:xfrm>
            <a:off x="2571736" y="4500570"/>
            <a:ext cx="3500462" cy="253916"/>
          </a:xfrm>
          <a:prstGeom prst="rect">
            <a:avLst/>
          </a:prstGeom>
        </p:spPr>
        <p:txBody>
          <a:bodyPr wrap="square">
            <a:spAutoFit/>
          </a:bodyPr>
          <a:lstStyle/>
          <a:p>
            <a:r>
              <a:rPr lang="en-GB" sz="1050" dirty="0">
                <a:latin typeface="Tahoma" pitchFamily="34" charset="0"/>
                <a:ea typeface="Tahoma" pitchFamily="34" charset="0"/>
                <a:cs typeface="Tahoma" pitchFamily="34" charset="0"/>
              </a:rPr>
              <a:t>Fig. (a) Typical Resistor, (b) Circuit Symbol for Resistor </a:t>
            </a:r>
            <a:endParaRPr lang="en-US" sz="1050" dirty="0">
              <a:latin typeface="Tahoma" pitchFamily="34" charset="0"/>
              <a:ea typeface="Tahoma" pitchFamily="34" charset="0"/>
              <a:cs typeface="Tahoma" pitchFamily="34" charset="0"/>
            </a:endParaRPr>
          </a:p>
        </p:txBody>
      </p:sp>
      <p:pic>
        <p:nvPicPr>
          <p:cNvPr id="7" name="Picture 3"/>
          <p:cNvPicPr>
            <a:picLocks noChangeAspect="1" noChangeArrowheads="1"/>
          </p:cNvPicPr>
          <p:nvPr/>
        </p:nvPicPr>
        <p:blipFill>
          <a:blip r:embed="rId4"/>
          <a:srcRect/>
          <a:stretch>
            <a:fillRect/>
          </a:stretch>
        </p:blipFill>
        <p:spPr bwMode="auto">
          <a:xfrm>
            <a:off x="2419336" y="5905519"/>
            <a:ext cx="152400" cy="238125"/>
          </a:xfrm>
          <a:prstGeom prst="rect">
            <a:avLst/>
          </a:prstGeom>
          <a:noFill/>
          <a:ln w="9525">
            <a:noFill/>
            <a:miter lim="800000"/>
            <a:headEnd/>
            <a:tailEnd/>
          </a:ln>
          <a:effectLst/>
        </p:spPr>
      </p:pic>
    </p:spTree>
    <p:extLst>
      <p:ext uri="{BB962C8B-B14F-4D97-AF65-F5344CB8AC3E}">
        <p14:creationId xmlns:p14="http://schemas.microsoft.com/office/powerpoint/2010/main" val="308129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81200"/>
            <a:ext cx="7772400" cy="1470025"/>
          </a:xfrm>
        </p:spPr>
        <p:txBody>
          <a:bodyPr>
            <a:normAutofit/>
          </a:bodyPr>
          <a:lstStyle/>
          <a:p>
            <a:r>
              <a:rPr lang="en-IN" dirty="0">
                <a:solidFill>
                  <a:srgbClr val="C00000"/>
                </a:solidFill>
              </a:rPr>
              <a:t>Welcome you all </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35302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14"/>
            <a:ext cx="8229600" cy="571504"/>
          </a:xfrm>
        </p:spPr>
        <p:txBody>
          <a:bodyPr>
            <a:normAutofit fontScale="90000"/>
          </a:bodyPr>
          <a:lstStyle/>
          <a:p>
            <a:r>
              <a:rPr lang="en-US" sz="3200" b="1" dirty="0">
                <a:solidFill>
                  <a:srgbClr val="C00000"/>
                </a:solidFill>
                <a:latin typeface="Times New Roman" pitchFamily="18" charset="0"/>
                <a:cs typeface="Times New Roman" pitchFamily="18" charset="0"/>
              </a:rPr>
              <a:t>PASSIVE ELEMENTS (LOADS)</a:t>
            </a:r>
            <a:endParaRPr lang="en-US" sz="3600" dirty="0"/>
          </a:p>
        </p:txBody>
      </p:sp>
      <p:sp>
        <p:nvSpPr>
          <p:cNvPr id="10" name="Content Placeholder 9"/>
          <p:cNvSpPr>
            <a:spLocks noGrp="1"/>
          </p:cNvSpPr>
          <p:nvPr>
            <p:ph idx="1"/>
          </p:nvPr>
        </p:nvSpPr>
        <p:spPr>
          <a:xfrm>
            <a:off x="457200" y="1671638"/>
            <a:ext cx="8229600" cy="4900634"/>
          </a:xfrm>
        </p:spPr>
        <p:txBody>
          <a:bodyPr>
            <a:normAutofit fontScale="62500" lnSpcReduction="20000"/>
          </a:bodyPr>
          <a:lstStyle/>
          <a:p>
            <a:pPr marL="0" indent="0">
              <a:buNone/>
            </a:pPr>
            <a:r>
              <a:rPr lang="en-GB" dirty="0"/>
              <a:t>By using Ohm’s Law, The power dissipated in a resistor can be expressed in terms of R as below</a:t>
            </a:r>
          </a:p>
          <a:p>
            <a:pPr marL="0" indent="0">
              <a:buNone/>
            </a:pPr>
            <a:endParaRPr lang="en-GB" dirty="0"/>
          </a:p>
          <a:p>
            <a:pPr marL="0" indent="0">
              <a:buNone/>
            </a:pPr>
            <a:r>
              <a:rPr lang="en-GB" dirty="0"/>
              <a:t> </a:t>
            </a:r>
          </a:p>
          <a:p>
            <a:pPr marL="0" indent="0">
              <a:buNone/>
            </a:pPr>
            <a:r>
              <a:rPr lang="en-GB" dirty="0"/>
              <a:t>The power dissipated by a resistor may also be expressed in terms of G as </a:t>
            </a:r>
          </a:p>
          <a:p>
            <a:pPr marL="0" indent="0">
              <a:buNone/>
            </a:pPr>
            <a:endParaRPr lang="en-GB" dirty="0"/>
          </a:p>
          <a:p>
            <a:pPr marL="0" indent="0">
              <a:buNone/>
            </a:pPr>
            <a:endParaRPr lang="en-GB" dirty="0"/>
          </a:p>
          <a:p>
            <a:pPr marL="0" indent="0">
              <a:buNone/>
            </a:pPr>
            <a:endParaRPr lang="en-GB" dirty="0"/>
          </a:p>
          <a:p>
            <a:pPr marL="0" indent="0">
              <a:buNone/>
            </a:pPr>
            <a:r>
              <a:rPr lang="en-GB" dirty="0"/>
              <a:t>The energy lost in the resistor from time 0 to t is expressed as </a:t>
            </a:r>
          </a:p>
          <a:p>
            <a:pPr marL="0" indent="0">
              <a:buNone/>
            </a:pPr>
            <a:endParaRPr lang="en-US" dirty="0"/>
          </a:p>
          <a:p>
            <a:pPr marL="0" indent="0">
              <a:buNone/>
            </a:pPr>
            <a:r>
              <a:rPr lang="en-US" dirty="0"/>
              <a:t> </a:t>
            </a:r>
          </a:p>
          <a:p>
            <a:pPr marL="0" indent="0">
              <a:buNone/>
            </a:pPr>
            <a:endParaRPr lang="en-IN" dirty="0"/>
          </a:p>
          <a:p>
            <a:pPr marL="0" indent="0">
              <a:buNone/>
            </a:pPr>
            <a:endParaRPr lang="en-IN" dirty="0"/>
          </a:p>
          <a:p>
            <a:pPr marL="0" indent="0">
              <a:buNone/>
            </a:pPr>
            <a:endParaRPr lang="en-IN" dirty="0"/>
          </a:p>
          <a:p>
            <a:pPr marL="0" indent="0">
              <a:buNone/>
            </a:pPr>
            <a:endParaRPr lang="en-US" dirty="0"/>
          </a:p>
          <a:p>
            <a:pPr marL="0" indent="0">
              <a:buNone/>
            </a:pPr>
            <a:r>
              <a:rPr lang="en-GB" dirty="0"/>
              <a:t>Where V is in volts, I is in amperes, R is in ohms, and energy W is in joules. </a:t>
            </a:r>
            <a:endParaRPr lang="en-US" dirty="0"/>
          </a:p>
        </p:txBody>
      </p:sp>
      <p:pic>
        <p:nvPicPr>
          <p:cNvPr id="2050" name="Picture 2"/>
          <p:cNvPicPr>
            <a:picLocks noChangeAspect="1" noChangeArrowheads="1"/>
          </p:cNvPicPr>
          <p:nvPr/>
        </p:nvPicPr>
        <p:blipFill>
          <a:blip r:embed="rId2"/>
          <a:srcRect/>
          <a:stretch>
            <a:fillRect/>
          </a:stretch>
        </p:blipFill>
        <p:spPr bwMode="auto">
          <a:xfrm>
            <a:off x="3214678" y="2143115"/>
            <a:ext cx="3009900" cy="57150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143240" y="3286124"/>
            <a:ext cx="2819400" cy="571504"/>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3286116" y="4286256"/>
            <a:ext cx="3086100" cy="1928826"/>
          </a:xfrm>
          <a:prstGeom prst="rect">
            <a:avLst/>
          </a:prstGeom>
          <a:noFill/>
          <a:ln w="9525">
            <a:noFill/>
            <a:miter lim="800000"/>
            <a:headEnd/>
            <a:tailEnd/>
          </a:ln>
          <a:effectLst/>
        </p:spPr>
      </p:pic>
      <p:sp>
        <p:nvSpPr>
          <p:cNvPr id="7" name="Rectangle 6"/>
          <p:cNvSpPr/>
          <p:nvPr/>
        </p:nvSpPr>
        <p:spPr>
          <a:xfrm>
            <a:off x="571472" y="785794"/>
            <a:ext cx="7143800" cy="369332"/>
          </a:xfrm>
          <a:prstGeom prst="rect">
            <a:avLst/>
          </a:prstGeom>
        </p:spPr>
        <p:txBody>
          <a:bodyPr wrap="square">
            <a:spAutoFit/>
          </a:bodyPr>
          <a:lstStyle/>
          <a:p>
            <a:r>
              <a:rPr lang="en-GB" dirty="0"/>
              <a:t>Thus conductivity        	and its units are Siemens per meter </a:t>
            </a:r>
            <a:endParaRPr lang="en-US" dirty="0"/>
          </a:p>
        </p:txBody>
      </p:sp>
      <p:pic>
        <p:nvPicPr>
          <p:cNvPr id="8" name="Picture 3"/>
          <p:cNvPicPr>
            <a:picLocks noChangeAspect="1" noChangeArrowheads="1"/>
          </p:cNvPicPr>
          <p:nvPr/>
        </p:nvPicPr>
        <p:blipFill>
          <a:blip r:embed="rId5"/>
          <a:srcRect/>
          <a:stretch>
            <a:fillRect/>
          </a:stretch>
        </p:blipFill>
        <p:spPr bwMode="auto">
          <a:xfrm>
            <a:off x="2928926" y="1142984"/>
            <a:ext cx="3219450" cy="500065"/>
          </a:xfrm>
          <a:prstGeom prst="rect">
            <a:avLst/>
          </a:prstGeom>
          <a:noFill/>
          <a:ln w="9525">
            <a:noFill/>
            <a:miter lim="800000"/>
            <a:headEnd/>
            <a:tailEnd/>
          </a:ln>
          <a:effectLst/>
        </p:spPr>
      </p:pic>
      <p:pic>
        <p:nvPicPr>
          <p:cNvPr id="9" name="Picture 2"/>
          <p:cNvPicPr>
            <a:picLocks noChangeAspect="1" noChangeArrowheads="1"/>
          </p:cNvPicPr>
          <p:nvPr/>
        </p:nvPicPr>
        <p:blipFill>
          <a:blip r:embed="rId6"/>
          <a:srcRect/>
          <a:stretch>
            <a:fillRect/>
          </a:stretch>
        </p:blipFill>
        <p:spPr bwMode="auto">
          <a:xfrm>
            <a:off x="2428860" y="857232"/>
            <a:ext cx="857256" cy="357190"/>
          </a:xfrm>
          <a:prstGeom prst="rect">
            <a:avLst/>
          </a:prstGeom>
          <a:noFill/>
          <a:ln w="9525">
            <a:noFill/>
            <a:miter lim="800000"/>
            <a:headEnd/>
            <a:tailEnd/>
          </a:ln>
          <a:effectLst/>
        </p:spPr>
      </p:pic>
    </p:spTree>
    <p:extLst>
      <p:ext uri="{BB962C8B-B14F-4D97-AF65-F5344CB8AC3E}">
        <p14:creationId xmlns:p14="http://schemas.microsoft.com/office/powerpoint/2010/main" val="3521272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2162"/>
          </a:xfrm>
        </p:spPr>
        <p:txBody>
          <a:bodyPr vert="horz" lIns="91440" tIns="45720" rIns="91440" bIns="45720" rtlCol="0" anchor="ctr">
            <a:normAutofit/>
          </a:bodyPr>
          <a:lstStyle/>
          <a:p>
            <a:r>
              <a:rPr lang="en-IN" sz="3200" b="1" dirty="0">
                <a:solidFill>
                  <a:srgbClr val="C00000"/>
                </a:solidFill>
                <a:latin typeface="Times New Roman" pitchFamily="18" charset="0"/>
                <a:cs typeface="Times New Roman" pitchFamily="18" charset="0"/>
              </a:rPr>
              <a:t>Practice Examples:</a:t>
            </a:r>
          </a:p>
        </p:txBody>
      </p:sp>
      <p:sp>
        <p:nvSpPr>
          <p:cNvPr id="3" name="Content Placeholder 2"/>
          <p:cNvSpPr>
            <a:spLocks noGrp="1"/>
          </p:cNvSpPr>
          <p:nvPr>
            <p:ph idx="1"/>
          </p:nvPr>
        </p:nvSpPr>
        <p:spPr>
          <a:xfrm>
            <a:off x="457200" y="990600"/>
            <a:ext cx="8229600" cy="584775"/>
          </a:xfrm>
        </p:spPr>
        <p:txBody>
          <a:bodyPr>
            <a:spAutoFit/>
          </a:bodyPr>
          <a:lstStyle/>
          <a:p>
            <a:pPr marL="0" indent="0">
              <a:buNone/>
            </a:pPr>
            <a:r>
              <a:rPr lang="en-GB" sz="1600" b="1" dirty="0">
                <a:latin typeface="Times New Roman" pitchFamily="18" charset="0"/>
                <a:cs typeface="Times New Roman" pitchFamily="18" charset="0"/>
              </a:rPr>
              <a:t>Question1: </a:t>
            </a:r>
            <a:r>
              <a:rPr lang="en-GB" sz="1600" dirty="0">
                <a:latin typeface="Times New Roman" pitchFamily="18" charset="0"/>
                <a:cs typeface="Times New Roman" pitchFamily="18" charset="0"/>
              </a:rPr>
              <a:t>In the circuit in below Figure below, determine the current and the power absorbed by the resistor</a:t>
            </a:r>
            <a:endParaRPr lang="en-IN" sz="16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295400"/>
            <a:ext cx="176847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523775" y="1790700"/>
            <a:ext cx="8229600" cy="92948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600" b="1" dirty="0">
                <a:latin typeface="Times New Roman" pitchFamily="18" charset="0"/>
                <a:cs typeface="Times New Roman" pitchFamily="18" charset="0"/>
              </a:rPr>
              <a:t>Answer1: </a:t>
            </a:r>
          </a:p>
          <a:p>
            <a:pPr marL="0" indent="0">
              <a:buFont typeface="Arial" pitchFamily="34" charset="0"/>
              <a:buNone/>
            </a:pPr>
            <a:r>
              <a:rPr lang="en-GB" sz="1600" dirty="0">
                <a:latin typeface="Times New Roman" pitchFamily="18" charset="0"/>
                <a:cs typeface="Times New Roman" pitchFamily="18" charset="0"/>
              </a:rPr>
              <a:t>Current: 6mA</a:t>
            </a:r>
          </a:p>
          <a:p>
            <a:pPr marL="0" indent="0">
              <a:buFont typeface="Arial" pitchFamily="34" charset="0"/>
              <a:buNone/>
            </a:pPr>
            <a:r>
              <a:rPr lang="en-GB" sz="1600" dirty="0">
                <a:latin typeface="Times New Roman" pitchFamily="18" charset="0"/>
                <a:cs typeface="Times New Roman" pitchFamily="18" charset="0"/>
              </a:rPr>
              <a:t>Power: 0.072Watt</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968" y="3990239"/>
            <a:ext cx="3635375"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511743" y="3259200"/>
            <a:ext cx="8229600" cy="830997"/>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a:latin typeface="Times New Roman" pitchFamily="18" charset="0"/>
                <a:cs typeface="Times New Roman" pitchFamily="18" charset="0"/>
              </a:rPr>
              <a:t>Question2: </a:t>
            </a:r>
            <a:r>
              <a:rPr lang="en-GB" sz="1600" dirty="0"/>
              <a:t>Given the circuits in below Figures., find (a) the current </a:t>
            </a:r>
            <a:r>
              <a:rPr lang="en-GB" sz="1600" i="1" dirty="0"/>
              <a:t>I </a:t>
            </a:r>
            <a:r>
              <a:rPr lang="en-GB" sz="1600" dirty="0"/>
              <a:t>and the power absorbed by the resistor in Fig. a, and (b) the voltage across the current source and the power supplied by the </a:t>
            </a:r>
            <a:r>
              <a:rPr lang="en-IN" sz="1600" dirty="0"/>
              <a:t>source in Fig. b.</a:t>
            </a:r>
            <a:endParaRPr lang="en-IN" sz="1600" dirty="0">
              <a:latin typeface="Times New Roman" pitchFamily="18" charset="0"/>
              <a:cs typeface="Times New Roman" pitchFamily="18" charset="0"/>
            </a:endParaRPr>
          </a:p>
        </p:txBody>
      </p:sp>
      <p:sp>
        <p:nvSpPr>
          <p:cNvPr id="8" name="Content Placeholder 2"/>
          <p:cNvSpPr txBox="1">
            <a:spLocks/>
          </p:cNvSpPr>
          <p:nvPr/>
        </p:nvSpPr>
        <p:spPr>
          <a:xfrm>
            <a:off x="629653" y="5292869"/>
            <a:ext cx="8229600" cy="92948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600" b="1" dirty="0">
                <a:latin typeface="Times New Roman" pitchFamily="18" charset="0"/>
                <a:cs typeface="Times New Roman" pitchFamily="18" charset="0"/>
              </a:rPr>
              <a:t>Answer2: </a:t>
            </a:r>
          </a:p>
          <a:p>
            <a:pPr marL="0" indent="0">
              <a:buNone/>
            </a:pPr>
            <a:r>
              <a:rPr lang="en-IN" sz="1600" dirty="0">
                <a:latin typeface="Times New Roman" pitchFamily="18" charset="0"/>
                <a:cs typeface="Times New Roman" pitchFamily="18" charset="0"/>
              </a:rPr>
              <a:t>(a) </a:t>
            </a:r>
            <a:r>
              <a:rPr lang="en-IN" sz="1600" i="1" dirty="0">
                <a:latin typeface="Times New Roman" pitchFamily="18" charset="0"/>
                <a:cs typeface="Times New Roman" pitchFamily="18" charset="0"/>
              </a:rPr>
              <a:t>I </a:t>
            </a:r>
            <a:r>
              <a:rPr lang="en-IN" sz="1600" dirty="0">
                <a:latin typeface="Times New Roman" pitchFamily="18" charset="0"/>
                <a:cs typeface="Times New Roman" pitchFamily="18" charset="0"/>
              </a:rPr>
              <a:t> = 0.3 mA, </a:t>
            </a:r>
            <a:r>
              <a:rPr lang="en-IN" sz="1600" i="1" dirty="0">
                <a:latin typeface="Times New Roman" pitchFamily="18" charset="0"/>
                <a:cs typeface="Times New Roman" pitchFamily="18" charset="0"/>
              </a:rPr>
              <a:t>P </a:t>
            </a:r>
            <a:r>
              <a:rPr lang="en-IN" sz="1600" dirty="0">
                <a:latin typeface="Times New Roman" pitchFamily="18" charset="0"/>
                <a:cs typeface="Times New Roman" pitchFamily="18" charset="0"/>
              </a:rPr>
              <a:t> = 3.6 </a:t>
            </a:r>
            <a:r>
              <a:rPr lang="en-IN" sz="1600" dirty="0" err="1">
                <a:latin typeface="Times New Roman" pitchFamily="18" charset="0"/>
                <a:cs typeface="Times New Roman" pitchFamily="18" charset="0"/>
              </a:rPr>
              <a:t>mW</a:t>
            </a:r>
            <a:r>
              <a:rPr lang="en-IN" sz="1600" dirty="0">
                <a:latin typeface="Times New Roman" pitchFamily="18" charset="0"/>
                <a:cs typeface="Times New Roman" pitchFamily="18" charset="0"/>
              </a:rPr>
              <a:t>;</a:t>
            </a:r>
          </a:p>
          <a:p>
            <a:pPr marL="0" indent="0">
              <a:buNone/>
            </a:pPr>
            <a:r>
              <a:rPr lang="en-IN" sz="1600" dirty="0">
                <a:latin typeface="Times New Roman" pitchFamily="18" charset="0"/>
                <a:cs typeface="Times New Roman" pitchFamily="18" charset="0"/>
              </a:rPr>
              <a:t>(b) </a:t>
            </a:r>
            <a:r>
              <a:rPr lang="en-IN" sz="1600" i="1" dirty="0">
                <a:latin typeface="Times New Roman" pitchFamily="18" charset="0"/>
                <a:cs typeface="Times New Roman" pitchFamily="18" charset="0"/>
              </a:rPr>
              <a:t>P </a:t>
            </a:r>
            <a:r>
              <a:rPr lang="en-IN" sz="1600" dirty="0">
                <a:latin typeface="Times New Roman" pitchFamily="18" charset="0"/>
                <a:cs typeface="Times New Roman" pitchFamily="18" charset="0"/>
              </a:rPr>
              <a:t> = 2.16 </a:t>
            </a:r>
            <a:r>
              <a:rPr lang="en-IN" sz="1600" dirty="0" err="1">
                <a:latin typeface="Times New Roman" pitchFamily="18" charset="0"/>
                <a:cs typeface="Times New Roman" pitchFamily="18" charset="0"/>
              </a:rPr>
              <a:t>mW</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Vs</a:t>
            </a:r>
            <a:r>
              <a:rPr lang="en-IN" sz="1600" dirty="0">
                <a:latin typeface="Times New Roman" pitchFamily="18" charset="0"/>
                <a:cs typeface="Times New Roman" pitchFamily="18" charset="0"/>
              </a:rPr>
              <a:t>= 3.6 V,</a:t>
            </a:r>
            <a:endParaRPr lang="en-GB" sz="1600" dirty="0">
              <a:latin typeface="Times New Roman" pitchFamily="18" charset="0"/>
              <a:cs typeface="Times New Roman" pitchFamily="18" charset="0"/>
            </a:endParaRPr>
          </a:p>
        </p:txBody>
      </p:sp>
    </p:spTree>
    <p:extLst>
      <p:ext uri="{BB962C8B-B14F-4D97-AF65-F5344CB8AC3E}">
        <p14:creationId xmlns:p14="http://schemas.microsoft.com/office/powerpoint/2010/main" val="1895576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2"/>
            <a:ext cx="8229600" cy="868346"/>
          </a:xfrm>
        </p:spPr>
        <p:txBody>
          <a:bodyPr vert="horz" lIns="91440" tIns="45720" rIns="91440" bIns="45720" rtlCol="0" anchor="ctr">
            <a:normAutofit/>
          </a:bodyPr>
          <a:lstStyle/>
          <a:p>
            <a:r>
              <a:rPr lang="en-US" sz="3200" b="1" dirty="0">
                <a:solidFill>
                  <a:srgbClr val="C00000"/>
                </a:solidFill>
                <a:latin typeface="Times New Roman" pitchFamily="18" charset="0"/>
                <a:cs typeface="Times New Roman" pitchFamily="18" charset="0"/>
              </a:rPr>
              <a:t>NETWORK/CIRCUIT TERMINOLOGY </a:t>
            </a:r>
          </a:p>
        </p:txBody>
      </p:sp>
      <p:sp>
        <p:nvSpPr>
          <p:cNvPr id="3" name="Content Placeholder 2"/>
          <p:cNvSpPr>
            <a:spLocks noGrp="1"/>
          </p:cNvSpPr>
          <p:nvPr>
            <p:ph idx="1"/>
          </p:nvPr>
        </p:nvSpPr>
        <p:spPr>
          <a:xfrm>
            <a:off x="214282" y="928670"/>
            <a:ext cx="8786874" cy="5214974"/>
          </a:xfrm>
        </p:spPr>
        <p:txBody>
          <a:bodyPr>
            <a:noAutofit/>
          </a:bodyPr>
          <a:lstStyle/>
          <a:p>
            <a:r>
              <a:rPr lang="en-GB" sz="2000" b="1" dirty="0">
                <a:latin typeface="Times New Roman" pitchFamily="18" charset="0"/>
                <a:cs typeface="Times New Roman" pitchFamily="18" charset="0"/>
              </a:rPr>
              <a:t>Network Elements</a:t>
            </a:r>
            <a:r>
              <a:rPr lang="en-GB" sz="2000" dirty="0">
                <a:latin typeface="Times New Roman" pitchFamily="18" charset="0"/>
                <a:cs typeface="Times New Roman" pitchFamily="18" charset="0"/>
              </a:rPr>
              <a:t>: The individual components such as a resistor, inductor, capacitor, diode, voltage source, current source etc. that are used in circuit are known as network elements. </a:t>
            </a:r>
          </a:p>
          <a:p>
            <a:r>
              <a:rPr lang="en-GB" sz="2000" b="1" dirty="0">
                <a:latin typeface="Times New Roman" pitchFamily="18" charset="0"/>
                <a:cs typeface="Times New Roman" pitchFamily="18" charset="0"/>
              </a:rPr>
              <a:t>Network: </a:t>
            </a:r>
            <a:r>
              <a:rPr lang="en-GB" sz="2000" dirty="0">
                <a:latin typeface="Times New Roman" pitchFamily="18" charset="0"/>
                <a:cs typeface="Times New Roman" pitchFamily="18" charset="0"/>
              </a:rPr>
              <a:t>The interconnection of network elements is called a network. </a:t>
            </a:r>
          </a:p>
          <a:p>
            <a:r>
              <a:rPr lang="en-GB" sz="2000" b="1" dirty="0">
                <a:latin typeface="Times New Roman" pitchFamily="18" charset="0"/>
                <a:cs typeface="Times New Roman" pitchFamily="18" charset="0"/>
              </a:rPr>
              <a:t>Circuit: </a:t>
            </a:r>
            <a:r>
              <a:rPr lang="en-GB" sz="2000" dirty="0">
                <a:latin typeface="Times New Roman" pitchFamily="18" charset="0"/>
                <a:cs typeface="Times New Roman" pitchFamily="18" charset="0"/>
              </a:rPr>
              <a:t>A network with at least one closed path is called a circuit. So, all the circuits are networks but all networks are not circuits. </a:t>
            </a:r>
          </a:p>
          <a:p>
            <a:r>
              <a:rPr lang="en-GB" sz="2000" b="1" dirty="0">
                <a:latin typeface="Times New Roman" pitchFamily="18" charset="0"/>
                <a:cs typeface="Times New Roman" pitchFamily="18" charset="0"/>
              </a:rPr>
              <a:t>Branch: </a:t>
            </a:r>
            <a:r>
              <a:rPr lang="en-GB" sz="2000" dirty="0">
                <a:latin typeface="Times New Roman" pitchFamily="18" charset="0"/>
                <a:cs typeface="Times New Roman" pitchFamily="18" charset="0"/>
              </a:rPr>
              <a:t>A branch is an element of a network having only two terminals. </a:t>
            </a:r>
          </a:p>
          <a:p>
            <a:r>
              <a:rPr lang="en-GB" sz="2000" b="1" dirty="0">
                <a:latin typeface="Times New Roman" pitchFamily="18" charset="0"/>
                <a:cs typeface="Times New Roman" pitchFamily="18" charset="0"/>
              </a:rPr>
              <a:t>Node: </a:t>
            </a:r>
            <a:r>
              <a:rPr lang="en-GB" sz="2000" dirty="0">
                <a:latin typeface="Times New Roman" pitchFamily="18" charset="0"/>
                <a:cs typeface="Times New Roman" pitchFamily="18" charset="0"/>
              </a:rPr>
              <a:t>A node is the point of connection between two or more branches. It is usually indicated by a dot in a circuit. </a:t>
            </a:r>
          </a:p>
          <a:p>
            <a:r>
              <a:rPr lang="en-GB" sz="2000" b="1" dirty="0">
                <a:latin typeface="Times New Roman" pitchFamily="18" charset="0"/>
                <a:cs typeface="Times New Roman" pitchFamily="18" charset="0"/>
              </a:rPr>
              <a:t>Loop: </a:t>
            </a:r>
            <a:r>
              <a:rPr lang="en-GB" sz="2000" u="sng" dirty="0">
                <a:latin typeface="Times New Roman" pitchFamily="18" charset="0"/>
                <a:cs typeface="Times New Roman" pitchFamily="18" charset="0"/>
              </a:rPr>
              <a:t>A loop is any closed path in a circuit</a:t>
            </a:r>
            <a:r>
              <a:rPr lang="en-GB" sz="2000" dirty="0">
                <a:latin typeface="Times New Roman" pitchFamily="18" charset="0"/>
                <a:cs typeface="Times New Roman" pitchFamily="18" charset="0"/>
              </a:rPr>
              <a:t>. A loop is a closed path formed by starting at a node, passing through a set of nodes, and returning to the starting node without passing through any node more than once. </a:t>
            </a:r>
          </a:p>
          <a:p>
            <a:r>
              <a:rPr lang="en-GB" sz="2000" b="1" dirty="0">
                <a:latin typeface="Times New Roman" pitchFamily="18" charset="0"/>
                <a:cs typeface="Times New Roman" pitchFamily="18" charset="0"/>
              </a:rPr>
              <a:t>Mesh or Independent Loop: </a:t>
            </a:r>
            <a:r>
              <a:rPr lang="en-GB" sz="2000" dirty="0">
                <a:latin typeface="Times New Roman" pitchFamily="18" charset="0"/>
                <a:cs typeface="Times New Roman" pitchFamily="18" charset="0"/>
              </a:rPr>
              <a:t>Mesh is a loop which </a:t>
            </a:r>
            <a:r>
              <a:rPr lang="en-GB" sz="2000" u="sng" dirty="0">
                <a:latin typeface="Times New Roman" pitchFamily="18" charset="0"/>
                <a:cs typeface="Times New Roman" pitchFamily="18" charset="0"/>
              </a:rPr>
              <a:t>does not contain any other loops</a:t>
            </a:r>
            <a:r>
              <a:rPr lang="en-GB" sz="2000" dirty="0">
                <a:latin typeface="Times New Roman" pitchFamily="18" charset="0"/>
                <a:cs typeface="Times New Roman" pitchFamily="18" charset="0"/>
              </a:rPr>
              <a:t> in it. </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344041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725446"/>
          </a:xfrm>
        </p:spPr>
        <p:txBody>
          <a:bodyPr vert="horz" lIns="91440" tIns="45720" rIns="91440" bIns="45720" rtlCol="0" anchor="ctr">
            <a:normAutofit/>
          </a:bodyPr>
          <a:lstStyle/>
          <a:p>
            <a:r>
              <a:rPr lang="en-US" sz="3200" b="1" dirty="0">
                <a:solidFill>
                  <a:srgbClr val="C00000"/>
                </a:solidFill>
                <a:latin typeface="Times New Roman" pitchFamily="18" charset="0"/>
                <a:cs typeface="Times New Roman" pitchFamily="18" charset="0"/>
              </a:rPr>
              <a:t>KIRCHHOFF’S LAWS : KCL</a:t>
            </a:r>
          </a:p>
        </p:txBody>
      </p:sp>
      <p:sp>
        <p:nvSpPr>
          <p:cNvPr id="3" name="Content Placeholder 2"/>
          <p:cNvSpPr>
            <a:spLocks noGrp="1"/>
          </p:cNvSpPr>
          <p:nvPr>
            <p:ph idx="1"/>
          </p:nvPr>
        </p:nvSpPr>
        <p:spPr>
          <a:xfrm>
            <a:off x="214282" y="642918"/>
            <a:ext cx="4357027" cy="369332"/>
          </a:xfrm>
        </p:spPr>
        <p:txBody>
          <a:bodyPr wrap="none">
            <a:spAutoFit/>
          </a:bodyPr>
          <a:lstStyle/>
          <a:p>
            <a:pPr marL="0">
              <a:buNone/>
            </a:pPr>
            <a:r>
              <a:rPr lang="en-US" sz="1800" b="1" dirty="0">
                <a:solidFill>
                  <a:srgbClr val="FF0000"/>
                </a:solidFill>
                <a:latin typeface="Times New Roman" pitchFamily="18" charset="0"/>
                <a:cs typeface="Times New Roman" pitchFamily="18" charset="0"/>
              </a:rPr>
              <a:t>KIRCHHOFF’S CURRENT LAW (KCL) </a:t>
            </a:r>
          </a:p>
        </p:txBody>
      </p:sp>
      <p:sp>
        <p:nvSpPr>
          <p:cNvPr id="4" name="Rectangle 3"/>
          <p:cNvSpPr/>
          <p:nvPr/>
        </p:nvSpPr>
        <p:spPr>
          <a:xfrm>
            <a:off x="285720" y="1000108"/>
            <a:ext cx="8286808" cy="615553"/>
          </a:xfrm>
          <a:prstGeom prst="rect">
            <a:avLst/>
          </a:prstGeom>
        </p:spPr>
        <p:txBody>
          <a:bodyPr wrap="square">
            <a:spAutoFit/>
          </a:bodyPr>
          <a:lstStyle/>
          <a:p>
            <a:r>
              <a:rPr lang="en-GB" b="1" dirty="0">
                <a:latin typeface="Times New Roman" pitchFamily="18" charset="0"/>
                <a:cs typeface="Times New Roman" pitchFamily="18" charset="0"/>
              </a:rPr>
              <a:t>Statement: </a:t>
            </a:r>
            <a:r>
              <a:rPr lang="en-GB" sz="1600" dirty="0">
                <a:latin typeface="Times New Roman" pitchFamily="18" charset="0"/>
                <a:cs typeface="Times New Roman" pitchFamily="18" charset="0"/>
              </a:rPr>
              <a:t>Algebraic sum of the currents meeting at any junction or node is zero. The term 'algebraic' means the value of the quantity along with its sign, positive or negative. </a:t>
            </a:r>
            <a:endParaRPr lang="en-US" sz="1600"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cstate="print"/>
          <a:srcRect/>
          <a:stretch>
            <a:fillRect/>
          </a:stretch>
        </p:blipFill>
        <p:spPr bwMode="auto">
          <a:xfrm>
            <a:off x="6715140" y="1571612"/>
            <a:ext cx="2286016" cy="1557335"/>
          </a:xfrm>
          <a:prstGeom prst="rect">
            <a:avLst/>
          </a:prstGeom>
          <a:noFill/>
          <a:ln w="9525">
            <a:noFill/>
            <a:miter lim="800000"/>
            <a:headEnd/>
            <a:tailEnd/>
          </a:ln>
          <a:effectLst/>
        </p:spPr>
      </p:pic>
      <p:sp>
        <p:nvSpPr>
          <p:cNvPr id="6" name="Rectangle 5"/>
          <p:cNvSpPr/>
          <p:nvPr/>
        </p:nvSpPr>
        <p:spPr>
          <a:xfrm>
            <a:off x="7000892" y="3000372"/>
            <a:ext cx="1928733" cy="261610"/>
          </a:xfrm>
          <a:prstGeom prst="rect">
            <a:avLst/>
          </a:prstGeom>
        </p:spPr>
        <p:txBody>
          <a:bodyPr wrap="none">
            <a:spAutoFit/>
          </a:bodyPr>
          <a:lstStyle/>
          <a:p>
            <a:r>
              <a:rPr lang="en-GB" sz="1100" dirty="0">
                <a:latin typeface="Times New Roman" pitchFamily="18" charset="0"/>
                <a:cs typeface="Times New Roman" pitchFamily="18" charset="0"/>
              </a:rPr>
              <a:t>Currents meeting in a junction </a:t>
            </a:r>
            <a:endParaRPr lang="en-US" sz="1100" dirty="0">
              <a:latin typeface="Times New Roman" pitchFamily="18" charset="0"/>
              <a:cs typeface="Times New Roman" pitchFamily="18" charset="0"/>
            </a:endParaRPr>
          </a:p>
        </p:txBody>
      </p:sp>
      <p:sp>
        <p:nvSpPr>
          <p:cNvPr id="7" name="Rectangle 6"/>
          <p:cNvSpPr/>
          <p:nvPr/>
        </p:nvSpPr>
        <p:spPr>
          <a:xfrm>
            <a:off x="642910" y="2143116"/>
            <a:ext cx="4929222" cy="830997"/>
          </a:xfrm>
          <a:prstGeom prst="rect">
            <a:avLst/>
          </a:prstGeom>
        </p:spPr>
        <p:txBody>
          <a:bodyPr wrap="square">
            <a:spAutoFit/>
          </a:bodyPr>
          <a:lstStyle/>
          <a:p>
            <a:r>
              <a:rPr lang="en-GB" sz="1600" dirty="0">
                <a:latin typeface="Times New Roman" pitchFamily="18" charset="0"/>
                <a:cs typeface="Times New Roman" pitchFamily="18" charset="0"/>
              </a:rPr>
              <a:t>Applying Kirchhoff’s current law to the junction A </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        I1 + I2 - I3 + I4 - I5= 0 (algebraic sum is zero) </a:t>
            </a:r>
          </a:p>
        </p:txBody>
      </p:sp>
      <p:sp>
        <p:nvSpPr>
          <p:cNvPr id="8" name="Rectangle 7"/>
          <p:cNvSpPr/>
          <p:nvPr/>
        </p:nvSpPr>
        <p:spPr>
          <a:xfrm>
            <a:off x="357158" y="2928934"/>
            <a:ext cx="7643866" cy="584775"/>
          </a:xfrm>
          <a:prstGeom prst="rect">
            <a:avLst/>
          </a:prstGeom>
        </p:spPr>
        <p:txBody>
          <a:bodyPr wrap="square">
            <a:spAutoFit/>
          </a:bodyPr>
          <a:lstStyle/>
          <a:p>
            <a:r>
              <a:rPr lang="en-GB" sz="1600" dirty="0">
                <a:latin typeface="Times New Roman" pitchFamily="18" charset="0"/>
                <a:cs typeface="Times New Roman" pitchFamily="18" charset="0"/>
              </a:rPr>
              <a:t>	        I1 + I2 + I4 = I3 + I5 </a:t>
            </a:r>
          </a:p>
          <a:p>
            <a:r>
              <a:rPr lang="en-GB" sz="1600" dirty="0">
                <a:latin typeface="Times New Roman" pitchFamily="18" charset="0"/>
                <a:cs typeface="Times New Roman" pitchFamily="18" charset="0"/>
              </a:rPr>
              <a:t>(sum of currents towards the junction = sum of currents flowing away from the junction). </a:t>
            </a:r>
            <a:endParaRPr lang="en-US" sz="1600" dirty="0">
              <a:latin typeface="Times New Roman" pitchFamily="18" charset="0"/>
              <a:cs typeface="Times New Roman" pitchFamily="18" charset="0"/>
            </a:endParaRPr>
          </a:p>
        </p:txBody>
      </p:sp>
      <p:pic>
        <p:nvPicPr>
          <p:cNvPr id="7171" name="Picture 3"/>
          <p:cNvPicPr>
            <a:picLocks noChangeAspect="1" noChangeArrowheads="1"/>
          </p:cNvPicPr>
          <p:nvPr/>
        </p:nvPicPr>
        <p:blipFill>
          <a:blip r:embed="rId3"/>
          <a:srcRect/>
          <a:stretch>
            <a:fillRect/>
          </a:stretch>
        </p:blipFill>
        <p:spPr bwMode="auto">
          <a:xfrm>
            <a:off x="3786182" y="1571612"/>
            <a:ext cx="1009647" cy="428628"/>
          </a:xfrm>
          <a:prstGeom prst="rect">
            <a:avLst/>
          </a:prstGeom>
          <a:noFill/>
          <a:ln w="9525">
            <a:noFill/>
            <a:miter lim="800000"/>
            <a:headEnd/>
            <a:tailEnd/>
          </a:ln>
          <a:effec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617" y="3581400"/>
            <a:ext cx="5295900" cy="267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899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725446"/>
          </a:xfrm>
        </p:spPr>
        <p:txBody>
          <a:bodyPr vert="horz" lIns="91440" tIns="45720" rIns="91440" bIns="45720" rtlCol="0" anchor="ctr">
            <a:normAutofit/>
          </a:bodyPr>
          <a:lstStyle/>
          <a:p>
            <a:r>
              <a:rPr lang="en-US" sz="3200" b="1" dirty="0">
                <a:solidFill>
                  <a:srgbClr val="C00000"/>
                </a:solidFill>
                <a:latin typeface="Times New Roman" pitchFamily="18" charset="0"/>
                <a:cs typeface="Times New Roman" pitchFamily="18" charset="0"/>
              </a:rPr>
              <a:t>KIRCHHOFF’S LAWS : KCL</a:t>
            </a:r>
          </a:p>
        </p:txBody>
      </p:sp>
      <p:sp>
        <p:nvSpPr>
          <p:cNvPr id="3" name="Content Placeholder 2"/>
          <p:cNvSpPr>
            <a:spLocks noGrp="1"/>
          </p:cNvSpPr>
          <p:nvPr>
            <p:ph idx="1"/>
          </p:nvPr>
        </p:nvSpPr>
        <p:spPr>
          <a:xfrm>
            <a:off x="214282" y="642918"/>
            <a:ext cx="4357027" cy="369332"/>
          </a:xfrm>
        </p:spPr>
        <p:txBody>
          <a:bodyPr wrap="none">
            <a:spAutoFit/>
          </a:bodyPr>
          <a:lstStyle/>
          <a:p>
            <a:pPr marL="0">
              <a:buNone/>
            </a:pPr>
            <a:r>
              <a:rPr lang="en-US" sz="1800" b="1" dirty="0">
                <a:solidFill>
                  <a:srgbClr val="FF0000"/>
                </a:solidFill>
                <a:latin typeface="Times New Roman" pitchFamily="18" charset="0"/>
                <a:cs typeface="Times New Roman" pitchFamily="18" charset="0"/>
              </a:rPr>
              <a:t>KIRCHHOFF’S CURRENT LAW (KCL) </a:t>
            </a:r>
          </a:p>
        </p:txBody>
      </p:sp>
      <p:sp>
        <p:nvSpPr>
          <p:cNvPr id="4" name="Rectangle 3"/>
          <p:cNvSpPr/>
          <p:nvPr/>
        </p:nvSpPr>
        <p:spPr>
          <a:xfrm>
            <a:off x="285720" y="1000108"/>
            <a:ext cx="8286808" cy="646331"/>
          </a:xfrm>
          <a:prstGeom prst="rect">
            <a:avLst/>
          </a:prstGeom>
        </p:spPr>
        <p:txBody>
          <a:bodyPr wrap="square">
            <a:spAutoFit/>
          </a:bodyPr>
          <a:lstStyle/>
          <a:p>
            <a:r>
              <a:rPr lang="en-GB" dirty="0">
                <a:latin typeface="Times New Roman" pitchFamily="18" charset="0"/>
                <a:cs typeface="Times New Roman" pitchFamily="18" charset="0"/>
              </a:rPr>
              <a:t>Let us write KCL for every node in the network in Fig. 2.5, assuming that the currents</a:t>
            </a:r>
          </a:p>
          <a:p>
            <a:r>
              <a:rPr lang="en-GB" dirty="0">
                <a:latin typeface="Times New Roman" pitchFamily="18" charset="0"/>
                <a:cs typeface="Times New Roman" pitchFamily="18" charset="0"/>
              </a:rPr>
              <a:t>leaving the node are positive.</a:t>
            </a:r>
            <a:r>
              <a:rPr lang="en-GB" sz="16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
        <p:nvSpPr>
          <p:cNvPr id="5" name="Rectangle 4"/>
          <p:cNvSpPr/>
          <p:nvPr/>
        </p:nvSpPr>
        <p:spPr>
          <a:xfrm>
            <a:off x="381000" y="1752600"/>
            <a:ext cx="4345998" cy="369332"/>
          </a:xfrm>
          <a:prstGeom prst="rect">
            <a:avLst/>
          </a:prstGeom>
        </p:spPr>
        <p:txBody>
          <a:bodyPr wrap="none">
            <a:spAutoFit/>
          </a:bodyPr>
          <a:lstStyle/>
          <a:p>
            <a:r>
              <a:rPr lang="en-GB" dirty="0"/>
              <a:t>The KCL equations for nodes 1 through 5 are</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937266"/>
            <a:ext cx="2751137"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198" y="2209800"/>
            <a:ext cx="3733800" cy="1795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459798" y="4199641"/>
            <a:ext cx="4800600" cy="369332"/>
          </a:xfrm>
          <a:prstGeom prst="rect">
            <a:avLst/>
          </a:prstGeom>
        </p:spPr>
        <p:txBody>
          <a:bodyPr wrap="square">
            <a:spAutoFit/>
          </a:bodyPr>
          <a:lstStyle/>
          <a:p>
            <a:r>
              <a:rPr lang="en-IN" dirty="0">
                <a:latin typeface="Times New Roman" pitchFamily="18" charset="0"/>
                <a:cs typeface="Times New Roman" pitchFamily="18" charset="0"/>
              </a:rPr>
              <a:t>Topological diagram for the circuit in above Fig. </a:t>
            </a:r>
          </a:p>
        </p:txBody>
      </p:sp>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28" y="4267200"/>
            <a:ext cx="2705100" cy="229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3198" y="4568974"/>
            <a:ext cx="3883602" cy="1200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156" y="6172200"/>
            <a:ext cx="4585444"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5194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725446"/>
          </a:xfrm>
        </p:spPr>
        <p:txBody>
          <a:bodyPr vert="horz" lIns="91440" tIns="45720" rIns="91440" bIns="45720" rtlCol="0" anchor="ctr">
            <a:normAutofit/>
          </a:bodyPr>
          <a:lstStyle/>
          <a:p>
            <a:r>
              <a:rPr lang="en-US" sz="3200" b="1" dirty="0">
                <a:solidFill>
                  <a:srgbClr val="C00000"/>
                </a:solidFill>
                <a:latin typeface="Times New Roman" pitchFamily="18" charset="0"/>
                <a:cs typeface="Times New Roman" pitchFamily="18" charset="0"/>
              </a:rPr>
              <a:t>KIRCHHOFF’S LAWS : KVL</a:t>
            </a:r>
          </a:p>
        </p:txBody>
      </p:sp>
      <p:sp>
        <p:nvSpPr>
          <p:cNvPr id="10" name="Rectangle 9"/>
          <p:cNvSpPr/>
          <p:nvPr/>
        </p:nvSpPr>
        <p:spPr>
          <a:xfrm>
            <a:off x="214282" y="609600"/>
            <a:ext cx="4326954" cy="369332"/>
          </a:xfrm>
          <a:prstGeom prst="rect">
            <a:avLst/>
          </a:prstGeom>
        </p:spPr>
        <p:txBody>
          <a:bodyPr wrap="none">
            <a:spAutoFit/>
          </a:bodyPr>
          <a:lstStyle/>
          <a:p>
            <a:pPr indent="-342900">
              <a:spcBef>
                <a:spcPct val="20000"/>
              </a:spcBef>
            </a:pPr>
            <a:r>
              <a:rPr lang="en-US" b="1" dirty="0">
                <a:solidFill>
                  <a:srgbClr val="FF0000"/>
                </a:solidFill>
                <a:latin typeface="Times New Roman" pitchFamily="18" charset="0"/>
                <a:cs typeface="Times New Roman" pitchFamily="18" charset="0"/>
              </a:rPr>
              <a:t>KIRCHHOFF’S VOLTAGE LAW (KVL) </a:t>
            </a:r>
          </a:p>
        </p:txBody>
      </p:sp>
      <p:sp>
        <p:nvSpPr>
          <p:cNvPr id="11" name="Rectangle 10"/>
          <p:cNvSpPr/>
          <p:nvPr/>
        </p:nvSpPr>
        <p:spPr>
          <a:xfrm>
            <a:off x="500034" y="966790"/>
            <a:ext cx="8429684" cy="1107996"/>
          </a:xfrm>
          <a:prstGeom prst="rect">
            <a:avLst/>
          </a:prstGeom>
        </p:spPr>
        <p:txBody>
          <a:bodyPr wrap="square">
            <a:spAutoFit/>
          </a:bodyPr>
          <a:lstStyle/>
          <a:p>
            <a:r>
              <a:rPr lang="en-GB" b="1" dirty="0">
                <a:latin typeface="Times New Roman" pitchFamily="18" charset="0"/>
                <a:cs typeface="Times New Roman" pitchFamily="18" charset="0"/>
              </a:rPr>
              <a:t>Statement: </a:t>
            </a:r>
            <a:r>
              <a:rPr lang="en-GB" sz="1600" dirty="0">
                <a:latin typeface="Times New Roman" pitchFamily="18" charset="0"/>
                <a:cs typeface="Times New Roman" pitchFamily="18" charset="0"/>
              </a:rPr>
              <a:t>Algebraic sum of all the voltages around a closed path or closed loop at any instant is zero. Algebraic sum of the voltages means the magnitude and direction of the voltages; care should be taken in assigning proper signs or polarities for voltages in different sections of the circuit. </a:t>
            </a:r>
          </a:p>
          <a:p>
            <a:r>
              <a:rPr lang="en-US" sz="1600" dirty="0">
                <a:latin typeface="Times New Roman" pitchFamily="18" charset="0"/>
                <a:cs typeface="Times New Roman" pitchFamily="18" charset="0"/>
              </a:rPr>
              <a:t>Mathematically, KVL implies that </a:t>
            </a:r>
          </a:p>
        </p:txBody>
      </p:sp>
      <p:pic>
        <p:nvPicPr>
          <p:cNvPr id="7172" name="Picture 4"/>
          <p:cNvPicPr>
            <a:picLocks noChangeAspect="1" noChangeArrowheads="1"/>
          </p:cNvPicPr>
          <p:nvPr/>
        </p:nvPicPr>
        <p:blipFill>
          <a:blip r:embed="rId2"/>
          <a:srcRect/>
          <a:stretch>
            <a:fillRect/>
          </a:stretch>
        </p:blipFill>
        <p:spPr bwMode="auto">
          <a:xfrm>
            <a:off x="4071934" y="1824046"/>
            <a:ext cx="728663" cy="471488"/>
          </a:xfrm>
          <a:prstGeom prst="rect">
            <a:avLst/>
          </a:prstGeom>
          <a:noFill/>
          <a:ln w="9525">
            <a:noFill/>
            <a:miter lim="800000"/>
            <a:headEnd/>
            <a:tailEnd/>
          </a:ln>
          <a:effectLst/>
        </p:spPr>
      </p:pic>
      <p:pic>
        <p:nvPicPr>
          <p:cNvPr id="7173" name="Picture 5"/>
          <p:cNvPicPr>
            <a:picLocks noChangeAspect="1" noChangeArrowheads="1"/>
          </p:cNvPicPr>
          <p:nvPr/>
        </p:nvPicPr>
        <p:blipFill>
          <a:blip r:embed="rId3"/>
          <a:srcRect/>
          <a:stretch>
            <a:fillRect/>
          </a:stretch>
        </p:blipFill>
        <p:spPr bwMode="auto">
          <a:xfrm>
            <a:off x="5500694" y="1752608"/>
            <a:ext cx="3343283" cy="1485902"/>
          </a:xfrm>
          <a:prstGeom prst="rect">
            <a:avLst/>
          </a:prstGeom>
          <a:noFill/>
          <a:ln w="9525">
            <a:noFill/>
            <a:miter lim="800000"/>
            <a:headEnd/>
            <a:tailEnd/>
          </a:ln>
          <a:effectLst/>
        </p:spPr>
      </p:pic>
      <p:sp>
        <p:nvSpPr>
          <p:cNvPr id="14" name="Rectangle 13"/>
          <p:cNvSpPr/>
          <p:nvPr/>
        </p:nvSpPr>
        <p:spPr>
          <a:xfrm>
            <a:off x="6500826" y="3181368"/>
            <a:ext cx="1135247" cy="261610"/>
          </a:xfrm>
          <a:prstGeom prst="rect">
            <a:avLst/>
          </a:prstGeom>
        </p:spPr>
        <p:txBody>
          <a:bodyPr wrap="none">
            <a:spAutoFit/>
          </a:bodyPr>
          <a:lstStyle/>
          <a:p>
            <a:r>
              <a:rPr lang="en-US" sz="1100" dirty="0">
                <a:latin typeface="Times New Roman" pitchFamily="18" charset="0"/>
                <a:cs typeface="Times New Roman" pitchFamily="18" charset="0"/>
              </a:rPr>
              <a:t>Circuit for KVL </a:t>
            </a:r>
          </a:p>
        </p:txBody>
      </p:sp>
      <p:sp>
        <p:nvSpPr>
          <p:cNvPr id="16" name="Rectangle 15"/>
          <p:cNvSpPr/>
          <p:nvPr/>
        </p:nvSpPr>
        <p:spPr>
          <a:xfrm>
            <a:off x="571472" y="2181236"/>
            <a:ext cx="4929222" cy="1815882"/>
          </a:xfrm>
          <a:prstGeom prst="rect">
            <a:avLst/>
          </a:prstGeom>
        </p:spPr>
        <p:txBody>
          <a:bodyPr wrap="square">
            <a:spAutoFit/>
          </a:bodyPr>
          <a:lstStyle/>
          <a:p>
            <a:r>
              <a:rPr lang="en-GB" sz="1400" dirty="0">
                <a:latin typeface="Times New Roman" pitchFamily="18" charset="0"/>
                <a:cs typeface="Times New Roman" pitchFamily="18" charset="0"/>
              </a:rPr>
              <a:t>For loop1 it is considered around clockwise </a:t>
            </a:r>
          </a:p>
          <a:p>
            <a:pPr algn="ctr"/>
            <a:r>
              <a:rPr lang="en-US" sz="1400" dirty="0">
                <a:latin typeface="Times New Roman" pitchFamily="18" charset="0"/>
                <a:cs typeface="Times New Roman" pitchFamily="18" charset="0"/>
              </a:rPr>
              <a:t>+ E1 - V1 + V3 - E3 = 0 </a:t>
            </a:r>
          </a:p>
          <a:p>
            <a:pPr algn="ctr"/>
            <a:r>
              <a:rPr lang="pt-BR" sz="1400" dirty="0">
                <a:latin typeface="Times New Roman" pitchFamily="18" charset="0"/>
                <a:cs typeface="Times New Roman" pitchFamily="18" charset="0"/>
              </a:rPr>
              <a:t>+ E1 - I1 R1 + I3 R3 - E3 = 0 </a:t>
            </a:r>
          </a:p>
          <a:p>
            <a:pPr algn="ctr"/>
            <a:r>
              <a:rPr lang="pt-BR" sz="1400" dirty="0">
                <a:latin typeface="Times New Roman" pitchFamily="18" charset="0"/>
                <a:cs typeface="Times New Roman" pitchFamily="18" charset="0"/>
              </a:rPr>
              <a:t>E1 - E3 = I1 R1 - I3 R3 </a:t>
            </a:r>
          </a:p>
          <a:p>
            <a:r>
              <a:rPr lang="en-GB" sz="1400" dirty="0">
                <a:latin typeface="Times New Roman" pitchFamily="18" charset="0"/>
                <a:cs typeface="Times New Roman" pitchFamily="18" charset="0"/>
              </a:rPr>
              <a:t>For loop2 it is considered anticlockwise </a:t>
            </a:r>
          </a:p>
          <a:p>
            <a:pPr algn="ctr"/>
            <a:r>
              <a:rPr lang="en-US" sz="1400" dirty="0">
                <a:latin typeface="Times New Roman" pitchFamily="18" charset="0"/>
                <a:cs typeface="Times New Roman" pitchFamily="18" charset="0"/>
              </a:rPr>
              <a:t>+ E2+ V2+ V3 – E3 = 0 </a:t>
            </a:r>
          </a:p>
          <a:p>
            <a:pPr algn="ctr"/>
            <a:r>
              <a:rPr lang="pt-BR" sz="1400" dirty="0">
                <a:latin typeface="Times New Roman" pitchFamily="18" charset="0"/>
                <a:cs typeface="Times New Roman" pitchFamily="18" charset="0"/>
              </a:rPr>
              <a:t>+ E2 + I2 R2 + I3 R3 – E3 = 0 </a:t>
            </a:r>
          </a:p>
          <a:p>
            <a:pPr algn="ctr"/>
            <a:r>
              <a:rPr lang="pt-BR" sz="1400" dirty="0">
                <a:latin typeface="Times New Roman" pitchFamily="18" charset="0"/>
                <a:cs typeface="Times New Roman" pitchFamily="18" charset="0"/>
              </a:rPr>
              <a:t>E2 – E3 = - I2 R2 - I3 R3 </a:t>
            </a:r>
            <a:endParaRPr lang="en-US" sz="1400" dirty="0">
              <a:latin typeface="Times New Roman" pitchFamily="18" charset="0"/>
              <a:cs typeface="Times New Roman" pitchFamily="18" charset="0"/>
            </a:endParaRPr>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215" y="4257675"/>
            <a:ext cx="6896100" cy="165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510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725446"/>
          </a:xfrm>
        </p:spPr>
        <p:txBody>
          <a:bodyPr vert="horz" lIns="91440" tIns="45720" rIns="91440" bIns="45720" rtlCol="0" anchor="ctr">
            <a:normAutofit/>
          </a:bodyPr>
          <a:lstStyle/>
          <a:p>
            <a:r>
              <a:rPr lang="en-US" sz="3200" b="1" dirty="0">
                <a:solidFill>
                  <a:srgbClr val="C00000"/>
                </a:solidFill>
                <a:latin typeface="Times New Roman" pitchFamily="18" charset="0"/>
                <a:cs typeface="Times New Roman" pitchFamily="18" charset="0"/>
              </a:rPr>
              <a:t>KIRCHHOFF’S LAWS : KVL</a:t>
            </a:r>
          </a:p>
        </p:txBody>
      </p:sp>
      <p:sp>
        <p:nvSpPr>
          <p:cNvPr id="10" name="Rectangle 9"/>
          <p:cNvSpPr/>
          <p:nvPr/>
        </p:nvSpPr>
        <p:spPr>
          <a:xfrm>
            <a:off x="214282" y="609600"/>
            <a:ext cx="4326954" cy="369332"/>
          </a:xfrm>
          <a:prstGeom prst="rect">
            <a:avLst/>
          </a:prstGeom>
        </p:spPr>
        <p:txBody>
          <a:bodyPr wrap="none">
            <a:spAutoFit/>
          </a:bodyPr>
          <a:lstStyle/>
          <a:p>
            <a:pPr indent="-342900">
              <a:spcBef>
                <a:spcPct val="20000"/>
              </a:spcBef>
            </a:pPr>
            <a:r>
              <a:rPr lang="en-US" b="1" dirty="0">
                <a:solidFill>
                  <a:srgbClr val="FF0000"/>
                </a:solidFill>
                <a:latin typeface="Times New Roman" pitchFamily="18" charset="0"/>
                <a:cs typeface="Times New Roman" pitchFamily="18" charset="0"/>
              </a:rPr>
              <a:t>KIRCHHOFF’S VOLTAGE LAW (KVL) </a:t>
            </a:r>
          </a:p>
        </p:txBody>
      </p:sp>
      <p:sp>
        <p:nvSpPr>
          <p:cNvPr id="3" name="Rectangle 2"/>
          <p:cNvSpPr/>
          <p:nvPr/>
        </p:nvSpPr>
        <p:spPr>
          <a:xfrm>
            <a:off x="304800" y="1371600"/>
            <a:ext cx="5867400" cy="923330"/>
          </a:xfrm>
          <a:prstGeom prst="rect">
            <a:avLst/>
          </a:prstGeom>
        </p:spPr>
        <p:txBody>
          <a:bodyPr wrap="square">
            <a:spAutoFit/>
          </a:bodyPr>
          <a:lstStyle/>
          <a:p>
            <a:r>
              <a:rPr lang="en-GB" b="1" dirty="0">
                <a:latin typeface="Times New Roman" pitchFamily="18" charset="0"/>
                <a:cs typeface="Times New Roman" pitchFamily="18" charset="0"/>
              </a:rPr>
              <a:t>Example: </a:t>
            </a:r>
            <a:r>
              <a:rPr lang="en-GB" dirty="0">
                <a:latin typeface="Times New Roman" pitchFamily="18" charset="0"/>
                <a:cs typeface="Times New Roman" pitchFamily="18" charset="0"/>
              </a:rPr>
              <a:t>Given the network in Fig. 2.13 containing a dependent source, let us write the KVL equations for the two closed paths </a:t>
            </a:r>
            <a:r>
              <a:rPr lang="en-GB" i="1" dirty="0" err="1">
                <a:latin typeface="Times New Roman" pitchFamily="18" charset="0"/>
                <a:cs typeface="Times New Roman" pitchFamily="18" charset="0"/>
              </a:rPr>
              <a:t>abda</a:t>
            </a:r>
            <a:r>
              <a:rPr lang="en-GB" i="1" dirty="0">
                <a:latin typeface="Times New Roman" pitchFamily="18" charset="0"/>
                <a:cs typeface="Times New Roman" pitchFamily="18" charset="0"/>
              </a:rPr>
              <a:t> </a:t>
            </a:r>
            <a:r>
              <a:rPr lang="en-GB" dirty="0">
                <a:latin typeface="Times New Roman" pitchFamily="18" charset="0"/>
                <a:cs typeface="Times New Roman" pitchFamily="18" charset="0"/>
              </a:rPr>
              <a:t>and </a:t>
            </a:r>
            <a:r>
              <a:rPr lang="en-GB" i="1" dirty="0" err="1">
                <a:latin typeface="Times New Roman" pitchFamily="18" charset="0"/>
                <a:cs typeface="Times New Roman" pitchFamily="18" charset="0"/>
              </a:rPr>
              <a:t>bcdb</a:t>
            </a:r>
            <a:r>
              <a:rPr lang="en-GB"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147465"/>
            <a:ext cx="264477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57200" y="2590800"/>
            <a:ext cx="3582199" cy="369332"/>
          </a:xfrm>
          <a:prstGeom prst="rect">
            <a:avLst/>
          </a:prstGeom>
        </p:spPr>
        <p:txBody>
          <a:bodyPr wrap="none">
            <a:spAutoFit/>
          </a:bodyPr>
          <a:lstStyle/>
          <a:p>
            <a:r>
              <a:rPr lang="en-GB" b="1" dirty="0"/>
              <a:t>Solution: </a:t>
            </a:r>
            <a:r>
              <a:rPr lang="en-GB" dirty="0"/>
              <a:t>The two KVL equations are</a:t>
            </a:r>
            <a:endParaRPr lang="en-IN"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3225" y="2775466"/>
            <a:ext cx="1958975" cy="864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810000"/>
            <a:ext cx="80930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360333" y="6400800"/>
            <a:ext cx="8286808" cy="369332"/>
          </a:xfrm>
          <a:prstGeom prst="rect">
            <a:avLst/>
          </a:prstGeom>
        </p:spPr>
        <p:txBody>
          <a:bodyPr wrap="square">
            <a:spAutoFit/>
          </a:bodyPr>
          <a:lstStyle/>
          <a:p>
            <a:r>
              <a:rPr lang="en-GB" dirty="0">
                <a:solidFill>
                  <a:srgbClr val="FF0000"/>
                </a:solidFill>
                <a:latin typeface="Times New Roman" pitchFamily="18" charset="0"/>
                <a:cs typeface="Times New Roman" pitchFamily="18" charset="0"/>
              </a:rPr>
              <a:t>KCL and KVL are very Important and Useful Laws</a:t>
            </a:r>
            <a:endParaRPr lang="en-US" sz="16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541012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1" y="381000"/>
            <a:ext cx="8686800" cy="3416320"/>
          </a:xfrm>
          <a:prstGeom prst="rect">
            <a:avLst/>
          </a:prstGeom>
        </p:spPr>
        <p:txBody>
          <a:bodyPr wrap="square">
            <a:spAutoFit/>
          </a:bodyPr>
          <a:lstStyle/>
          <a:p>
            <a:pPr algn="just"/>
            <a:r>
              <a:rPr lang="en-US" b="1" dirty="0">
                <a:solidFill>
                  <a:srgbClr val="C00000"/>
                </a:solidFill>
                <a:latin typeface="Times New Roman" pitchFamily="18" charset="0"/>
                <a:cs typeface="Times New Roman" pitchFamily="18" charset="0"/>
              </a:rPr>
              <a:t>Mesh Analysis: </a:t>
            </a:r>
            <a:r>
              <a:rPr lang="en-US" dirty="0">
                <a:latin typeface="Times New Roman" pitchFamily="18" charset="0"/>
                <a:cs typeface="Times New Roman" pitchFamily="18" charset="0"/>
              </a:rPr>
              <a:t>Mesh analysis provides another general procedure for analyzing circuits, using mesh currents as the circuit variables. Using mesh currents instead of element currents as circuit variables is convenient and reduces the number of equations that must be solved simultaneously. Recall that a loop is a closed path with no node passed more than once. A mesh is a loop that does not contain any other loop within it.</a:t>
            </a:r>
          </a:p>
          <a:p>
            <a:pPr algn="just"/>
            <a:r>
              <a:rPr lang="en-US" dirty="0">
                <a:latin typeface="Times New Roman" pitchFamily="18" charset="0"/>
                <a:cs typeface="Times New Roman" pitchFamily="18" charset="0"/>
              </a:rPr>
              <a:t>Mesh analysis is not quite as general as nodal analysis because it is only applicable to a circuit that is </a:t>
            </a:r>
            <a:r>
              <a:rPr lang="en-US" i="1" dirty="0">
                <a:latin typeface="Times New Roman" pitchFamily="18" charset="0"/>
                <a:cs typeface="Times New Roman" pitchFamily="18" charset="0"/>
              </a:rPr>
              <a:t>planar</a:t>
            </a:r>
            <a:r>
              <a:rPr lang="en-US" dirty="0">
                <a:latin typeface="Times New Roman" pitchFamily="18" charset="0"/>
                <a:cs typeface="Times New Roman" pitchFamily="18" charset="0"/>
              </a:rPr>
              <a:t>. A planar circuit is one that can be drawn in a plane with no branches crossing one another; otherwise it is </a:t>
            </a:r>
            <a:r>
              <a:rPr lang="en-US" i="1" dirty="0">
                <a:latin typeface="Times New Roman" pitchFamily="18" charset="0"/>
                <a:cs typeface="Times New Roman" pitchFamily="18" charset="0"/>
              </a:rPr>
              <a:t>non planar. </a:t>
            </a:r>
            <a:r>
              <a:rPr lang="en-US" dirty="0">
                <a:latin typeface="Times New Roman" pitchFamily="18" charset="0"/>
                <a:cs typeface="Times New Roman" pitchFamily="18" charset="0"/>
              </a:rPr>
              <a:t>A circuit may have crossing branches and still be planar if it can be redrawn such that it has no crossing branches.</a:t>
            </a:r>
          </a:p>
          <a:p>
            <a:pPr algn="just"/>
            <a:r>
              <a:rPr lang="en-US" dirty="0">
                <a:latin typeface="Times New Roman" pitchFamily="18" charset="0"/>
                <a:cs typeface="Times New Roman" pitchFamily="18" charset="0"/>
              </a:rPr>
              <a:t>For example, the circuit in Fig. 1.18(a) has two crossing branches, but it can be redrawn as in Fig. 1.18(b). Hence, the circuit in Fig. 1.18(a) is planar. However, the circuit in Fig. 1.19 is non planar, because there is no way to redraw it and avoid the branches crossing.</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733800"/>
            <a:ext cx="175260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733800"/>
            <a:ext cx="2514600" cy="1960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3874694"/>
            <a:ext cx="329565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99352" y="5867400"/>
            <a:ext cx="1268296" cy="369332"/>
          </a:xfrm>
          <a:prstGeom prst="rect">
            <a:avLst/>
          </a:prstGeom>
        </p:spPr>
        <p:txBody>
          <a:bodyPr wrap="none">
            <a:spAutoFit/>
          </a:bodyPr>
          <a:lstStyle/>
          <a:p>
            <a:r>
              <a:rPr lang="en-US" dirty="0">
                <a:latin typeface="Times New Roman" pitchFamily="18" charset="0"/>
                <a:cs typeface="Times New Roman" pitchFamily="18" charset="0"/>
              </a:rPr>
              <a:t>Fig. 1.18(a)</a:t>
            </a:r>
            <a:endParaRPr lang="en-US" dirty="0"/>
          </a:p>
        </p:txBody>
      </p:sp>
      <p:sp>
        <p:nvSpPr>
          <p:cNvPr id="9" name="Rectangle 8"/>
          <p:cNvSpPr/>
          <p:nvPr/>
        </p:nvSpPr>
        <p:spPr>
          <a:xfrm>
            <a:off x="3082636" y="5791200"/>
            <a:ext cx="1281120" cy="369332"/>
          </a:xfrm>
          <a:prstGeom prst="rect">
            <a:avLst/>
          </a:prstGeom>
        </p:spPr>
        <p:txBody>
          <a:bodyPr wrap="none">
            <a:spAutoFit/>
          </a:bodyPr>
          <a:lstStyle/>
          <a:p>
            <a:r>
              <a:rPr lang="en-US" dirty="0">
                <a:latin typeface="Times New Roman" pitchFamily="18" charset="0"/>
                <a:cs typeface="Times New Roman" pitchFamily="18" charset="0"/>
              </a:rPr>
              <a:t>Fig. 1.18(b)</a:t>
            </a:r>
            <a:endParaRPr lang="en-US" dirty="0"/>
          </a:p>
        </p:txBody>
      </p:sp>
      <p:sp>
        <p:nvSpPr>
          <p:cNvPr id="10" name="Rectangle 9"/>
          <p:cNvSpPr/>
          <p:nvPr/>
        </p:nvSpPr>
        <p:spPr>
          <a:xfrm>
            <a:off x="5659157" y="6038519"/>
            <a:ext cx="3023392" cy="369332"/>
          </a:xfrm>
          <a:prstGeom prst="rect">
            <a:avLst/>
          </a:prstGeom>
        </p:spPr>
        <p:txBody>
          <a:bodyPr wrap="none">
            <a:spAutoFit/>
          </a:bodyPr>
          <a:lstStyle/>
          <a:p>
            <a:r>
              <a:rPr lang="en-US" dirty="0">
                <a:latin typeface="Times New Roman" pitchFamily="18" charset="0"/>
                <a:cs typeface="Times New Roman" pitchFamily="18" charset="0"/>
              </a:rPr>
              <a:t>Fig. 1.19 :</a:t>
            </a:r>
            <a:r>
              <a:rPr lang="en-US" dirty="0"/>
              <a:t>A non planar circuit.</a:t>
            </a:r>
          </a:p>
        </p:txBody>
      </p:sp>
      <p:sp>
        <p:nvSpPr>
          <p:cNvPr id="6" name="Rectangle 5"/>
          <p:cNvSpPr/>
          <p:nvPr/>
        </p:nvSpPr>
        <p:spPr>
          <a:xfrm>
            <a:off x="13428" y="6172200"/>
            <a:ext cx="6006371" cy="646331"/>
          </a:xfrm>
          <a:prstGeom prst="rect">
            <a:avLst/>
          </a:prstGeom>
        </p:spPr>
        <p:txBody>
          <a:bodyPr wrap="square">
            <a:spAutoFit/>
          </a:bodyPr>
          <a:lstStyle/>
          <a:p>
            <a:pPr algn="just"/>
            <a:r>
              <a:rPr lang="en-US" dirty="0"/>
              <a:t>Fig. 1.18 (a) A planar circuit with crossing branches,</a:t>
            </a:r>
          </a:p>
          <a:p>
            <a:pPr algn="just"/>
            <a:r>
              <a:rPr lang="en-US" dirty="0"/>
              <a:t>(b) the same circuit redrawn with no crossing branches.</a:t>
            </a:r>
          </a:p>
        </p:txBody>
      </p:sp>
    </p:spTree>
    <p:extLst>
      <p:ext uri="{BB962C8B-B14F-4D97-AF65-F5344CB8AC3E}">
        <p14:creationId xmlns:p14="http://schemas.microsoft.com/office/powerpoint/2010/main" val="3126417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457200"/>
            <a:ext cx="7162800" cy="369332"/>
          </a:xfrm>
          <a:prstGeom prst="rect">
            <a:avLst/>
          </a:prstGeom>
        </p:spPr>
        <p:txBody>
          <a:bodyPr wrap="square">
            <a:spAutoFit/>
          </a:bodyPr>
          <a:lstStyle/>
          <a:p>
            <a:r>
              <a:rPr lang="en-US" i="1" dirty="0"/>
              <a:t>A mesh is a loop which does not contain any other loops within it.</a:t>
            </a:r>
          </a:p>
        </p:txBody>
      </p:sp>
      <p:sp>
        <p:nvSpPr>
          <p:cNvPr id="5" name="Rectangle 4"/>
          <p:cNvSpPr/>
          <p:nvPr/>
        </p:nvSpPr>
        <p:spPr>
          <a:xfrm>
            <a:off x="685800" y="3200400"/>
            <a:ext cx="7980218" cy="923330"/>
          </a:xfrm>
          <a:prstGeom prst="rect">
            <a:avLst/>
          </a:prstGeom>
        </p:spPr>
        <p:txBody>
          <a:bodyPr wrap="square">
            <a:spAutoFit/>
          </a:bodyPr>
          <a:lstStyle/>
          <a:p>
            <a:r>
              <a:rPr lang="en-US" dirty="0">
                <a:latin typeface="Times New Roman" pitchFamily="18" charset="0"/>
                <a:cs typeface="Times New Roman" pitchFamily="18" charset="0"/>
              </a:rPr>
              <a:t>In Fig. 1.20, for example, paths </a:t>
            </a:r>
            <a:r>
              <a:rPr lang="en-US" i="1" dirty="0" err="1">
                <a:latin typeface="Times New Roman" pitchFamily="18" charset="0"/>
                <a:cs typeface="Times New Roman" pitchFamily="18" charset="0"/>
              </a:rPr>
              <a:t>abefa</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and </a:t>
            </a:r>
            <a:r>
              <a:rPr lang="en-US" i="1" dirty="0" err="1">
                <a:latin typeface="Times New Roman" pitchFamily="18" charset="0"/>
                <a:cs typeface="Times New Roman" pitchFamily="18" charset="0"/>
              </a:rPr>
              <a:t>bcdeb</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are meshes, but path </a:t>
            </a:r>
            <a:r>
              <a:rPr lang="en-US" i="1" dirty="0" err="1">
                <a:latin typeface="Times New Roman" pitchFamily="18" charset="0"/>
                <a:cs typeface="Times New Roman" pitchFamily="18" charset="0"/>
              </a:rPr>
              <a:t>abcdefa</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is not a mesh. The current through a mesh is known as </a:t>
            </a:r>
            <a:r>
              <a:rPr lang="en-US" i="1" dirty="0">
                <a:latin typeface="Times New Roman" pitchFamily="18" charset="0"/>
                <a:cs typeface="Times New Roman" pitchFamily="18" charset="0"/>
              </a:rPr>
              <a:t>mesh current. </a:t>
            </a:r>
            <a:r>
              <a:rPr lang="en-US" dirty="0">
                <a:latin typeface="Times New Roman" pitchFamily="18" charset="0"/>
                <a:cs typeface="Times New Roman" pitchFamily="18" charset="0"/>
              </a:rPr>
              <a:t>In mesh analysis, we are interested in applying KVL to find the mesh currents in a given circuit.</a:t>
            </a:r>
          </a:p>
        </p:txBody>
      </p:sp>
      <p:sp>
        <p:nvSpPr>
          <p:cNvPr id="6" name="Rectangle 5"/>
          <p:cNvSpPr/>
          <p:nvPr/>
        </p:nvSpPr>
        <p:spPr>
          <a:xfrm>
            <a:off x="762000" y="4267200"/>
            <a:ext cx="7391400" cy="1477328"/>
          </a:xfrm>
          <a:prstGeom prst="rect">
            <a:avLst/>
          </a:prstGeom>
        </p:spPr>
        <p:txBody>
          <a:bodyPr wrap="square">
            <a:spAutoFit/>
          </a:bodyPr>
          <a:lstStyle/>
          <a:p>
            <a:r>
              <a:rPr lang="en-US" dirty="0">
                <a:latin typeface="Times New Roman" pitchFamily="18" charset="0"/>
                <a:cs typeface="Times New Roman" pitchFamily="18" charset="0"/>
              </a:rPr>
              <a:t>Steps to Determine Mesh Currents:</a:t>
            </a:r>
          </a:p>
          <a:p>
            <a:r>
              <a:rPr lang="en-US" dirty="0">
                <a:latin typeface="Times New Roman" pitchFamily="18" charset="0"/>
                <a:cs typeface="Times New Roman" pitchFamily="18" charset="0"/>
              </a:rPr>
              <a:t>1. Assign mesh currents to the </a:t>
            </a:r>
            <a:r>
              <a:rPr lang="en-US" i="1" dirty="0">
                <a:latin typeface="Times New Roman" pitchFamily="18" charset="0"/>
                <a:cs typeface="Times New Roman" pitchFamily="18" charset="0"/>
              </a:rPr>
              <a:t>n </a:t>
            </a:r>
            <a:r>
              <a:rPr lang="en-US" dirty="0">
                <a:latin typeface="Times New Roman" pitchFamily="18" charset="0"/>
                <a:cs typeface="Times New Roman" pitchFamily="18" charset="0"/>
              </a:rPr>
              <a:t>meshes.</a:t>
            </a:r>
          </a:p>
          <a:p>
            <a:r>
              <a:rPr lang="en-US" dirty="0">
                <a:latin typeface="Times New Roman" pitchFamily="18" charset="0"/>
                <a:cs typeface="Times New Roman" pitchFamily="18" charset="0"/>
              </a:rPr>
              <a:t>2. Apply KVL to each of the </a:t>
            </a:r>
            <a:r>
              <a:rPr lang="en-US" i="1" dirty="0">
                <a:latin typeface="Times New Roman" pitchFamily="18" charset="0"/>
                <a:cs typeface="Times New Roman" pitchFamily="18" charset="0"/>
              </a:rPr>
              <a:t>n </a:t>
            </a:r>
            <a:r>
              <a:rPr lang="en-US" dirty="0">
                <a:latin typeface="Times New Roman" pitchFamily="18" charset="0"/>
                <a:cs typeface="Times New Roman" pitchFamily="18" charset="0"/>
              </a:rPr>
              <a:t>meshes. Use Ohm’s law to express the voltages in terms of the mesh currents.</a:t>
            </a:r>
          </a:p>
          <a:p>
            <a:r>
              <a:rPr lang="en-US" dirty="0">
                <a:latin typeface="Times New Roman" pitchFamily="18" charset="0"/>
                <a:cs typeface="Times New Roman" pitchFamily="18" charset="0"/>
              </a:rPr>
              <a:t>3. Solve the resulting </a:t>
            </a:r>
            <a:r>
              <a:rPr lang="en-US" i="1" dirty="0">
                <a:latin typeface="Times New Roman" pitchFamily="18" charset="0"/>
                <a:cs typeface="Times New Roman" pitchFamily="18" charset="0"/>
              </a:rPr>
              <a:t>n </a:t>
            </a:r>
            <a:r>
              <a:rPr lang="en-US" dirty="0">
                <a:latin typeface="Times New Roman" pitchFamily="18" charset="0"/>
                <a:cs typeface="Times New Roman" pitchFamily="18" charset="0"/>
              </a:rPr>
              <a:t>simultaneous equations to get the mesh currents.</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720" y="826532"/>
            <a:ext cx="3609159" cy="18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389692" y="2668072"/>
            <a:ext cx="3550267" cy="369332"/>
          </a:xfrm>
          <a:prstGeom prst="rect">
            <a:avLst/>
          </a:prstGeom>
        </p:spPr>
        <p:txBody>
          <a:bodyPr wrap="none">
            <a:spAutoFit/>
          </a:bodyPr>
          <a:lstStyle/>
          <a:p>
            <a:r>
              <a:rPr lang="en-US" dirty="0">
                <a:latin typeface="Times New Roman" pitchFamily="18" charset="0"/>
                <a:cs typeface="Times New Roman" pitchFamily="18" charset="0"/>
              </a:rPr>
              <a:t>Fig. 1.20: </a:t>
            </a:r>
            <a:r>
              <a:rPr lang="en-US" dirty="0"/>
              <a:t>A circuit with two meshes</a:t>
            </a:r>
          </a:p>
        </p:txBody>
      </p:sp>
    </p:spTree>
    <p:extLst>
      <p:ext uri="{BB962C8B-B14F-4D97-AF65-F5344CB8AC3E}">
        <p14:creationId xmlns:p14="http://schemas.microsoft.com/office/powerpoint/2010/main" val="215064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81000"/>
            <a:ext cx="8686800" cy="1477328"/>
          </a:xfrm>
          <a:prstGeom prst="rect">
            <a:avLst/>
          </a:prstGeom>
        </p:spPr>
        <p:txBody>
          <a:bodyPr wrap="square">
            <a:spAutoFit/>
          </a:bodyPr>
          <a:lstStyle/>
          <a:p>
            <a:pPr algn="just"/>
            <a:r>
              <a:rPr lang="en-US" dirty="0">
                <a:latin typeface="Times New Roman" pitchFamily="18" charset="0"/>
                <a:cs typeface="Times New Roman" pitchFamily="18" charset="0"/>
              </a:rPr>
              <a:t>To illustrate the steps, consider the circuit in Fig. 1.20. The first step requires that mesh currents and are assigned to meshes 1 and 2. Although a mesh current may be assigned to each mesh in an arbitrary direction, it is conventional to assume that each mesh current flows clockwise.</a:t>
            </a:r>
          </a:p>
          <a:p>
            <a:pPr algn="just"/>
            <a:r>
              <a:rPr lang="en-US" dirty="0">
                <a:latin typeface="Times New Roman" pitchFamily="18" charset="0"/>
                <a:cs typeface="Times New Roman" pitchFamily="18" charset="0"/>
              </a:rPr>
              <a:t>As the second step, we apply KVL to each mesh. Applying KVL to mesh 1, we obtain</a:t>
            </a:r>
          </a:p>
        </p:txBody>
      </p:sp>
      <p:sp>
        <p:nvSpPr>
          <p:cNvPr id="5" name="Rectangle 4"/>
          <p:cNvSpPr/>
          <p:nvPr/>
        </p:nvSpPr>
        <p:spPr>
          <a:xfrm>
            <a:off x="1981200" y="1948934"/>
            <a:ext cx="3276600" cy="369332"/>
          </a:xfrm>
          <a:prstGeom prst="rect">
            <a:avLst/>
          </a:prstGeom>
        </p:spPr>
        <p:txBody>
          <a:bodyPr wrap="square">
            <a:spAutoFit/>
          </a:bodyPr>
          <a:lstStyle/>
          <a:p>
            <a:r>
              <a:rPr lang="pt-BR" i="1" dirty="0"/>
              <a:t>-V</a:t>
            </a:r>
            <a:r>
              <a:rPr lang="pt-BR" baseline="-25000" dirty="0"/>
              <a:t>1</a:t>
            </a:r>
            <a:r>
              <a:rPr lang="pt-BR" dirty="0"/>
              <a:t>+ </a:t>
            </a:r>
            <a:r>
              <a:rPr lang="pt-BR" i="1" dirty="0"/>
              <a:t>R</a:t>
            </a:r>
            <a:r>
              <a:rPr lang="pt-BR" baseline="-25000" dirty="0"/>
              <a:t>1</a:t>
            </a:r>
            <a:r>
              <a:rPr lang="pt-BR" i="1" dirty="0"/>
              <a:t>i</a:t>
            </a:r>
            <a:r>
              <a:rPr lang="pt-BR" baseline="-25000" dirty="0"/>
              <a:t>1</a:t>
            </a:r>
            <a:r>
              <a:rPr lang="pt-BR" dirty="0"/>
              <a:t>+</a:t>
            </a:r>
            <a:r>
              <a:rPr lang="pt-BR" i="1" dirty="0"/>
              <a:t>R</a:t>
            </a:r>
            <a:r>
              <a:rPr lang="pt-BR" baseline="-25000" dirty="0"/>
              <a:t>3</a:t>
            </a:r>
            <a:r>
              <a:rPr lang="pt-BR" dirty="0"/>
              <a:t> (</a:t>
            </a:r>
            <a:r>
              <a:rPr lang="pt-BR" i="1" dirty="0"/>
              <a:t>i</a:t>
            </a:r>
            <a:r>
              <a:rPr lang="pt-BR" baseline="-25000" dirty="0"/>
              <a:t>1</a:t>
            </a:r>
            <a:r>
              <a:rPr lang="pt-BR" dirty="0"/>
              <a:t>-</a:t>
            </a:r>
            <a:r>
              <a:rPr lang="pt-BR" i="1" dirty="0"/>
              <a:t>i</a:t>
            </a:r>
            <a:r>
              <a:rPr lang="pt-BR" baseline="-25000" dirty="0"/>
              <a:t>2</a:t>
            </a:r>
            <a:r>
              <a:rPr lang="pt-BR" dirty="0"/>
              <a:t>) = 0</a:t>
            </a:r>
            <a:endParaRPr lang="en-US" dirty="0"/>
          </a:p>
        </p:txBody>
      </p:sp>
      <p:sp>
        <p:nvSpPr>
          <p:cNvPr id="6" name="Rectangle 5"/>
          <p:cNvSpPr/>
          <p:nvPr/>
        </p:nvSpPr>
        <p:spPr>
          <a:xfrm>
            <a:off x="609600" y="2318266"/>
            <a:ext cx="574322" cy="369332"/>
          </a:xfrm>
          <a:prstGeom prst="rect">
            <a:avLst/>
          </a:prstGeom>
        </p:spPr>
        <p:txBody>
          <a:bodyPr wrap="square">
            <a:spAutoFit/>
          </a:bodyPr>
          <a:lstStyle/>
          <a:p>
            <a:r>
              <a:rPr lang="en-US" dirty="0"/>
              <a:t>or</a:t>
            </a:r>
          </a:p>
        </p:txBody>
      </p:sp>
      <p:sp>
        <p:nvSpPr>
          <p:cNvPr id="7" name="Rectangle 6"/>
          <p:cNvSpPr/>
          <p:nvPr/>
        </p:nvSpPr>
        <p:spPr>
          <a:xfrm>
            <a:off x="1828800" y="2687598"/>
            <a:ext cx="2081019" cy="369332"/>
          </a:xfrm>
          <a:prstGeom prst="rect">
            <a:avLst/>
          </a:prstGeom>
        </p:spPr>
        <p:txBody>
          <a:bodyPr wrap="none">
            <a:spAutoFit/>
          </a:bodyPr>
          <a:lstStyle/>
          <a:p>
            <a:r>
              <a:rPr lang="pt-BR" dirty="0"/>
              <a:t>(</a:t>
            </a:r>
            <a:r>
              <a:rPr lang="pt-BR" i="1" dirty="0"/>
              <a:t>R</a:t>
            </a:r>
            <a:r>
              <a:rPr lang="pt-BR" baseline="-25000" dirty="0"/>
              <a:t>1</a:t>
            </a:r>
            <a:r>
              <a:rPr lang="pt-BR" dirty="0"/>
              <a:t> + </a:t>
            </a:r>
            <a:r>
              <a:rPr lang="pt-BR" i="1" dirty="0"/>
              <a:t>R</a:t>
            </a:r>
            <a:r>
              <a:rPr lang="pt-BR" baseline="-25000" dirty="0"/>
              <a:t>3</a:t>
            </a:r>
            <a:r>
              <a:rPr lang="pt-BR" dirty="0"/>
              <a:t>) </a:t>
            </a:r>
            <a:r>
              <a:rPr lang="pt-BR" i="1" dirty="0"/>
              <a:t>i</a:t>
            </a:r>
            <a:r>
              <a:rPr lang="pt-BR" baseline="-25000" dirty="0"/>
              <a:t>1</a:t>
            </a:r>
            <a:r>
              <a:rPr lang="pt-BR" dirty="0"/>
              <a:t> - </a:t>
            </a:r>
            <a:r>
              <a:rPr lang="pt-BR" i="1" dirty="0"/>
              <a:t>R</a:t>
            </a:r>
            <a:r>
              <a:rPr lang="pt-BR" baseline="-25000" dirty="0"/>
              <a:t>3</a:t>
            </a:r>
            <a:r>
              <a:rPr lang="pt-BR" i="1" dirty="0"/>
              <a:t>i</a:t>
            </a:r>
            <a:r>
              <a:rPr lang="pt-BR" baseline="-25000" dirty="0"/>
              <a:t>2</a:t>
            </a:r>
            <a:r>
              <a:rPr lang="pt-BR" dirty="0"/>
              <a:t> = </a:t>
            </a:r>
            <a:r>
              <a:rPr lang="pt-BR" i="1" dirty="0"/>
              <a:t>V</a:t>
            </a:r>
            <a:r>
              <a:rPr lang="pt-BR" baseline="-25000" dirty="0"/>
              <a:t>1</a:t>
            </a:r>
            <a:endParaRPr lang="en-US" baseline="-25000" dirty="0"/>
          </a:p>
        </p:txBody>
      </p:sp>
      <p:sp>
        <p:nvSpPr>
          <p:cNvPr id="8" name="Rectangle 7"/>
          <p:cNvSpPr/>
          <p:nvPr/>
        </p:nvSpPr>
        <p:spPr>
          <a:xfrm>
            <a:off x="1066800" y="3244334"/>
            <a:ext cx="3053465" cy="369332"/>
          </a:xfrm>
          <a:prstGeom prst="rect">
            <a:avLst/>
          </a:prstGeom>
        </p:spPr>
        <p:txBody>
          <a:bodyPr wrap="none">
            <a:spAutoFit/>
          </a:bodyPr>
          <a:lstStyle/>
          <a:p>
            <a:r>
              <a:rPr lang="en-US" dirty="0"/>
              <a:t>For mesh 2, applying KVL gives</a:t>
            </a:r>
          </a:p>
        </p:txBody>
      </p:sp>
      <p:sp>
        <p:nvSpPr>
          <p:cNvPr id="9" name="Rectangle 8"/>
          <p:cNvSpPr/>
          <p:nvPr/>
        </p:nvSpPr>
        <p:spPr>
          <a:xfrm>
            <a:off x="5579597" y="2687598"/>
            <a:ext cx="574322" cy="369332"/>
          </a:xfrm>
          <a:prstGeom prst="rect">
            <a:avLst/>
          </a:prstGeom>
        </p:spPr>
        <p:txBody>
          <a:bodyPr wrap="square">
            <a:spAutoFit/>
          </a:bodyPr>
          <a:lstStyle/>
          <a:p>
            <a:r>
              <a:rPr lang="en-US" dirty="0"/>
              <a:t>(i)</a:t>
            </a:r>
          </a:p>
        </p:txBody>
      </p:sp>
      <p:sp>
        <p:nvSpPr>
          <p:cNvPr id="10" name="Rectangle 9"/>
          <p:cNvSpPr/>
          <p:nvPr/>
        </p:nvSpPr>
        <p:spPr>
          <a:xfrm>
            <a:off x="2209800" y="3962400"/>
            <a:ext cx="2347117" cy="369332"/>
          </a:xfrm>
          <a:prstGeom prst="rect">
            <a:avLst/>
          </a:prstGeom>
        </p:spPr>
        <p:txBody>
          <a:bodyPr wrap="none">
            <a:spAutoFit/>
          </a:bodyPr>
          <a:lstStyle/>
          <a:p>
            <a:r>
              <a:rPr lang="pt-BR" i="1" dirty="0"/>
              <a:t>R</a:t>
            </a:r>
            <a:r>
              <a:rPr lang="pt-BR" baseline="-25000" dirty="0"/>
              <a:t>2</a:t>
            </a:r>
            <a:r>
              <a:rPr lang="pt-BR" dirty="0"/>
              <a:t> </a:t>
            </a:r>
            <a:r>
              <a:rPr lang="pt-BR" i="1" dirty="0"/>
              <a:t>i</a:t>
            </a:r>
            <a:r>
              <a:rPr lang="pt-BR" baseline="-25000" dirty="0"/>
              <a:t>2</a:t>
            </a:r>
            <a:r>
              <a:rPr lang="pt-BR" dirty="0"/>
              <a:t> + </a:t>
            </a:r>
            <a:r>
              <a:rPr lang="pt-BR" i="1" dirty="0"/>
              <a:t>V</a:t>
            </a:r>
            <a:r>
              <a:rPr lang="pt-BR" baseline="-25000" dirty="0"/>
              <a:t>2</a:t>
            </a:r>
            <a:r>
              <a:rPr lang="pt-BR" dirty="0"/>
              <a:t> + </a:t>
            </a:r>
            <a:r>
              <a:rPr lang="pt-BR" i="1" dirty="0"/>
              <a:t>R</a:t>
            </a:r>
            <a:r>
              <a:rPr lang="pt-BR" baseline="-25000" dirty="0"/>
              <a:t>3</a:t>
            </a:r>
            <a:r>
              <a:rPr lang="pt-BR" dirty="0"/>
              <a:t>(</a:t>
            </a:r>
            <a:r>
              <a:rPr lang="pt-BR" i="1" dirty="0"/>
              <a:t>i</a:t>
            </a:r>
            <a:r>
              <a:rPr lang="pt-BR" baseline="-25000" dirty="0"/>
              <a:t>2</a:t>
            </a:r>
            <a:r>
              <a:rPr lang="pt-BR" dirty="0"/>
              <a:t> - </a:t>
            </a:r>
            <a:r>
              <a:rPr lang="pt-BR" i="1" dirty="0"/>
              <a:t>i</a:t>
            </a:r>
            <a:r>
              <a:rPr lang="pt-BR" baseline="-25000" dirty="0"/>
              <a:t>1</a:t>
            </a:r>
            <a:r>
              <a:rPr lang="pt-BR" dirty="0"/>
              <a:t>) = 0</a:t>
            </a:r>
            <a:endParaRPr lang="en-US" dirty="0"/>
          </a:p>
        </p:txBody>
      </p:sp>
      <p:sp>
        <p:nvSpPr>
          <p:cNvPr id="11" name="Rectangle 10"/>
          <p:cNvSpPr/>
          <p:nvPr/>
        </p:nvSpPr>
        <p:spPr>
          <a:xfrm>
            <a:off x="2378114" y="4724400"/>
            <a:ext cx="2319866" cy="369332"/>
          </a:xfrm>
          <a:prstGeom prst="rect">
            <a:avLst/>
          </a:prstGeom>
        </p:spPr>
        <p:txBody>
          <a:bodyPr wrap="none">
            <a:spAutoFit/>
          </a:bodyPr>
          <a:lstStyle/>
          <a:p>
            <a:r>
              <a:rPr lang="pt-BR" i="1" dirty="0"/>
              <a:t>- R</a:t>
            </a:r>
            <a:r>
              <a:rPr lang="pt-BR" baseline="-25000" dirty="0"/>
              <a:t>3</a:t>
            </a:r>
            <a:r>
              <a:rPr lang="pt-BR" dirty="0"/>
              <a:t> </a:t>
            </a:r>
            <a:r>
              <a:rPr lang="pt-BR" i="1" dirty="0"/>
              <a:t>i</a:t>
            </a:r>
            <a:r>
              <a:rPr lang="pt-BR" baseline="-25000" dirty="0"/>
              <a:t>1</a:t>
            </a:r>
            <a:r>
              <a:rPr lang="pt-BR" dirty="0"/>
              <a:t> + (</a:t>
            </a:r>
            <a:r>
              <a:rPr lang="pt-BR" i="1" dirty="0"/>
              <a:t>R</a:t>
            </a:r>
            <a:r>
              <a:rPr lang="pt-BR" baseline="-25000" dirty="0"/>
              <a:t>2</a:t>
            </a:r>
            <a:r>
              <a:rPr lang="pt-BR" dirty="0"/>
              <a:t> + </a:t>
            </a:r>
            <a:r>
              <a:rPr lang="pt-BR" i="1" dirty="0"/>
              <a:t>R</a:t>
            </a:r>
            <a:r>
              <a:rPr lang="pt-BR" baseline="-25000" dirty="0"/>
              <a:t>3</a:t>
            </a:r>
            <a:r>
              <a:rPr lang="pt-BR" dirty="0"/>
              <a:t>)</a:t>
            </a:r>
            <a:r>
              <a:rPr lang="pt-BR" i="1" dirty="0"/>
              <a:t>i</a:t>
            </a:r>
            <a:r>
              <a:rPr lang="pt-BR" baseline="-25000" dirty="0"/>
              <a:t>2</a:t>
            </a:r>
            <a:r>
              <a:rPr lang="pt-BR" dirty="0"/>
              <a:t> = -</a:t>
            </a:r>
            <a:r>
              <a:rPr lang="pt-BR" i="1" dirty="0"/>
              <a:t>V</a:t>
            </a:r>
            <a:r>
              <a:rPr lang="pt-BR" baseline="-25000" dirty="0"/>
              <a:t>2</a:t>
            </a:r>
            <a:endParaRPr lang="en-US" baseline="-25000" dirty="0"/>
          </a:p>
        </p:txBody>
      </p:sp>
      <p:sp>
        <p:nvSpPr>
          <p:cNvPr id="12" name="Rectangle 11"/>
          <p:cNvSpPr/>
          <p:nvPr/>
        </p:nvSpPr>
        <p:spPr>
          <a:xfrm>
            <a:off x="903047" y="4387334"/>
            <a:ext cx="574322" cy="369332"/>
          </a:xfrm>
          <a:prstGeom prst="rect">
            <a:avLst/>
          </a:prstGeom>
        </p:spPr>
        <p:txBody>
          <a:bodyPr wrap="square">
            <a:spAutoFit/>
          </a:bodyPr>
          <a:lstStyle/>
          <a:p>
            <a:r>
              <a:rPr lang="en-US" dirty="0"/>
              <a:t>or</a:t>
            </a:r>
          </a:p>
        </p:txBody>
      </p:sp>
      <p:sp>
        <p:nvSpPr>
          <p:cNvPr id="13" name="Rectangle 12"/>
          <p:cNvSpPr/>
          <p:nvPr/>
        </p:nvSpPr>
        <p:spPr>
          <a:xfrm>
            <a:off x="5731997" y="4576373"/>
            <a:ext cx="574322" cy="369332"/>
          </a:xfrm>
          <a:prstGeom prst="rect">
            <a:avLst/>
          </a:prstGeom>
        </p:spPr>
        <p:txBody>
          <a:bodyPr wrap="square">
            <a:spAutoFit/>
          </a:bodyPr>
          <a:lstStyle/>
          <a:p>
            <a:r>
              <a:rPr lang="en-US" dirty="0"/>
              <a:t>(ii)</a:t>
            </a:r>
          </a:p>
        </p:txBody>
      </p:sp>
      <p:sp>
        <p:nvSpPr>
          <p:cNvPr id="14" name="Rectangle 13"/>
          <p:cNvSpPr/>
          <p:nvPr/>
        </p:nvSpPr>
        <p:spPr>
          <a:xfrm>
            <a:off x="307532" y="5257800"/>
            <a:ext cx="8607868" cy="923330"/>
          </a:xfrm>
          <a:prstGeom prst="rect">
            <a:avLst/>
          </a:prstGeom>
        </p:spPr>
        <p:txBody>
          <a:bodyPr wrap="square">
            <a:spAutoFit/>
          </a:bodyPr>
          <a:lstStyle/>
          <a:p>
            <a:pPr algn="just"/>
            <a:r>
              <a:rPr lang="en-US" dirty="0">
                <a:latin typeface="Times New Roman" pitchFamily="18" charset="0"/>
                <a:cs typeface="Times New Roman" pitchFamily="18" charset="0"/>
              </a:rPr>
              <a:t>Note in Eq. (i) that the coefficient of is the sum of the resistances in the first mesh, while the coefficient of is the negative of the resistance common to meshes 1 and 2. Now observe that the same is true in Eq. (ii).</a:t>
            </a:r>
          </a:p>
        </p:txBody>
      </p:sp>
    </p:spTree>
    <p:extLst>
      <p:ext uri="{BB962C8B-B14F-4D97-AF65-F5344CB8AC3E}">
        <p14:creationId xmlns:p14="http://schemas.microsoft.com/office/powerpoint/2010/main" val="2683253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6200"/>
            <a:ext cx="7772400" cy="1470025"/>
          </a:xfrm>
        </p:spPr>
        <p:txBody>
          <a:bodyPr>
            <a:normAutofit/>
          </a:bodyPr>
          <a:lstStyle/>
          <a:p>
            <a:r>
              <a:rPr lang="en-IN" dirty="0">
                <a:solidFill>
                  <a:srgbClr val="C00000"/>
                </a:solidFill>
              </a:rPr>
              <a:t>Introduction</a:t>
            </a:r>
          </a:p>
        </p:txBody>
      </p:sp>
      <p:sp>
        <p:nvSpPr>
          <p:cNvPr id="5" name="Subtitle 4"/>
          <p:cNvSpPr>
            <a:spLocks noGrp="1"/>
          </p:cNvSpPr>
          <p:nvPr>
            <p:ph type="subTitle" idx="1"/>
          </p:nvPr>
        </p:nvSpPr>
        <p:spPr>
          <a:xfrm>
            <a:off x="685800" y="1295400"/>
            <a:ext cx="7467600" cy="3352800"/>
          </a:xfrm>
        </p:spPr>
        <p:txBody>
          <a:bodyPr>
            <a:noAutofit/>
          </a:bodyPr>
          <a:lstStyle/>
          <a:p>
            <a:pPr marL="457200" indent="-457200" algn="l">
              <a:buFont typeface="Arial" pitchFamily="34" charset="0"/>
              <a:buChar char="•"/>
            </a:pPr>
            <a:r>
              <a:rPr lang="en-IN" sz="2800" dirty="0">
                <a:solidFill>
                  <a:srgbClr val="0070C0"/>
                </a:solidFill>
              </a:rPr>
              <a:t>Name </a:t>
            </a:r>
          </a:p>
          <a:p>
            <a:pPr marL="457200" indent="-457200" algn="l">
              <a:buFont typeface="Arial" pitchFamily="34" charset="0"/>
              <a:buChar char="•"/>
            </a:pPr>
            <a:r>
              <a:rPr lang="en-IN" sz="2800" dirty="0">
                <a:solidFill>
                  <a:srgbClr val="0070C0"/>
                </a:solidFill>
              </a:rPr>
              <a:t>hails ( City, Country)</a:t>
            </a:r>
          </a:p>
          <a:p>
            <a:pPr marL="457200" indent="-457200" algn="l">
              <a:buFont typeface="Arial" pitchFamily="34" charset="0"/>
              <a:buChar char="•"/>
            </a:pPr>
            <a:r>
              <a:rPr lang="en-IN" sz="2800" dirty="0">
                <a:solidFill>
                  <a:srgbClr val="0070C0"/>
                </a:solidFill>
              </a:rPr>
              <a:t>Course understanding and expectations</a:t>
            </a:r>
          </a:p>
          <a:p>
            <a:pPr marL="457200" indent="-457200" algn="l">
              <a:buFont typeface="Arial" pitchFamily="34" charset="0"/>
              <a:buChar char="•"/>
            </a:pPr>
            <a:r>
              <a:rPr lang="en-IN" sz="2800" dirty="0">
                <a:solidFill>
                  <a:srgbClr val="0070C0"/>
                </a:solidFill>
              </a:rPr>
              <a:t>Software known ( </a:t>
            </a:r>
            <a:r>
              <a:rPr lang="en-IN" sz="2800" dirty="0" err="1">
                <a:solidFill>
                  <a:srgbClr val="0070C0"/>
                </a:solidFill>
              </a:rPr>
              <a:t>Pspice</a:t>
            </a:r>
            <a:r>
              <a:rPr lang="en-IN" sz="2800" dirty="0">
                <a:solidFill>
                  <a:srgbClr val="0070C0"/>
                </a:solidFill>
              </a:rPr>
              <a:t>, </a:t>
            </a:r>
            <a:r>
              <a:rPr lang="en-IN" sz="2800" dirty="0" err="1">
                <a:solidFill>
                  <a:srgbClr val="0070C0"/>
                </a:solidFill>
              </a:rPr>
              <a:t>Hspice</a:t>
            </a:r>
            <a:r>
              <a:rPr lang="en-IN" sz="2800" dirty="0">
                <a:solidFill>
                  <a:srgbClr val="0070C0"/>
                </a:solidFill>
              </a:rPr>
              <a:t>,  </a:t>
            </a:r>
            <a:r>
              <a:rPr lang="en-IN" sz="2800" dirty="0" err="1">
                <a:solidFill>
                  <a:srgbClr val="0070C0"/>
                </a:solidFill>
              </a:rPr>
              <a:t>OrCAD</a:t>
            </a:r>
            <a:r>
              <a:rPr lang="en-IN" sz="2800" dirty="0">
                <a:solidFill>
                  <a:srgbClr val="0070C0"/>
                </a:solidFill>
              </a:rPr>
              <a:t> MATLAB, etc..)</a:t>
            </a:r>
          </a:p>
          <a:p>
            <a:pPr marL="457200" indent="-457200" algn="l">
              <a:buFont typeface="Arial" pitchFamily="34" charset="0"/>
              <a:buChar char="•"/>
            </a:pPr>
            <a:r>
              <a:rPr lang="en-IN" sz="2800" dirty="0">
                <a:solidFill>
                  <a:srgbClr val="0070C0"/>
                </a:solidFill>
              </a:rPr>
              <a:t>Project/Programming experience (if any)</a:t>
            </a:r>
          </a:p>
        </p:txBody>
      </p:sp>
    </p:spTree>
    <p:extLst>
      <p:ext uri="{BB962C8B-B14F-4D97-AF65-F5344CB8AC3E}">
        <p14:creationId xmlns:p14="http://schemas.microsoft.com/office/powerpoint/2010/main" val="3482358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457200"/>
            <a:ext cx="8001000" cy="646331"/>
          </a:xfrm>
          <a:prstGeom prst="rect">
            <a:avLst/>
          </a:prstGeom>
        </p:spPr>
        <p:txBody>
          <a:bodyPr wrap="square">
            <a:spAutoFit/>
          </a:bodyPr>
          <a:lstStyle/>
          <a:p>
            <a:pPr algn="just"/>
            <a:r>
              <a:rPr lang="en-US" dirty="0">
                <a:latin typeface="Times New Roman" pitchFamily="18" charset="0"/>
                <a:cs typeface="Times New Roman" pitchFamily="18" charset="0"/>
              </a:rPr>
              <a:t>The third step is to solve for the mesh currents. Putting </a:t>
            </a:r>
            <a:r>
              <a:rPr lang="en-US" dirty="0" err="1">
                <a:latin typeface="Times New Roman" pitchFamily="18" charset="0"/>
                <a:cs typeface="Times New Roman" pitchFamily="18" charset="0"/>
              </a:rPr>
              <a:t>Eqs</a:t>
            </a:r>
            <a:r>
              <a:rPr lang="en-US" dirty="0">
                <a:latin typeface="Times New Roman" pitchFamily="18" charset="0"/>
                <a:cs typeface="Times New Roman" pitchFamily="18" charset="0"/>
              </a:rPr>
              <a:t>. (i) and (ii) in matrix form yields</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447800"/>
            <a:ext cx="3841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858000" y="1644134"/>
            <a:ext cx="574322" cy="369332"/>
          </a:xfrm>
          <a:prstGeom prst="rect">
            <a:avLst/>
          </a:prstGeom>
        </p:spPr>
        <p:txBody>
          <a:bodyPr wrap="square">
            <a:spAutoFit/>
          </a:bodyPr>
          <a:lstStyle/>
          <a:p>
            <a:r>
              <a:rPr lang="en-US" dirty="0"/>
              <a:t>(iii)</a:t>
            </a:r>
          </a:p>
        </p:txBody>
      </p:sp>
      <p:sp>
        <p:nvSpPr>
          <p:cNvPr id="5" name="Rectangle 4"/>
          <p:cNvSpPr/>
          <p:nvPr/>
        </p:nvSpPr>
        <p:spPr>
          <a:xfrm>
            <a:off x="381000" y="2245034"/>
            <a:ext cx="8686800" cy="646331"/>
          </a:xfrm>
          <a:prstGeom prst="rect">
            <a:avLst/>
          </a:prstGeom>
        </p:spPr>
        <p:txBody>
          <a:bodyPr wrap="square">
            <a:spAutoFit/>
          </a:bodyPr>
          <a:lstStyle/>
          <a:p>
            <a:r>
              <a:rPr lang="en-US" dirty="0"/>
              <a:t>which can be solved to obtain the mesh currents </a:t>
            </a:r>
            <a:r>
              <a:rPr lang="en-US" i="1" dirty="0"/>
              <a:t>i</a:t>
            </a:r>
            <a:r>
              <a:rPr lang="en-US" i="1" baseline="-25000" dirty="0"/>
              <a:t>1</a:t>
            </a:r>
            <a:r>
              <a:rPr lang="en-US" i="1" dirty="0"/>
              <a:t> </a:t>
            </a:r>
            <a:r>
              <a:rPr lang="en-US" dirty="0"/>
              <a:t>and </a:t>
            </a:r>
            <a:r>
              <a:rPr lang="en-US" i="1" dirty="0"/>
              <a:t>i</a:t>
            </a:r>
            <a:r>
              <a:rPr lang="en-US" i="1" baseline="-25000" dirty="0"/>
              <a:t>2</a:t>
            </a:r>
            <a:r>
              <a:rPr lang="en-US" dirty="0"/>
              <a:t>. and We are at liberty to use any technique for solving the simultaneous equations.</a:t>
            </a:r>
          </a:p>
        </p:txBody>
      </p:sp>
      <p:sp>
        <p:nvSpPr>
          <p:cNvPr id="7" name="Rectangle 6"/>
          <p:cNvSpPr/>
          <p:nvPr/>
        </p:nvSpPr>
        <p:spPr>
          <a:xfrm>
            <a:off x="381000" y="3459310"/>
            <a:ext cx="8077200" cy="923330"/>
          </a:xfrm>
          <a:prstGeom prst="rect">
            <a:avLst/>
          </a:prstGeom>
        </p:spPr>
        <p:txBody>
          <a:bodyPr wrap="square">
            <a:spAutoFit/>
          </a:bodyPr>
          <a:lstStyle/>
          <a:p>
            <a:pPr algn="just"/>
            <a:r>
              <a:rPr lang="en-US" dirty="0"/>
              <a:t>if a circuit has </a:t>
            </a:r>
            <a:r>
              <a:rPr lang="en-US" i="1" dirty="0"/>
              <a:t>n </a:t>
            </a:r>
            <a:r>
              <a:rPr lang="en-US" dirty="0"/>
              <a:t>nodes, </a:t>
            </a:r>
            <a:r>
              <a:rPr lang="en-US" i="1" dirty="0"/>
              <a:t>b </a:t>
            </a:r>
            <a:r>
              <a:rPr lang="en-US" dirty="0"/>
              <a:t>branches, and</a:t>
            </a:r>
            <a:r>
              <a:rPr lang="en-US" i="1" dirty="0"/>
              <a:t> l </a:t>
            </a:r>
            <a:r>
              <a:rPr lang="en-US" dirty="0"/>
              <a:t>independent loops or meshes, then </a:t>
            </a:r>
            <a:r>
              <a:rPr lang="en-US" i="1" dirty="0"/>
              <a:t>l = b – n + 1. </a:t>
            </a:r>
            <a:r>
              <a:rPr lang="en-US" dirty="0"/>
              <a:t>Hence, </a:t>
            </a:r>
            <a:r>
              <a:rPr lang="en-US" i="1" dirty="0"/>
              <a:t>l </a:t>
            </a:r>
            <a:r>
              <a:rPr lang="en-US" dirty="0"/>
              <a:t>independent simultaneous equations are required to solve the circuit using mesh analysis.</a:t>
            </a:r>
          </a:p>
        </p:txBody>
      </p:sp>
    </p:spTree>
    <p:extLst>
      <p:ext uri="{BB962C8B-B14F-4D97-AF65-F5344CB8AC3E}">
        <p14:creationId xmlns:p14="http://schemas.microsoft.com/office/powerpoint/2010/main" val="1096983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381000"/>
            <a:ext cx="8305800" cy="369332"/>
          </a:xfrm>
          <a:prstGeom prst="rect">
            <a:avLst/>
          </a:prstGeom>
        </p:spPr>
        <p:txBody>
          <a:bodyPr wrap="square">
            <a:spAutoFit/>
          </a:bodyPr>
          <a:lstStyle/>
          <a:p>
            <a:r>
              <a:rPr lang="en-US" b="1" dirty="0"/>
              <a:t>Question : </a:t>
            </a:r>
            <a:r>
              <a:rPr lang="en-US" dirty="0"/>
              <a:t>For the circuit in Fig. P6, find the branch currents and using mesh analysis.</a:t>
            </a:r>
          </a:p>
        </p:txBody>
      </p:sp>
      <p:sp>
        <p:nvSpPr>
          <p:cNvPr id="5" name="Rectangle 4"/>
          <p:cNvSpPr/>
          <p:nvPr/>
        </p:nvSpPr>
        <p:spPr>
          <a:xfrm>
            <a:off x="526471" y="819834"/>
            <a:ext cx="6255327" cy="923330"/>
          </a:xfrm>
          <a:prstGeom prst="rect">
            <a:avLst/>
          </a:prstGeom>
        </p:spPr>
        <p:txBody>
          <a:bodyPr wrap="square">
            <a:spAutoFit/>
          </a:bodyPr>
          <a:lstStyle/>
          <a:p>
            <a:r>
              <a:rPr lang="en-US" b="1" dirty="0"/>
              <a:t>Solution:</a:t>
            </a:r>
          </a:p>
          <a:p>
            <a:r>
              <a:rPr lang="en-US" dirty="0"/>
              <a:t>We first obtain the mesh currents using KVL. </a:t>
            </a:r>
          </a:p>
          <a:p>
            <a:r>
              <a:rPr lang="en-US" dirty="0"/>
              <a:t>For mesh 1,</a:t>
            </a:r>
          </a:p>
        </p:txBody>
      </p:sp>
      <p:sp>
        <p:nvSpPr>
          <p:cNvPr id="6" name="Rectangle 5"/>
          <p:cNvSpPr/>
          <p:nvPr/>
        </p:nvSpPr>
        <p:spPr>
          <a:xfrm>
            <a:off x="1353504" y="1773243"/>
            <a:ext cx="2787943" cy="369332"/>
          </a:xfrm>
          <a:prstGeom prst="rect">
            <a:avLst/>
          </a:prstGeom>
        </p:spPr>
        <p:txBody>
          <a:bodyPr wrap="none">
            <a:spAutoFit/>
          </a:bodyPr>
          <a:lstStyle/>
          <a:p>
            <a:r>
              <a:rPr lang="nn-NO" dirty="0"/>
              <a:t>-15 + 5</a:t>
            </a:r>
            <a:r>
              <a:rPr lang="nn-NO" i="1" dirty="0"/>
              <a:t>i</a:t>
            </a:r>
            <a:r>
              <a:rPr lang="nn-NO" baseline="-25000" dirty="0"/>
              <a:t>1</a:t>
            </a:r>
            <a:r>
              <a:rPr lang="nn-NO" dirty="0"/>
              <a:t> + 10(</a:t>
            </a:r>
            <a:r>
              <a:rPr lang="nn-NO" i="1" dirty="0"/>
              <a:t>i</a:t>
            </a:r>
            <a:r>
              <a:rPr lang="nn-NO" baseline="-25000" dirty="0"/>
              <a:t>1</a:t>
            </a:r>
            <a:r>
              <a:rPr lang="nn-NO" dirty="0"/>
              <a:t> - </a:t>
            </a:r>
            <a:r>
              <a:rPr lang="nn-NO" i="1" dirty="0"/>
              <a:t>i</a:t>
            </a:r>
            <a:r>
              <a:rPr lang="nn-NO" baseline="-25000" dirty="0"/>
              <a:t>2</a:t>
            </a:r>
            <a:r>
              <a:rPr lang="nn-NO" dirty="0"/>
              <a:t>) + 10 = 0</a:t>
            </a:r>
            <a:endParaRPr lang="en-US" dirty="0"/>
          </a:p>
        </p:txBody>
      </p:sp>
      <p:sp>
        <p:nvSpPr>
          <p:cNvPr id="7" name="Rectangle 6"/>
          <p:cNvSpPr/>
          <p:nvPr/>
        </p:nvSpPr>
        <p:spPr>
          <a:xfrm>
            <a:off x="616527" y="2158800"/>
            <a:ext cx="386644" cy="369332"/>
          </a:xfrm>
          <a:prstGeom prst="rect">
            <a:avLst/>
          </a:prstGeom>
        </p:spPr>
        <p:txBody>
          <a:bodyPr wrap="none">
            <a:spAutoFit/>
          </a:bodyPr>
          <a:lstStyle/>
          <a:p>
            <a:r>
              <a:rPr lang="en-US" dirty="0"/>
              <a:t>or</a:t>
            </a:r>
          </a:p>
        </p:txBody>
      </p:sp>
      <p:sp>
        <p:nvSpPr>
          <p:cNvPr id="8" name="Rectangle 7"/>
          <p:cNvSpPr/>
          <p:nvPr/>
        </p:nvSpPr>
        <p:spPr>
          <a:xfrm>
            <a:off x="2057400" y="2528132"/>
            <a:ext cx="1196161" cy="369332"/>
          </a:xfrm>
          <a:prstGeom prst="rect">
            <a:avLst/>
          </a:prstGeom>
        </p:spPr>
        <p:txBody>
          <a:bodyPr wrap="none">
            <a:spAutoFit/>
          </a:bodyPr>
          <a:lstStyle/>
          <a:p>
            <a:r>
              <a:rPr lang="en-US" dirty="0"/>
              <a:t>3</a:t>
            </a:r>
            <a:r>
              <a:rPr lang="en-US" i="1" dirty="0"/>
              <a:t>i</a:t>
            </a:r>
            <a:r>
              <a:rPr lang="en-US" baseline="-25000" dirty="0"/>
              <a:t>1</a:t>
            </a:r>
            <a:r>
              <a:rPr lang="en-US" dirty="0"/>
              <a:t> - 2</a:t>
            </a:r>
            <a:r>
              <a:rPr lang="en-US" i="1" dirty="0"/>
              <a:t>i</a:t>
            </a:r>
            <a:r>
              <a:rPr lang="en-US" baseline="-25000" dirty="0"/>
              <a:t>2</a:t>
            </a:r>
            <a:r>
              <a:rPr lang="en-US" dirty="0"/>
              <a:t> = 1</a:t>
            </a:r>
          </a:p>
        </p:txBody>
      </p:sp>
      <p:sp>
        <p:nvSpPr>
          <p:cNvPr id="9" name="Rectangle 8"/>
          <p:cNvSpPr/>
          <p:nvPr/>
        </p:nvSpPr>
        <p:spPr>
          <a:xfrm>
            <a:off x="725660" y="2969107"/>
            <a:ext cx="1281185" cy="369332"/>
          </a:xfrm>
          <a:prstGeom prst="rect">
            <a:avLst/>
          </a:prstGeom>
        </p:spPr>
        <p:txBody>
          <a:bodyPr wrap="none">
            <a:spAutoFit/>
          </a:bodyPr>
          <a:lstStyle/>
          <a:p>
            <a:r>
              <a:rPr lang="en-US" dirty="0"/>
              <a:t>For mesh 2,</a:t>
            </a:r>
          </a:p>
        </p:txBody>
      </p:sp>
      <p:sp>
        <p:nvSpPr>
          <p:cNvPr id="10" name="Rectangle 9"/>
          <p:cNvSpPr/>
          <p:nvPr/>
        </p:nvSpPr>
        <p:spPr>
          <a:xfrm>
            <a:off x="2006845" y="3338439"/>
            <a:ext cx="2770310" cy="369332"/>
          </a:xfrm>
          <a:prstGeom prst="rect">
            <a:avLst/>
          </a:prstGeom>
        </p:spPr>
        <p:txBody>
          <a:bodyPr wrap="none">
            <a:spAutoFit/>
          </a:bodyPr>
          <a:lstStyle/>
          <a:p>
            <a:r>
              <a:rPr lang="nn-NO" dirty="0"/>
              <a:t>6</a:t>
            </a:r>
            <a:r>
              <a:rPr lang="nn-NO" i="1" dirty="0"/>
              <a:t>i</a:t>
            </a:r>
            <a:r>
              <a:rPr lang="nn-NO" baseline="-25000" dirty="0"/>
              <a:t>2</a:t>
            </a:r>
            <a:r>
              <a:rPr lang="nn-NO" dirty="0"/>
              <a:t> + 4</a:t>
            </a:r>
            <a:r>
              <a:rPr lang="nn-NO" i="1" dirty="0"/>
              <a:t>i</a:t>
            </a:r>
            <a:r>
              <a:rPr lang="nn-NO" baseline="-25000" dirty="0"/>
              <a:t>2</a:t>
            </a:r>
            <a:r>
              <a:rPr lang="nn-NO" dirty="0"/>
              <a:t> + 10(</a:t>
            </a:r>
            <a:r>
              <a:rPr lang="nn-NO" i="1" dirty="0"/>
              <a:t>i</a:t>
            </a:r>
            <a:r>
              <a:rPr lang="nn-NO" baseline="-25000" dirty="0"/>
              <a:t>2</a:t>
            </a:r>
            <a:r>
              <a:rPr lang="nn-NO" dirty="0"/>
              <a:t> - </a:t>
            </a:r>
            <a:r>
              <a:rPr lang="nn-NO" i="1" dirty="0"/>
              <a:t>i</a:t>
            </a:r>
            <a:r>
              <a:rPr lang="nn-NO" baseline="-25000" dirty="0"/>
              <a:t>1</a:t>
            </a:r>
            <a:r>
              <a:rPr lang="nn-NO" dirty="0"/>
              <a:t>) + 10 = 0</a:t>
            </a:r>
            <a:endParaRPr lang="en-US" dirty="0"/>
          </a:p>
        </p:txBody>
      </p:sp>
      <p:sp>
        <p:nvSpPr>
          <p:cNvPr id="11" name="Rectangle 10"/>
          <p:cNvSpPr/>
          <p:nvPr/>
        </p:nvSpPr>
        <p:spPr>
          <a:xfrm>
            <a:off x="4236669" y="2495866"/>
            <a:ext cx="378630" cy="369332"/>
          </a:xfrm>
          <a:prstGeom prst="rect">
            <a:avLst/>
          </a:prstGeom>
        </p:spPr>
        <p:txBody>
          <a:bodyPr wrap="none">
            <a:spAutoFit/>
          </a:bodyPr>
          <a:lstStyle/>
          <a:p>
            <a:r>
              <a:rPr lang="en-US" dirty="0"/>
              <a:t>(i)</a:t>
            </a:r>
          </a:p>
        </p:txBody>
      </p:sp>
      <p:sp>
        <p:nvSpPr>
          <p:cNvPr id="12" name="Rectangle 11"/>
          <p:cNvSpPr/>
          <p:nvPr/>
        </p:nvSpPr>
        <p:spPr>
          <a:xfrm>
            <a:off x="2421863" y="4038600"/>
            <a:ext cx="1079142" cy="369332"/>
          </a:xfrm>
          <a:prstGeom prst="rect">
            <a:avLst/>
          </a:prstGeom>
        </p:spPr>
        <p:txBody>
          <a:bodyPr wrap="none">
            <a:spAutoFit/>
          </a:bodyPr>
          <a:lstStyle/>
          <a:p>
            <a:r>
              <a:rPr lang="en-US" i="1" dirty="0"/>
              <a:t>i</a:t>
            </a:r>
            <a:r>
              <a:rPr lang="en-US" baseline="-25000" dirty="0"/>
              <a:t>1</a:t>
            </a:r>
            <a:r>
              <a:rPr lang="en-US" dirty="0"/>
              <a:t> = 2</a:t>
            </a:r>
            <a:r>
              <a:rPr lang="en-US" i="1" dirty="0"/>
              <a:t>i</a:t>
            </a:r>
            <a:r>
              <a:rPr lang="en-US" baseline="-25000" dirty="0"/>
              <a:t>2</a:t>
            </a:r>
            <a:r>
              <a:rPr lang="en-US" dirty="0"/>
              <a:t> - 1</a:t>
            </a:r>
          </a:p>
        </p:txBody>
      </p:sp>
      <p:sp>
        <p:nvSpPr>
          <p:cNvPr id="13" name="Rectangle 12"/>
          <p:cNvSpPr/>
          <p:nvPr/>
        </p:nvSpPr>
        <p:spPr>
          <a:xfrm>
            <a:off x="829989" y="3707771"/>
            <a:ext cx="386644" cy="369332"/>
          </a:xfrm>
          <a:prstGeom prst="rect">
            <a:avLst/>
          </a:prstGeom>
        </p:spPr>
        <p:txBody>
          <a:bodyPr wrap="none">
            <a:spAutoFit/>
          </a:bodyPr>
          <a:lstStyle/>
          <a:p>
            <a:r>
              <a:rPr lang="en-US" dirty="0"/>
              <a:t>or</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4050" y="1458322"/>
            <a:ext cx="2876550" cy="2098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6773016" y="3613666"/>
            <a:ext cx="798617" cy="369332"/>
          </a:xfrm>
          <a:prstGeom prst="rect">
            <a:avLst/>
          </a:prstGeom>
        </p:spPr>
        <p:txBody>
          <a:bodyPr wrap="none">
            <a:spAutoFit/>
          </a:bodyPr>
          <a:lstStyle/>
          <a:p>
            <a:r>
              <a:rPr lang="en-US" dirty="0"/>
              <a:t>Fig. P6</a:t>
            </a:r>
          </a:p>
        </p:txBody>
      </p:sp>
      <p:sp>
        <p:nvSpPr>
          <p:cNvPr id="15" name="Rectangle 14"/>
          <p:cNvSpPr/>
          <p:nvPr/>
        </p:nvSpPr>
        <p:spPr>
          <a:xfrm>
            <a:off x="294666" y="4648200"/>
            <a:ext cx="8620734" cy="369332"/>
          </a:xfrm>
          <a:prstGeom prst="rect">
            <a:avLst/>
          </a:prstGeom>
        </p:spPr>
        <p:txBody>
          <a:bodyPr wrap="square">
            <a:spAutoFit/>
          </a:bodyPr>
          <a:lstStyle/>
          <a:p>
            <a:pPr algn="just"/>
            <a:r>
              <a:rPr lang="en-US" b="1" dirty="0"/>
              <a:t>METHOD 1 </a:t>
            </a:r>
            <a:r>
              <a:rPr lang="en-US" dirty="0"/>
              <a:t>Using the substitution method, we substitute Eq. (ii) into Eq. (i), and write</a:t>
            </a:r>
          </a:p>
        </p:txBody>
      </p:sp>
      <p:sp>
        <p:nvSpPr>
          <p:cNvPr id="17" name="Rectangle 16"/>
          <p:cNvSpPr/>
          <p:nvPr/>
        </p:nvSpPr>
        <p:spPr>
          <a:xfrm>
            <a:off x="4443302" y="4038600"/>
            <a:ext cx="431528" cy="369332"/>
          </a:xfrm>
          <a:prstGeom prst="rect">
            <a:avLst/>
          </a:prstGeom>
        </p:spPr>
        <p:txBody>
          <a:bodyPr wrap="none">
            <a:spAutoFit/>
          </a:bodyPr>
          <a:lstStyle/>
          <a:p>
            <a:r>
              <a:rPr lang="en-US" dirty="0"/>
              <a:t>(ii)</a:t>
            </a:r>
          </a:p>
        </p:txBody>
      </p:sp>
      <p:sp>
        <p:nvSpPr>
          <p:cNvPr id="16" name="Rectangle 15"/>
          <p:cNvSpPr/>
          <p:nvPr/>
        </p:nvSpPr>
        <p:spPr>
          <a:xfrm>
            <a:off x="1905696" y="5181600"/>
            <a:ext cx="2621230" cy="369332"/>
          </a:xfrm>
          <a:prstGeom prst="rect">
            <a:avLst/>
          </a:prstGeom>
        </p:spPr>
        <p:txBody>
          <a:bodyPr wrap="none">
            <a:spAutoFit/>
          </a:bodyPr>
          <a:lstStyle/>
          <a:p>
            <a:r>
              <a:rPr lang="en-US" dirty="0"/>
              <a:t>6</a:t>
            </a:r>
            <a:r>
              <a:rPr lang="en-US" i="1" dirty="0"/>
              <a:t>i</a:t>
            </a:r>
            <a:r>
              <a:rPr lang="en-US" baseline="-25000" dirty="0"/>
              <a:t>2</a:t>
            </a:r>
            <a:r>
              <a:rPr lang="en-US" dirty="0"/>
              <a:t> - 3 - 2</a:t>
            </a:r>
            <a:r>
              <a:rPr lang="en-US" i="1" dirty="0"/>
              <a:t>i</a:t>
            </a:r>
            <a:r>
              <a:rPr lang="en-US" baseline="-25000" dirty="0"/>
              <a:t>2</a:t>
            </a:r>
            <a:r>
              <a:rPr lang="en-US" dirty="0"/>
              <a:t>  = 1       </a:t>
            </a:r>
            <a:r>
              <a:rPr lang="en-US" i="1" dirty="0"/>
              <a:t>i</a:t>
            </a:r>
            <a:r>
              <a:rPr lang="en-US" baseline="-25000" dirty="0"/>
              <a:t>2</a:t>
            </a:r>
            <a:r>
              <a:rPr lang="en-US" dirty="0"/>
              <a:t>  = 1 A</a:t>
            </a:r>
          </a:p>
        </p:txBody>
      </p:sp>
      <p:sp>
        <p:nvSpPr>
          <p:cNvPr id="18" name="Right Arrow 17"/>
          <p:cNvSpPr/>
          <p:nvPr/>
        </p:nvSpPr>
        <p:spPr>
          <a:xfrm>
            <a:off x="3501005" y="5366266"/>
            <a:ext cx="15312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563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8229600" cy="369332"/>
          </a:xfrm>
          <a:prstGeom prst="rect">
            <a:avLst/>
          </a:prstGeom>
        </p:spPr>
        <p:txBody>
          <a:bodyPr wrap="square">
            <a:spAutoFit/>
          </a:bodyPr>
          <a:lstStyle/>
          <a:p>
            <a:pPr algn="just"/>
            <a:r>
              <a:rPr lang="en-US" b="1" dirty="0"/>
              <a:t>METHOD 2 </a:t>
            </a:r>
            <a:r>
              <a:rPr lang="en-US" dirty="0"/>
              <a:t>To use Cramer’s rule, we cast </a:t>
            </a:r>
            <a:r>
              <a:rPr lang="en-US" dirty="0" err="1"/>
              <a:t>Eqs</a:t>
            </a:r>
            <a:r>
              <a:rPr lang="en-US" dirty="0"/>
              <a:t>. (i) and (ii) in matrix form as</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066800"/>
            <a:ext cx="2808514"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85800" y="1981200"/>
            <a:ext cx="2833917" cy="369332"/>
          </a:xfrm>
          <a:prstGeom prst="rect">
            <a:avLst/>
          </a:prstGeom>
        </p:spPr>
        <p:txBody>
          <a:bodyPr wrap="none">
            <a:spAutoFit/>
          </a:bodyPr>
          <a:lstStyle/>
          <a:p>
            <a:r>
              <a:rPr lang="en-US" dirty="0"/>
              <a:t>We obtain the determinants</a:t>
            </a:r>
          </a:p>
        </p:txBody>
      </p:sp>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7999" y="2382570"/>
            <a:ext cx="3292833" cy="741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3089" y="3176588"/>
            <a:ext cx="6242016"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69570" y="4114800"/>
            <a:ext cx="688009" cy="369332"/>
          </a:xfrm>
          <a:prstGeom prst="rect">
            <a:avLst/>
          </a:prstGeom>
        </p:spPr>
        <p:txBody>
          <a:bodyPr wrap="none">
            <a:spAutoFit/>
          </a:bodyPr>
          <a:lstStyle/>
          <a:p>
            <a:r>
              <a:rPr lang="en-US" dirty="0"/>
              <a:t>Thus,</a:t>
            </a:r>
          </a:p>
        </p:txBody>
      </p:sp>
      <p:graphicFrame>
        <p:nvGraphicFramePr>
          <p:cNvPr id="8" name="Object 7"/>
          <p:cNvGraphicFramePr>
            <a:graphicFrameLocks noChangeAspect="1"/>
          </p:cNvGraphicFramePr>
          <p:nvPr>
            <p:extLst>
              <p:ext uri="{D42A27DB-BD31-4B8C-83A1-F6EECF244321}">
                <p14:modId xmlns:p14="http://schemas.microsoft.com/office/powerpoint/2010/main" val="283352683"/>
              </p:ext>
            </p:extLst>
          </p:nvPr>
        </p:nvGraphicFramePr>
        <p:xfrm>
          <a:off x="1904999" y="4446464"/>
          <a:ext cx="1277935" cy="658935"/>
        </p:xfrm>
        <a:graphic>
          <a:graphicData uri="http://schemas.openxmlformats.org/presentationml/2006/ole">
            <mc:AlternateContent xmlns:mc="http://schemas.openxmlformats.org/markup-compatibility/2006">
              <mc:Choice xmlns:v="urn:schemas-microsoft-com:vml" Requires="v">
                <p:oleObj spid="_x0000_s1084" name="Equation" r:id="rId6" imgW="812520" imgH="419040" progId="Equation.3">
                  <p:embed/>
                </p:oleObj>
              </mc:Choice>
              <mc:Fallback>
                <p:oleObj name="Equation" r:id="rId6" imgW="812520" imgH="419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4999" y="4446464"/>
                        <a:ext cx="1277935" cy="6589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092749574"/>
              </p:ext>
            </p:extLst>
          </p:nvPr>
        </p:nvGraphicFramePr>
        <p:xfrm>
          <a:off x="4434097" y="4470277"/>
          <a:ext cx="1394936" cy="697468"/>
        </p:xfrm>
        <a:graphic>
          <a:graphicData uri="http://schemas.openxmlformats.org/presentationml/2006/ole">
            <mc:AlternateContent xmlns:mc="http://schemas.openxmlformats.org/markup-compatibility/2006">
              <mc:Choice xmlns:v="urn:schemas-microsoft-com:vml" Requires="v">
                <p:oleObj spid="_x0000_s1085" name="Equation" r:id="rId8" imgW="838080" imgH="419040" progId="Equation.3">
                  <p:embed/>
                </p:oleObj>
              </mc:Choice>
              <mc:Fallback>
                <p:oleObj name="Equation" r:id="rId8" imgW="838080" imgH="419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34097" y="4470277"/>
                        <a:ext cx="1394936" cy="6974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0"/>
          <p:cNvSpPr/>
          <p:nvPr/>
        </p:nvSpPr>
        <p:spPr>
          <a:xfrm>
            <a:off x="902138" y="5410200"/>
            <a:ext cx="1110882" cy="369332"/>
          </a:xfrm>
          <a:prstGeom prst="rect">
            <a:avLst/>
          </a:prstGeom>
        </p:spPr>
        <p:txBody>
          <a:bodyPr wrap="none">
            <a:spAutoFit/>
          </a:bodyPr>
          <a:lstStyle/>
          <a:p>
            <a:r>
              <a:rPr lang="en-US" dirty="0"/>
              <a:t>as before.</a:t>
            </a:r>
          </a:p>
        </p:txBody>
      </p:sp>
    </p:spTree>
    <p:extLst>
      <p:ext uri="{BB962C8B-B14F-4D97-AF65-F5344CB8AC3E}">
        <p14:creationId xmlns:p14="http://schemas.microsoft.com/office/powerpoint/2010/main" val="1234861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48734"/>
            <a:ext cx="8610600" cy="923330"/>
          </a:xfrm>
          <a:prstGeom prst="rect">
            <a:avLst/>
          </a:prstGeom>
        </p:spPr>
        <p:txBody>
          <a:bodyPr wrap="square">
            <a:spAutoFit/>
          </a:bodyPr>
          <a:lstStyle/>
          <a:p>
            <a:pPr algn="just"/>
            <a:r>
              <a:rPr lang="en-US" dirty="0">
                <a:solidFill>
                  <a:srgbClr val="C00000"/>
                </a:solidFill>
              </a:rPr>
              <a:t>Mesh Analysis with Current Sources: </a:t>
            </a:r>
            <a:r>
              <a:rPr lang="en-US" dirty="0"/>
              <a:t>Applying mesh analysis to circuits containing current sources (dependent or independent) may appear complicated. But it actually easier the presence of the current sources reduces the number of equations</a:t>
            </a:r>
            <a:endParaRPr lang="en-US" dirty="0">
              <a:solidFill>
                <a:srgbClr val="C00000"/>
              </a:solidFill>
            </a:endParaRPr>
          </a:p>
        </p:txBody>
      </p:sp>
      <p:sp>
        <p:nvSpPr>
          <p:cNvPr id="5" name="Rectangle 4"/>
          <p:cNvSpPr/>
          <p:nvPr/>
        </p:nvSpPr>
        <p:spPr>
          <a:xfrm>
            <a:off x="228600" y="1219200"/>
            <a:ext cx="8610600" cy="923330"/>
          </a:xfrm>
          <a:prstGeom prst="rect">
            <a:avLst/>
          </a:prstGeom>
        </p:spPr>
        <p:txBody>
          <a:bodyPr wrap="square">
            <a:spAutoFit/>
          </a:bodyPr>
          <a:lstStyle/>
          <a:p>
            <a:r>
              <a:rPr lang="en-US" b="1" dirty="0"/>
              <a:t>CASE 1:  </a:t>
            </a:r>
            <a:r>
              <a:rPr lang="en-US" dirty="0"/>
              <a:t>When a current source exists only in one mesh: Consider the circuit in Fig. 1.21, for example. We set </a:t>
            </a:r>
            <a:r>
              <a:rPr lang="en-US" i="1" dirty="0"/>
              <a:t>i</a:t>
            </a:r>
            <a:r>
              <a:rPr lang="en-US" baseline="-25000" dirty="0"/>
              <a:t>2</a:t>
            </a:r>
            <a:r>
              <a:rPr lang="en-US" dirty="0"/>
              <a:t> = -5A and write a mesh equation for the other mesh in the usual way; that is</a:t>
            </a:r>
          </a:p>
        </p:txBody>
      </p:sp>
      <p:sp>
        <p:nvSpPr>
          <p:cNvPr id="6" name="Rectangle 5"/>
          <p:cNvSpPr/>
          <p:nvPr/>
        </p:nvSpPr>
        <p:spPr>
          <a:xfrm>
            <a:off x="1853988" y="2057400"/>
            <a:ext cx="3667992" cy="369332"/>
          </a:xfrm>
          <a:prstGeom prst="rect">
            <a:avLst/>
          </a:prstGeom>
        </p:spPr>
        <p:txBody>
          <a:bodyPr wrap="none">
            <a:spAutoFit/>
          </a:bodyPr>
          <a:lstStyle/>
          <a:p>
            <a:r>
              <a:rPr lang="en-US" dirty="0"/>
              <a:t>-10 + 4</a:t>
            </a:r>
            <a:r>
              <a:rPr lang="en-US" i="1" dirty="0"/>
              <a:t>i</a:t>
            </a:r>
            <a:r>
              <a:rPr lang="en-US" baseline="-25000" dirty="0"/>
              <a:t>1</a:t>
            </a:r>
            <a:r>
              <a:rPr lang="en-US" dirty="0"/>
              <a:t> + 6(</a:t>
            </a:r>
            <a:r>
              <a:rPr lang="en-US" i="1" dirty="0"/>
              <a:t>i</a:t>
            </a:r>
            <a:r>
              <a:rPr lang="en-US" baseline="-25000" dirty="0"/>
              <a:t>1</a:t>
            </a:r>
            <a:r>
              <a:rPr lang="en-US" dirty="0"/>
              <a:t> - </a:t>
            </a:r>
            <a:r>
              <a:rPr lang="en-US" i="1" dirty="0"/>
              <a:t>i</a:t>
            </a:r>
            <a:r>
              <a:rPr lang="en-US" baseline="-25000" dirty="0"/>
              <a:t>2</a:t>
            </a:r>
            <a:r>
              <a:rPr lang="en-US" dirty="0"/>
              <a:t>) = 0              </a:t>
            </a:r>
            <a:r>
              <a:rPr lang="en-US" i="1" dirty="0"/>
              <a:t>i</a:t>
            </a:r>
            <a:r>
              <a:rPr lang="en-US" baseline="-25000" dirty="0"/>
              <a:t>1</a:t>
            </a:r>
            <a:r>
              <a:rPr lang="en-US" dirty="0"/>
              <a:t> = -2A</a:t>
            </a:r>
          </a:p>
        </p:txBody>
      </p:sp>
      <p:sp>
        <p:nvSpPr>
          <p:cNvPr id="7" name="Right Arrow 6"/>
          <p:cNvSpPr/>
          <p:nvPr/>
        </p:nvSpPr>
        <p:spPr>
          <a:xfrm>
            <a:off x="4114800" y="2209800"/>
            <a:ext cx="5334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3267670"/>
            <a:ext cx="8915400" cy="923330"/>
          </a:xfrm>
          <a:prstGeom prst="rect">
            <a:avLst/>
          </a:prstGeom>
        </p:spPr>
        <p:txBody>
          <a:bodyPr wrap="square">
            <a:spAutoFit/>
          </a:bodyPr>
          <a:lstStyle/>
          <a:p>
            <a:pPr algn="just"/>
            <a:r>
              <a:rPr lang="en-US" b="1" dirty="0"/>
              <a:t>CASE 2 </a:t>
            </a:r>
            <a:r>
              <a:rPr lang="en-US" dirty="0"/>
              <a:t>When a current source exists between two meshes: Consider the circuit in Fig. 1.22(a), for example. We create a </a:t>
            </a:r>
            <a:r>
              <a:rPr lang="en-US" i="1" dirty="0"/>
              <a:t>super mesh </a:t>
            </a:r>
            <a:r>
              <a:rPr lang="en-US" dirty="0"/>
              <a:t>by excluding the current source and any elements connected in series with it, as shown in Fig. 1.22(b). Thus,</a:t>
            </a:r>
          </a:p>
        </p:txBody>
      </p:sp>
      <p:sp>
        <p:nvSpPr>
          <p:cNvPr id="9" name="Rectangle 8"/>
          <p:cNvSpPr/>
          <p:nvPr/>
        </p:nvSpPr>
        <p:spPr>
          <a:xfrm>
            <a:off x="152400" y="4114800"/>
            <a:ext cx="8763000" cy="646331"/>
          </a:xfrm>
          <a:prstGeom prst="rect">
            <a:avLst/>
          </a:prstGeom>
        </p:spPr>
        <p:txBody>
          <a:bodyPr wrap="square">
            <a:spAutoFit/>
          </a:bodyPr>
          <a:lstStyle/>
          <a:p>
            <a:r>
              <a:rPr lang="en-US" dirty="0"/>
              <a:t>A super mesh results when two meshes have a (dependent or independent) current source in common</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0829" y="1752600"/>
            <a:ext cx="3298371"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6477000" y="2971800"/>
            <a:ext cx="883575" cy="338554"/>
          </a:xfrm>
          <a:prstGeom prst="rect">
            <a:avLst/>
          </a:prstGeom>
        </p:spPr>
        <p:txBody>
          <a:bodyPr wrap="none">
            <a:spAutoFit/>
          </a:bodyPr>
          <a:lstStyle/>
          <a:p>
            <a:r>
              <a:rPr lang="en-US" sz="1600" dirty="0"/>
              <a:t>Fig. 1.21</a:t>
            </a: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856" y="4437965"/>
            <a:ext cx="3390900" cy="2092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1739" y="4444892"/>
            <a:ext cx="2876550"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5105968" y="6491737"/>
            <a:ext cx="883575" cy="338554"/>
          </a:xfrm>
          <a:prstGeom prst="rect">
            <a:avLst/>
          </a:prstGeom>
        </p:spPr>
        <p:txBody>
          <a:bodyPr wrap="none">
            <a:spAutoFit/>
          </a:bodyPr>
          <a:lstStyle/>
          <a:p>
            <a:r>
              <a:rPr lang="en-US" sz="1600" dirty="0"/>
              <a:t>Fig. 1.22</a:t>
            </a:r>
          </a:p>
        </p:txBody>
      </p:sp>
      <p:sp>
        <p:nvSpPr>
          <p:cNvPr id="15" name="Rectangle 14"/>
          <p:cNvSpPr/>
          <p:nvPr/>
        </p:nvSpPr>
        <p:spPr>
          <a:xfrm>
            <a:off x="6979574" y="6019800"/>
            <a:ext cx="357790" cy="276999"/>
          </a:xfrm>
          <a:prstGeom prst="rect">
            <a:avLst/>
          </a:prstGeom>
        </p:spPr>
        <p:txBody>
          <a:bodyPr wrap="none">
            <a:spAutoFit/>
          </a:bodyPr>
          <a:lstStyle/>
          <a:p>
            <a:r>
              <a:rPr lang="en-US" sz="1200" dirty="0"/>
              <a:t>(b)</a:t>
            </a:r>
          </a:p>
        </p:txBody>
      </p:sp>
    </p:spTree>
    <p:extLst>
      <p:ext uri="{BB962C8B-B14F-4D97-AF65-F5344CB8AC3E}">
        <p14:creationId xmlns:p14="http://schemas.microsoft.com/office/powerpoint/2010/main" val="1368498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9545" y="254122"/>
            <a:ext cx="7924800" cy="369332"/>
          </a:xfrm>
          <a:prstGeom prst="rect">
            <a:avLst/>
          </a:prstGeom>
        </p:spPr>
        <p:txBody>
          <a:bodyPr wrap="square">
            <a:spAutoFit/>
          </a:bodyPr>
          <a:lstStyle/>
          <a:p>
            <a:r>
              <a:rPr lang="en-US" dirty="0"/>
              <a:t>Therefore, applying KVL to the super mesh in Fig. 1.22(b) gives</a:t>
            </a:r>
          </a:p>
        </p:txBody>
      </p:sp>
      <p:sp>
        <p:nvSpPr>
          <p:cNvPr id="5" name="Rectangle 4"/>
          <p:cNvSpPr/>
          <p:nvPr/>
        </p:nvSpPr>
        <p:spPr>
          <a:xfrm>
            <a:off x="1981200" y="609600"/>
            <a:ext cx="2353529" cy="369332"/>
          </a:xfrm>
          <a:prstGeom prst="rect">
            <a:avLst/>
          </a:prstGeom>
        </p:spPr>
        <p:txBody>
          <a:bodyPr wrap="none">
            <a:spAutoFit/>
          </a:bodyPr>
          <a:lstStyle/>
          <a:p>
            <a:r>
              <a:rPr lang="nn-NO" dirty="0"/>
              <a:t>-20 + 6</a:t>
            </a:r>
            <a:r>
              <a:rPr lang="nn-NO" i="1" dirty="0"/>
              <a:t>i</a:t>
            </a:r>
            <a:r>
              <a:rPr lang="nn-NO" baseline="-25000" dirty="0"/>
              <a:t>1</a:t>
            </a:r>
            <a:r>
              <a:rPr lang="nn-NO" dirty="0"/>
              <a:t> + 10</a:t>
            </a:r>
            <a:r>
              <a:rPr lang="nn-NO" i="1" dirty="0"/>
              <a:t>i</a:t>
            </a:r>
            <a:r>
              <a:rPr lang="nn-NO" baseline="-25000" dirty="0"/>
              <a:t>2</a:t>
            </a:r>
            <a:r>
              <a:rPr lang="nn-NO" dirty="0"/>
              <a:t> + 4</a:t>
            </a:r>
            <a:r>
              <a:rPr lang="nn-NO" i="1" dirty="0"/>
              <a:t>i</a:t>
            </a:r>
            <a:r>
              <a:rPr lang="nn-NO" baseline="-25000" dirty="0"/>
              <a:t>2</a:t>
            </a:r>
            <a:r>
              <a:rPr lang="nn-NO" dirty="0"/>
              <a:t> = 0</a:t>
            </a:r>
            <a:endParaRPr lang="en-US" dirty="0"/>
          </a:p>
        </p:txBody>
      </p:sp>
      <p:sp>
        <p:nvSpPr>
          <p:cNvPr id="6" name="Rectangle 5"/>
          <p:cNvSpPr/>
          <p:nvPr/>
        </p:nvSpPr>
        <p:spPr>
          <a:xfrm>
            <a:off x="2497366" y="914400"/>
            <a:ext cx="1475084" cy="369332"/>
          </a:xfrm>
          <a:prstGeom prst="rect">
            <a:avLst/>
          </a:prstGeom>
        </p:spPr>
        <p:txBody>
          <a:bodyPr wrap="none">
            <a:spAutoFit/>
          </a:bodyPr>
          <a:lstStyle/>
          <a:p>
            <a:r>
              <a:rPr lang="en-US" dirty="0"/>
              <a:t>6</a:t>
            </a:r>
            <a:r>
              <a:rPr lang="en-US" i="1" dirty="0"/>
              <a:t>i</a:t>
            </a:r>
            <a:r>
              <a:rPr lang="en-US" baseline="-25000" dirty="0"/>
              <a:t>1</a:t>
            </a:r>
            <a:r>
              <a:rPr lang="en-US" dirty="0"/>
              <a:t> + 14</a:t>
            </a:r>
            <a:r>
              <a:rPr lang="en-US" i="1" dirty="0"/>
              <a:t>i</a:t>
            </a:r>
            <a:r>
              <a:rPr lang="en-US" baseline="-25000" dirty="0"/>
              <a:t>2</a:t>
            </a:r>
            <a:r>
              <a:rPr lang="en-US" dirty="0"/>
              <a:t> = 20</a:t>
            </a:r>
          </a:p>
        </p:txBody>
      </p:sp>
      <p:sp>
        <p:nvSpPr>
          <p:cNvPr id="7" name="Rectangle 6"/>
          <p:cNvSpPr/>
          <p:nvPr/>
        </p:nvSpPr>
        <p:spPr>
          <a:xfrm>
            <a:off x="381000" y="1258669"/>
            <a:ext cx="8610600" cy="646331"/>
          </a:xfrm>
          <a:prstGeom prst="rect">
            <a:avLst/>
          </a:prstGeom>
        </p:spPr>
        <p:txBody>
          <a:bodyPr wrap="square">
            <a:spAutoFit/>
          </a:bodyPr>
          <a:lstStyle/>
          <a:p>
            <a:r>
              <a:rPr lang="en-US" dirty="0"/>
              <a:t>We apply KCL to a node in the branch where the two meshes intersect. Applying KCL to node 0 in Fig. 1.22(a) gives</a:t>
            </a:r>
          </a:p>
        </p:txBody>
      </p:sp>
      <p:sp>
        <p:nvSpPr>
          <p:cNvPr id="8" name="Rectangle 7"/>
          <p:cNvSpPr/>
          <p:nvPr/>
        </p:nvSpPr>
        <p:spPr>
          <a:xfrm>
            <a:off x="3119331" y="1828800"/>
            <a:ext cx="1007007" cy="369332"/>
          </a:xfrm>
          <a:prstGeom prst="rect">
            <a:avLst/>
          </a:prstGeom>
        </p:spPr>
        <p:txBody>
          <a:bodyPr wrap="none">
            <a:spAutoFit/>
          </a:bodyPr>
          <a:lstStyle/>
          <a:p>
            <a:r>
              <a:rPr lang="en-US" i="1" dirty="0"/>
              <a:t>i</a:t>
            </a:r>
            <a:r>
              <a:rPr lang="en-US" baseline="-25000" dirty="0"/>
              <a:t>2</a:t>
            </a:r>
            <a:r>
              <a:rPr lang="en-US" dirty="0"/>
              <a:t> = </a:t>
            </a:r>
            <a:r>
              <a:rPr lang="en-US" i="1" dirty="0"/>
              <a:t>i</a:t>
            </a:r>
            <a:r>
              <a:rPr lang="en-US" baseline="-25000" dirty="0"/>
              <a:t>1</a:t>
            </a:r>
            <a:r>
              <a:rPr lang="en-US" dirty="0"/>
              <a:t> + 6</a:t>
            </a:r>
          </a:p>
        </p:txBody>
      </p:sp>
      <p:sp>
        <p:nvSpPr>
          <p:cNvPr id="9" name="Rectangle 8"/>
          <p:cNvSpPr/>
          <p:nvPr/>
        </p:nvSpPr>
        <p:spPr>
          <a:xfrm>
            <a:off x="614783" y="2133600"/>
            <a:ext cx="3053465" cy="369332"/>
          </a:xfrm>
          <a:prstGeom prst="rect">
            <a:avLst/>
          </a:prstGeom>
        </p:spPr>
        <p:txBody>
          <a:bodyPr wrap="none">
            <a:spAutoFit/>
          </a:bodyPr>
          <a:lstStyle/>
          <a:p>
            <a:r>
              <a:rPr lang="en-US" dirty="0"/>
              <a:t>Solving </a:t>
            </a:r>
            <a:r>
              <a:rPr lang="en-US" dirty="0" err="1"/>
              <a:t>Eqs</a:t>
            </a:r>
            <a:r>
              <a:rPr lang="en-US" dirty="0"/>
              <a:t>. (1) and (2), we get</a:t>
            </a:r>
          </a:p>
        </p:txBody>
      </p:sp>
      <p:sp>
        <p:nvSpPr>
          <p:cNvPr id="10" name="Rectangle 9"/>
          <p:cNvSpPr/>
          <p:nvPr/>
        </p:nvSpPr>
        <p:spPr>
          <a:xfrm>
            <a:off x="4707081" y="838200"/>
            <a:ext cx="495649" cy="369332"/>
          </a:xfrm>
          <a:prstGeom prst="rect">
            <a:avLst/>
          </a:prstGeom>
        </p:spPr>
        <p:txBody>
          <a:bodyPr wrap="none">
            <a:spAutoFit/>
          </a:bodyPr>
          <a:lstStyle/>
          <a:p>
            <a:r>
              <a:rPr lang="en-US" dirty="0"/>
              <a:t>(1) </a:t>
            </a:r>
          </a:p>
        </p:txBody>
      </p:sp>
      <p:sp>
        <p:nvSpPr>
          <p:cNvPr id="11" name="Rectangle 10"/>
          <p:cNvSpPr/>
          <p:nvPr/>
        </p:nvSpPr>
        <p:spPr>
          <a:xfrm>
            <a:off x="4707081" y="1828800"/>
            <a:ext cx="495649" cy="369332"/>
          </a:xfrm>
          <a:prstGeom prst="rect">
            <a:avLst/>
          </a:prstGeom>
        </p:spPr>
        <p:txBody>
          <a:bodyPr wrap="none">
            <a:spAutoFit/>
          </a:bodyPr>
          <a:lstStyle/>
          <a:p>
            <a:r>
              <a:rPr lang="en-US" dirty="0"/>
              <a:t>(2) </a:t>
            </a:r>
          </a:p>
        </p:txBody>
      </p:sp>
      <p:sp>
        <p:nvSpPr>
          <p:cNvPr id="12" name="Rectangle 11"/>
          <p:cNvSpPr/>
          <p:nvPr/>
        </p:nvSpPr>
        <p:spPr>
          <a:xfrm>
            <a:off x="1819070" y="2438400"/>
            <a:ext cx="2105128" cy="369332"/>
          </a:xfrm>
          <a:prstGeom prst="rect">
            <a:avLst/>
          </a:prstGeom>
        </p:spPr>
        <p:txBody>
          <a:bodyPr wrap="none">
            <a:spAutoFit/>
          </a:bodyPr>
          <a:lstStyle/>
          <a:p>
            <a:r>
              <a:rPr lang="en-US" i="1" dirty="0"/>
              <a:t>i</a:t>
            </a:r>
            <a:r>
              <a:rPr lang="en-US" baseline="-25000" dirty="0"/>
              <a:t>1</a:t>
            </a:r>
            <a:r>
              <a:rPr lang="en-US" dirty="0"/>
              <a:t> = -3.2 A, </a:t>
            </a:r>
            <a:r>
              <a:rPr lang="en-US" i="1" dirty="0"/>
              <a:t>i</a:t>
            </a:r>
            <a:r>
              <a:rPr lang="en-US" baseline="-25000" dirty="0"/>
              <a:t>2</a:t>
            </a:r>
            <a:r>
              <a:rPr lang="en-US" dirty="0"/>
              <a:t> = 2.8 A</a:t>
            </a:r>
          </a:p>
        </p:txBody>
      </p:sp>
      <p:sp>
        <p:nvSpPr>
          <p:cNvPr id="13" name="Rectangle 12"/>
          <p:cNvSpPr/>
          <p:nvPr/>
        </p:nvSpPr>
        <p:spPr>
          <a:xfrm>
            <a:off x="259772" y="2845475"/>
            <a:ext cx="8444345" cy="1477328"/>
          </a:xfrm>
          <a:prstGeom prst="rect">
            <a:avLst/>
          </a:prstGeom>
        </p:spPr>
        <p:txBody>
          <a:bodyPr wrap="square">
            <a:spAutoFit/>
          </a:bodyPr>
          <a:lstStyle/>
          <a:p>
            <a:pPr algn="just"/>
            <a:r>
              <a:rPr lang="en-US" i="1" dirty="0"/>
              <a:t>Note the following properties of a super mesh:</a:t>
            </a:r>
          </a:p>
          <a:p>
            <a:pPr algn="just"/>
            <a:r>
              <a:rPr lang="en-US" dirty="0"/>
              <a:t>1. The current source in the </a:t>
            </a:r>
            <a:r>
              <a:rPr lang="en-US" b="1" dirty="0"/>
              <a:t>super mesh provides the constraint equation </a:t>
            </a:r>
            <a:r>
              <a:rPr lang="en-US" dirty="0"/>
              <a:t>necessary to solve for the mesh currents.</a:t>
            </a:r>
          </a:p>
          <a:p>
            <a:pPr algn="just"/>
            <a:r>
              <a:rPr lang="en-US" dirty="0"/>
              <a:t>2. A super mesh has no current of its own.</a:t>
            </a:r>
          </a:p>
          <a:p>
            <a:pPr algn="just"/>
            <a:r>
              <a:rPr lang="en-US" dirty="0"/>
              <a:t>3. A super mesh requires the </a:t>
            </a:r>
            <a:r>
              <a:rPr lang="en-US" b="1" dirty="0"/>
              <a:t>application of both KVL and KCL.</a:t>
            </a:r>
          </a:p>
        </p:txBody>
      </p:sp>
      <p:sp>
        <p:nvSpPr>
          <p:cNvPr id="15" name="Rectangle 14"/>
          <p:cNvSpPr/>
          <p:nvPr/>
        </p:nvSpPr>
        <p:spPr>
          <a:xfrm>
            <a:off x="304800" y="4648200"/>
            <a:ext cx="8668335" cy="1477328"/>
          </a:xfrm>
          <a:prstGeom prst="rect">
            <a:avLst/>
          </a:prstGeom>
        </p:spPr>
        <p:txBody>
          <a:bodyPr wrap="square">
            <a:spAutoFit/>
          </a:bodyPr>
          <a:lstStyle/>
          <a:p>
            <a:pPr algn="just"/>
            <a:r>
              <a:rPr lang="en-US" b="1" dirty="0">
                <a:latin typeface="Times New Roman" pitchFamily="18" charset="0"/>
                <a:cs typeface="Times New Roman" pitchFamily="18" charset="0"/>
              </a:rPr>
              <a:t>Notes: </a:t>
            </a:r>
            <a:r>
              <a:rPr lang="en-US" dirty="0">
                <a:latin typeface="Times New Roman" pitchFamily="18" charset="0"/>
                <a:cs typeface="Times New Roman" pitchFamily="18" charset="0"/>
              </a:rPr>
              <a:t>Having understood the fundamental laws of circuit theory (Ohm’s law and Kirchhoff’s laws), we are now prepared to apply these laws to develop two powerful techniques for circuit analysis: nodal analysis, which is based on a systematic application of Kirchhoff’s current law (KCL), and mesh analysis, which is based on a systematic application of Kirchhoff’s voltage law (KVL).</a:t>
            </a:r>
          </a:p>
        </p:txBody>
      </p:sp>
    </p:spTree>
    <p:extLst>
      <p:ext uri="{BB962C8B-B14F-4D97-AF65-F5344CB8AC3E}">
        <p14:creationId xmlns:p14="http://schemas.microsoft.com/office/powerpoint/2010/main" val="24804539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4236" y="685800"/>
            <a:ext cx="4509655" cy="2766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28600" y="362634"/>
            <a:ext cx="7239000" cy="369332"/>
          </a:xfrm>
          <a:prstGeom prst="rect">
            <a:avLst/>
          </a:prstGeom>
        </p:spPr>
        <p:txBody>
          <a:bodyPr wrap="square">
            <a:spAutoFit/>
          </a:bodyPr>
          <a:lstStyle/>
          <a:p>
            <a:r>
              <a:rPr lang="en-US" dirty="0"/>
              <a:t>Question: For the circuit in Fig. P7, find </a:t>
            </a:r>
            <a:r>
              <a:rPr lang="en-US" i="1" dirty="0"/>
              <a:t>i</a:t>
            </a:r>
            <a:r>
              <a:rPr lang="en-US" baseline="-25000" dirty="0"/>
              <a:t>1</a:t>
            </a:r>
            <a:r>
              <a:rPr lang="en-US" dirty="0"/>
              <a:t> to </a:t>
            </a:r>
            <a:r>
              <a:rPr lang="en-US" i="1" dirty="0"/>
              <a:t>i</a:t>
            </a:r>
            <a:r>
              <a:rPr lang="en-US" baseline="-25000" dirty="0"/>
              <a:t>4</a:t>
            </a:r>
            <a:r>
              <a:rPr lang="en-US" dirty="0"/>
              <a:t> using mesh analysis.</a:t>
            </a:r>
          </a:p>
        </p:txBody>
      </p:sp>
      <p:sp>
        <p:nvSpPr>
          <p:cNvPr id="6" name="Rectangle 5"/>
          <p:cNvSpPr/>
          <p:nvPr/>
        </p:nvSpPr>
        <p:spPr>
          <a:xfrm>
            <a:off x="5896591" y="3429000"/>
            <a:ext cx="798617" cy="369332"/>
          </a:xfrm>
          <a:prstGeom prst="rect">
            <a:avLst/>
          </a:prstGeom>
        </p:spPr>
        <p:txBody>
          <a:bodyPr wrap="none">
            <a:spAutoFit/>
          </a:bodyPr>
          <a:lstStyle/>
          <a:p>
            <a:r>
              <a:rPr lang="en-US" dirty="0"/>
              <a:t>Fig. P7</a:t>
            </a:r>
          </a:p>
        </p:txBody>
      </p:sp>
      <p:sp>
        <p:nvSpPr>
          <p:cNvPr id="7" name="Rectangle 6"/>
          <p:cNvSpPr/>
          <p:nvPr/>
        </p:nvSpPr>
        <p:spPr>
          <a:xfrm>
            <a:off x="381000" y="1143000"/>
            <a:ext cx="1002197" cy="369332"/>
          </a:xfrm>
          <a:prstGeom prst="rect">
            <a:avLst/>
          </a:prstGeom>
        </p:spPr>
        <p:txBody>
          <a:bodyPr wrap="none">
            <a:spAutoFit/>
          </a:bodyPr>
          <a:lstStyle/>
          <a:p>
            <a:r>
              <a:rPr lang="en-US" dirty="0"/>
              <a:t>Answer: </a:t>
            </a:r>
          </a:p>
        </p:txBody>
      </p:sp>
      <p:sp>
        <p:nvSpPr>
          <p:cNvPr id="9" name="Rectangle 8"/>
          <p:cNvSpPr/>
          <p:nvPr/>
        </p:nvSpPr>
        <p:spPr>
          <a:xfrm>
            <a:off x="45922" y="1515242"/>
            <a:ext cx="4436023" cy="369332"/>
          </a:xfrm>
          <a:prstGeom prst="rect">
            <a:avLst/>
          </a:prstGeom>
        </p:spPr>
        <p:txBody>
          <a:bodyPr wrap="none">
            <a:spAutoFit/>
          </a:bodyPr>
          <a:lstStyle/>
          <a:p>
            <a:r>
              <a:rPr lang="en-US" i="1" dirty="0"/>
              <a:t>i</a:t>
            </a:r>
            <a:r>
              <a:rPr lang="en-US" baseline="-25000" dirty="0"/>
              <a:t>1</a:t>
            </a:r>
            <a:r>
              <a:rPr lang="en-US" dirty="0"/>
              <a:t> = -7.5 A, </a:t>
            </a:r>
            <a:r>
              <a:rPr lang="en-US" i="1" dirty="0"/>
              <a:t>i</a:t>
            </a:r>
            <a:r>
              <a:rPr lang="en-US" baseline="-25000" dirty="0"/>
              <a:t>2</a:t>
            </a:r>
            <a:r>
              <a:rPr lang="en-US" dirty="0"/>
              <a:t> =-2.5 A, </a:t>
            </a:r>
            <a:r>
              <a:rPr lang="en-US" i="1" dirty="0"/>
              <a:t>i</a:t>
            </a:r>
            <a:r>
              <a:rPr lang="en-US" baseline="-25000" dirty="0"/>
              <a:t>3</a:t>
            </a:r>
            <a:r>
              <a:rPr lang="en-US" dirty="0"/>
              <a:t> = 3.93 A, </a:t>
            </a:r>
            <a:r>
              <a:rPr lang="en-US" i="1" dirty="0"/>
              <a:t>i</a:t>
            </a:r>
            <a:r>
              <a:rPr lang="en-US" baseline="-25000" dirty="0"/>
              <a:t>4</a:t>
            </a:r>
            <a:r>
              <a:rPr lang="en-US" dirty="0"/>
              <a:t> = 2.143 A</a:t>
            </a:r>
          </a:p>
        </p:txBody>
      </p:sp>
    </p:spTree>
    <p:extLst>
      <p:ext uri="{BB962C8B-B14F-4D97-AF65-F5344CB8AC3E}">
        <p14:creationId xmlns:p14="http://schemas.microsoft.com/office/powerpoint/2010/main" val="23332940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534400" cy="1200329"/>
          </a:xfrm>
          <a:prstGeom prst="rect">
            <a:avLst/>
          </a:prstGeom>
        </p:spPr>
        <p:txBody>
          <a:bodyPr wrap="square">
            <a:spAutoFit/>
          </a:bodyPr>
          <a:lstStyle/>
          <a:p>
            <a:pPr algn="just"/>
            <a:r>
              <a:rPr lang="en-US" dirty="0">
                <a:solidFill>
                  <a:srgbClr val="C00000"/>
                </a:solidFill>
              </a:rPr>
              <a:t>Nodal Analysis : </a:t>
            </a:r>
            <a:r>
              <a:rPr lang="en-US" dirty="0"/>
              <a:t>Nodal analysis provides a general procedure for analyzing circuits using node voltages as the circuit variables. Choosing node voltages instead of element voltages as circuit variables is convenient and reduces the number of equations one must solve simultaneously.</a:t>
            </a:r>
            <a:endParaRPr lang="en-US" dirty="0">
              <a:solidFill>
                <a:srgbClr val="C00000"/>
              </a:solidFill>
            </a:endParaRPr>
          </a:p>
        </p:txBody>
      </p:sp>
      <p:sp>
        <p:nvSpPr>
          <p:cNvPr id="5" name="Rectangle 4"/>
          <p:cNvSpPr/>
          <p:nvPr/>
        </p:nvSpPr>
        <p:spPr>
          <a:xfrm>
            <a:off x="381000" y="1362670"/>
            <a:ext cx="8458200" cy="923330"/>
          </a:xfrm>
          <a:prstGeom prst="rect">
            <a:avLst/>
          </a:prstGeom>
        </p:spPr>
        <p:txBody>
          <a:bodyPr wrap="square">
            <a:spAutoFit/>
          </a:bodyPr>
          <a:lstStyle/>
          <a:p>
            <a:pPr algn="just"/>
            <a:r>
              <a:rPr lang="en-US" dirty="0"/>
              <a:t>In </a:t>
            </a:r>
            <a:r>
              <a:rPr lang="en-US" i="1" dirty="0"/>
              <a:t>nodal analysis</a:t>
            </a:r>
            <a:r>
              <a:rPr lang="en-US" dirty="0"/>
              <a:t>, we are interested in finding the node voltages. Given a circuit with ‘</a:t>
            </a:r>
            <a:r>
              <a:rPr lang="en-US" i="1" dirty="0"/>
              <a:t>n’ </a:t>
            </a:r>
            <a:r>
              <a:rPr lang="en-US" dirty="0"/>
              <a:t>nodes without voltage sources, the nodal analysis of the circuit involves taking the following three steps.</a:t>
            </a:r>
          </a:p>
        </p:txBody>
      </p:sp>
      <p:sp>
        <p:nvSpPr>
          <p:cNvPr id="6" name="Rectangle 5"/>
          <p:cNvSpPr/>
          <p:nvPr/>
        </p:nvSpPr>
        <p:spPr>
          <a:xfrm>
            <a:off x="381000" y="2209800"/>
            <a:ext cx="8534400" cy="1785104"/>
          </a:xfrm>
          <a:prstGeom prst="rect">
            <a:avLst/>
          </a:prstGeom>
        </p:spPr>
        <p:txBody>
          <a:bodyPr wrap="square">
            <a:spAutoFit/>
          </a:bodyPr>
          <a:lstStyle/>
          <a:p>
            <a:pPr algn="just"/>
            <a:r>
              <a:rPr lang="en-US" b="1" dirty="0"/>
              <a:t>Steps to Determine Node Voltages:</a:t>
            </a:r>
          </a:p>
          <a:p>
            <a:pPr algn="just"/>
            <a:r>
              <a:rPr lang="en-US" dirty="0"/>
              <a:t>1. Select a node as the reference node. Assign </a:t>
            </a:r>
            <a:r>
              <a:rPr lang="en-US" i="1" dirty="0"/>
              <a:t>v</a:t>
            </a:r>
            <a:r>
              <a:rPr lang="en-US" i="1" baseline="-25000" dirty="0"/>
              <a:t>1</a:t>
            </a:r>
            <a:r>
              <a:rPr lang="en-US" dirty="0"/>
              <a:t>, </a:t>
            </a:r>
            <a:r>
              <a:rPr lang="pt-BR" i="1" dirty="0"/>
              <a:t>v</a:t>
            </a:r>
            <a:r>
              <a:rPr lang="pt-BR" baseline="-25000" dirty="0"/>
              <a:t>2</a:t>
            </a:r>
            <a:r>
              <a:rPr lang="pt-BR" dirty="0"/>
              <a:t>, . . . . , </a:t>
            </a:r>
            <a:r>
              <a:rPr lang="pt-BR" i="1" dirty="0"/>
              <a:t>v</a:t>
            </a:r>
            <a:r>
              <a:rPr lang="pt-BR" i="1" baseline="-25000" dirty="0"/>
              <a:t>n-</a:t>
            </a:r>
            <a:r>
              <a:rPr lang="pt-BR" baseline="-25000" dirty="0"/>
              <a:t>1</a:t>
            </a:r>
            <a:r>
              <a:rPr lang="pt-BR" dirty="0"/>
              <a:t> </a:t>
            </a:r>
            <a:r>
              <a:rPr lang="en-US" dirty="0"/>
              <a:t>voltages to the remaining </a:t>
            </a:r>
            <a:r>
              <a:rPr lang="pt-BR" i="1" dirty="0"/>
              <a:t>n-</a:t>
            </a:r>
            <a:r>
              <a:rPr lang="pt-BR" dirty="0"/>
              <a:t>1</a:t>
            </a:r>
            <a:r>
              <a:rPr lang="en-US" dirty="0"/>
              <a:t> nodes. The voltages are referenced with respect to the reference node.</a:t>
            </a:r>
          </a:p>
          <a:p>
            <a:pPr algn="just"/>
            <a:r>
              <a:rPr lang="en-US" dirty="0"/>
              <a:t>2. Apply KCL to each of the </a:t>
            </a:r>
            <a:r>
              <a:rPr lang="pt-BR" i="1" dirty="0"/>
              <a:t>n-</a:t>
            </a:r>
            <a:r>
              <a:rPr lang="pt-BR" dirty="0"/>
              <a:t>1 </a:t>
            </a:r>
            <a:r>
              <a:rPr lang="en-US" dirty="0"/>
              <a:t>non reference nodes. Use Ohm’s law to express the branch currents in terms of node voltages.</a:t>
            </a:r>
          </a:p>
          <a:p>
            <a:pPr algn="just"/>
            <a:r>
              <a:rPr lang="en-US" dirty="0"/>
              <a:t>3. Solve the resulting simultaneous equations to obtain the unknown node voltages.</a:t>
            </a:r>
          </a:p>
        </p:txBody>
      </p:sp>
      <p:sp>
        <p:nvSpPr>
          <p:cNvPr id="7" name="Rectangle 6"/>
          <p:cNvSpPr/>
          <p:nvPr/>
        </p:nvSpPr>
        <p:spPr>
          <a:xfrm>
            <a:off x="256309" y="3962400"/>
            <a:ext cx="8686800" cy="646331"/>
          </a:xfrm>
          <a:prstGeom prst="rect">
            <a:avLst/>
          </a:prstGeom>
        </p:spPr>
        <p:txBody>
          <a:bodyPr wrap="square">
            <a:spAutoFit/>
          </a:bodyPr>
          <a:lstStyle/>
          <a:p>
            <a:pPr algn="just"/>
            <a:r>
              <a:rPr lang="en-US" dirty="0"/>
              <a:t>The first step in nodal analysis is selecting a node as the </a:t>
            </a:r>
            <a:r>
              <a:rPr lang="en-US" i="1" dirty="0"/>
              <a:t>reference </a:t>
            </a:r>
            <a:r>
              <a:rPr lang="en-US" dirty="0"/>
              <a:t>or </a:t>
            </a:r>
            <a:r>
              <a:rPr lang="en-US" i="1" dirty="0"/>
              <a:t>datum node</a:t>
            </a:r>
            <a:r>
              <a:rPr lang="en-US" dirty="0"/>
              <a:t>. The reference node is commonly called the </a:t>
            </a:r>
            <a:r>
              <a:rPr lang="en-US" i="1" dirty="0"/>
              <a:t>ground </a:t>
            </a:r>
            <a:r>
              <a:rPr lang="en-US" dirty="0"/>
              <a:t>since it is assumed to have zero potential.</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608731"/>
            <a:ext cx="20002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4548187"/>
            <a:ext cx="2000250"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448050" y="6491737"/>
            <a:ext cx="883575" cy="338554"/>
          </a:xfrm>
          <a:prstGeom prst="rect">
            <a:avLst/>
          </a:prstGeom>
        </p:spPr>
        <p:txBody>
          <a:bodyPr wrap="none">
            <a:spAutoFit/>
          </a:bodyPr>
          <a:lstStyle/>
          <a:p>
            <a:r>
              <a:rPr lang="en-US" sz="1600" dirty="0"/>
              <a:t>Fig. 1.23</a:t>
            </a:r>
          </a:p>
        </p:txBody>
      </p:sp>
      <p:sp>
        <p:nvSpPr>
          <p:cNvPr id="8" name="Rectangle 7"/>
          <p:cNvSpPr/>
          <p:nvPr/>
        </p:nvSpPr>
        <p:spPr>
          <a:xfrm>
            <a:off x="2461780" y="6329065"/>
            <a:ext cx="407484" cy="338554"/>
          </a:xfrm>
          <a:prstGeom prst="rect">
            <a:avLst/>
          </a:prstGeom>
        </p:spPr>
        <p:txBody>
          <a:bodyPr wrap="none">
            <a:spAutoFit/>
          </a:bodyPr>
          <a:lstStyle/>
          <a:p>
            <a:r>
              <a:rPr lang="en-US" sz="1600" dirty="0"/>
              <a:t>(a)</a:t>
            </a:r>
          </a:p>
        </p:txBody>
      </p:sp>
      <p:sp>
        <p:nvSpPr>
          <p:cNvPr id="12" name="Rectangle 11"/>
          <p:cNvSpPr/>
          <p:nvPr/>
        </p:nvSpPr>
        <p:spPr>
          <a:xfrm>
            <a:off x="5410200" y="6316146"/>
            <a:ext cx="417102" cy="338554"/>
          </a:xfrm>
          <a:prstGeom prst="rect">
            <a:avLst/>
          </a:prstGeom>
        </p:spPr>
        <p:txBody>
          <a:bodyPr wrap="none">
            <a:spAutoFit/>
          </a:bodyPr>
          <a:lstStyle/>
          <a:p>
            <a:r>
              <a:rPr lang="en-US" sz="1600" dirty="0"/>
              <a:t>(b)</a:t>
            </a:r>
          </a:p>
        </p:txBody>
      </p:sp>
    </p:spTree>
    <p:extLst>
      <p:ext uri="{BB962C8B-B14F-4D97-AF65-F5344CB8AC3E}">
        <p14:creationId xmlns:p14="http://schemas.microsoft.com/office/powerpoint/2010/main" val="3751446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8382000" cy="1477328"/>
          </a:xfrm>
          <a:prstGeom prst="rect">
            <a:avLst/>
          </a:prstGeom>
        </p:spPr>
        <p:txBody>
          <a:bodyPr wrap="square">
            <a:spAutoFit/>
          </a:bodyPr>
          <a:lstStyle/>
          <a:p>
            <a:pPr algn="just"/>
            <a:r>
              <a:rPr lang="en-US" dirty="0"/>
              <a:t>As the second step, we apply KCL to each non reference node in the circuit. To avoid putting too much information on the same circuit, the circuit in Fig. 1.23(a) is redrawn in Fig. 1.23(b), where we now add </a:t>
            </a:r>
            <a:r>
              <a:rPr lang="en-US" i="1" dirty="0"/>
              <a:t>i</a:t>
            </a:r>
            <a:r>
              <a:rPr lang="en-US" baseline="-25000" dirty="0"/>
              <a:t>1</a:t>
            </a:r>
            <a:r>
              <a:rPr lang="en-US" dirty="0"/>
              <a:t>, </a:t>
            </a:r>
            <a:r>
              <a:rPr lang="en-US" i="1" dirty="0"/>
              <a:t>i</a:t>
            </a:r>
            <a:r>
              <a:rPr lang="en-US" baseline="-25000" dirty="0"/>
              <a:t>2</a:t>
            </a:r>
            <a:r>
              <a:rPr lang="en-US" dirty="0"/>
              <a:t>, and </a:t>
            </a:r>
            <a:r>
              <a:rPr lang="en-US" i="1" dirty="0"/>
              <a:t>i</a:t>
            </a:r>
            <a:r>
              <a:rPr lang="en-US" baseline="-25000" dirty="0"/>
              <a:t>3</a:t>
            </a:r>
            <a:r>
              <a:rPr lang="en-US" dirty="0"/>
              <a:t> as the currents through resistors </a:t>
            </a:r>
            <a:r>
              <a:rPr lang="en-US" i="1" dirty="0"/>
              <a:t>R</a:t>
            </a:r>
            <a:r>
              <a:rPr lang="en-US" baseline="-25000" dirty="0"/>
              <a:t>1</a:t>
            </a:r>
            <a:r>
              <a:rPr lang="en-US" dirty="0"/>
              <a:t>, </a:t>
            </a:r>
            <a:r>
              <a:rPr lang="en-US" i="1" dirty="0"/>
              <a:t>R</a:t>
            </a:r>
            <a:r>
              <a:rPr lang="en-US" baseline="-25000" dirty="0"/>
              <a:t>2</a:t>
            </a:r>
            <a:r>
              <a:rPr lang="en-US" dirty="0"/>
              <a:t>, and </a:t>
            </a:r>
            <a:r>
              <a:rPr lang="en-US" i="1" dirty="0"/>
              <a:t>R</a:t>
            </a:r>
            <a:r>
              <a:rPr lang="en-US" baseline="-25000" dirty="0"/>
              <a:t>3</a:t>
            </a:r>
            <a:r>
              <a:rPr lang="en-US" dirty="0"/>
              <a:t> respectively.</a:t>
            </a:r>
          </a:p>
          <a:p>
            <a:pPr algn="just"/>
            <a:r>
              <a:rPr lang="en-US" dirty="0"/>
              <a:t>At node 1, applying KCL gives</a:t>
            </a:r>
          </a:p>
        </p:txBody>
      </p:sp>
      <p:sp>
        <p:nvSpPr>
          <p:cNvPr id="5" name="Rectangle 4"/>
          <p:cNvSpPr/>
          <p:nvPr/>
        </p:nvSpPr>
        <p:spPr>
          <a:xfrm>
            <a:off x="2667000" y="1936898"/>
            <a:ext cx="1330814" cy="369332"/>
          </a:xfrm>
          <a:prstGeom prst="rect">
            <a:avLst/>
          </a:prstGeom>
        </p:spPr>
        <p:txBody>
          <a:bodyPr wrap="none">
            <a:spAutoFit/>
          </a:bodyPr>
          <a:lstStyle/>
          <a:p>
            <a:r>
              <a:rPr lang="en-US" dirty="0"/>
              <a:t>I</a:t>
            </a:r>
            <a:r>
              <a:rPr lang="en-US" baseline="-25000" dirty="0"/>
              <a:t>1</a:t>
            </a:r>
            <a:r>
              <a:rPr lang="en-US" dirty="0"/>
              <a:t>= I</a:t>
            </a:r>
            <a:r>
              <a:rPr lang="en-US" baseline="-25000" dirty="0"/>
              <a:t>2</a:t>
            </a:r>
            <a:r>
              <a:rPr lang="en-US" dirty="0"/>
              <a:t> + </a:t>
            </a:r>
            <a:r>
              <a:rPr lang="en-US" i="1" dirty="0"/>
              <a:t>i</a:t>
            </a:r>
            <a:r>
              <a:rPr lang="en-US" baseline="-25000" dirty="0"/>
              <a:t>1</a:t>
            </a:r>
            <a:r>
              <a:rPr lang="en-US" dirty="0"/>
              <a:t> + </a:t>
            </a:r>
            <a:r>
              <a:rPr lang="en-US" i="1" dirty="0"/>
              <a:t>i</a:t>
            </a:r>
            <a:r>
              <a:rPr lang="en-US" baseline="-25000" dirty="0"/>
              <a:t>2</a:t>
            </a:r>
          </a:p>
        </p:txBody>
      </p:sp>
      <p:sp>
        <p:nvSpPr>
          <p:cNvPr id="6" name="Rectangle 5"/>
          <p:cNvSpPr/>
          <p:nvPr/>
        </p:nvSpPr>
        <p:spPr>
          <a:xfrm>
            <a:off x="609600" y="2306230"/>
            <a:ext cx="1150251" cy="369332"/>
          </a:xfrm>
          <a:prstGeom prst="rect">
            <a:avLst/>
          </a:prstGeom>
        </p:spPr>
        <p:txBody>
          <a:bodyPr wrap="none">
            <a:spAutoFit/>
          </a:bodyPr>
          <a:lstStyle/>
          <a:p>
            <a:r>
              <a:rPr lang="en-US" dirty="0"/>
              <a:t>At node 2,</a:t>
            </a:r>
          </a:p>
        </p:txBody>
      </p:sp>
      <p:sp>
        <p:nvSpPr>
          <p:cNvPr id="7" name="Rectangle 6"/>
          <p:cNvSpPr/>
          <p:nvPr/>
        </p:nvSpPr>
        <p:spPr>
          <a:xfrm>
            <a:off x="2667000" y="2507121"/>
            <a:ext cx="1026243" cy="369332"/>
          </a:xfrm>
          <a:prstGeom prst="rect">
            <a:avLst/>
          </a:prstGeom>
        </p:spPr>
        <p:txBody>
          <a:bodyPr wrap="none">
            <a:spAutoFit/>
          </a:bodyPr>
          <a:lstStyle/>
          <a:p>
            <a:r>
              <a:rPr lang="en-US" dirty="0"/>
              <a:t>I</a:t>
            </a:r>
            <a:r>
              <a:rPr lang="en-US" baseline="-25000" dirty="0"/>
              <a:t>2</a:t>
            </a:r>
            <a:r>
              <a:rPr lang="en-US" dirty="0"/>
              <a:t> + </a:t>
            </a:r>
            <a:r>
              <a:rPr lang="en-US" i="1" dirty="0"/>
              <a:t>i</a:t>
            </a:r>
            <a:r>
              <a:rPr lang="en-US" baseline="-25000" dirty="0"/>
              <a:t>2</a:t>
            </a:r>
            <a:r>
              <a:rPr lang="en-US" dirty="0"/>
              <a:t> = </a:t>
            </a:r>
            <a:r>
              <a:rPr lang="en-US" i="1" dirty="0"/>
              <a:t>i</a:t>
            </a:r>
            <a:r>
              <a:rPr lang="en-US" baseline="-25000" dirty="0"/>
              <a:t>3</a:t>
            </a:r>
            <a:endParaRPr lang="en-US" dirty="0"/>
          </a:p>
        </p:txBody>
      </p:sp>
      <p:sp>
        <p:nvSpPr>
          <p:cNvPr id="8" name="Rectangle 7"/>
          <p:cNvSpPr/>
          <p:nvPr/>
        </p:nvSpPr>
        <p:spPr>
          <a:xfrm>
            <a:off x="381000" y="2876453"/>
            <a:ext cx="8458200" cy="646331"/>
          </a:xfrm>
          <a:prstGeom prst="rect">
            <a:avLst/>
          </a:prstGeom>
        </p:spPr>
        <p:txBody>
          <a:bodyPr wrap="square">
            <a:spAutoFit/>
          </a:bodyPr>
          <a:lstStyle/>
          <a:p>
            <a:pPr algn="just"/>
            <a:r>
              <a:rPr lang="en-US" dirty="0"/>
              <a:t>We now apply Ohm’s law to express the unknown currents </a:t>
            </a:r>
            <a:r>
              <a:rPr lang="en-US" i="1" dirty="0"/>
              <a:t>i</a:t>
            </a:r>
            <a:r>
              <a:rPr lang="en-US" baseline="-25000" dirty="0"/>
              <a:t>1</a:t>
            </a:r>
            <a:r>
              <a:rPr lang="en-US" dirty="0"/>
              <a:t>, </a:t>
            </a:r>
            <a:r>
              <a:rPr lang="en-US" i="1" dirty="0"/>
              <a:t>i</a:t>
            </a:r>
            <a:r>
              <a:rPr lang="en-US" baseline="-25000" dirty="0"/>
              <a:t>2</a:t>
            </a:r>
            <a:r>
              <a:rPr lang="en-US" dirty="0"/>
              <a:t>, and </a:t>
            </a:r>
            <a:r>
              <a:rPr lang="en-US" i="1" dirty="0"/>
              <a:t>i</a:t>
            </a:r>
            <a:r>
              <a:rPr lang="en-US" baseline="-25000" dirty="0"/>
              <a:t>3</a:t>
            </a:r>
            <a:r>
              <a:rPr lang="en-US" dirty="0"/>
              <a:t> in terms of node voltages.</a:t>
            </a:r>
          </a:p>
        </p:txBody>
      </p:sp>
      <p:sp>
        <p:nvSpPr>
          <p:cNvPr id="10" name="Rectangle 9"/>
          <p:cNvSpPr/>
          <p:nvPr/>
        </p:nvSpPr>
        <p:spPr>
          <a:xfrm>
            <a:off x="2696399" y="3625334"/>
            <a:ext cx="1993687" cy="369332"/>
          </a:xfrm>
          <a:prstGeom prst="rect">
            <a:avLst/>
          </a:prstGeom>
        </p:spPr>
        <p:txBody>
          <a:bodyPr wrap="none">
            <a:spAutoFit/>
          </a:bodyPr>
          <a:lstStyle/>
          <a:p>
            <a:r>
              <a:rPr lang="en-US" i="1" dirty="0"/>
              <a:t>i = (</a:t>
            </a:r>
            <a:r>
              <a:rPr lang="en-US" i="1" dirty="0" err="1"/>
              <a:t>v</a:t>
            </a:r>
            <a:r>
              <a:rPr lang="en-US" i="1" baseline="-25000" dirty="0" err="1"/>
              <a:t>higher</a:t>
            </a:r>
            <a:r>
              <a:rPr lang="en-US" i="1" dirty="0"/>
              <a:t> – </a:t>
            </a:r>
            <a:r>
              <a:rPr lang="en-US" i="1" dirty="0" err="1"/>
              <a:t>v</a:t>
            </a:r>
            <a:r>
              <a:rPr lang="en-US" i="1" baseline="-25000" dirty="0" err="1"/>
              <a:t>lower</a:t>
            </a:r>
            <a:r>
              <a:rPr lang="en-US" i="1" dirty="0"/>
              <a:t>)/R</a:t>
            </a:r>
            <a:endParaRPr lang="en-US" dirty="0"/>
          </a:p>
        </p:txBody>
      </p:sp>
      <p:sp>
        <p:nvSpPr>
          <p:cNvPr id="12" name="Rectangle 11"/>
          <p:cNvSpPr/>
          <p:nvPr/>
        </p:nvSpPr>
        <p:spPr>
          <a:xfrm>
            <a:off x="2577616" y="4114800"/>
            <a:ext cx="1582484" cy="369332"/>
          </a:xfrm>
          <a:prstGeom prst="rect">
            <a:avLst/>
          </a:prstGeom>
        </p:spPr>
        <p:txBody>
          <a:bodyPr wrap="none">
            <a:spAutoFit/>
          </a:bodyPr>
          <a:lstStyle/>
          <a:p>
            <a:r>
              <a:rPr lang="en-US" i="1" dirty="0"/>
              <a:t>i</a:t>
            </a:r>
            <a:r>
              <a:rPr lang="en-US" i="1" baseline="-25000" dirty="0"/>
              <a:t>1</a:t>
            </a:r>
            <a:r>
              <a:rPr lang="en-US" i="1" dirty="0"/>
              <a:t> = (v</a:t>
            </a:r>
            <a:r>
              <a:rPr lang="en-US" i="1" baseline="-25000" dirty="0"/>
              <a:t>1</a:t>
            </a:r>
            <a:r>
              <a:rPr lang="en-US" i="1" dirty="0"/>
              <a:t> – 0)/R</a:t>
            </a:r>
            <a:r>
              <a:rPr lang="en-US" i="1" baseline="-25000" dirty="0"/>
              <a:t>1</a:t>
            </a:r>
            <a:r>
              <a:rPr lang="en-US" i="1" dirty="0"/>
              <a:t> </a:t>
            </a:r>
            <a:endParaRPr lang="en-US" dirty="0"/>
          </a:p>
        </p:txBody>
      </p:sp>
      <p:sp>
        <p:nvSpPr>
          <p:cNvPr id="13" name="Rectangle 12"/>
          <p:cNvSpPr/>
          <p:nvPr/>
        </p:nvSpPr>
        <p:spPr>
          <a:xfrm>
            <a:off x="2591471" y="4495800"/>
            <a:ext cx="1646605" cy="369332"/>
          </a:xfrm>
          <a:prstGeom prst="rect">
            <a:avLst/>
          </a:prstGeom>
        </p:spPr>
        <p:txBody>
          <a:bodyPr wrap="none">
            <a:spAutoFit/>
          </a:bodyPr>
          <a:lstStyle/>
          <a:p>
            <a:r>
              <a:rPr lang="en-US" i="1" dirty="0"/>
              <a:t>i</a:t>
            </a:r>
            <a:r>
              <a:rPr lang="en-US" i="1" baseline="-25000" dirty="0"/>
              <a:t>2</a:t>
            </a:r>
            <a:r>
              <a:rPr lang="en-US" i="1" dirty="0"/>
              <a:t> = (v</a:t>
            </a:r>
            <a:r>
              <a:rPr lang="en-US" i="1" baseline="-25000" dirty="0"/>
              <a:t>1</a:t>
            </a:r>
            <a:r>
              <a:rPr lang="en-US" i="1" dirty="0"/>
              <a:t> – v</a:t>
            </a:r>
            <a:r>
              <a:rPr lang="en-US" i="1" baseline="-25000" dirty="0"/>
              <a:t>2</a:t>
            </a:r>
            <a:r>
              <a:rPr lang="en-US" i="1" dirty="0"/>
              <a:t>)/R</a:t>
            </a:r>
            <a:r>
              <a:rPr lang="en-US" i="1" baseline="-25000" dirty="0"/>
              <a:t>2</a:t>
            </a:r>
            <a:r>
              <a:rPr lang="en-US" i="1" dirty="0"/>
              <a:t> </a:t>
            </a:r>
            <a:endParaRPr lang="en-US" dirty="0"/>
          </a:p>
        </p:txBody>
      </p:sp>
      <p:sp>
        <p:nvSpPr>
          <p:cNvPr id="14" name="Rectangle 13"/>
          <p:cNvSpPr/>
          <p:nvPr/>
        </p:nvSpPr>
        <p:spPr>
          <a:xfrm>
            <a:off x="2617119" y="4865132"/>
            <a:ext cx="1582484" cy="369332"/>
          </a:xfrm>
          <a:prstGeom prst="rect">
            <a:avLst/>
          </a:prstGeom>
        </p:spPr>
        <p:txBody>
          <a:bodyPr wrap="none">
            <a:spAutoFit/>
          </a:bodyPr>
          <a:lstStyle/>
          <a:p>
            <a:r>
              <a:rPr lang="en-US" i="1" dirty="0"/>
              <a:t>i</a:t>
            </a:r>
            <a:r>
              <a:rPr lang="en-US" i="1" baseline="-25000" dirty="0"/>
              <a:t>3</a:t>
            </a:r>
            <a:r>
              <a:rPr lang="en-US" i="1" dirty="0"/>
              <a:t> = (v</a:t>
            </a:r>
            <a:r>
              <a:rPr lang="en-US" i="1" baseline="-25000" dirty="0"/>
              <a:t>2</a:t>
            </a:r>
            <a:r>
              <a:rPr lang="en-US" i="1" dirty="0"/>
              <a:t> – 0)/R</a:t>
            </a:r>
            <a:r>
              <a:rPr lang="en-US" i="1" baseline="-25000" dirty="0"/>
              <a:t>3</a:t>
            </a:r>
            <a:r>
              <a:rPr lang="en-US" i="1" dirty="0"/>
              <a:t> </a:t>
            </a:r>
            <a:endParaRPr lang="en-US" dirty="0"/>
          </a:p>
        </p:txBody>
      </p:sp>
      <p:sp>
        <p:nvSpPr>
          <p:cNvPr id="15" name="Rectangle 14"/>
          <p:cNvSpPr/>
          <p:nvPr/>
        </p:nvSpPr>
        <p:spPr>
          <a:xfrm>
            <a:off x="5105399" y="1864888"/>
            <a:ext cx="495649" cy="369332"/>
          </a:xfrm>
          <a:prstGeom prst="rect">
            <a:avLst/>
          </a:prstGeom>
        </p:spPr>
        <p:txBody>
          <a:bodyPr wrap="none">
            <a:spAutoFit/>
          </a:bodyPr>
          <a:lstStyle/>
          <a:p>
            <a:r>
              <a:rPr lang="en-US" dirty="0"/>
              <a:t>(1) </a:t>
            </a:r>
          </a:p>
        </p:txBody>
      </p:sp>
      <p:sp>
        <p:nvSpPr>
          <p:cNvPr id="16" name="Rectangle 15"/>
          <p:cNvSpPr/>
          <p:nvPr/>
        </p:nvSpPr>
        <p:spPr>
          <a:xfrm>
            <a:off x="5105400" y="2373868"/>
            <a:ext cx="495649" cy="369332"/>
          </a:xfrm>
          <a:prstGeom prst="rect">
            <a:avLst/>
          </a:prstGeom>
        </p:spPr>
        <p:txBody>
          <a:bodyPr wrap="none">
            <a:spAutoFit/>
          </a:bodyPr>
          <a:lstStyle/>
          <a:p>
            <a:r>
              <a:rPr lang="en-US" dirty="0"/>
              <a:t>(2) </a:t>
            </a:r>
          </a:p>
        </p:txBody>
      </p:sp>
      <p:sp>
        <p:nvSpPr>
          <p:cNvPr id="17" name="Rectangle 16"/>
          <p:cNvSpPr/>
          <p:nvPr/>
        </p:nvSpPr>
        <p:spPr>
          <a:xfrm>
            <a:off x="5257799" y="3581400"/>
            <a:ext cx="495649" cy="369332"/>
          </a:xfrm>
          <a:prstGeom prst="rect">
            <a:avLst/>
          </a:prstGeom>
        </p:spPr>
        <p:txBody>
          <a:bodyPr wrap="none">
            <a:spAutoFit/>
          </a:bodyPr>
          <a:lstStyle/>
          <a:p>
            <a:r>
              <a:rPr lang="en-US" dirty="0"/>
              <a:t>(3) </a:t>
            </a:r>
          </a:p>
        </p:txBody>
      </p:sp>
      <p:sp>
        <p:nvSpPr>
          <p:cNvPr id="18" name="Rectangle 17"/>
          <p:cNvSpPr/>
          <p:nvPr/>
        </p:nvSpPr>
        <p:spPr>
          <a:xfrm>
            <a:off x="5257799" y="4431268"/>
            <a:ext cx="495649" cy="369332"/>
          </a:xfrm>
          <a:prstGeom prst="rect">
            <a:avLst/>
          </a:prstGeom>
        </p:spPr>
        <p:txBody>
          <a:bodyPr wrap="none">
            <a:spAutoFit/>
          </a:bodyPr>
          <a:lstStyle/>
          <a:p>
            <a:r>
              <a:rPr lang="en-US" dirty="0"/>
              <a:t>(4) </a:t>
            </a:r>
          </a:p>
        </p:txBody>
      </p:sp>
      <p:sp>
        <p:nvSpPr>
          <p:cNvPr id="19" name="Rectangle 18"/>
          <p:cNvSpPr/>
          <p:nvPr/>
        </p:nvSpPr>
        <p:spPr>
          <a:xfrm>
            <a:off x="5257799" y="6031468"/>
            <a:ext cx="495649" cy="369332"/>
          </a:xfrm>
          <a:prstGeom prst="rect">
            <a:avLst/>
          </a:prstGeom>
        </p:spPr>
        <p:txBody>
          <a:bodyPr wrap="none">
            <a:spAutoFit/>
          </a:bodyPr>
          <a:lstStyle/>
          <a:p>
            <a:r>
              <a:rPr lang="en-US" dirty="0"/>
              <a:t>(6) </a:t>
            </a:r>
          </a:p>
        </p:txBody>
      </p:sp>
      <p:sp>
        <p:nvSpPr>
          <p:cNvPr id="20" name="Rectangle 19"/>
          <p:cNvSpPr/>
          <p:nvPr/>
        </p:nvSpPr>
        <p:spPr>
          <a:xfrm>
            <a:off x="484909" y="5259619"/>
            <a:ext cx="7391400" cy="369332"/>
          </a:xfrm>
          <a:prstGeom prst="rect">
            <a:avLst/>
          </a:prstGeom>
        </p:spPr>
        <p:txBody>
          <a:bodyPr wrap="square">
            <a:spAutoFit/>
          </a:bodyPr>
          <a:lstStyle/>
          <a:p>
            <a:r>
              <a:rPr lang="en-US" dirty="0"/>
              <a:t>Substituting Eq. (4) in </a:t>
            </a:r>
            <a:r>
              <a:rPr lang="en-US" dirty="0" err="1"/>
              <a:t>Eqs</a:t>
            </a:r>
            <a:r>
              <a:rPr lang="en-US" dirty="0"/>
              <a:t>. (1) and (2) results, respectively, in</a:t>
            </a:r>
          </a:p>
        </p:txBody>
      </p:sp>
      <p:sp>
        <p:nvSpPr>
          <p:cNvPr id="21" name="Rectangle 20"/>
          <p:cNvSpPr/>
          <p:nvPr/>
        </p:nvSpPr>
        <p:spPr>
          <a:xfrm>
            <a:off x="2057400" y="5650468"/>
            <a:ext cx="2706190" cy="369332"/>
          </a:xfrm>
          <a:prstGeom prst="rect">
            <a:avLst/>
          </a:prstGeom>
        </p:spPr>
        <p:txBody>
          <a:bodyPr wrap="none">
            <a:spAutoFit/>
          </a:bodyPr>
          <a:lstStyle/>
          <a:p>
            <a:r>
              <a:rPr lang="en-US" dirty="0"/>
              <a:t>I</a:t>
            </a:r>
            <a:r>
              <a:rPr lang="en-US" baseline="-25000" dirty="0"/>
              <a:t>1</a:t>
            </a:r>
            <a:r>
              <a:rPr lang="en-US" dirty="0"/>
              <a:t>= I</a:t>
            </a:r>
            <a:r>
              <a:rPr lang="en-US" baseline="-25000" dirty="0"/>
              <a:t>2</a:t>
            </a:r>
            <a:r>
              <a:rPr lang="en-US" dirty="0"/>
              <a:t> + (v</a:t>
            </a:r>
            <a:r>
              <a:rPr lang="en-US" baseline="-25000" dirty="0"/>
              <a:t>1</a:t>
            </a:r>
            <a:r>
              <a:rPr lang="en-US" dirty="0"/>
              <a:t>/R</a:t>
            </a:r>
            <a:r>
              <a:rPr lang="en-US" baseline="-25000" dirty="0"/>
              <a:t>1</a:t>
            </a:r>
            <a:r>
              <a:rPr lang="en-US" dirty="0"/>
              <a:t>) + (v</a:t>
            </a:r>
            <a:r>
              <a:rPr lang="en-US" baseline="-25000" dirty="0"/>
              <a:t>1</a:t>
            </a:r>
            <a:r>
              <a:rPr lang="en-US" dirty="0"/>
              <a:t> – v</a:t>
            </a:r>
            <a:r>
              <a:rPr lang="en-US" baseline="-25000" dirty="0"/>
              <a:t>2</a:t>
            </a:r>
            <a:r>
              <a:rPr lang="en-US" dirty="0"/>
              <a:t>)/R</a:t>
            </a:r>
            <a:r>
              <a:rPr lang="en-US" baseline="-25000" dirty="0"/>
              <a:t>2</a:t>
            </a:r>
          </a:p>
        </p:txBody>
      </p:sp>
      <p:sp>
        <p:nvSpPr>
          <p:cNvPr id="22" name="Rectangle 21"/>
          <p:cNvSpPr/>
          <p:nvPr/>
        </p:nvSpPr>
        <p:spPr>
          <a:xfrm>
            <a:off x="2057400" y="6022170"/>
            <a:ext cx="2266967" cy="369332"/>
          </a:xfrm>
          <a:prstGeom prst="rect">
            <a:avLst/>
          </a:prstGeom>
        </p:spPr>
        <p:txBody>
          <a:bodyPr wrap="none">
            <a:spAutoFit/>
          </a:bodyPr>
          <a:lstStyle/>
          <a:p>
            <a:r>
              <a:rPr lang="en-US" dirty="0"/>
              <a:t>I</a:t>
            </a:r>
            <a:r>
              <a:rPr lang="en-US" baseline="-25000" dirty="0"/>
              <a:t>2 </a:t>
            </a:r>
            <a:r>
              <a:rPr lang="en-US" dirty="0"/>
              <a:t>+(v</a:t>
            </a:r>
            <a:r>
              <a:rPr lang="en-US" baseline="-25000" dirty="0"/>
              <a:t>1</a:t>
            </a:r>
            <a:r>
              <a:rPr lang="en-US" dirty="0"/>
              <a:t> – v</a:t>
            </a:r>
            <a:r>
              <a:rPr lang="en-US" baseline="-25000" dirty="0"/>
              <a:t>2</a:t>
            </a:r>
            <a:r>
              <a:rPr lang="en-US" dirty="0"/>
              <a:t>)/R</a:t>
            </a:r>
            <a:r>
              <a:rPr lang="en-US" baseline="-25000" dirty="0"/>
              <a:t>2</a:t>
            </a:r>
            <a:r>
              <a:rPr lang="en-US" dirty="0"/>
              <a:t> = v</a:t>
            </a:r>
            <a:r>
              <a:rPr lang="en-US" baseline="-25000" dirty="0"/>
              <a:t>2</a:t>
            </a:r>
            <a:r>
              <a:rPr lang="en-US" dirty="0"/>
              <a:t>/R</a:t>
            </a:r>
            <a:r>
              <a:rPr lang="en-US" baseline="-25000" dirty="0"/>
              <a:t>3</a:t>
            </a:r>
          </a:p>
        </p:txBody>
      </p:sp>
      <p:sp>
        <p:nvSpPr>
          <p:cNvPr id="23" name="Rectangle 22"/>
          <p:cNvSpPr/>
          <p:nvPr/>
        </p:nvSpPr>
        <p:spPr>
          <a:xfrm>
            <a:off x="5257800" y="5638800"/>
            <a:ext cx="495649" cy="369332"/>
          </a:xfrm>
          <a:prstGeom prst="rect">
            <a:avLst/>
          </a:prstGeom>
        </p:spPr>
        <p:txBody>
          <a:bodyPr wrap="none">
            <a:spAutoFit/>
          </a:bodyPr>
          <a:lstStyle/>
          <a:p>
            <a:r>
              <a:rPr lang="en-US" dirty="0"/>
              <a:t>(5) </a:t>
            </a:r>
          </a:p>
        </p:txBody>
      </p:sp>
    </p:spTree>
    <p:extLst>
      <p:ext uri="{BB962C8B-B14F-4D97-AF65-F5344CB8AC3E}">
        <p14:creationId xmlns:p14="http://schemas.microsoft.com/office/powerpoint/2010/main" val="2660486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77091"/>
            <a:ext cx="8153400" cy="369332"/>
          </a:xfrm>
          <a:prstGeom prst="rect">
            <a:avLst/>
          </a:prstGeom>
        </p:spPr>
        <p:txBody>
          <a:bodyPr wrap="square">
            <a:spAutoFit/>
          </a:bodyPr>
          <a:lstStyle/>
          <a:p>
            <a:r>
              <a:rPr lang="en-US" b="1" dirty="0"/>
              <a:t>Question: </a:t>
            </a:r>
            <a:r>
              <a:rPr lang="en-US" dirty="0"/>
              <a:t>Calculate the node voltages in the circuit shown in Fig. P8(a).</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058" y="685799"/>
            <a:ext cx="2980668" cy="2456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646423"/>
            <a:ext cx="2828925"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191000" y="3141972"/>
            <a:ext cx="798617" cy="369332"/>
          </a:xfrm>
          <a:prstGeom prst="rect">
            <a:avLst/>
          </a:prstGeom>
        </p:spPr>
        <p:txBody>
          <a:bodyPr wrap="none">
            <a:spAutoFit/>
          </a:bodyPr>
          <a:lstStyle/>
          <a:p>
            <a:r>
              <a:rPr lang="en-US" dirty="0"/>
              <a:t>Fig. P8</a:t>
            </a:r>
          </a:p>
        </p:txBody>
      </p:sp>
      <p:sp>
        <p:nvSpPr>
          <p:cNvPr id="6" name="Rectangle 5"/>
          <p:cNvSpPr/>
          <p:nvPr/>
        </p:nvSpPr>
        <p:spPr>
          <a:xfrm>
            <a:off x="2057400" y="2957307"/>
            <a:ext cx="436338" cy="369332"/>
          </a:xfrm>
          <a:prstGeom prst="rect">
            <a:avLst/>
          </a:prstGeom>
        </p:spPr>
        <p:txBody>
          <a:bodyPr wrap="none">
            <a:spAutoFit/>
          </a:bodyPr>
          <a:lstStyle/>
          <a:p>
            <a:r>
              <a:rPr lang="en-US" dirty="0"/>
              <a:t>(a)</a:t>
            </a:r>
          </a:p>
        </p:txBody>
      </p:sp>
      <p:sp>
        <p:nvSpPr>
          <p:cNvPr id="7" name="Rectangle 6"/>
          <p:cNvSpPr/>
          <p:nvPr/>
        </p:nvSpPr>
        <p:spPr>
          <a:xfrm>
            <a:off x="6388324" y="2890404"/>
            <a:ext cx="447558" cy="369332"/>
          </a:xfrm>
          <a:prstGeom prst="rect">
            <a:avLst/>
          </a:prstGeom>
        </p:spPr>
        <p:txBody>
          <a:bodyPr wrap="none">
            <a:spAutoFit/>
          </a:bodyPr>
          <a:lstStyle/>
          <a:p>
            <a:r>
              <a:rPr lang="en-US" dirty="0"/>
              <a:t>(b)</a:t>
            </a:r>
          </a:p>
        </p:txBody>
      </p:sp>
      <p:sp>
        <p:nvSpPr>
          <p:cNvPr id="8" name="Rectangle 7"/>
          <p:cNvSpPr/>
          <p:nvPr/>
        </p:nvSpPr>
        <p:spPr>
          <a:xfrm>
            <a:off x="393120" y="3613666"/>
            <a:ext cx="8598480" cy="923330"/>
          </a:xfrm>
          <a:prstGeom prst="rect">
            <a:avLst/>
          </a:prstGeom>
        </p:spPr>
        <p:txBody>
          <a:bodyPr wrap="square">
            <a:spAutoFit/>
          </a:bodyPr>
          <a:lstStyle/>
          <a:p>
            <a:pPr algn="just"/>
            <a:r>
              <a:rPr lang="en-US" b="1" dirty="0"/>
              <a:t>Solution:  </a:t>
            </a:r>
            <a:r>
              <a:rPr lang="en-US" dirty="0"/>
              <a:t>Consider Fig. P8(b), where the circuit in Fig. P8(a) has been prepared for nodal analysis. The reference node is selected, and the node voltages </a:t>
            </a:r>
            <a:r>
              <a:rPr lang="en-US" i="1" dirty="0"/>
              <a:t>v</a:t>
            </a:r>
            <a:r>
              <a:rPr lang="en-US" i="1" baseline="-25000" dirty="0"/>
              <a:t>1</a:t>
            </a:r>
            <a:r>
              <a:rPr lang="en-US" dirty="0"/>
              <a:t> and </a:t>
            </a:r>
            <a:r>
              <a:rPr lang="en-US" i="1" dirty="0"/>
              <a:t>v</a:t>
            </a:r>
            <a:r>
              <a:rPr lang="en-US" i="1" baseline="-25000" dirty="0"/>
              <a:t>2</a:t>
            </a:r>
            <a:r>
              <a:rPr lang="en-US" dirty="0"/>
              <a:t> are now to be determined.</a:t>
            </a:r>
          </a:p>
        </p:txBody>
      </p:sp>
      <p:sp>
        <p:nvSpPr>
          <p:cNvPr id="9" name="Rectangle 8"/>
          <p:cNvSpPr/>
          <p:nvPr/>
        </p:nvSpPr>
        <p:spPr>
          <a:xfrm>
            <a:off x="617447" y="4648200"/>
            <a:ext cx="4337534" cy="369332"/>
          </a:xfrm>
          <a:prstGeom prst="rect">
            <a:avLst/>
          </a:prstGeom>
        </p:spPr>
        <p:txBody>
          <a:bodyPr wrap="none">
            <a:spAutoFit/>
          </a:bodyPr>
          <a:lstStyle/>
          <a:p>
            <a:r>
              <a:rPr lang="en-US" dirty="0"/>
              <a:t>At node 1, applying KCL and Ohm’s law gives</a:t>
            </a:r>
          </a:p>
        </p:txBody>
      </p:sp>
      <p:sp>
        <p:nvSpPr>
          <p:cNvPr id="10" name="Rectangle 9"/>
          <p:cNvSpPr/>
          <p:nvPr/>
        </p:nvSpPr>
        <p:spPr>
          <a:xfrm>
            <a:off x="915058" y="5029200"/>
            <a:ext cx="1003801" cy="369332"/>
          </a:xfrm>
          <a:prstGeom prst="rect">
            <a:avLst/>
          </a:prstGeom>
        </p:spPr>
        <p:txBody>
          <a:bodyPr wrap="none">
            <a:spAutoFit/>
          </a:bodyPr>
          <a:lstStyle/>
          <a:p>
            <a:r>
              <a:rPr lang="en-US" i="1" dirty="0"/>
              <a:t>i</a:t>
            </a:r>
            <a:r>
              <a:rPr lang="en-US" baseline="-25000" dirty="0"/>
              <a:t>1</a:t>
            </a:r>
            <a:r>
              <a:rPr lang="en-US" dirty="0"/>
              <a:t> = </a:t>
            </a:r>
            <a:r>
              <a:rPr lang="en-US" i="1" dirty="0"/>
              <a:t>i</a:t>
            </a:r>
            <a:r>
              <a:rPr lang="en-US" baseline="-25000" dirty="0"/>
              <a:t>2 </a:t>
            </a:r>
            <a:r>
              <a:rPr lang="en-US" dirty="0"/>
              <a:t>+ </a:t>
            </a:r>
            <a:r>
              <a:rPr lang="en-US" i="1" dirty="0"/>
              <a:t>i</a:t>
            </a:r>
            <a:r>
              <a:rPr lang="en-US" baseline="-25000" dirty="0"/>
              <a:t>3</a:t>
            </a:r>
          </a:p>
        </p:txBody>
      </p:sp>
      <p:sp>
        <p:nvSpPr>
          <p:cNvPr id="11" name="Rectangle 10"/>
          <p:cNvSpPr/>
          <p:nvPr/>
        </p:nvSpPr>
        <p:spPr>
          <a:xfrm>
            <a:off x="2545693" y="5029200"/>
            <a:ext cx="3012363" cy="369332"/>
          </a:xfrm>
          <a:prstGeom prst="rect">
            <a:avLst/>
          </a:prstGeom>
        </p:spPr>
        <p:txBody>
          <a:bodyPr wrap="none">
            <a:spAutoFit/>
          </a:bodyPr>
          <a:lstStyle/>
          <a:p>
            <a:r>
              <a:rPr lang="en-US" i="1" dirty="0"/>
              <a:t>5 = </a:t>
            </a:r>
            <a:r>
              <a:rPr lang="en-US" dirty="0"/>
              <a:t>[(v</a:t>
            </a:r>
            <a:r>
              <a:rPr lang="en-US" baseline="-25000" dirty="0"/>
              <a:t>1</a:t>
            </a:r>
            <a:r>
              <a:rPr lang="en-US" dirty="0"/>
              <a:t> – v</a:t>
            </a:r>
            <a:r>
              <a:rPr lang="en-US" baseline="-25000" dirty="0"/>
              <a:t>2</a:t>
            </a:r>
            <a:r>
              <a:rPr lang="en-US" dirty="0"/>
              <a:t>)/4 ] + [(v</a:t>
            </a:r>
            <a:r>
              <a:rPr lang="en-US" baseline="-25000" dirty="0"/>
              <a:t>1</a:t>
            </a:r>
            <a:r>
              <a:rPr lang="en-US" dirty="0"/>
              <a:t> – 0)/2] </a:t>
            </a:r>
          </a:p>
        </p:txBody>
      </p:sp>
      <p:sp>
        <p:nvSpPr>
          <p:cNvPr id="12" name="Rectangle 11"/>
          <p:cNvSpPr/>
          <p:nvPr/>
        </p:nvSpPr>
        <p:spPr>
          <a:xfrm>
            <a:off x="617446" y="5474093"/>
            <a:ext cx="6392953" cy="369332"/>
          </a:xfrm>
          <a:prstGeom prst="rect">
            <a:avLst/>
          </a:prstGeom>
        </p:spPr>
        <p:txBody>
          <a:bodyPr wrap="square">
            <a:spAutoFit/>
          </a:bodyPr>
          <a:lstStyle/>
          <a:p>
            <a:r>
              <a:rPr lang="en-US" dirty="0"/>
              <a:t>Multiplying each term in the last equation by 4, we obtain</a:t>
            </a:r>
          </a:p>
        </p:txBody>
      </p:sp>
      <p:sp>
        <p:nvSpPr>
          <p:cNvPr id="13" name="Rectangle 12"/>
          <p:cNvSpPr/>
          <p:nvPr/>
        </p:nvSpPr>
        <p:spPr>
          <a:xfrm>
            <a:off x="1894405" y="5859650"/>
            <a:ext cx="1736373" cy="369332"/>
          </a:xfrm>
          <a:prstGeom prst="rect">
            <a:avLst/>
          </a:prstGeom>
        </p:spPr>
        <p:txBody>
          <a:bodyPr wrap="none">
            <a:spAutoFit/>
          </a:bodyPr>
          <a:lstStyle/>
          <a:p>
            <a:r>
              <a:rPr lang="en-US" dirty="0"/>
              <a:t>20 = </a:t>
            </a:r>
            <a:r>
              <a:rPr lang="en-US" i="1" dirty="0"/>
              <a:t>v</a:t>
            </a:r>
            <a:r>
              <a:rPr lang="en-US" baseline="-25000" dirty="0"/>
              <a:t>1</a:t>
            </a:r>
            <a:r>
              <a:rPr lang="en-US" dirty="0"/>
              <a:t> - </a:t>
            </a:r>
            <a:r>
              <a:rPr lang="en-US" i="1" dirty="0"/>
              <a:t>v</a:t>
            </a:r>
            <a:r>
              <a:rPr lang="en-US" baseline="-25000" dirty="0"/>
              <a:t>2</a:t>
            </a:r>
            <a:r>
              <a:rPr lang="en-US" dirty="0"/>
              <a:t> + 2</a:t>
            </a:r>
            <a:r>
              <a:rPr lang="en-US" i="1" dirty="0"/>
              <a:t>v</a:t>
            </a:r>
            <a:r>
              <a:rPr lang="en-US" baseline="-25000" dirty="0"/>
              <a:t>1</a:t>
            </a:r>
          </a:p>
        </p:txBody>
      </p:sp>
      <p:sp>
        <p:nvSpPr>
          <p:cNvPr id="14" name="Rectangle 13"/>
          <p:cNvSpPr/>
          <p:nvPr/>
        </p:nvSpPr>
        <p:spPr>
          <a:xfrm>
            <a:off x="721736" y="6046686"/>
            <a:ext cx="386644" cy="369332"/>
          </a:xfrm>
          <a:prstGeom prst="rect">
            <a:avLst/>
          </a:prstGeom>
        </p:spPr>
        <p:txBody>
          <a:bodyPr wrap="none">
            <a:spAutoFit/>
          </a:bodyPr>
          <a:lstStyle/>
          <a:p>
            <a:r>
              <a:rPr lang="en-US" dirty="0"/>
              <a:t>or</a:t>
            </a:r>
          </a:p>
        </p:txBody>
      </p:sp>
      <p:sp>
        <p:nvSpPr>
          <p:cNvPr id="15" name="Rectangle 14"/>
          <p:cNvSpPr/>
          <p:nvPr/>
        </p:nvSpPr>
        <p:spPr>
          <a:xfrm>
            <a:off x="2057400" y="6233722"/>
            <a:ext cx="1295547" cy="369332"/>
          </a:xfrm>
          <a:prstGeom prst="rect">
            <a:avLst/>
          </a:prstGeom>
        </p:spPr>
        <p:txBody>
          <a:bodyPr wrap="none">
            <a:spAutoFit/>
          </a:bodyPr>
          <a:lstStyle/>
          <a:p>
            <a:r>
              <a:rPr lang="en-US" dirty="0"/>
              <a:t>3</a:t>
            </a:r>
            <a:r>
              <a:rPr lang="en-US" i="1" dirty="0"/>
              <a:t>v</a:t>
            </a:r>
            <a:r>
              <a:rPr lang="en-US" baseline="-25000" dirty="0"/>
              <a:t>1</a:t>
            </a:r>
            <a:r>
              <a:rPr lang="en-US" dirty="0"/>
              <a:t> - </a:t>
            </a:r>
            <a:r>
              <a:rPr lang="en-US" i="1" dirty="0"/>
              <a:t>v</a:t>
            </a:r>
            <a:r>
              <a:rPr lang="en-US" baseline="-25000" dirty="0"/>
              <a:t>2</a:t>
            </a:r>
            <a:r>
              <a:rPr lang="en-US" dirty="0"/>
              <a:t> = 20</a:t>
            </a:r>
          </a:p>
        </p:txBody>
      </p:sp>
      <p:sp>
        <p:nvSpPr>
          <p:cNvPr id="16" name="Rectangle 15"/>
          <p:cNvSpPr/>
          <p:nvPr/>
        </p:nvSpPr>
        <p:spPr>
          <a:xfrm>
            <a:off x="5407213" y="6236092"/>
            <a:ext cx="442750"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35764113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04800"/>
            <a:ext cx="3991990" cy="369332"/>
          </a:xfrm>
          <a:prstGeom prst="rect">
            <a:avLst/>
          </a:prstGeom>
        </p:spPr>
        <p:txBody>
          <a:bodyPr wrap="none">
            <a:spAutoFit/>
          </a:bodyPr>
          <a:lstStyle/>
          <a:p>
            <a:r>
              <a:rPr lang="en-US" dirty="0"/>
              <a:t>At node 2, we do the same thing and get</a:t>
            </a:r>
          </a:p>
        </p:txBody>
      </p:sp>
      <p:sp>
        <p:nvSpPr>
          <p:cNvPr id="5" name="Rectangle 4"/>
          <p:cNvSpPr/>
          <p:nvPr/>
        </p:nvSpPr>
        <p:spPr>
          <a:xfrm>
            <a:off x="1371600" y="690357"/>
            <a:ext cx="1374094" cy="369332"/>
          </a:xfrm>
          <a:prstGeom prst="rect">
            <a:avLst/>
          </a:prstGeom>
        </p:spPr>
        <p:txBody>
          <a:bodyPr wrap="none">
            <a:spAutoFit/>
          </a:bodyPr>
          <a:lstStyle/>
          <a:p>
            <a:r>
              <a:rPr lang="en-US" i="1" dirty="0"/>
              <a:t>i</a:t>
            </a:r>
            <a:r>
              <a:rPr lang="en-US" baseline="-25000" dirty="0"/>
              <a:t>2</a:t>
            </a:r>
            <a:r>
              <a:rPr lang="en-US" dirty="0"/>
              <a:t> + </a:t>
            </a:r>
            <a:r>
              <a:rPr lang="en-US" i="1" dirty="0"/>
              <a:t>i</a:t>
            </a:r>
            <a:r>
              <a:rPr lang="en-US" baseline="-25000" dirty="0"/>
              <a:t>4</a:t>
            </a:r>
            <a:r>
              <a:rPr lang="en-US" dirty="0"/>
              <a:t> = </a:t>
            </a:r>
            <a:r>
              <a:rPr lang="en-US" i="1" dirty="0"/>
              <a:t>i</a:t>
            </a:r>
            <a:r>
              <a:rPr lang="en-US" baseline="-25000" dirty="0"/>
              <a:t>1</a:t>
            </a:r>
            <a:r>
              <a:rPr lang="en-US" dirty="0"/>
              <a:t> + </a:t>
            </a:r>
            <a:r>
              <a:rPr lang="en-US" i="1" dirty="0"/>
              <a:t>i</a:t>
            </a:r>
            <a:r>
              <a:rPr lang="en-US" baseline="-25000" dirty="0"/>
              <a:t>5</a:t>
            </a:r>
          </a:p>
        </p:txBody>
      </p:sp>
      <p:sp>
        <p:nvSpPr>
          <p:cNvPr id="6" name="Rectangle 5"/>
          <p:cNvSpPr/>
          <p:nvPr/>
        </p:nvSpPr>
        <p:spPr>
          <a:xfrm>
            <a:off x="3763390" y="692911"/>
            <a:ext cx="3551810" cy="369332"/>
          </a:xfrm>
          <a:prstGeom prst="rect">
            <a:avLst/>
          </a:prstGeom>
        </p:spPr>
        <p:txBody>
          <a:bodyPr wrap="square">
            <a:spAutoFit/>
          </a:bodyPr>
          <a:lstStyle/>
          <a:p>
            <a:r>
              <a:rPr lang="en-US" dirty="0"/>
              <a:t>[(v</a:t>
            </a:r>
            <a:r>
              <a:rPr lang="en-US" baseline="-25000" dirty="0"/>
              <a:t>1</a:t>
            </a:r>
            <a:r>
              <a:rPr lang="en-US" dirty="0"/>
              <a:t> - v</a:t>
            </a:r>
            <a:r>
              <a:rPr lang="en-US" baseline="-25000" dirty="0"/>
              <a:t>2</a:t>
            </a:r>
            <a:r>
              <a:rPr lang="en-US" dirty="0"/>
              <a:t>)/4] + 10 = 5 + [(</a:t>
            </a:r>
            <a:r>
              <a:rPr lang="en-US" i="1" dirty="0"/>
              <a:t>v</a:t>
            </a:r>
            <a:r>
              <a:rPr lang="en-US" baseline="-25000" dirty="0"/>
              <a:t>2</a:t>
            </a:r>
            <a:r>
              <a:rPr lang="en-US" dirty="0"/>
              <a:t> – 0)/6]</a:t>
            </a:r>
          </a:p>
        </p:txBody>
      </p:sp>
      <p:sp>
        <p:nvSpPr>
          <p:cNvPr id="7" name="Rectangle 6"/>
          <p:cNvSpPr/>
          <p:nvPr/>
        </p:nvSpPr>
        <p:spPr>
          <a:xfrm>
            <a:off x="306681" y="1078468"/>
            <a:ext cx="3723840" cy="369332"/>
          </a:xfrm>
          <a:prstGeom prst="rect">
            <a:avLst/>
          </a:prstGeom>
        </p:spPr>
        <p:txBody>
          <a:bodyPr wrap="none">
            <a:spAutoFit/>
          </a:bodyPr>
          <a:lstStyle/>
          <a:p>
            <a:r>
              <a:rPr lang="en-US" dirty="0"/>
              <a:t>Multiplying each term by 12 results in</a:t>
            </a:r>
          </a:p>
        </p:txBody>
      </p:sp>
      <p:sp>
        <p:nvSpPr>
          <p:cNvPr id="8" name="Rectangle 7"/>
          <p:cNvSpPr/>
          <p:nvPr/>
        </p:nvSpPr>
        <p:spPr>
          <a:xfrm>
            <a:off x="1560543" y="1491734"/>
            <a:ext cx="2557110" cy="369332"/>
          </a:xfrm>
          <a:prstGeom prst="rect">
            <a:avLst/>
          </a:prstGeom>
        </p:spPr>
        <p:txBody>
          <a:bodyPr wrap="none">
            <a:spAutoFit/>
          </a:bodyPr>
          <a:lstStyle/>
          <a:p>
            <a:r>
              <a:rPr lang="en-US" dirty="0"/>
              <a:t>3</a:t>
            </a:r>
            <a:r>
              <a:rPr lang="en-US" i="1" dirty="0"/>
              <a:t>v</a:t>
            </a:r>
            <a:r>
              <a:rPr lang="en-US" baseline="-25000" dirty="0"/>
              <a:t>1</a:t>
            </a:r>
            <a:r>
              <a:rPr lang="en-US" dirty="0"/>
              <a:t> - 3</a:t>
            </a:r>
            <a:r>
              <a:rPr lang="en-US" i="1" dirty="0"/>
              <a:t>v</a:t>
            </a:r>
            <a:r>
              <a:rPr lang="en-US" baseline="-25000" dirty="0"/>
              <a:t>2</a:t>
            </a:r>
            <a:r>
              <a:rPr lang="en-US" dirty="0"/>
              <a:t> + 120 =  60 + 2</a:t>
            </a:r>
            <a:r>
              <a:rPr lang="en-US" i="1" dirty="0"/>
              <a:t>v</a:t>
            </a:r>
            <a:r>
              <a:rPr lang="en-US" baseline="-25000" dirty="0"/>
              <a:t>2</a:t>
            </a:r>
          </a:p>
        </p:txBody>
      </p:sp>
      <p:sp>
        <p:nvSpPr>
          <p:cNvPr id="9" name="Rectangle 8"/>
          <p:cNvSpPr/>
          <p:nvPr/>
        </p:nvSpPr>
        <p:spPr>
          <a:xfrm>
            <a:off x="1725214" y="1981200"/>
            <a:ext cx="1483098" cy="369332"/>
          </a:xfrm>
          <a:prstGeom prst="rect">
            <a:avLst/>
          </a:prstGeom>
        </p:spPr>
        <p:txBody>
          <a:bodyPr wrap="none">
            <a:spAutoFit/>
          </a:bodyPr>
          <a:lstStyle/>
          <a:p>
            <a:r>
              <a:rPr lang="en-US" dirty="0"/>
              <a:t>3</a:t>
            </a:r>
            <a:r>
              <a:rPr lang="en-US" i="1" dirty="0"/>
              <a:t>v</a:t>
            </a:r>
            <a:r>
              <a:rPr lang="en-US" baseline="-25000" dirty="0"/>
              <a:t>1</a:t>
            </a:r>
            <a:r>
              <a:rPr lang="en-US" dirty="0"/>
              <a:t> - 5</a:t>
            </a:r>
            <a:r>
              <a:rPr lang="en-US" i="1" dirty="0"/>
              <a:t>v</a:t>
            </a:r>
            <a:r>
              <a:rPr lang="en-US" baseline="-25000" dirty="0"/>
              <a:t>2</a:t>
            </a:r>
            <a:r>
              <a:rPr lang="en-US" dirty="0"/>
              <a:t> = -60</a:t>
            </a:r>
          </a:p>
        </p:txBody>
      </p:sp>
      <p:sp>
        <p:nvSpPr>
          <p:cNvPr id="10" name="Rectangle 9"/>
          <p:cNvSpPr/>
          <p:nvPr/>
        </p:nvSpPr>
        <p:spPr>
          <a:xfrm>
            <a:off x="805521" y="1796534"/>
            <a:ext cx="386644" cy="369332"/>
          </a:xfrm>
          <a:prstGeom prst="rect">
            <a:avLst/>
          </a:prstGeom>
        </p:spPr>
        <p:txBody>
          <a:bodyPr wrap="none">
            <a:spAutoFit/>
          </a:bodyPr>
          <a:lstStyle/>
          <a:p>
            <a:r>
              <a:rPr lang="en-US" dirty="0"/>
              <a:t>or</a:t>
            </a:r>
          </a:p>
        </p:txBody>
      </p:sp>
      <p:sp>
        <p:nvSpPr>
          <p:cNvPr id="11" name="Rectangle 10"/>
          <p:cNvSpPr/>
          <p:nvPr/>
        </p:nvSpPr>
        <p:spPr>
          <a:xfrm>
            <a:off x="180762" y="2286598"/>
            <a:ext cx="8810837" cy="646331"/>
          </a:xfrm>
          <a:prstGeom prst="rect">
            <a:avLst/>
          </a:prstGeom>
        </p:spPr>
        <p:txBody>
          <a:bodyPr wrap="square">
            <a:spAutoFit/>
          </a:bodyPr>
          <a:lstStyle/>
          <a:p>
            <a:pPr algn="just"/>
            <a:r>
              <a:rPr lang="en-US" dirty="0"/>
              <a:t>Now we have two simultaneous </a:t>
            </a:r>
            <a:r>
              <a:rPr lang="en-US" dirty="0" err="1"/>
              <a:t>Eqs</a:t>
            </a:r>
            <a:r>
              <a:rPr lang="en-US" dirty="0"/>
              <a:t>. (1) and (2). We can solve the equations using any method and obtain the values of</a:t>
            </a:r>
          </a:p>
        </p:txBody>
      </p:sp>
      <p:sp>
        <p:nvSpPr>
          <p:cNvPr id="12" name="Rectangle 11"/>
          <p:cNvSpPr/>
          <p:nvPr/>
        </p:nvSpPr>
        <p:spPr>
          <a:xfrm>
            <a:off x="5849963" y="1861066"/>
            <a:ext cx="442750" cy="369332"/>
          </a:xfrm>
          <a:prstGeom prst="rect">
            <a:avLst/>
          </a:prstGeom>
        </p:spPr>
        <p:txBody>
          <a:bodyPr wrap="none">
            <a:spAutoFit/>
          </a:bodyPr>
          <a:lstStyle/>
          <a:p>
            <a:r>
              <a:rPr lang="en-US" dirty="0"/>
              <a:t>(2)</a:t>
            </a:r>
          </a:p>
        </p:txBody>
      </p:sp>
      <p:sp>
        <p:nvSpPr>
          <p:cNvPr id="13" name="Rectangle 12"/>
          <p:cNvSpPr/>
          <p:nvPr/>
        </p:nvSpPr>
        <p:spPr>
          <a:xfrm>
            <a:off x="187688" y="2976908"/>
            <a:ext cx="8651511" cy="369332"/>
          </a:xfrm>
          <a:prstGeom prst="rect">
            <a:avLst/>
          </a:prstGeom>
        </p:spPr>
        <p:txBody>
          <a:bodyPr wrap="square">
            <a:spAutoFit/>
          </a:bodyPr>
          <a:lstStyle/>
          <a:p>
            <a:pPr algn="just"/>
            <a:r>
              <a:rPr lang="en-US" b="1" dirty="0"/>
              <a:t>METHOD 1: </a:t>
            </a:r>
            <a:r>
              <a:rPr lang="en-US" dirty="0"/>
              <a:t>Using the elimination technique, we add </a:t>
            </a:r>
            <a:r>
              <a:rPr lang="en-US" dirty="0" err="1"/>
              <a:t>Eqs</a:t>
            </a:r>
            <a:r>
              <a:rPr lang="en-US" dirty="0"/>
              <a:t>. (1) and (2).</a:t>
            </a:r>
          </a:p>
        </p:txBody>
      </p:sp>
      <p:sp>
        <p:nvSpPr>
          <p:cNvPr id="14" name="Rectangle 13"/>
          <p:cNvSpPr/>
          <p:nvPr/>
        </p:nvSpPr>
        <p:spPr>
          <a:xfrm>
            <a:off x="2315127" y="3403661"/>
            <a:ext cx="938077" cy="369332"/>
          </a:xfrm>
          <a:prstGeom prst="rect">
            <a:avLst/>
          </a:prstGeom>
        </p:spPr>
        <p:txBody>
          <a:bodyPr wrap="none">
            <a:spAutoFit/>
          </a:bodyPr>
          <a:lstStyle/>
          <a:p>
            <a:r>
              <a:rPr lang="en-US" dirty="0"/>
              <a:t>4</a:t>
            </a:r>
            <a:r>
              <a:rPr lang="en-US" i="1" dirty="0"/>
              <a:t>v</a:t>
            </a:r>
            <a:r>
              <a:rPr lang="en-US" baseline="-25000" dirty="0"/>
              <a:t>2</a:t>
            </a:r>
            <a:r>
              <a:rPr lang="en-US" dirty="0"/>
              <a:t> = 80</a:t>
            </a:r>
          </a:p>
        </p:txBody>
      </p:sp>
      <p:sp>
        <p:nvSpPr>
          <p:cNvPr id="15" name="Right Arrow 14"/>
          <p:cNvSpPr/>
          <p:nvPr/>
        </p:nvSpPr>
        <p:spPr>
          <a:xfrm>
            <a:off x="3429000" y="3588327"/>
            <a:ext cx="68865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513443" y="3403661"/>
            <a:ext cx="952505" cy="369332"/>
          </a:xfrm>
          <a:prstGeom prst="rect">
            <a:avLst/>
          </a:prstGeom>
        </p:spPr>
        <p:txBody>
          <a:bodyPr wrap="none">
            <a:spAutoFit/>
          </a:bodyPr>
          <a:lstStyle/>
          <a:p>
            <a:r>
              <a:rPr lang="en-US" i="1" dirty="0"/>
              <a:t>v</a:t>
            </a:r>
            <a:r>
              <a:rPr lang="en-US" baseline="-25000" dirty="0"/>
              <a:t>2</a:t>
            </a:r>
            <a:r>
              <a:rPr lang="en-US" dirty="0"/>
              <a:t> = 20V</a:t>
            </a:r>
          </a:p>
        </p:txBody>
      </p:sp>
      <p:sp>
        <p:nvSpPr>
          <p:cNvPr id="17" name="Rectangle 16"/>
          <p:cNvSpPr/>
          <p:nvPr/>
        </p:nvSpPr>
        <p:spPr>
          <a:xfrm>
            <a:off x="368290" y="3772993"/>
            <a:ext cx="3559244" cy="369332"/>
          </a:xfrm>
          <a:prstGeom prst="rect">
            <a:avLst/>
          </a:prstGeom>
        </p:spPr>
        <p:txBody>
          <a:bodyPr wrap="none">
            <a:spAutoFit/>
          </a:bodyPr>
          <a:lstStyle/>
          <a:p>
            <a:r>
              <a:rPr lang="en-US" dirty="0"/>
              <a:t>Substituting   </a:t>
            </a:r>
            <a:r>
              <a:rPr lang="en-US" i="1" dirty="0"/>
              <a:t>v</a:t>
            </a:r>
            <a:r>
              <a:rPr lang="en-US" baseline="-25000" dirty="0"/>
              <a:t>2</a:t>
            </a:r>
            <a:r>
              <a:rPr lang="en-US" dirty="0"/>
              <a:t> = 20  in Eq. (1) gives</a:t>
            </a:r>
          </a:p>
        </p:txBody>
      </p:sp>
      <p:sp>
        <p:nvSpPr>
          <p:cNvPr id="18" name="Rectangle 17"/>
          <p:cNvSpPr/>
          <p:nvPr/>
        </p:nvSpPr>
        <p:spPr>
          <a:xfrm>
            <a:off x="2370059" y="4267200"/>
            <a:ext cx="1393330" cy="369332"/>
          </a:xfrm>
          <a:prstGeom prst="rect">
            <a:avLst/>
          </a:prstGeom>
        </p:spPr>
        <p:txBody>
          <a:bodyPr wrap="none">
            <a:spAutoFit/>
          </a:bodyPr>
          <a:lstStyle/>
          <a:p>
            <a:r>
              <a:rPr lang="en-US" dirty="0"/>
              <a:t>3</a:t>
            </a:r>
            <a:r>
              <a:rPr lang="en-US" i="1" dirty="0"/>
              <a:t>v</a:t>
            </a:r>
            <a:r>
              <a:rPr lang="en-US" baseline="-25000" dirty="0"/>
              <a:t>1</a:t>
            </a:r>
            <a:r>
              <a:rPr lang="en-US" dirty="0"/>
              <a:t> – 20 = 20</a:t>
            </a:r>
          </a:p>
        </p:txBody>
      </p:sp>
      <p:sp>
        <p:nvSpPr>
          <p:cNvPr id="19" name="Right Arrow 18"/>
          <p:cNvSpPr/>
          <p:nvPr/>
        </p:nvSpPr>
        <p:spPr>
          <a:xfrm>
            <a:off x="4028663" y="4406147"/>
            <a:ext cx="68865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923972" y="4221481"/>
            <a:ext cx="1361270" cy="369332"/>
          </a:xfrm>
          <a:prstGeom prst="rect">
            <a:avLst/>
          </a:prstGeom>
        </p:spPr>
        <p:txBody>
          <a:bodyPr wrap="none">
            <a:spAutoFit/>
          </a:bodyPr>
          <a:lstStyle/>
          <a:p>
            <a:r>
              <a:rPr lang="en-US" i="1" dirty="0"/>
              <a:t>v</a:t>
            </a:r>
            <a:r>
              <a:rPr lang="en-US" baseline="-25000" dirty="0"/>
              <a:t>1</a:t>
            </a:r>
            <a:r>
              <a:rPr lang="en-US" dirty="0"/>
              <a:t> = 13.333V</a:t>
            </a:r>
          </a:p>
        </p:txBody>
      </p:sp>
      <p:sp>
        <p:nvSpPr>
          <p:cNvPr id="21" name="Rectangle 20"/>
          <p:cNvSpPr/>
          <p:nvPr/>
        </p:nvSpPr>
        <p:spPr>
          <a:xfrm>
            <a:off x="187687" y="4590813"/>
            <a:ext cx="8803911" cy="369332"/>
          </a:xfrm>
          <a:prstGeom prst="rect">
            <a:avLst/>
          </a:prstGeom>
        </p:spPr>
        <p:txBody>
          <a:bodyPr wrap="square">
            <a:spAutoFit/>
          </a:bodyPr>
          <a:lstStyle/>
          <a:p>
            <a:pPr algn="just"/>
            <a:r>
              <a:rPr lang="en-US" b="1" dirty="0"/>
              <a:t>METHOD 2 </a:t>
            </a:r>
            <a:r>
              <a:rPr lang="en-US" dirty="0"/>
              <a:t>To use Cramer’s rule, we need to put </a:t>
            </a:r>
            <a:r>
              <a:rPr lang="en-US" dirty="0" err="1"/>
              <a:t>Eqs</a:t>
            </a:r>
            <a:r>
              <a:rPr lang="en-US" dirty="0"/>
              <a:t>. (1) and (2) in matrix form as</a:t>
            </a:r>
          </a:p>
        </p:txBody>
      </p:sp>
      <p:graphicFrame>
        <p:nvGraphicFramePr>
          <p:cNvPr id="23" name="Object 22"/>
          <p:cNvGraphicFramePr>
            <a:graphicFrameLocks noChangeAspect="1"/>
          </p:cNvGraphicFramePr>
          <p:nvPr>
            <p:extLst>
              <p:ext uri="{D42A27DB-BD31-4B8C-83A1-F6EECF244321}">
                <p14:modId xmlns:p14="http://schemas.microsoft.com/office/powerpoint/2010/main" val="1354252991"/>
              </p:ext>
            </p:extLst>
          </p:nvPr>
        </p:nvGraphicFramePr>
        <p:xfrm>
          <a:off x="2059893" y="4960144"/>
          <a:ext cx="1832369" cy="678655"/>
        </p:xfrm>
        <a:graphic>
          <a:graphicData uri="http://schemas.openxmlformats.org/presentationml/2006/ole">
            <mc:AlternateContent xmlns:mc="http://schemas.openxmlformats.org/markup-compatibility/2006">
              <mc:Choice xmlns:v="urn:schemas-microsoft-com:vml" Requires="v">
                <p:oleObj spid="_x0000_s2108" name="Equation" r:id="rId3" imgW="1371600" imgH="507960" progId="Equation.3">
                  <p:embed/>
                </p:oleObj>
              </mc:Choice>
              <mc:Fallback>
                <p:oleObj name="Equation" r:id="rId3" imgW="1371600" imgH="507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9893" y="4960144"/>
                        <a:ext cx="1832369" cy="6786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23"/>
          <p:cNvSpPr/>
          <p:nvPr/>
        </p:nvSpPr>
        <p:spPr>
          <a:xfrm>
            <a:off x="703916" y="5638800"/>
            <a:ext cx="3222421" cy="369332"/>
          </a:xfrm>
          <a:prstGeom prst="rect">
            <a:avLst/>
          </a:prstGeom>
        </p:spPr>
        <p:txBody>
          <a:bodyPr wrap="none">
            <a:spAutoFit/>
          </a:bodyPr>
          <a:lstStyle/>
          <a:p>
            <a:r>
              <a:rPr lang="en-US" dirty="0"/>
              <a:t>The determinant of the matrix is</a:t>
            </a:r>
          </a:p>
        </p:txBody>
      </p:sp>
      <p:graphicFrame>
        <p:nvGraphicFramePr>
          <p:cNvPr id="26" name="Object 25"/>
          <p:cNvGraphicFramePr>
            <a:graphicFrameLocks noChangeAspect="1"/>
          </p:cNvGraphicFramePr>
          <p:nvPr>
            <p:extLst>
              <p:ext uri="{D42A27DB-BD31-4B8C-83A1-F6EECF244321}">
                <p14:modId xmlns:p14="http://schemas.microsoft.com/office/powerpoint/2010/main" val="4268897168"/>
              </p:ext>
            </p:extLst>
          </p:nvPr>
        </p:nvGraphicFramePr>
        <p:xfrm>
          <a:off x="2931687" y="6008131"/>
          <a:ext cx="1185965" cy="667105"/>
        </p:xfrm>
        <a:graphic>
          <a:graphicData uri="http://schemas.openxmlformats.org/presentationml/2006/ole">
            <mc:AlternateContent xmlns:mc="http://schemas.openxmlformats.org/markup-compatibility/2006">
              <mc:Choice xmlns:v="urn:schemas-microsoft-com:vml" Requires="v">
                <p:oleObj spid="_x0000_s2109" name="Equation" r:id="rId5" imgW="812520" imgH="457200" progId="Equation.3">
                  <p:embed/>
                </p:oleObj>
              </mc:Choice>
              <mc:Fallback>
                <p:oleObj name="Equation" r:id="rId5" imgW="81252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1687" y="6008131"/>
                        <a:ext cx="1185965" cy="6671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Rectangle 26"/>
          <p:cNvSpPr/>
          <p:nvPr/>
        </p:nvSpPr>
        <p:spPr>
          <a:xfrm>
            <a:off x="4038600" y="6183868"/>
            <a:ext cx="1380506" cy="369332"/>
          </a:xfrm>
          <a:prstGeom prst="rect">
            <a:avLst/>
          </a:prstGeom>
        </p:spPr>
        <p:txBody>
          <a:bodyPr wrap="none">
            <a:spAutoFit/>
          </a:bodyPr>
          <a:lstStyle/>
          <a:p>
            <a:r>
              <a:rPr lang="en-US" dirty="0"/>
              <a:t>= 15 – 3 = 12</a:t>
            </a:r>
          </a:p>
        </p:txBody>
      </p:sp>
    </p:spTree>
    <p:extLst>
      <p:ext uri="{BB962C8B-B14F-4D97-AF65-F5344CB8AC3E}">
        <p14:creationId xmlns:p14="http://schemas.microsoft.com/office/powerpoint/2010/main" val="1488453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err="1">
                <a:solidFill>
                  <a:srgbClr val="C00000"/>
                </a:solidFill>
              </a:rPr>
              <a:t>Eletrotechnics</a:t>
            </a:r>
            <a:r>
              <a:rPr lang="en-IN" dirty="0">
                <a:solidFill>
                  <a:srgbClr val="C00000"/>
                </a:solidFill>
              </a:rPr>
              <a:t> and Electronics: </a:t>
            </a:r>
            <a:r>
              <a:rPr lang="en-IN" sz="3200" dirty="0">
                <a:solidFill>
                  <a:srgbClr val="C00000"/>
                </a:solidFill>
              </a:rPr>
              <a:t>Course Outline</a:t>
            </a:r>
          </a:p>
        </p:txBody>
      </p:sp>
      <p:sp>
        <p:nvSpPr>
          <p:cNvPr id="4" name="Content Placeholder 3"/>
          <p:cNvSpPr>
            <a:spLocks noGrp="1"/>
          </p:cNvSpPr>
          <p:nvPr>
            <p:ph sz="half" idx="1"/>
          </p:nvPr>
        </p:nvSpPr>
        <p:spPr>
          <a:xfrm>
            <a:off x="457200" y="1600200"/>
            <a:ext cx="4038600" cy="5181600"/>
          </a:xfrm>
          <a:ln>
            <a:solidFill>
              <a:schemeClr val="tx1"/>
            </a:solidFill>
          </a:ln>
        </p:spPr>
        <p:txBody>
          <a:bodyPr>
            <a:normAutofit fontScale="47500" lnSpcReduction="20000"/>
          </a:bodyPr>
          <a:lstStyle/>
          <a:p>
            <a:pPr marL="0" indent="0" algn="ctr">
              <a:buNone/>
            </a:pPr>
            <a:r>
              <a:rPr lang="en-IN" b="1" dirty="0"/>
              <a:t>Theory</a:t>
            </a:r>
          </a:p>
          <a:p>
            <a:r>
              <a:rPr lang="en-IN" sz="3800" dirty="0">
                <a:solidFill>
                  <a:srgbClr val="FF0000"/>
                </a:solidFill>
              </a:rPr>
              <a:t>Principle of Electricity</a:t>
            </a:r>
          </a:p>
          <a:p>
            <a:pPr lvl="1"/>
            <a:r>
              <a:rPr lang="en-IN" sz="2900" dirty="0"/>
              <a:t>Charge</a:t>
            </a:r>
          </a:p>
          <a:p>
            <a:pPr lvl="1"/>
            <a:r>
              <a:rPr lang="en-IN" sz="2900" dirty="0"/>
              <a:t>Current</a:t>
            </a:r>
          </a:p>
          <a:p>
            <a:pPr lvl="1"/>
            <a:r>
              <a:rPr lang="en-IN" sz="2900" dirty="0"/>
              <a:t>Voltage</a:t>
            </a:r>
          </a:p>
          <a:p>
            <a:pPr lvl="1"/>
            <a:r>
              <a:rPr lang="en-IN" sz="2900" dirty="0"/>
              <a:t>Power and Energy</a:t>
            </a:r>
          </a:p>
          <a:p>
            <a:r>
              <a:rPr lang="en-IN" sz="3400" dirty="0">
                <a:solidFill>
                  <a:srgbClr val="FF0000"/>
                </a:solidFill>
              </a:rPr>
              <a:t>Electric Circuits theory</a:t>
            </a:r>
          </a:p>
          <a:p>
            <a:pPr lvl="1"/>
            <a:r>
              <a:rPr lang="en-IN" sz="2900" dirty="0"/>
              <a:t>Laws and theorems</a:t>
            </a:r>
          </a:p>
          <a:p>
            <a:pPr lvl="1"/>
            <a:r>
              <a:rPr lang="en-IN" sz="2900" dirty="0"/>
              <a:t>Calculations and Analysis</a:t>
            </a:r>
          </a:p>
          <a:p>
            <a:r>
              <a:rPr lang="en-IN" sz="3400" dirty="0">
                <a:solidFill>
                  <a:srgbClr val="FF0000"/>
                </a:solidFill>
              </a:rPr>
              <a:t>Electromagnetic devices</a:t>
            </a:r>
          </a:p>
          <a:p>
            <a:pPr lvl="1"/>
            <a:r>
              <a:rPr lang="en-IN" sz="2900" dirty="0"/>
              <a:t>Transformers </a:t>
            </a:r>
          </a:p>
          <a:p>
            <a:r>
              <a:rPr lang="en-IN" sz="3400" dirty="0">
                <a:solidFill>
                  <a:srgbClr val="FF0000"/>
                </a:solidFill>
              </a:rPr>
              <a:t>Fundamentals of electronics </a:t>
            </a:r>
          </a:p>
          <a:p>
            <a:pPr lvl="1"/>
            <a:r>
              <a:rPr lang="en-IN" sz="2900" dirty="0"/>
              <a:t>Semiconductor Material and Devices</a:t>
            </a:r>
          </a:p>
          <a:p>
            <a:pPr lvl="1"/>
            <a:r>
              <a:rPr lang="en-IN" sz="2900" dirty="0"/>
              <a:t>I-V Characteristics of Diode, BJT and CMOS </a:t>
            </a:r>
            <a:r>
              <a:rPr lang="en-IN" sz="2900" dirty="0" err="1"/>
              <a:t>transitors</a:t>
            </a:r>
            <a:endParaRPr lang="en-IN" sz="2900" dirty="0"/>
          </a:p>
          <a:p>
            <a:pPr lvl="1"/>
            <a:r>
              <a:rPr lang="en-IN" sz="2900" dirty="0"/>
              <a:t>Transducer and Sensors</a:t>
            </a:r>
          </a:p>
          <a:p>
            <a:pPr lvl="1"/>
            <a:r>
              <a:rPr lang="en-IN" sz="2900" dirty="0"/>
              <a:t>Operational amplifier and its application </a:t>
            </a:r>
          </a:p>
          <a:p>
            <a:r>
              <a:rPr lang="en-IN" sz="3400" dirty="0">
                <a:solidFill>
                  <a:srgbClr val="FF0000"/>
                </a:solidFill>
              </a:rPr>
              <a:t>Electric measuring Instruments</a:t>
            </a:r>
          </a:p>
          <a:p>
            <a:pPr lvl="1"/>
            <a:r>
              <a:rPr lang="en-IN" sz="2900" dirty="0"/>
              <a:t>Ammeter</a:t>
            </a:r>
          </a:p>
          <a:p>
            <a:pPr lvl="1"/>
            <a:r>
              <a:rPr lang="en-IN" sz="2900" dirty="0"/>
              <a:t>Voltmeter</a:t>
            </a:r>
          </a:p>
          <a:p>
            <a:pPr lvl="1"/>
            <a:r>
              <a:rPr lang="en-IN" sz="2900" dirty="0"/>
              <a:t>Energy Meter</a:t>
            </a:r>
          </a:p>
          <a:p>
            <a:endParaRPr lang="en-IN" dirty="0"/>
          </a:p>
        </p:txBody>
      </p:sp>
      <p:sp>
        <p:nvSpPr>
          <p:cNvPr id="5" name="Content Placeholder 4"/>
          <p:cNvSpPr>
            <a:spLocks noGrp="1"/>
          </p:cNvSpPr>
          <p:nvPr>
            <p:ph sz="half" idx="2"/>
          </p:nvPr>
        </p:nvSpPr>
        <p:spPr>
          <a:xfrm>
            <a:off x="4648200" y="1600200"/>
            <a:ext cx="4038600" cy="5181600"/>
          </a:xfrm>
          <a:ln>
            <a:solidFill>
              <a:schemeClr val="tx1"/>
            </a:solidFill>
          </a:ln>
        </p:spPr>
        <p:txBody>
          <a:bodyPr>
            <a:normAutofit fontScale="47500" lnSpcReduction="20000"/>
          </a:bodyPr>
          <a:lstStyle/>
          <a:p>
            <a:pPr marL="0" indent="0" algn="ctr">
              <a:buNone/>
            </a:pPr>
            <a:r>
              <a:rPr lang="en-IN" b="1" dirty="0"/>
              <a:t>Practice</a:t>
            </a:r>
          </a:p>
          <a:p>
            <a:pPr marL="0" indent="0" algn="ctr">
              <a:buNone/>
            </a:pPr>
            <a:endParaRPr lang="en-IN" b="1" dirty="0"/>
          </a:p>
          <a:p>
            <a:r>
              <a:rPr lang="en-IN" dirty="0"/>
              <a:t>Resistivity and conductivity: Calculation and dependence</a:t>
            </a:r>
          </a:p>
          <a:p>
            <a:r>
              <a:rPr lang="en-IN" dirty="0"/>
              <a:t>Kirchhoff's Laws</a:t>
            </a:r>
          </a:p>
          <a:p>
            <a:r>
              <a:rPr lang="en-IN" dirty="0"/>
              <a:t>Circuit Theorems </a:t>
            </a:r>
          </a:p>
          <a:p>
            <a:r>
              <a:rPr lang="en-IN" dirty="0"/>
              <a:t>Electric Circuits: Calculation and analysis</a:t>
            </a:r>
          </a:p>
          <a:p>
            <a:r>
              <a:rPr lang="en-IN" dirty="0"/>
              <a:t>I-V Characterise: Diode, BJT, CMOS Transistors</a:t>
            </a:r>
          </a:p>
          <a:p>
            <a:r>
              <a:rPr lang="en-IN" dirty="0"/>
              <a:t>Amplifier Circuits</a:t>
            </a:r>
          </a:p>
          <a:p>
            <a:r>
              <a:rPr lang="en-IN" dirty="0"/>
              <a:t>Instrumentation Amplifier</a:t>
            </a:r>
          </a:p>
          <a:p>
            <a:endParaRPr lang="en-IN" dirty="0"/>
          </a:p>
        </p:txBody>
      </p:sp>
    </p:spTree>
    <p:extLst>
      <p:ext uri="{BB962C8B-B14F-4D97-AF65-F5344CB8AC3E}">
        <p14:creationId xmlns:p14="http://schemas.microsoft.com/office/powerpoint/2010/main" val="1016834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81000"/>
            <a:ext cx="2705805" cy="369332"/>
          </a:xfrm>
          <a:prstGeom prst="rect">
            <a:avLst/>
          </a:prstGeom>
        </p:spPr>
        <p:txBody>
          <a:bodyPr wrap="none">
            <a:spAutoFit/>
          </a:bodyPr>
          <a:lstStyle/>
          <a:p>
            <a:r>
              <a:rPr lang="en-US" dirty="0"/>
              <a:t>We now obtain </a:t>
            </a:r>
            <a:r>
              <a:rPr lang="en-US" i="1" dirty="0"/>
              <a:t>v</a:t>
            </a:r>
            <a:r>
              <a:rPr lang="en-US" baseline="-25000" dirty="0"/>
              <a:t>1 </a:t>
            </a:r>
            <a:r>
              <a:rPr lang="en-US" dirty="0"/>
              <a:t>and </a:t>
            </a:r>
            <a:r>
              <a:rPr lang="en-US" i="1" dirty="0"/>
              <a:t>v</a:t>
            </a:r>
            <a:r>
              <a:rPr lang="en-US" baseline="-25000" dirty="0"/>
              <a:t>2 </a:t>
            </a:r>
            <a:r>
              <a:rPr lang="en-US" dirty="0"/>
              <a:t>as</a:t>
            </a:r>
          </a:p>
        </p:txBody>
      </p:sp>
      <p:graphicFrame>
        <p:nvGraphicFramePr>
          <p:cNvPr id="5" name="Object 4"/>
          <p:cNvGraphicFramePr>
            <a:graphicFrameLocks noChangeAspect="1"/>
          </p:cNvGraphicFramePr>
          <p:nvPr>
            <p:extLst>
              <p:ext uri="{D42A27DB-BD31-4B8C-83A1-F6EECF244321}">
                <p14:modId xmlns:p14="http://schemas.microsoft.com/office/powerpoint/2010/main" val="2645759159"/>
              </p:ext>
            </p:extLst>
          </p:nvPr>
        </p:nvGraphicFramePr>
        <p:xfrm>
          <a:off x="1143000" y="750332"/>
          <a:ext cx="3567953" cy="914400"/>
        </p:xfrm>
        <a:graphic>
          <a:graphicData uri="http://schemas.openxmlformats.org/presentationml/2006/ole">
            <mc:AlternateContent xmlns:mc="http://schemas.openxmlformats.org/markup-compatibility/2006">
              <mc:Choice xmlns:v="urn:schemas-microsoft-com:vml" Requires="v">
                <p:oleObj spid="_x0000_s3132" name="Equation" r:id="rId3" imgW="2527200" imgH="647640" progId="Equation.3">
                  <p:embed/>
                </p:oleObj>
              </mc:Choice>
              <mc:Fallback>
                <p:oleObj name="Equation" r:id="rId3" imgW="2527200" imgH="647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750332"/>
                        <a:ext cx="356795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32925493"/>
              </p:ext>
            </p:extLst>
          </p:nvPr>
        </p:nvGraphicFramePr>
        <p:xfrm>
          <a:off x="1362075" y="1676400"/>
          <a:ext cx="3282950" cy="914400"/>
        </p:xfrm>
        <a:graphic>
          <a:graphicData uri="http://schemas.openxmlformats.org/presentationml/2006/ole">
            <mc:AlternateContent xmlns:mc="http://schemas.openxmlformats.org/markup-compatibility/2006">
              <mc:Choice xmlns:v="urn:schemas-microsoft-com:vml" Requires="v">
                <p:oleObj spid="_x0000_s3133" name="Equation" r:id="rId5" imgW="2323800" imgH="647640" progId="Equation.3">
                  <p:embed/>
                </p:oleObj>
              </mc:Choice>
              <mc:Fallback>
                <p:oleObj name="Equation" r:id="rId5" imgW="2323800" imgH="647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2075" y="1676400"/>
                        <a:ext cx="328295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p:nvSpPr>
        <p:spPr>
          <a:xfrm>
            <a:off x="381000" y="2819399"/>
            <a:ext cx="8305800" cy="646331"/>
          </a:xfrm>
          <a:prstGeom prst="rect">
            <a:avLst/>
          </a:prstGeom>
        </p:spPr>
        <p:txBody>
          <a:bodyPr wrap="square">
            <a:spAutoFit/>
          </a:bodyPr>
          <a:lstStyle/>
          <a:p>
            <a:pPr algn="just"/>
            <a:r>
              <a:rPr lang="en-US" dirty="0"/>
              <a:t>If we need the currents, we can easily calculate them from the values of the nodal voltages.</a:t>
            </a:r>
          </a:p>
        </p:txBody>
      </p:sp>
      <p:sp>
        <p:nvSpPr>
          <p:cNvPr id="9" name="Rectangle 8"/>
          <p:cNvSpPr/>
          <p:nvPr/>
        </p:nvSpPr>
        <p:spPr>
          <a:xfrm>
            <a:off x="1021125" y="3468100"/>
            <a:ext cx="840295" cy="369332"/>
          </a:xfrm>
          <a:prstGeom prst="rect">
            <a:avLst/>
          </a:prstGeom>
        </p:spPr>
        <p:txBody>
          <a:bodyPr wrap="none">
            <a:spAutoFit/>
          </a:bodyPr>
          <a:lstStyle/>
          <a:p>
            <a:r>
              <a:rPr lang="en-US" i="1" dirty="0"/>
              <a:t>i</a:t>
            </a:r>
            <a:r>
              <a:rPr lang="en-US" baseline="-25000" dirty="0"/>
              <a:t>1</a:t>
            </a:r>
            <a:r>
              <a:rPr lang="en-US" dirty="0"/>
              <a:t> = 5 A</a:t>
            </a:r>
          </a:p>
        </p:txBody>
      </p:sp>
      <p:sp>
        <p:nvSpPr>
          <p:cNvPr id="10" name="Rectangle 9"/>
          <p:cNvSpPr/>
          <p:nvPr/>
        </p:nvSpPr>
        <p:spPr>
          <a:xfrm>
            <a:off x="1021125" y="3837432"/>
            <a:ext cx="2441694" cy="369332"/>
          </a:xfrm>
          <a:prstGeom prst="rect">
            <a:avLst/>
          </a:prstGeom>
        </p:spPr>
        <p:txBody>
          <a:bodyPr wrap="none">
            <a:spAutoFit/>
          </a:bodyPr>
          <a:lstStyle/>
          <a:p>
            <a:r>
              <a:rPr lang="en-US" i="1" dirty="0"/>
              <a:t>i</a:t>
            </a:r>
            <a:r>
              <a:rPr lang="en-US" baseline="-25000" dirty="0"/>
              <a:t>2</a:t>
            </a:r>
            <a:r>
              <a:rPr lang="en-US" dirty="0"/>
              <a:t> = (v</a:t>
            </a:r>
            <a:r>
              <a:rPr lang="en-US" baseline="-25000" dirty="0"/>
              <a:t>1</a:t>
            </a:r>
            <a:r>
              <a:rPr lang="en-US" dirty="0"/>
              <a:t>-v</a:t>
            </a:r>
            <a:r>
              <a:rPr lang="en-US" baseline="-25000" dirty="0"/>
              <a:t>2</a:t>
            </a:r>
            <a:r>
              <a:rPr lang="en-US" dirty="0"/>
              <a:t>)/4  = -1.6668A</a:t>
            </a:r>
          </a:p>
        </p:txBody>
      </p:sp>
      <p:sp>
        <p:nvSpPr>
          <p:cNvPr id="11" name="Rectangle 10"/>
          <p:cNvSpPr/>
          <p:nvPr/>
        </p:nvSpPr>
        <p:spPr>
          <a:xfrm>
            <a:off x="1014198" y="4191000"/>
            <a:ext cx="1912703" cy="369332"/>
          </a:xfrm>
          <a:prstGeom prst="rect">
            <a:avLst/>
          </a:prstGeom>
        </p:spPr>
        <p:txBody>
          <a:bodyPr wrap="none">
            <a:spAutoFit/>
          </a:bodyPr>
          <a:lstStyle/>
          <a:p>
            <a:r>
              <a:rPr lang="en-US" i="1" dirty="0"/>
              <a:t>i</a:t>
            </a:r>
            <a:r>
              <a:rPr lang="en-US" baseline="-25000" dirty="0"/>
              <a:t>3</a:t>
            </a:r>
            <a:r>
              <a:rPr lang="en-US" dirty="0"/>
              <a:t> = v</a:t>
            </a:r>
            <a:r>
              <a:rPr lang="en-US" baseline="-25000" dirty="0"/>
              <a:t>1</a:t>
            </a:r>
            <a:r>
              <a:rPr lang="en-US" dirty="0"/>
              <a:t>/2  =  6.666A</a:t>
            </a:r>
          </a:p>
        </p:txBody>
      </p:sp>
      <p:sp>
        <p:nvSpPr>
          <p:cNvPr id="12" name="Rectangle 11"/>
          <p:cNvSpPr/>
          <p:nvPr/>
        </p:nvSpPr>
        <p:spPr>
          <a:xfrm>
            <a:off x="1047688" y="4560332"/>
            <a:ext cx="957313" cy="369332"/>
          </a:xfrm>
          <a:prstGeom prst="rect">
            <a:avLst/>
          </a:prstGeom>
        </p:spPr>
        <p:txBody>
          <a:bodyPr wrap="none">
            <a:spAutoFit/>
          </a:bodyPr>
          <a:lstStyle/>
          <a:p>
            <a:r>
              <a:rPr lang="en-US" i="1" dirty="0"/>
              <a:t>i</a:t>
            </a:r>
            <a:r>
              <a:rPr lang="en-US" baseline="-25000" dirty="0"/>
              <a:t>4</a:t>
            </a:r>
            <a:r>
              <a:rPr lang="en-US" dirty="0"/>
              <a:t> = 10 A</a:t>
            </a:r>
          </a:p>
        </p:txBody>
      </p:sp>
      <p:sp>
        <p:nvSpPr>
          <p:cNvPr id="13" name="Rectangle 12"/>
          <p:cNvSpPr/>
          <p:nvPr/>
        </p:nvSpPr>
        <p:spPr>
          <a:xfrm>
            <a:off x="1097158" y="4929664"/>
            <a:ext cx="1795684" cy="369332"/>
          </a:xfrm>
          <a:prstGeom prst="rect">
            <a:avLst/>
          </a:prstGeom>
        </p:spPr>
        <p:txBody>
          <a:bodyPr wrap="none">
            <a:spAutoFit/>
          </a:bodyPr>
          <a:lstStyle/>
          <a:p>
            <a:r>
              <a:rPr lang="en-US" i="1" dirty="0"/>
              <a:t>i</a:t>
            </a:r>
            <a:r>
              <a:rPr lang="en-US" baseline="-25000" dirty="0"/>
              <a:t>5</a:t>
            </a:r>
            <a:r>
              <a:rPr lang="en-US" dirty="0"/>
              <a:t> = v</a:t>
            </a:r>
            <a:r>
              <a:rPr lang="en-US" baseline="-25000" dirty="0"/>
              <a:t>2</a:t>
            </a:r>
            <a:r>
              <a:rPr lang="en-US" dirty="0"/>
              <a:t>/6  =  3.33A</a:t>
            </a:r>
          </a:p>
        </p:txBody>
      </p:sp>
      <p:sp>
        <p:nvSpPr>
          <p:cNvPr id="14" name="Rectangle 13"/>
          <p:cNvSpPr/>
          <p:nvPr/>
        </p:nvSpPr>
        <p:spPr>
          <a:xfrm>
            <a:off x="381000" y="5486400"/>
            <a:ext cx="8382000" cy="646331"/>
          </a:xfrm>
          <a:prstGeom prst="rect">
            <a:avLst/>
          </a:prstGeom>
        </p:spPr>
        <p:txBody>
          <a:bodyPr wrap="square">
            <a:spAutoFit/>
          </a:bodyPr>
          <a:lstStyle/>
          <a:p>
            <a:pPr algn="just"/>
            <a:r>
              <a:rPr lang="en-US" dirty="0"/>
              <a:t>The fact that is negative shows that the </a:t>
            </a:r>
            <a:r>
              <a:rPr lang="en-US" i="1" dirty="0"/>
              <a:t>i</a:t>
            </a:r>
            <a:r>
              <a:rPr lang="en-US" baseline="-25000" dirty="0"/>
              <a:t>2  </a:t>
            </a:r>
            <a:r>
              <a:rPr lang="en-US" dirty="0"/>
              <a:t>current flows in the direction opposite to the one assumed.</a:t>
            </a:r>
          </a:p>
        </p:txBody>
      </p:sp>
    </p:spTree>
    <p:extLst>
      <p:ext uri="{BB962C8B-B14F-4D97-AF65-F5344CB8AC3E}">
        <p14:creationId xmlns:p14="http://schemas.microsoft.com/office/powerpoint/2010/main" val="29153974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228600"/>
            <a:ext cx="6324600" cy="369332"/>
          </a:xfrm>
          <a:prstGeom prst="rect">
            <a:avLst/>
          </a:prstGeom>
        </p:spPr>
        <p:txBody>
          <a:bodyPr wrap="square">
            <a:spAutoFit/>
          </a:bodyPr>
          <a:lstStyle/>
          <a:p>
            <a:r>
              <a:rPr lang="en-US" b="1" dirty="0"/>
              <a:t>Question: </a:t>
            </a:r>
            <a:r>
              <a:rPr lang="en-US" dirty="0"/>
              <a:t>Determine the voltages at the nodes in Fig. P9</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604859"/>
            <a:ext cx="3267075"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695700" y="2701863"/>
            <a:ext cx="798617" cy="369332"/>
          </a:xfrm>
          <a:prstGeom prst="rect">
            <a:avLst/>
          </a:prstGeom>
        </p:spPr>
        <p:txBody>
          <a:bodyPr wrap="none">
            <a:spAutoFit/>
          </a:bodyPr>
          <a:lstStyle/>
          <a:p>
            <a:r>
              <a:rPr lang="en-US" dirty="0"/>
              <a:t>Fig. P9</a:t>
            </a:r>
          </a:p>
        </p:txBody>
      </p:sp>
      <p:sp>
        <p:nvSpPr>
          <p:cNvPr id="6" name="Rectangle 5"/>
          <p:cNvSpPr/>
          <p:nvPr/>
        </p:nvSpPr>
        <p:spPr>
          <a:xfrm>
            <a:off x="838200" y="3429000"/>
            <a:ext cx="1096775" cy="369332"/>
          </a:xfrm>
          <a:prstGeom prst="rect">
            <a:avLst/>
          </a:prstGeom>
        </p:spPr>
        <p:txBody>
          <a:bodyPr wrap="none">
            <a:spAutoFit/>
          </a:bodyPr>
          <a:lstStyle/>
          <a:p>
            <a:r>
              <a:rPr lang="en-US" b="1" dirty="0"/>
              <a:t>Solution: </a:t>
            </a:r>
            <a:endParaRPr lang="en-US" dirty="0"/>
          </a:p>
        </p:txBody>
      </p:sp>
      <p:sp>
        <p:nvSpPr>
          <p:cNvPr id="7" name="Rectangle 6"/>
          <p:cNvSpPr/>
          <p:nvPr/>
        </p:nvSpPr>
        <p:spPr>
          <a:xfrm>
            <a:off x="2685467" y="3629891"/>
            <a:ext cx="3189719" cy="369332"/>
          </a:xfrm>
          <a:prstGeom prst="rect">
            <a:avLst/>
          </a:prstGeom>
        </p:spPr>
        <p:txBody>
          <a:bodyPr wrap="none">
            <a:spAutoFit/>
          </a:bodyPr>
          <a:lstStyle/>
          <a:p>
            <a:r>
              <a:rPr lang="en-US" i="1" dirty="0"/>
              <a:t>v</a:t>
            </a:r>
            <a:r>
              <a:rPr lang="en-US" baseline="-25000" dirty="0"/>
              <a:t>1</a:t>
            </a:r>
            <a:r>
              <a:rPr lang="en-US" dirty="0"/>
              <a:t> = 4.8 V, </a:t>
            </a:r>
            <a:r>
              <a:rPr lang="en-US" i="1" dirty="0"/>
              <a:t>v</a:t>
            </a:r>
            <a:r>
              <a:rPr lang="en-US" baseline="-25000" dirty="0"/>
              <a:t>2</a:t>
            </a:r>
            <a:r>
              <a:rPr lang="en-US" dirty="0"/>
              <a:t> = 2.4 V, </a:t>
            </a:r>
            <a:r>
              <a:rPr lang="en-US" i="1" dirty="0"/>
              <a:t>v</a:t>
            </a:r>
            <a:r>
              <a:rPr lang="en-US" baseline="-25000" dirty="0"/>
              <a:t>3</a:t>
            </a:r>
            <a:r>
              <a:rPr lang="en-US" dirty="0"/>
              <a:t> = -2.4 V</a:t>
            </a:r>
          </a:p>
        </p:txBody>
      </p:sp>
    </p:spTree>
    <p:extLst>
      <p:ext uri="{BB962C8B-B14F-4D97-AF65-F5344CB8AC3E}">
        <p14:creationId xmlns:p14="http://schemas.microsoft.com/office/powerpoint/2010/main" val="41600911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610600" cy="646331"/>
          </a:xfrm>
          <a:prstGeom prst="rect">
            <a:avLst/>
          </a:prstGeom>
        </p:spPr>
        <p:txBody>
          <a:bodyPr wrap="square">
            <a:spAutoFit/>
          </a:bodyPr>
          <a:lstStyle/>
          <a:p>
            <a:r>
              <a:rPr lang="en-US" dirty="0">
                <a:solidFill>
                  <a:srgbClr val="C00000"/>
                </a:solidFill>
              </a:rPr>
              <a:t>Nodal Analysis with Voltage Sources: </a:t>
            </a:r>
            <a:r>
              <a:rPr lang="en-US" dirty="0"/>
              <a:t>We now consider how voltage sources affect nodal analysis. Consider the following two possibilities.</a:t>
            </a:r>
            <a:endParaRPr lang="en-US" dirty="0">
              <a:solidFill>
                <a:srgbClr val="C00000"/>
              </a:solidFill>
            </a:endParaRPr>
          </a:p>
        </p:txBody>
      </p:sp>
      <p:sp>
        <p:nvSpPr>
          <p:cNvPr id="5" name="Rectangle 4"/>
          <p:cNvSpPr/>
          <p:nvPr/>
        </p:nvSpPr>
        <p:spPr>
          <a:xfrm>
            <a:off x="311727" y="990600"/>
            <a:ext cx="5250873" cy="1477328"/>
          </a:xfrm>
          <a:prstGeom prst="rect">
            <a:avLst/>
          </a:prstGeom>
        </p:spPr>
        <p:txBody>
          <a:bodyPr wrap="square">
            <a:spAutoFit/>
          </a:bodyPr>
          <a:lstStyle/>
          <a:p>
            <a:pPr algn="just"/>
            <a:r>
              <a:rPr lang="en-US" b="1" dirty="0"/>
              <a:t>CASE 1 </a:t>
            </a:r>
            <a:r>
              <a:rPr lang="en-US" dirty="0"/>
              <a:t>If a voltage source is connected between the reference node and a non-reference node, we simply set the voltage at the non-reference node equal to the voltage of the voltage source. In Fig. 1.24, for example,</a:t>
            </a:r>
          </a:p>
        </p:txBody>
      </p:sp>
      <p:sp>
        <p:nvSpPr>
          <p:cNvPr id="6" name="Rectangle 5"/>
          <p:cNvSpPr/>
          <p:nvPr/>
        </p:nvSpPr>
        <p:spPr>
          <a:xfrm>
            <a:off x="1993733" y="2283262"/>
            <a:ext cx="1043876" cy="369332"/>
          </a:xfrm>
          <a:prstGeom prst="rect">
            <a:avLst/>
          </a:prstGeom>
        </p:spPr>
        <p:txBody>
          <a:bodyPr wrap="none">
            <a:spAutoFit/>
          </a:bodyPr>
          <a:lstStyle/>
          <a:p>
            <a:r>
              <a:rPr lang="en-US" i="1" dirty="0"/>
              <a:t>v</a:t>
            </a:r>
            <a:r>
              <a:rPr lang="en-US" baseline="-25000" dirty="0"/>
              <a:t>1</a:t>
            </a:r>
            <a:r>
              <a:rPr lang="en-US" dirty="0"/>
              <a:t> = 10 V</a:t>
            </a:r>
          </a:p>
        </p:txBody>
      </p:sp>
      <p:sp>
        <p:nvSpPr>
          <p:cNvPr id="7" name="Rectangle 6"/>
          <p:cNvSpPr/>
          <p:nvPr/>
        </p:nvSpPr>
        <p:spPr>
          <a:xfrm>
            <a:off x="228600" y="2619421"/>
            <a:ext cx="5562600" cy="1477328"/>
          </a:xfrm>
          <a:prstGeom prst="rect">
            <a:avLst/>
          </a:prstGeom>
        </p:spPr>
        <p:txBody>
          <a:bodyPr wrap="square">
            <a:spAutoFit/>
          </a:bodyPr>
          <a:lstStyle/>
          <a:p>
            <a:pPr algn="just"/>
            <a:r>
              <a:rPr lang="en-US" b="1" dirty="0"/>
              <a:t>CASE 2 </a:t>
            </a:r>
            <a:r>
              <a:rPr lang="en-US" dirty="0"/>
              <a:t>If the voltage source (dependent or independent) is connected between two non-reference nodes, the two non-reference nodes form a </a:t>
            </a:r>
            <a:r>
              <a:rPr lang="en-US" i="1" dirty="0"/>
              <a:t>generalized node </a:t>
            </a:r>
            <a:r>
              <a:rPr lang="en-US" dirty="0"/>
              <a:t>or </a:t>
            </a:r>
            <a:r>
              <a:rPr lang="en-US" i="1" dirty="0"/>
              <a:t>super-node</a:t>
            </a:r>
            <a:r>
              <a:rPr lang="en-US" dirty="0"/>
              <a:t>; we apply both KCL and KVL to determine the node voltages.</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990600"/>
            <a:ext cx="3326933" cy="2533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344221" y="4343400"/>
            <a:ext cx="8100124" cy="1508105"/>
          </a:xfrm>
          <a:prstGeom prst="rect">
            <a:avLst/>
          </a:prstGeom>
        </p:spPr>
        <p:txBody>
          <a:bodyPr wrap="square">
            <a:spAutoFit/>
          </a:bodyPr>
          <a:lstStyle/>
          <a:p>
            <a:pPr algn="just"/>
            <a:r>
              <a:rPr lang="en-US" sz="2000" i="1" dirty="0"/>
              <a:t>Note the following properties of a super-node:</a:t>
            </a:r>
          </a:p>
          <a:p>
            <a:pPr algn="just"/>
            <a:r>
              <a:rPr lang="en-US" dirty="0"/>
              <a:t>1. The voltage source inside the super-node provides a constraint equation needed to solve for the node voltages.</a:t>
            </a:r>
          </a:p>
          <a:p>
            <a:pPr algn="just"/>
            <a:r>
              <a:rPr lang="en-US" dirty="0"/>
              <a:t>2. A super-node has no voltage of its own.</a:t>
            </a:r>
          </a:p>
          <a:p>
            <a:pPr algn="just"/>
            <a:r>
              <a:rPr lang="en-US" dirty="0"/>
              <a:t>3. A super-node requires the application of both KCL and KVL.</a:t>
            </a:r>
          </a:p>
        </p:txBody>
      </p:sp>
      <p:sp>
        <p:nvSpPr>
          <p:cNvPr id="9" name="Rectangle 8"/>
          <p:cNvSpPr/>
          <p:nvPr/>
        </p:nvSpPr>
        <p:spPr>
          <a:xfrm>
            <a:off x="6896430" y="3729787"/>
            <a:ext cx="971741" cy="369332"/>
          </a:xfrm>
          <a:prstGeom prst="rect">
            <a:avLst/>
          </a:prstGeom>
        </p:spPr>
        <p:txBody>
          <a:bodyPr wrap="none">
            <a:spAutoFit/>
          </a:bodyPr>
          <a:lstStyle/>
          <a:p>
            <a:r>
              <a:rPr lang="en-US" dirty="0"/>
              <a:t>Fig. 1.24</a:t>
            </a:r>
          </a:p>
        </p:txBody>
      </p:sp>
    </p:spTree>
    <p:extLst>
      <p:ext uri="{BB962C8B-B14F-4D97-AF65-F5344CB8AC3E}">
        <p14:creationId xmlns:p14="http://schemas.microsoft.com/office/powerpoint/2010/main" val="10623913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0946" y="321072"/>
            <a:ext cx="6490854" cy="369332"/>
          </a:xfrm>
          <a:prstGeom prst="rect">
            <a:avLst/>
          </a:prstGeom>
        </p:spPr>
        <p:txBody>
          <a:bodyPr wrap="square">
            <a:spAutoFit/>
          </a:bodyPr>
          <a:lstStyle/>
          <a:p>
            <a:r>
              <a:rPr lang="en-US" b="1" dirty="0"/>
              <a:t>Question: </a:t>
            </a:r>
            <a:r>
              <a:rPr lang="en-US" dirty="0"/>
              <a:t>For the circuit shown in Fig. P10, find the node voltages.</a:t>
            </a:r>
          </a:p>
        </p:txBody>
      </p:sp>
      <p:sp>
        <p:nvSpPr>
          <p:cNvPr id="5" name="Rectangle 4"/>
          <p:cNvSpPr/>
          <p:nvPr/>
        </p:nvSpPr>
        <p:spPr>
          <a:xfrm>
            <a:off x="366841" y="3292982"/>
            <a:ext cx="4966854" cy="923330"/>
          </a:xfrm>
          <a:prstGeom prst="rect">
            <a:avLst/>
          </a:prstGeom>
        </p:spPr>
        <p:txBody>
          <a:bodyPr wrap="square">
            <a:spAutoFit/>
          </a:bodyPr>
          <a:lstStyle/>
          <a:p>
            <a:pPr algn="just"/>
            <a:r>
              <a:rPr lang="en-US" b="1" dirty="0"/>
              <a:t>Solution: </a:t>
            </a:r>
            <a:r>
              <a:rPr lang="en-US" dirty="0"/>
              <a:t>The super-node contains the 2-V source, nodes 1 and 2, and the 10-ohm resistor. Applying KCL to the super-node as shown in Fig. P10(a) gives</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1239" y="690404"/>
            <a:ext cx="278130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403400" y="2689904"/>
            <a:ext cx="915635" cy="369332"/>
          </a:xfrm>
          <a:prstGeom prst="rect">
            <a:avLst/>
          </a:prstGeom>
        </p:spPr>
        <p:txBody>
          <a:bodyPr wrap="none">
            <a:spAutoFit/>
          </a:bodyPr>
          <a:lstStyle/>
          <a:p>
            <a:r>
              <a:rPr lang="en-US" dirty="0"/>
              <a:t>Fig. P10</a:t>
            </a:r>
          </a:p>
        </p:txBody>
      </p:sp>
      <p:sp>
        <p:nvSpPr>
          <p:cNvPr id="7" name="Rectangle 6"/>
          <p:cNvSpPr/>
          <p:nvPr/>
        </p:nvSpPr>
        <p:spPr>
          <a:xfrm>
            <a:off x="1632627" y="4416954"/>
            <a:ext cx="1345240" cy="369332"/>
          </a:xfrm>
          <a:prstGeom prst="rect">
            <a:avLst/>
          </a:prstGeom>
        </p:spPr>
        <p:txBody>
          <a:bodyPr wrap="none">
            <a:spAutoFit/>
          </a:bodyPr>
          <a:lstStyle/>
          <a:p>
            <a:r>
              <a:rPr lang="en-US" dirty="0"/>
              <a:t>2 = </a:t>
            </a:r>
            <a:r>
              <a:rPr lang="en-US" i="1" dirty="0"/>
              <a:t>i</a:t>
            </a:r>
            <a:r>
              <a:rPr lang="en-US" baseline="-25000" dirty="0"/>
              <a:t>1</a:t>
            </a:r>
            <a:r>
              <a:rPr lang="en-US" dirty="0"/>
              <a:t> + </a:t>
            </a:r>
            <a:r>
              <a:rPr lang="en-US" i="1" dirty="0"/>
              <a:t>i</a:t>
            </a:r>
            <a:r>
              <a:rPr lang="en-US" baseline="-25000" dirty="0"/>
              <a:t>2</a:t>
            </a:r>
            <a:r>
              <a:rPr lang="en-US" dirty="0"/>
              <a:t> + 7</a:t>
            </a:r>
          </a:p>
        </p:txBody>
      </p:sp>
      <p:sp>
        <p:nvSpPr>
          <p:cNvPr id="8" name="Rectangle 7"/>
          <p:cNvSpPr/>
          <p:nvPr/>
        </p:nvSpPr>
        <p:spPr>
          <a:xfrm>
            <a:off x="261772" y="4779359"/>
            <a:ext cx="4747262" cy="369332"/>
          </a:xfrm>
          <a:prstGeom prst="rect">
            <a:avLst/>
          </a:prstGeom>
        </p:spPr>
        <p:txBody>
          <a:bodyPr wrap="none">
            <a:spAutoFit/>
          </a:bodyPr>
          <a:lstStyle/>
          <a:p>
            <a:r>
              <a:rPr lang="en-US" dirty="0"/>
              <a:t>Expressing </a:t>
            </a:r>
            <a:r>
              <a:rPr lang="en-US" i="1" dirty="0"/>
              <a:t>i</a:t>
            </a:r>
            <a:r>
              <a:rPr lang="en-US" baseline="-25000" dirty="0"/>
              <a:t>1  </a:t>
            </a:r>
            <a:r>
              <a:rPr lang="en-US" dirty="0"/>
              <a:t>and </a:t>
            </a:r>
            <a:r>
              <a:rPr lang="en-US" i="1" dirty="0"/>
              <a:t>i</a:t>
            </a:r>
            <a:r>
              <a:rPr lang="en-US" baseline="-25000" dirty="0"/>
              <a:t>2  </a:t>
            </a:r>
            <a:r>
              <a:rPr lang="en-US" dirty="0"/>
              <a:t>in terms of the node voltages</a:t>
            </a:r>
          </a:p>
        </p:txBody>
      </p:sp>
      <p:sp>
        <p:nvSpPr>
          <p:cNvPr id="9" name="Rectangle 8"/>
          <p:cNvSpPr/>
          <p:nvPr/>
        </p:nvSpPr>
        <p:spPr>
          <a:xfrm>
            <a:off x="394854" y="5148691"/>
            <a:ext cx="2972289" cy="369332"/>
          </a:xfrm>
          <a:prstGeom prst="rect">
            <a:avLst/>
          </a:prstGeom>
        </p:spPr>
        <p:txBody>
          <a:bodyPr wrap="none">
            <a:spAutoFit/>
          </a:bodyPr>
          <a:lstStyle/>
          <a:p>
            <a:r>
              <a:rPr lang="en-US" dirty="0"/>
              <a:t>2 = [(v</a:t>
            </a:r>
            <a:r>
              <a:rPr lang="en-US" baseline="-25000" dirty="0"/>
              <a:t>1</a:t>
            </a:r>
            <a:r>
              <a:rPr lang="en-US" dirty="0"/>
              <a:t> – 0)/2]+ [(v</a:t>
            </a:r>
            <a:r>
              <a:rPr lang="en-US" baseline="-25000" dirty="0"/>
              <a:t>2</a:t>
            </a:r>
            <a:r>
              <a:rPr lang="en-US" dirty="0"/>
              <a:t>-0)/4] + 7</a:t>
            </a:r>
          </a:p>
        </p:txBody>
      </p:sp>
      <p:sp>
        <p:nvSpPr>
          <p:cNvPr id="10" name="Right Arrow 9"/>
          <p:cNvSpPr/>
          <p:nvPr/>
        </p:nvSpPr>
        <p:spPr>
          <a:xfrm>
            <a:off x="3291326" y="5354598"/>
            <a:ext cx="51867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810000" y="5215651"/>
            <a:ext cx="1678665" cy="369332"/>
          </a:xfrm>
          <a:prstGeom prst="rect">
            <a:avLst/>
          </a:prstGeom>
        </p:spPr>
        <p:txBody>
          <a:bodyPr wrap="none">
            <a:spAutoFit/>
          </a:bodyPr>
          <a:lstStyle/>
          <a:p>
            <a:r>
              <a:rPr lang="en-US" dirty="0"/>
              <a:t>8 = 2</a:t>
            </a:r>
            <a:r>
              <a:rPr lang="en-US" i="1" dirty="0"/>
              <a:t>v</a:t>
            </a:r>
            <a:r>
              <a:rPr lang="en-US" baseline="-25000" dirty="0"/>
              <a:t>1</a:t>
            </a:r>
            <a:r>
              <a:rPr lang="en-US" dirty="0"/>
              <a:t> + </a:t>
            </a:r>
            <a:r>
              <a:rPr lang="en-US" i="1" dirty="0"/>
              <a:t>v</a:t>
            </a:r>
            <a:r>
              <a:rPr lang="en-US" baseline="-25000" dirty="0"/>
              <a:t>2</a:t>
            </a:r>
            <a:r>
              <a:rPr lang="en-US" dirty="0"/>
              <a:t> + 28</a:t>
            </a:r>
          </a:p>
        </p:txBody>
      </p:sp>
      <p:sp>
        <p:nvSpPr>
          <p:cNvPr id="11" name="Rectangle 10"/>
          <p:cNvSpPr/>
          <p:nvPr/>
        </p:nvSpPr>
        <p:spPr>
          <a:xfrm>
            <a:off x="762000" y="5562123"/>
            <a:ext cx="386644" cy="369332"/>
          </a:xfrm>
          <a:prstGeom prst="rect">
            <a:avLst/>
          </a:prstGeom>
        </p:spPr>
        <p:txBody>
          <a:bodyPr wrap="none">
            <a:spAutoFit/>
          </a:bodyPr>
          <a:lstStyle/>
          <a:p>
            <a:r>
              <a:rPr lang="en-US" dirty="0"/>
              <a:t>or</a:t>
            </a:r>
          </a:p>
        </p:txBody>
      </p:sp>
      <p:sp>
        <p:nvSpPr>
          <p:cNvPr id="14" name="Rectangle 13"/>
          <p:cNvSpPr/>
          <p:nvPr/>
        </p:nvSpPr>
        <p:spPr>
          <a:xfrm>
            <a:off x="1484188" y="5749159"/>
            <a:ext cx="1366080" cy="369332"/>
          </a:xfrm>
          <a:prstGeom prst="rect">
            <a:avLst/>
          </a:prstGeom>
        </p:spPr>
        <p:txBody>
          <a:bodyPr wrap="none">
            <a:spAutoFit/>
          </a:bodyPr>
          <a:lstStyle/>
          <a:p>
            <a:r>
              <a:rPr lang="en-US" i="1" dirty="0"/>
              <a:t>v</a:t>
            </a:r>
            <a:r>
              <a:rPr lang="en-US" baseline="-25000" dirty="0"/>
              <a:t>2</a:t>
            </a:r>
            <a:r>
              <a:rPr lang="en-US" dirty="0"/>
              <a:t> = -20 - 2</a:t>
            </a:r>
            <a:r>
              <a:rPr lang="en-US" i="1" dirty="0"/>
              <a:t>v</a:t>
            </a:r>
            <a:r>
              <a:rPr lang="en-US" baseline="-25000" dirty="0"/>
              <a:t>1</a:t>
            </a:r>
            <a:endParaRPr lang="en-US" dirty="0"/>
          </a:p>
        </p:txBody>
      </p:sp>
      <p:sp>
        <p:nvSpPr>
          <p:cNvPr id="15" name="Rectangle 14"/>
          <p:cNvSpPr/>
          <p:nvPr/>
        </p:nvSpPr>
        <p:spPr>
          <a:xfrm>
            <a:off x="238130" y="6108216"/>
            <a:ext cx="8208819" cy="646331"/>
          </a:xfrm>
          <a:prstGeom prst="rect">
            <a:avLst/>
          </a:prstGeom>
        </p:spPr>
        <p:txBody>
          <a:bodyPr wrap="square">
            <a:spAutoFit/>
          </a:bodyPr>
          <a:lstStyle/>
          <a:p>
            <a:pPr algn="just"/>
            <a:r>
              <a:rPr lang="en-US" dirty="0"/>
              <a:t>To get the relationship between and we apply KVL to the circuit in Fig. P10(b). Going around the loop, we obtain</a:t>
            </a:r>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7308" y="1287586"/>
            <a:ext cx="321945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3824" y="3468600"/>
            <a:ext cx="2143125"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6693147" y="5006954"/>
            <a:ext cx="1353256" cy="369332"/>
          </a:xfrm>
          <a:prstGeom prst="rect">
            <a:avLst/>
          </a:prstGeom>
        </p:spPr>
        <p:txBody>
          <a:bodyPr wrap="none">
            <a:spAutoFit/>
          </a:bodyPr>
          <a:lstStyle/>
          <a:p>
            <a:r>
              <a:rPr lang="en-US" dirty="0"/>
              <a:t>Fig. P10.1(b)</a:t>
            </a:r>
          </a:p>
        </p:txBody>
      </p:sp>
      <p:sp>
        <p:nvSpPr>
          <p:cNvPr id="20" name="Rectangle 19"/>
          <p:cNvSpPr/>
          <p:nvPr/>
        </p:nvSpPr>
        <p:spPr>
          <a:xfrm>
            <a:off x="6698758" y="3099268"/>
            <a:ext cx="1342034" cy="369332"/>
          </a:xfrm>
          <a:prstGeom prst="rect">
            <a:avLst/>
          </a:prstGeom>
        </p:spPr>
        <p:txBody>
          <a:bodyPr wrap="none">
            <a:spAutoFit/>
          </a:bodyPr>
          <a:lstStyle/>
          <a:p>
            <a:r>
              <a:rPr lang="en-US" dirty="0"/>
              <a:t>Fig. P10.1(a)</a:t>
            </a:r>
          </a:p>
        </p:txBody>
      </p:sp>
      <p:sp>
        <p:nvSpPr>
          <p:cNvPr id="17" name="Rectangle 16"/>
          <p:cNvSpPr/>
          <p:nvPr/>
        </p:nvSpPr>
        <p:spPr>
          <a:xfrm>
            <a:off x="4325732" y="5738884"/>
            <a:ext cx="442750"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5783491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383956"/>
            <a:ext cx="1369286" cy="369332"/>
          </a:xfrm>
          <a:prstGeom prst="rect">
            <a:avLst/>
          </a:prstGeom>
        </p:spPr>
        <p:txBody>
          <a:bodyPr wrap="none">
            <a:spAutoFit/>
          </a:bodyPr>
          <a:lstStyle/>
          <a:p>
            <a:r>
              <a:rPr lang="en-US" dirty="0"/>
              <a:t>-</a:t>
            </a:r>
            <a:r>
              <a:rPr lang="en-US" i="1" dirty="0"/>
              <a:t>v</a:t>
            </a:r>
            <a:r>
              <a:rPr lang="en-US" baseline="-25000" dirty="0"/>
              <a:t>1</a:t>
            </a:r>
            <a:r>
              <a:rPr lang="en-US" dirty="0"/>
              <a:t> -2+ </a:t>
            </a:r>
            <a:r>
              <a:rPr lang="en-US" i="1" dirty="0"/>
              <a:t>v</a:t>
            </a:r>
            <a:r>
              <a:rPr lang="en-US" baseline="-25000" dirty="0"/>
              <a:t>2</a:t>
            </a:r>
            <a:r>
              <a:rPr lang="en-US" dirty="0"/>
              <a:t> = o</a:t>
            </a:r>
          </a:p>
        </p:txBody>
      </p:sp>
      <p:sp>
        <p:nvSpPr>
          <p:cNvPr id="5" name="Right Arrow 4"/>
          <p:cNvSpPr/>
          <p:nvPr/>
        </p:nvSpPr>
        <p:spPr>
          <a:xfrm>
            <a:off x="3291326" y="565666"/>
            <a:ext cx="51867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3118858" y="1226345"/>
            <a:ext cx="51867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962400" y="383956"/>
            <a:ext cx="1053494" cy="369332"/>
          </a:xfrm>
          <a:prstGeom prst="rect">
            <a:avLst/>
          </a:prstGeom>
        </p:spPr>
        <p:txBody>
          <a:bodyPr wrap="none">
            <a:spAutoFit/>
          </a:bodyPr>
          <a:lstStyle/>
          <a:p>
            <a:r>
              <a:rPr lang="en-US" i="1" dirty="0"/>
              <a:t>v</a:t>
            </a:r>
            <a:r>
              <a:rPr lang="en-US" baseline="-25000" dirty="0"/>
              <a:t>2</a:t>
            </a:r>
            <a:r>
              <a:rPr lang="en-US" dirty="0"/>
              <a:t> = </a:t>
            </a:r>
            <a:r>
              <a:rPr lang="en-US" i="1" dirty="0"/>
              <a:t>v</a:t>
            </a:r>
            <a:r>
              <a:rPr lang="en-US" baseline="-25000" dirty="0"/>
              <a:t>1</a:t>
            </a:r>
            <a:r>
              <a:rPr lang="en-US" dirty="0"/>
              <a:t> +2</a:t>
            </a:r>
          </a:p>
        </p:txBody>
      </p:sp>
      <p:sp>
        <p:nvSpPr>
          <p:cNvPr id="9" name="Rectangle 8"/>
          <p:cNvSpPr/>
          <p:nvPr/>
        </p:nvSpPr>
        <p:spPr>
          <a:xfrm>
            <a:off x="5715000" y="381000"/>
            <a:ext cx="442750" cy="369332"/>
          </a:xfrm>
          <a:prstGeom prst="rect">
            <a:avLst/>
          </a:prstGeom>
        </p:spPr>
        <p:txBody>
          <a:bodyPr wrap="none">
            <a:spAutoFit/>
          </a:bodyPr>
          <a:lstStyle/>
          <a:p>
            <a:r>
              <a:rPr lang="en-US" dirty="0"/>
              <a:t>(2)</a:t>
            </a:r>
          </a:p>
        </p:txBody>
      </p:sp>
      <p:sp>
        <p:nvSpPr>
          <p:cNvPr id="10" name="Rectangle 9"/>
          <p:cNvSpPr/>
          <p:nvPr/>
        </p:nvSpPr>
        <p:spPr>
          <a:xfrm>
            <a:off x="200280" y="685800"/>
            <a:ext cx="3063211" cy="369332"/>
          </a:xfrm>
          <a:prstGeom prst="rect">
            <a:avLst/>
          </a:prstGeom>
        </p:spPr>
        <p:txBody>
          <a:bodyPr wrap="none">
            <a:spAutoFit/>
          </a:bodyPr>
          <a:lstStyle/>
          <a:p>
            <a:r>
              <a:rPr lang="en-US" dirty="0"/>
              <a:t>From </a:t>
            </a:r>
            <a:r>
              <a:rPr lang="en-US" dirty="0" err="1"/>
              <a:t>Eqs</a:t>
            </a:r>
            <a:r>
              <a:rPr lang="en-US" dirty="0"/>
              <a:t>. (1) and (2), we write</a:t>
            </a:r>
          </a:p>
        </p:txBody>
      </p:sp>
      <p:sp>
        <p:nvSpPr>
          <p:cNvPr id="11" name="Rectangle 10"/>
          <p:cNvSpPr/>
          <p:nvPr/>
        </p:nvSpPr>
        <p:spPr>
          <a:xfrm>
            <a:off x="1986696" y="1066800"/>
            <a:ext cx="1106393" cy="369332"/>
          </a:xfrm>
          <a:prstGeom prst="rect">
            <a:avLst/>
          </a:prstGeom>
        </p:spPr>
        <p:txBody>
          <a:bodyPr wrap="none">
            <a:spAutoFit/>
          </a:bodyPr>
          <a:lstStyle/>
          <a:p>
            <a:r>
              <a:rPr lang="en-US" i="1" dirty="0"/>
              <a:t>v</a:t>
            </a:r>
            <a:r>
              <a:rPr lang="en-US" baseline="-25000" dirty="0"/>
              <a:t>2</a:t>
            </a:r>
            <a:r>
              <a:rPr lang="en-US" dirty="0"/>
              <a:t> = </a:t>
            </a:r>
            <a:r>
              <a:rPr lang="en-US" i="1" dirty="0"/>
              <a:t>v</a:t>
            </a:r>
            <a:r>
              <a:rPr lang="en-US" baseline="-25000" dirty="0"/>
              <a:t>1</a:t>
            </a:r>
            <a:r>
              <a:rPr lang="en-US" dirty="0"/>
              <a:t> +2 </a:t>
            </a:r>
          </a:p>
        </p:txBody>
      </p:sp>
      <p:sp>
        <p:nvSpPr>
          <p:cNvPr id="12" name="Rectangle 11"/>
          <p:cNvSpPr/>
          <p:nvPr/>
        </p:nvSpPr>
        <p:spPr>
          <a:xfrm>
            <a:off x="3810000" y="1087398"/>
            <a:ext cx="1651414" cy="369332"/>
          </a:xfrm>
          <a:prstGeom prst="rect">
            <a:avLst/>
          </a:prstGeom>
        </p:spPr>
        <p:txBody>
          <a:bodyPr wrap="none">
            <a:spAutoFit/>
          </a:bodyPr>
          <a:lstStyle/>
          <a:p>
            <a:r>
              <a:rPr lang="en-US" i="1" dirty="0"/>
              <a:t>v</a:t>
            </a:r>
            <a:r>
              <a:rPr lang="en-US" baseline="-25000" dirty="0"/>
              <a:t>1</a:t>
            </a:r>
            <a:r>
              <a:rPr lang="en-US" dirty="0"/>
              <a:t> +2 = -20 - 2</a:t>
            </a:r>
            <a:r>
              <a:rPr lang="en-US" i="1" dirty="0"/>
              <a:t>v</a:t>
            </a:r>
            <a:r>
              <a:rPr lang="en-US" baseline="-25000" dirty="0"/>
              <a:t>1</a:t>
            </a:r>
            <a:endParaRPr lang="en-US" dirty="0"/>
          </a:p>
        </p:txBody>
      </p:sp>
      <p:sp>
        <p:nvSpPr>
          <p:cNvPr id="13" name="Rectangle 12"/>
          <p:cNvSpPr/>
          <p:nvPr/>
        </p:nvSpPr>
        <p:spPr>
          <a:xfrm>
            <a:off x="1449207" y="1371600"/>
            <a:ext cx="386644" cy="369332"/>
          </a:xfrm>
          <a:prstGeom prst="rect">
            <a:avLst/>
          </a:prstGeom>
        </p:spPr>
        <p:txBody>
          <a:bodyPr wrap="none">
            <a:spAutoFit/>
          </a:bodyPr>
          <a:lstStyle/>
          <a:p>
            <a:r>
              <a:rPr lang="en-US" dirty="0"/>
              <a:t>or</a:t>
            </a:r>
          </a:p>
        </p:txBody>
      </p:sp>
      <p:sp>
        <p:nvSpPr>
          <p:cNvPr id="14" name="Rectangle 13"/>
          <p:cNvSpPr/>
          <p:nvPr/>
        </p:nvSpPr>
        <p:spPr>
          <a:xfrm>
            <a:off x="2094879" y="1524000"/>
            <a:ext cx="1061509" cy="369332"/>
          </a:xfrm>
          <a:prstGeom prst="rect">
            <a:avLst/>
          </a:prstGeom>
        </p:spPr>
        <p:txBody>
          <a:bodyPr wrap="none">
            <a:spAutoFit/>
          </a:bodyPr>
          <a:lstStyle/>
          <a:p>
            <a:r>
              <a:rPr lang="en-US" i="1" dirty="0"/>
              <a:t>3v</a:t>
            </a:r>
            <a:r>
              <a:rPr lang="en-US" baseline="-25000" dirty="0"/>
              <a:t>1</a:t>
            </a:r>
            <a:r>
              <a:rPr lang="en-US" dirty="0"/>
              <a:t> = -22 </a:t>
            </a:r>
          </a:p>
        </p:txBody>
      </p:sp>
      <p:sp>
        <p:nvSpPr>
          <p:cNvPr id="15" name="Right Arrow 14"/>
          <p:cNvSpPr/>
          <p:nvPr/>
        </p:nvSpPr>
        <p:spPr>
          <a:xfrm>
            <a:off x="3156388" y="1678587"/>
            <a:ext cx="51867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810000" y="1540041"/>
            <a:ext cx="1369286" cy="369332"/>
          </a:xfrm>
          <a:prstGeom prst="rect">
            <a:avLst/>
          </a:prstGeom>
        </p:spPr>
        <p:txBody>
          <a:bodyPr wrap="none">
            <a:spAutoFit/>
          </a:bodyPr>
          <a:lstStyle/>
          <a:p>
            <a:r>
              <a:rPr lang="en-US" i="1" dirty="0"/>
              <a:t>v</a:t>
            </a:r>
            <a:r>
              <a:rPr lang="en-US" baseline="-25000" dirty="0"/>
              <a:t>1</a:t>
            </a:r>
            <a:r>
              <a:rPr lang="en-US" dirty="0"/>
              <a:t> = -7.333A </a:t>
            </a:r>
          </a:p>
        </p:txBody>
      </p:sp>
      <p:sp>
        <p:nvSpPr>
          <p:cNvPr id="17" name="Rectangle 16"/>
          <p:cNvSpPr/>
          <p:nvPr/>
        </p:nvSpPr>
        <p:spPr>
          <a:xfrm>
            <a:off x="2126870" y="1981200"/>
            <a:ext cx="1468672" cy="369332"/>
          </a:xfrm>
          <a:prstGeom prst="rect">
            <a:avLst/>
          </a:prstGeom>
        </p:spPr>
        <p:txBody>
          <a:bodyPr wrap="none">
            <a:spAutoFit/>
          </a:bodyPr>
          <a:lstStyle/>
          <a:p>
            <a:r>
              <a:rPr lang="en-US" i="1" dirty="0"/>
              <a:t>v</a:t>
            </a:r>
            <a:r>
              <a:rPr lang="en-US" baseline="-25000" dirty="0"/>
              <a:t>2</a:t>
            </a:r>
            <a:r>
              <a:rPr lang="en-US" dirty="0"/>
              <a:t> = </a:t>
            </a:r>
            <a:r>
              <a:rPr lang="en-US" i="1" dirty="0"/>
              <a:t>-7.333</a:t>
            </a:r>
            <a:r>
              <a:rPr lang="en-US" dirty="0"/>
              <a:t> +2</a:t>
            </a:r>
          </a:p>
        </p:txBody>
      </p:sp>
      <p:sp>
        <p:nvSpPr>
          <p:cNvPr id="18" name="Rectangle 17"/>
          <p:cNvSpPr/>
          <p:nvPr/>
        </p:nvSpPr>
        <p:spPr>
          <a:xfrm>
            <a:off x="1103599" y="1828800"/>
            <a:ext cx="538930" cy="369332"/>
          </a:xfrm>
          <a:prstGeom prst="rect">
            <a:avLst/>
          </a:prstGeom>
        </p:spPr>
        <p:txBody>
          <a:bodyPr wrap="none">
            <a:spAutoFit/>
          </a:bodyPr>
          <a:lstStyle/>
          <a:p>
            <a:r>
              <a:rPr lang="en-US" dirty="0"/>
              <a:t>and</a:t>
            </a:r>
          </a:p>
        </p:txBody>
      </p:sp>
      <p:sp>
        <p:nvSpPr>
          <p:cNvPr id="19" name="Rectangle 18"/>
          <p:cNvSpPr/>
          <p:nvPr/>
        </p:nvSpPr>
        <p:spPr>
          <a:xfrm>
            <a:off x="2273214" y="2362016"/>
            <a:ext cx="1316386" cy="369332"/>
          </a:xfrm>
          <a:prstGeom prst="rect">
            <a:avLst/>
          </a:prstGeom>
        </p:spPr>
        <p:txBody>
          <a:bodyPr wrap="none">
            <a:spAutoFit/>
          </a:bodyPr>
          <a:lstStyle/>
          <a:p>
            <a:r>
              <a:rPr lang="en-US" i="1" dirty="0"/>
              <a:t>v</a:t>
            </a:r>
            <a:r>
              <a:rPr lang="en-US" baseline="-25000" dirty="0"/>
              <a:t>2</a:t>
            </a:r>
            <a:r>
              <a:rPr lang="en-US" dirty="0"/>
              <a:t> = </a:t>
            </a:r>
            <a:r>
              <a:rPr lang="en-US" i="1" dirty="0"/>
              <a:t>-5.333</a:t>
            </a:r>
            <a:r>
              <a:rPr lang="en-US" dirty="0"/>
              <a:t>A</a:t>
            </a:r>
          </a:p>
        </p:txBody>
      </p:sp>
      <p:sp>
        <p:nvSpPr>
          <p:cNvPr id="20" name="Rectangle 19"/>
          <p:cNvSpPr/>
          <p:nvPr/>
        </p:nvSpPr>
        <p:spPr>
          <a:xfrm>
            <a:off x="200280" y="2731348"/>
            <a:ext cx="1267719" cy="369332"/>
          </a:xfrm>
          <a:prstGeom prst="rect">
            <a:avLst/>
          </a:prstGeom>
        </p:spPr>
        <p:txBody>
          <a:bodyPr wrap="none">
            <a:spAutoFit/>
          </a:bodyPr>
          <a:lstStyle/>
          <a:p>
            <a:r>
              <a:rPr lang="en-US" b="1" dirty="0"/>
              <a:t>Summary : </a:t>
            </a:r>
          </a:p>
        </p:txBody>
      </p:sp>
      <p:sp>
        <p:nvSpPr>
          <p:cNvPr id="21" name="Rectangle 20"/>
          <p:cNvSpPr/>
          <p:nvPr/>
        </p:nvSpPr>
        <p:spPr>
          <a:xfrm>
            <a:off x="98983" y="3048000"/>
            <a:ext cx="8791320" cy="3693319"/>
          </a:xfrm>
          <a:prstGeom prst="rect">
            <a:avLst/>
          </a:prstGeom>
        </p:spPr>
        <p:txBody>
          <a:bodyPr wrap="square">
            <a:spAutoFit/>
          </a:bodyPr>
          <a:lstStyle/>
          <a:p>
            <a:pPr algn="just"/>
            <a:r>
              <a:rPr lang="en-US" dirty="0"/>
              <a:t>1. </a:t>
            </a:r>
            <a:r>
              <a:rPr lang="en-US" b="1" dirty="0"/>
              <a:t>Nodal analysis </a:t>
            </a:r>
            <a:r>
              <a:rPr lang="en-US" dirty="0"/>
              <a:t>is the application of </a:t>
            </a:r>
            <a:r>
              <a:rPr lang="en-US" b="1" dirty="0"/>
              <a:t>Kirchhoff’s current law </a:t>
            </a:r>
            <a:r>
              <a:rPr lang="en-US" dirty="0"/>
              <a:t>at the non-reference nodes. (It is applicable to both planar and non-planar circuits.) We express the result in terms of the node voltages. Solving the simultaneous equations yields the </a:t>
            </a:r>
            <a:r>
              <a:rPr lang="en-US" b="1" dirty="0"/>
              <a:t>node voltages.</a:t>
            </a:r>
          </a:p>
          <a:p>
            <a:pPr algn="just"/>
            <a:r>
              <a:rPr lang="en-US" dirty="0"/>
              <a:t>2. A super-node consists of two non-reference nodes connected by a (dependent or independent) voltage source.</a:t>
            </a:r>
          </a:p>
          <a:p>
            <a:pPr algn="just"/>
            <a:r>
              <a:rPr lang="en-US" dirty="0"/>
              <a:t>3. </a:t>
            </a:r>
            <a:r>
              <a:rPr lang="en-US" b="1" dirty="0"/>
              <a:t>Mesh analysis </a:t>
            </a:r>
            <a:r>
              <a:rPr lang="en-US" dirty="0"/>
              <a:t>is the application of </a:t>
            </a:r>
            <a:r>
              <a:rPr lang="en-US" b="1" dirty="0"/>
              <a:t>Kirchhoff’s voltage law </a:t>
            </a:r>
            <a:r>
              <a:rPr lang="en-US" dirty="0"/>
              <a:t>around meshes in a planar circuit. We express the result in terms of mesh currents. Solving the simultaneous equations yields the </a:t>
            </a:r>
            <a:r>
              <a:rPr lang="en-US" b="1" dirty="0"/>
              <a:t>mesh currents</a:t>
            </a:r>
            <a:r>
              <a:rPr lang="en-US" dirty="0"/>
              <a:t>.</a:t>
            </a:r>
          </a:p>
          <a:p>
            <a:pPr algn="just"/>
            <a:r>
              <a:rPr lang="en-US" dirty="0"/>
              <a:t>4. A super-mesh consists of two meshes that have a (dependent or independent) current source in common.</a:t>
            </a:r>
          </a:p>
          <a:p>
            <a:pPr algn="just"/>
            <a:r>
              <a:rPr lang="en-US" dirty="0"/>
              <a:t>5. Nodal analysis is normally used when a circuit has fewer node equations than mesh equations. Mesh analysis is normally used when a circuit has fewer </a:t>
            </a:r>
            <a:r>
              <a:rPr lang="en-US" b="1" dirty="0"/>
              <a:t>mesh equations </a:t>
            </a:r>
            <a:r>
              <a:rPr lang="en-US" dirty="0"/>
              <a:t>than node equations.</a:t>
            </a:r>
          </a:p>
        </p:txBody>
      </p:sp>
    </p:spTree>
    <p:extLst>
      <p:ext uri="{BB962C8B-B14F-4D97-AF65-F5344CB8AC3E}">
        <p14:creationId xmlns:p14="http://schemas.microsoft.com/office/powerpoint/2010/main" val="36437110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1931"/>
            <a:ext cx="5500726" cy="817725"/>
          </a:xfrm>
        </p:spPr>
        <p:txBody>
          <a:bodyPr>
            <a:normAutofit/>
          </a:bodyPr>
          <a:lstStyle/>
          <a:p>
            <a:r>
              <a:rPr lang="en-US" sz="3200" b="1" dirty="0">
                <a:solidFill>
                  <a:srgbClr val="C00000"/>
                </a:solidFill>
                <a:latin typeface="Times New Roman" pitchFamily="18" charset="0"/>
                <a:cs typeface="Times New Roman" pitchFamily="18" charset="0"/>
              </a:rPr>
              <a:t>Cont…</a:t>
            </a:r>
            <a:endParaRPr lang="en-US" sz="3600" dirty="0"/>
          </a:p>
        </p:txBody>
      </p:sp>
      <p:sp>
        <p:nvSpPr>
          <p:cNvPr id="8" name="Rectangle 7"/>
          <p:cNvSpPr/>
          <p:nvPr/>
        </p:nvSpPr>
        <p:spPr>
          <a:xfrm>
            <a:off x="428596" y="785794"/>
            <a:ext cx="1382943" cy="400110"/>
          </a:xfrm>
          <a:prstGeom prst="rect">
            <a:avLst/>
          </a:prstGeom>
        </p:spPr>
        <p:txBody>
          <a:bodyPr wrap="none">
            <a:spAutoFit/>
          </a:bodyPr>
          <a:lstStyle/>
          <a:p>
            <a:r>
              <a:rPr lang="en-US" sz="2000" b="1" dirty="0">
                <a:solidFill>
                  <a:srgbClr val="FF0000"/>
                </a:solidFill>
              </a:rPr>
              <a:t>INDUCTOR </a:t>
            </a:r>
          </a:p>
        </p:txBody>
      </p:sp>
      <p:pic>
        <p:nvPicPr>
          <p:cNvPr id="3" name="Picture 2"/>
          <p:cNvPicPr>
            <a:picLocks noChangeAspect="1" noChangeArrowheads="1"/>
          </p:cNvPicPr>
          <p:nvPr/>
        </p:nvPicPr>
        <p:blipFill>
          <a:blip r:embed="rId2"/>
          <a:srcRect/>
          <a:stretch>
            <a:fillRect/>
          </a:stretch>
        </p:blipFill>
        <p:spPr bwMode="auto">
          <a:xfrm>
            <a:off x="5286397" y="785794"/>
            <a:ext cx="3714759" cy="1371603"/>
          </a:xfrm>
          <a:prstGeom prst="rect">
            <a:avLst/>
          </a:prstGeom>
          <a:noFill/>
          <a:ln w="9525">
            <a:noFill/>
            <a:miter lim="800000"/>
            <a:headEnd/>
            <a:tailEnd/>
          </a:ln>
          <a:effectLst/>
        </p:spPr>
      </p:pic>
      <p:sp>
        <p:nvSpPr>
          <p:cNvPr id="11" name="Rectangle 10"/>
          <p:cNvSpPr/>
          <p:nvPr/>
        </p:nvSpPr>
        <p:spPr>
          <a:xfrm>
            <a:off x="5500711" y="2285992"/>
            <a:ext cx="3357570" cy="246221"/>
          </a:xfrm>
          <a:prstGeom prst="rect">
            <a:avLst/>
          </a:prstGeom>
        </p:spPr>
        <p:txBody>
          <a:bodyPr wrap="square">
            <a:spAutoFit/>
          </a:bodyPr>
          <a:lstStyle/>
          <a:p>
            <a:r>
              <a:rPr lang="en-GB" sz="1000" dirty="0">
                <a:latin typeface="Times New Roman" pitchFamily="18" charset="0"/>
                <a:cs typeface="Times New Roman" pitchFamily="18" charset="0"/>
              </a:rPr>
              <a:t>Fig. (a) Typical Inductor, (b) Circuit symbol of Inductor </a:t>
            </a:r>
            <a:endParaRPr lang="en-US" sz="1000" dirty="0">
              <a:latin typeface="Times New Roman" pitchFamily="18" charset="0"/>
              <a:cs typeface="Times New Roman" pitchFamily="18" charset="0"/>
            </a:endParaRPr>
          </a:p>
        </p:txBody>
      </p:sp>
      <p:sp>
        <p:nvSpPr>
          <p:cNvPr id="12" name="Rectangle 11"/>
          <p:cNvSpPr/>
          <p:nvPr/>
        </p:nvSpPr>
        <p:spPr>
          <a:xfrm>
            <a:off x="428596" y="1142984"/>
            <a:ext cx="4572000" cy="584775"/>
          </a:xfrm>
          <a:prstGeom prst="rect">
            <a:avLst/>
          </a:prstGeom>
        </p:spPr>
        <p:txBody>
          <a:bodyPr>
            <a:spAutoFit/>
          </a:bodyPr>
          <a:lstStyle/>
          <a:p>
            <a:r>
              <a:rPr lang="en-GB" sz="1600" dirty="0">
                <a:latin typeface="Times New Roman" pitchFamily="18" charset="0"/>
                <a:cs typeface="Times New Roman" pitchFamily="18" charset="0"/>
              </a:rPr>
              <a:t>A change in the magnitude of the current changes the electromagnetic field. </a:t>
            </a:r>
            <a:endParaRPr lang="en-US" sz="1600" dirty="0">
              <a:latin typeface="Times New Roman" pitchFamily="18" charset="0"/>
              <a:cs typeface="Times New Roman" pitchFamily="18" charset="0"/>
            </a:endParaRPr>
          </a:p>
        </p:txBody>
      </p:sp>
      <p:sp>
        <p:nvSpPr>
          <p:cNvPr id="13" name="Rectangle 12"/>
          <p:cNvSpPr/>
          <p:nvPr/>
        </p:nvSpPr>
        <p:spPr>
          <a:xfrm>
            <a:off x="500034" y="1857364"/>
            <a:ext cx="4786346" cy="1569660"/>
          </a:xfrm>
          <a:prstGeom prst="rect">
            <a:avLst/>
          </a:prstGeom>
        </p:spPr>
        <p:txBody>
          <a:bodyPr wrap="square">
            <a:spAutoFit/>
          </a:bodyPr>
          <a:lstStyle/>
          <a:p>
            <a:r>
              <a:rPr lang="en-GB" sz="1600" dirty="0">
                <a:latin typeface="Times New Roman" pitchFamily="18" charset="0"/>
                <a:cs typeface="Times New Roman" pitchFamily="18" charset="0"/>
              </a:rPr>
              <a:t>Therefore, a change in current produces change in the electromagnetic field, which induces a voltage across the coil according to </a:t>
            </a:r>
            <a:r>
              <a:rPr lang="en-GB" sz="1600" b="1" dirty="0">
                <a:latin typeface="Times New Roman" pitchFamily="18" charset="0"/>
                <a:cs typeface="Times New Roman" pitchFamily="18" charset="0"/>
              </a:rPr>
              <a:t>Faraday's law of electromagnetic induction</a:t>
            </a:r>
            <a:r>
              <a:rPr lang="en-GB" sz="1600" dirty="0">
                <a:latin typeface="Times New Roman" pitchFamily="18" charset="0"/>
                <a:cs typeface="Times New Roman" pitchFamily="18" charset="0"/>
              </a:rPr>
              <a:t>. i.e., the voltage across the inductor is directly proportional to the time rate of change of current. </a:t>
            </a:r>
            <a:endParaRPr lang="en-US" sz="1600"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3"/>
          <a:srcRect/>
          <a:stretch>
            <a:fillRect/>
          </a:stretch>
        </p:blipFill>
        <p:spPr bwMode="auto">
          <a:xfrm>
            <a:off x="3643306" y="3214686"/>
            <a:ext cx="1143008" cy="714381"/>
          </a:xfrm>
          <a:prstGeom prst="rect">
            <a:avLst/>
          </a:prstGeom>
          <a:noFill/>
          <a:ln w="9525">
            <a:noFill/>
            <a:miter lim="800000"/>
            <a:headEnd/>
            <a:tailEnd/>
          </a:ln>
          <a:effectLst/>
        </p:spPr>
      </p:pic>
      <p:pic>
        <p:nvPicPr>
          <p:cNvPr id="5" name="Picture 4"/>
          <p:cNvPicPr>
            <a:picLocks noChangeAspect="1" noChangeArrowheads="1"/>
          </p:cNvPicPr>
          <p:nvPr/>
        </p:nvPicPr>
        <p:blipFill>
          <a:blip r:embed="rId4"/>
          <a:srcRect/>
          <a:stretch>
            <a:fillRect/>
          </a:stretch>
        </p:blipFill>
        <p:spPr bwMode="auto">
          <a:xfrm>
            <a:off x="3714744" y="4543437"/>
            <a:ext cx="1314450" cy="528637"/>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3500430" y="5143512"/>
            <a:ext cx="2000250" cy="500066"/>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3143240" y="5714992"/>
            <a:ext cx="2600324" cy="928694"/>
          </a:xfrm>
          <a:prstGeom prst="rect">
            <a:avLst/>
          </a:prstGeom>
          <a:noFill/>
          <a:ln w="9525">
            <a:noFill/>
            <a:miter lim="800000"/>
            <a:headEnd/>
            <a:tailEnd/>
          </a:ln>
          <a:effectLst/>
        </p:spPr>
      </p:pic>
      <p:sp>
        <p:nvSpPr>
          <p:cNvPr id="20" name="Rectangle 19"/>
          <p:cNvSpPr/>
          <p:nvPr/>
        </p:nvSpPr>
        <p:spPr>
          <a:xfrm>
            <a:off x="571472" y="3929066"/>
            <a:ext cx="8215370" cy="646331"/>
          </a:xfrm>
          <a:prstGeom prst="rect">
            <a:avLst/>
          </a:prstGeom>
        </p:spPr>
        <p:txBody>
          <a:bodyPr wrap="square">
            <a:spAutoFit/>
          </a:bodyPr>
          <a:lstStyle/>
          <a:p>
            <a:r>
              <a:rPr lang="en-GB" dirty="0">
                <a:latin typeface="Times New Roman" pitchFamily="18" charset="0"/>
                <a:cs typeface="Times New Roman" pitchFamily="18" charset="0"/>
              </a:rPr>
              <a:t>Where L is the constant of proportionality called the inductance of an inductor. The unit of inductance is Henry (H).we can rewrite the above equation as </a:t>
            </a:r>
            <a:endParaRPr lang="en-US" dirty="0">
              <a:latin typeface="Times New Roman" pitchFamily="18" charset="0"/>
              <a:cs typeface="Times New Roman" pitchFamily="18" charset="0"/>
            </a:endParaRPr>
          </a:p>
        </p:txBody>
      </p:sp>
      <p:sp>
        <p:nvSpPr>
          <p:cNvPr id="21" name="Rectangle 20"/>
          <p:cNvSpPr/>
          <p:nvPr/>
        </p:nvSpPr>
        <p:spPr>
          <a:xfrm>
            <a:off x="642910" y="5000637"/>
            <a:ext cx="2714644" cy="646331"/>
          </a:xfrm>
          <a:prstGeom prst="rect">
            <a:avLst/>
          </a:prstGeom>
        </p:spPr>
        <p:txBody>
          <a:bodyPr wrap="square">
            <a:spAutoFit/>
          </a:bodyPr>
          <a:lstStyle/>
          <a:p>
            <a:r>
              <a:rPr lang="en-GB" dirty="0">
                <a:latin typeface="Times New Roman" pitchFamily="18" charset="0"/>
                <a:cs typeface="Times New Roman" pitchFamily="18" charset="0"/>
              </a:rPr>
              <a:t>Integrating both sides from time 0 to t, we get </a:t>
            </a:r>
            <a:endParaRPr lang="en-US" dirty="0">
              <a:latin typeface="Times New Roman" pitchFamily="18" charset="0"/>
              <a:cs typeface="Times New Roman" pitchFamily="18" charset="0"/>
            </a:endParaRPr>
          </a:p>
        </p:txBody>
      </p:sp>
      <p:sp>
        <p:nvSpPr>
          <p:cNvPr id="22" name="Rectangle 21"/>
          <p:cNvSpPr/>
          <p:nvPr/>
        </p:nvSpPr>
        <p:spPr>
          <a:xfrm>
            <a:off x="6000760" y="5000636"/>
            <a:ext cx="3071834" cy="1323439"/>
          </a:xfrm>
          <a:prstGeom prst="rect">
            <a:avLst/>
          </a:prstGeom>
        </p:spPr>
        <p:txBody>
          <a:bodyPr wrap="square">
            <a:spAutoFit/>
          </a:bodyPr>
          <a:lstStyle/>
          <a:p>
            <a:r>
              <a:rPr lang="en-GB" sz="1600" dirty="0">
                <a:latin typeface="Times New Roman" pitchFamily="18" charset="0"/>
                <a:cs typeface="Times New Roman" pitchFamily="18" charset="0"/>
              </a:rPr>
              <a:t>we note that the </a:t>
            </a:r>
            <a:r>
              <a:rPr lang="en-GB" sz="1600" b="1" dirty="0">
                <a:latin typeface="Times New Roman" pitchFamily="18" charset="0"/>
                <a:cs typeface="Times New Roman" pitchFamily="18" charset="0"/>
              </a:rPr>
              <a:t>current</a:t>
            </a:r>
            <a:r>
              <a:rPr lang="en-GB" sz="1600" dirty="0">
                <a:latin typeface="Times New Roman" pitchFamily="18" charset="0"/>
                <a:cs typeface="Times New Roman" pitchFamily="18" charset="0"/>
              </a:rPr>
              <a:t> in an inductor is </a:t>
            </a:r>
            <a:r>
              <a:rPr lang="en-GB" sz="1600" b="1" dirty="0">
                <a:latin typeface="Times New Roman" pitchFamily="18" charset="0"/>
                <a:cs typeface="Times New Roman" pitchFamily="18" charset="0"/>
              </a:rPr>
              <a:t>dependent upon </a:t>
            </a:r>
            <a:r>
              <a:rPr lang="en-GB" sz="1600" dirty="0">
                <a:latin typeface="Times New Roman" pitchFamily="18" charset="0"/>
                <a:cs typeface="Times New Roman" pitchFamily="18" charset="0"/>
              </a:rPr>
              <a:t>the integral of the </a:t>
            </a:r>
            <a:r>
              <a:rPr lang="en-GB" sz="1600" b="1" dirty="0">
                <a:latin typeface="Times New Roman" pitchFamily="18" charset="0"/>
                <a:cs typeface="Times New Roman" pitchFamily="18" charset="0"/>
              </a:rPr>
              <a:t>voltage across </a:t>
            </a:r>
            <a:r>
              <a:rPr lang="en-GB" sz="1600" dirty="0">
                <a:latin typeface="Times New Roman" pitchFamily="18" charset="0"/>
                <a:cs typeface="Times New Roman" pitchFamily="18" charset="0"/>
              </a:rPr>
              <a:t>its terminal and the </a:t>
            </a:r>
            <a:r>
              <a:rPr lang="en-GB" sz="1600" b="1" dirty="0">
                <a:latin typeface="Times New Roman" pitchFamily="18" charset="0"/>
                <a:cs typeface="Times New Roman" pitchFamily="18" charset="0"/>
              </a:rPr>
              <a:t>initial current </a:t>
            </a:r>
            <a:r>
              <a:rPr lang="en-GB" sz="1600" dirty="0">
                <a:latin typeface="Times New Roman" pitchFamily="18" charset="0"/>
                <a:cs typeface="Times New Roman" pitchFamily="18" charset="0"/>
              </a:rPr>
              <a:t>in the coil </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2059015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1931"/>
            <a:ext cx="5500726" cy="746287"/>
          </a:xfrm>
        </p:spPr>
        <p:txBody>
          <a:bodyPr>
            <a:normAutofit/>
          </a:bodyPr>
          <a:lstStyle/>
          <a:p>
            <a:r>
              <a:rPr lang="en-US" sz="3200" b="1" dirty="0">
                <a:solidFill>
                  <a:srgbClr val="C00000"/>
                </a:solidFill>
                <a:latin typeface="Times New Roman" pitchFamily="18" charset="0"/>
                <a:cs typeface="Times New Roman" pitchFamily="18" charset="0"/>
              </a:rPr>
              <a:t>Cont…</a:t>
            </a:r>
            <a:endParaRPr lang="en-US" sz="3600" dirty="0"/>
          </a:p>
        </p:txBody>
      </p:sp>
      <p:sp>
        <p:nvSpPr>
          <p:cNvPr id="8" name="Rectangle 7"/>
          <p:cNvSpPr/>
          <p:nvPr/>
        </p:nvSpPr>
        <p:spPr>
          <a:xfrm>
            <a:off x="428596" y="571480"/>
            <a:ext cx="1637179" cy="400110"/>
          </a:xfrm>
          <a:prstGeom prst="rect">
            <a:avLst/>
          </a:prstGeom>
        </p:spPr>
        <p:txBody>
          <a:bodyPr wrap="none">
            <a:spAutoFit/>
          </a:bodyPr>
          <a:lstStyle/>
          <a:p>
            <a:r>
              <a:rPr lang="en-US" sz="2000" b="1" dirty="0">
                <a:solidFill>
                  <a:srgbClr val="FF0000"/>
                </a:solidFill>
                <a:latin typeface="Times New Roman" pitchFamily="18" charset="0"/>
                <a:cs typeface="Times New Roman" pitchFamily="18" charset="0"/>
              </a:rPr>
              <a:t>INDUCTOR</a:t>
            </a:r>
            <a:r>
              <a:rPr lang="en-US" sz="2000" b="1" dirty="0">
                <a:solidFill>
                  <a:srgbClr val="FF0000"/>
                </a:solidFill>
              </a:rPr>
              <a:t> </a:t>
            </a:r>
          </a:p>
        </p:txBody>
      </p:sp>
      <p:pic>
        <p:nvPicPr>
          <p:cNvPr id="2055" name="Picture 7"/>
          <p:cNvPicPr>
            <a:picLocks noChangeAspect="1" noChangeArrowheads="1"/>
          </p:cNvPicPr>
          <p:nvPr/>
        </p:nvPicPr>
        <p:blipFill>
          <a:blip r:embed="rId2"/>
          <a:srcRect/>
          <a:stretch>
            <a:fillRect/>
          </a:stretch>
        </p:blipFill>
        <p:spPr bwMode="auto">
          <a:xfrm>
            <a:off x="5000628" y="1000108"/>
            <a:ext cx="1914525" cy="500066"/>
          </a:xfrm>
          <a:prstGeom prst="rect">
            <a:avLst/>
          </a:prstGeom>
          <a:noFill/>
          <a:ln w="9525">
            <a:noFill/>
            <a:miter lim="800000"/>
            <a:headEnd/>
            <a:tailEnd/>
          </a:ln>
          <a:effectLst/>
        </p:spPr>
      </p:pic>
      <p:pic>
        <p:nvPicPr>
          <p:cNvPr id="2057" name="Picture 9"/>
          <p:cNvPicPr>
            <a:picLocks noChangeAspect="1" noChangeArrowheads="1"/>
          </p:cNvPicPr>
          <p:nvPr/>
        </p:nvPicPr>
        <p:blipFill>
          <a:blip r:embed="rId3"/>
          <a:srcRect/>
          <a:stretch>
            <a:fillRect/>
          </a:stretch>
        </p:blipFill>
        <p:spPr bwMode="auto">
          <a:xfrm>
            <a:off x="4429124" y="1643050"/>
            <a:ext cx="2514600" cy="928694"/>
          </a:xfrm>
          <a:prstGeom prst="rect">
            <a:avLst/>
          </a:prstGeom>
          <a:noFill/>
          <a:ln w="9525">
            <a:noFill/>
            <a:miter lim="800000"/>
            <a:headEnd/>
            <a:tailEnd/>
          </a:ln>
          <a:effectLst/>
        </p:spPr>
      </p:pic>
      <p:sp>
        <p:nvSpPr>
          <p:cNvPr id="15" name="Rectangle 14"/>
          <p:cNvSpPr/>
          <p:nvPr/>
        </p:nvSpPr>
        <p:spPr>
          <a:xfrm>
            <a:off x="571472" y="1785926"/>
            <a:ext cx="3571884" cy="338554"/>
          </a:xfrm>
          <a:prstGeom prst="rect">
            <a:avLst/>
          </a:prstGeom>
        </p:spPr>
        <p:txBody>
          <a:bodyPr wrap="square">
            <a:spAutoFit/>
          </a:bodyPr>
          <a:lstStyle/>
          <a:p>
            <a:r>
              <a:rPr lang="en-GB" sz="1600" dirty="0">
                <a:latin typeface="Times New Roman" pitchFamily="18" charset="0"/>
                <a:cs typeface="Times New Roman" pitchFamily="18" charset="0"/>
              </a:rPr>
              <a:t>The </a:t>
            </a:r>
            <a:r>
              <a:rPr lang="en-GB" sz="1600" b="1" dirty="0">
                <a:latin typeface="Times New Roman" pitchFamily="18" charset="0"/>
                <a:cs typeface="Times New Roman" pitchFamily="18" charset="0"/>
              </a:rPr>
              <a:t>energy stored </a:t>
            </a:r>
            <a:r>
              <a:rPr lang="en-GB" sz="1600" dirty="0">
                <a:latin typeface="Times New Roman" pitchFamily="18" charset="0"/>
                <a:cs typeface="Times New Roman" pitchFamily="18" charset="0"/>
              </a:rPr>
              <a:t>by the inductor is </a:t>
            </a:r>
            <a:endParaRPr lang="en-US" sz="1600" dirty="0">
              <a:latin typeface="Times New Roman" pitchFamily="18" charset="0"/>
              <a:cs typeface="Times New Roman" pitchFamily="18" charset="0"/>
            </a:endParaRPr>
          </a:p>
        </p:txBody>
      </p:sp>
      <p:sp>
        <p:nvSpPr>
          <p:cNvPr id="17" name="Rectangle 16"/>
          <p:cNvSpPr/>
          <p:nvPr/>
        </p:nvSpPr>
        <p:spPr>
          <a:xfrm>
            <a:off x="571472" y="1071546"/>
            <a:ext cx="3398687" cy="338554"/>
          </a:xfrm>
          <a:prstGeom prst="rect">
            <a:avLst/>
          </a:prstGeom>
        </p:spPr>
        <p:txBody>
          <a:bodyPr wrap="none">
            <a:spAutoFit/>
          </a:bodyPr>
          <a:lstStyle/>
          <a:p>
            <a:r>
              <a:rPr lang="en-GB" sz="1600" dirty="0">
                <a:latin typeface="Times New Roman" pitchFamily="18" charset="0"/>
                <a:cs typeface="Times New Roman" pitchFamily="18" charset="0"/>
              </a:rPr>
              <a:t>The power absorbed by the inductor is </a:t>
            </a:r>
          </a:p>
        </p:txBody>
      </p:sp>
      <p:sp>
        <p:nvSpPr>
          <p:cNvPr id="18" name="Rectangle 17"/>
          <p:cNvSpPr/>
          <p:nvPr/>
        </p:nvSpPr>
        <p:spPr>
          <a:xfrm>
            <a:off x="500034" y="2571744"/>
            <a:ext cx="8215370" cy="2554545"/>
          </a:xfrm>
          <a:prstGeom prst="rect">
            <a:avLst/>
          </a:prstGeom>
        </p:spPr>
        <p:txBody>
          <a:bodyPr wrap="square">
            <a:spAutoFit/>
          </a:bodyPr>
          <a:lstStyle/>
          <a:p>
            <a:r>
              <a:rPr lang="en-GB" sz="1600" dirty="0">
                <a:latin typeface="Times New Roman" pitchFamily="18" charset="0"/>
                <a:cs typeface="Times New Roman" pitchFamily="18" charset="0"/>
              </a:rPr>
              <a:t>From the above discussion, we can conclude the following. </a:t>
            </a:r>
          </a:p>
          <a:p>
            <a:pPr marL="177800" indent="-177800"/>
            <a:r>
              <a:rPr lang="en-GB" sz="1600" dirty="0">
                <a:latin typeface="Times New Roman" pitchFamily="18" charset="0"/>
                <a:cs typeface="Times New Roman" pitchFamily="18" charset="0"/>
              </a:rPr>
              <a:t>1. The induced voltage across an inductor is zero if the current through it is constant. That means   an inductor acts as short circuit to DC. </a:t>
            </a:r>
          </a:p>
          <a:p>
            <a:pPr marL="177800" indent="-177800"/>
            <a:r>
              <a:rPr lang="en-GB" sz="1600" dirty="0">
                <a:latin typeface="Times New Roman" pitchFamily="18" charset="0"/>
                <a:cs typeface="Times New Roman" pitchFamily="18" charset="0"/>
              </a:rPr>
              <a:t>2. A small change in current within zero time through an inductor gives an infinite voltage across the inductor, which is physically impossible. In a fixed inductor the current cannot change abruptly i.e., the inductor opposes the sudden changes in currents. </a:t>
            </a:r>
          </a:p>
          <a:p>
            <a:r>
              <a:rPr lang="en-GB" sz="1600" dirty="0">
                <a:latin typeface="Times New Roman" pitchFamily="18" charset="0"/>
                <a:cs typeface="Times New Roman" pitchFamily="18" charset="0"/>
              </a:rPr>
              <a:t>3. The inductor can </a:t>
            </a:r>
            <a:r>
              <a:rPr lang="en-GB" sz="1600" b="1" dirty="0">
                <a:latin typeface="Times New Roman" pitchFamily="18" charset="0"/>
                <a:cs typeface="Times New Roman" pitchFamily="18" charset="0"/>
              </a:rPr>
              <a:t>store finite amount of energy</a:t>
            </a:r>
            <a:r>
              <a:rPr lang="en-GB" sz="1600" dirty="0">
                <a:latin typeface="Times New Roman" pitchFamily="18" charset="0"/>
                <a:cs typeface="Times New Roman" pitchFamily="18" charset="0"/>
              </a:rPr>
              <a:t>. Even if the voltage across the inductor is zero </a:t>
            </a:r>
          </a:p>
          <a:p>
            <a:pPr marL="177800" indent="-177800"/>
            <a:r>
              <a:rPr lang="en-GB" sz="1600" dirty="0">
                <a:latin typeface="Times New Roman" pitchFamily="18" charset="0"/>
                <a:cs typeface="Times New Roman" pitchFamily="18" charset="0"/>
              </a:rPr>
              <a:t>4. A pure inductor </a:t>
            </a:r>
            <a:r>
              <a:rPr lang="en-GB" sz="1600" b="1" dirty="0">
                <a:latin typeface="Times New Roman" pitchFamily="18" charset="0"/>
                <a:cs typeface="Times New Roman" pitchFamily="18" charset="0"/>
              </a:rPr>
              <a:t>never dissipates energy</a:t>
            </a:r>
            <a:r>
              <a:rPr lang="en-GB" sz="1600" dirty="0">
                <a:latin typeface="Times New Roman" pitchFamily="18" charset="0"/>
                <a:cs typeface="Times New Roman" pitchFamily="18" charset="0"/>
              </a:rPr>
              <a:t>, only stores it. That is why it is also called a non-dissipative passive element. However, physical inductors dissipate power due to internal resistance. </a:t>
            </a:r>
          </a:p>
        </p:txBody>
      </p:sp>
      <p:pic>
        <p:nvPicPr>
          <p:cNvPr id="3074" name="Picture 2"/>
          <p:cNvPicPr>
            <a:picLocks noChangeAspect="1" noChangeArrowheads="1"/>
          </p:cNvPicPr>
          <p:nvPr/>
        </p:nvPicPr>
        <p:blipFill>
          <a:blip r:embed="rId4"/>
          <a:srcRect/>
          <a:stretch>
            <a:fillRect/>
          </a:stretch>
        </p:blipFill>
        <p:spPr bwMode="auto">
          <a:xfrm>
            <a:off x="3071802" y="5357826"/>
            <a:ext cx="2071702" cy="428628"/>
          </a:xfrm>
          <a:prstGeom prst="rect">
            <a:avLst/>
          </a:prstGeom>
          <a:noFill/>
          <a:ln w="9525">
            <a:noFill/>
            <a:miter lim="800000"/>
            <a:headEnd/>
            <a:tailEnd/>
          </a:ln>
          <a:effectLst/>
        </p:spPr>
      </p:pic>
      <p:sp>
        <p:nvSpPr>
          <p:cNvPr id="21" name="Rectangle 20"/>
          <p:cNvSpPr/>
          <p:nvPr/>
        </p:nvSpPr>
        <p:spPr>
          <a:xfrm>
            <a:off x="785786" y="5072074"/>
            <a:ext cx="6858048" cy="954107"/>
          </a:xfrm>
          <a:prstGeom prst="rect">
            <a:avLst/>
          </a:prstGeom>
        </p:spPr>
        <p:txBody>
          <a:bodyPr wrap="square">
            <a:spAutoFit/>
          </a:bodyPr>
          <a:lstStyle/>
          <a:p>
            <a:r>
              <a:rPr lang="en-GB" sz="1400" b="1" dirty="0">
                <a:latin typeface="Times New Roman" pitchFamily="18" charset="0"/>
                <a:cs typeface="Times New Roman" pitchFamily="18" charset="0"/>
              </a:rPr>
              <a:t>Question-</a:t>
            </a:r>
            <a:r>
              <a:rPr lang="en-GB" sz="1400" dirty="0">
                <a:latin typeface="Times New Roman" pitchFamily="18" charset="0"/>
                <a:cs typeface="Times New Roman" pitchFamily="18" charset="0"/>
              </a:rPr>
              <a:t> Find the current through a 5-H inductor if the voltage across it is </a:t>
            </a:r>
          </a:p>
          <a:p>
            <a:endParaRPr lang="en-GB" sz="1400" dirty="0">
              <a:latin typeface="Times New Roman" pitchFamily="18" charset="0"/>
              <a:cs typeface="Times New Roman" pitchFamily="18" charset="0"/>
            </a:endParaRPr>
          </a:p>
          <a:p>
            <a:endParaRPr lang="en-GB" sz="1400" dirty="0">
              <a:latin typeface="Times New Roman" pitchFamily="18" charset="0"/>
              <a:cs typeface="Times New Roman" pitchFamily="18" charset="0"/>
            </a:endParaRPr>
          </a:p>
          <a:p>
            <a:r>
              <a:rPr lang="en-GB" sz="1400" dirty="0">
                <a:latin typeface="Times New Roman" pitchFamily="18" charset="0"/>
                <a:cs typeface="Times New Roman" pitchFamily="18" charset="0"/>
              </a:rPr>
              <a:t>Also, find the energy stored at t = 5 s. assume initial conditions to be zero. </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34972508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285852" y="682618"/>
            <a:ext cx="6210300" cy="1460498"/>
          </a:xfrm>
          <a:prstGeom prst="rect">
            <a:avLst/>
          </a:prstGeom>
          <a:noFill/>
          <a:ln w="9525">
            <a:noFill/>
            <a:miter lim="800000"/>
            <a:headEnd/>
            <a:tailEnd/>
          </a:ln>
          <a:effectLst/>
        </p:spPr>
      </p:pic>
      <p:sp>
        <p:nvSpPr>
          <p:cNvPr id="5" name="Rectangle 4"/>
          <p:cNvSpPr/>
          <p:nvPr/>
        </p:nvSpPr>
        <p:spPr>
          <a:xfrm>
            <a:off x="428596" y="2285992"/>
            <a:ext cx="1618905" cy="369332"/>
          </a:xfrm>
          <a:prstGeom prst="rect">
            <a:avLst/>
          </a:prstGeom>
        </p:spPr>
        <p:txBody>
          <a:bodyPr wrap="none">
            <a:spAutoFit/>
          </a:bodyPr>
          <a:lstStyle/>
          <a:p>
            <a:r>
              <a:rPr lang="en-US" b="1" dirty="0">
                <a:solidFill>
                  <a:srgbClr val="FF0000"/>
                </a:solidFill>
                <a:latin typeface="Times New Roman" pitchFamily="18" charset="0"/>
                <a:cs typeface="Times New Roman" pitchFamily="18" charset="0"/>
              </a:rPr>
              <a:t>CAPACITOR </a:t>
            </a:r>
            <a:endParaRPr lang="en-US" dirty="0">
              <a:solidFill>
                <a:srgbClr val="FF0000"/>
              </a:solidFill>
              <a:latin typeface="Times New Roman" pitchFamily="18" charset="0"/>
              <a:cs typeface="Times New Roman" pitchFamily="18" charset="0"/>
            </a:endParaRPr>
          </a:p>
        </p:txBody>
      </p:sp>
      <p:sp>
        <p:nvSpPr>
          <p:cNvPr id="6" name="Title 1"/>
          <p:cNvSpPr>
            <a:spLocks noGrp="1"/>
          </p:cNvSpPr>
          <p:nvPr>
            <p:ph type="title"/>
          </p:nvPr>
        </p:nvSpPr>
        <p:spPr>
          <a:xfrm>
            <a:off x="428596" y="-31931"/>
            <a:ext cx="5500726" cy="746287"/>
          </a:xfrm>
        </p:spPr>
        <p:txBody>
          <a:bodyPr>
            <a:normAutofit/>
          </a:bodyPr>
          <a:lstStyle/>
          <a:p>
            <a:r>
              <a:rPr lang="en-US" sz="3200" b="1" dirty="0">
                <a:solidFill>
                  <a:srgbClr val="C00000"/>
                </a:solidFill>
                <a:latin typeface="Times New Roman" pitchFamily="18" charset="0"/>
                <a:cs typeface="Times New Roman" pitchFamily="18" charset="0"/>
              </a:rPr>
              <a:t>Cont…</a:t>
            </a:r>
            <a:endParaRPr lang="en-US" sz="3600" dirty="0"/>
          </a:p>
        </p:txBody>
      </p:sp>
      <p:sp>
        <p:nvSpPr>
          <p:cNvPr id="7" name="Rectangle 6"/>
          <p:cNvSpPr/>
          <p:nvPr/>
        </p:nvSpPr>
        <p:spPr>
          <a:xfrm>
            <a:off x="642910" y="642918"/>
            <a:ext cx="1035861" cy="338554"/>
          </a:xfrm>
          <a:prstGeom prst="rect">
            <a:avLst/>
          </a:prstGeom>
        </p:spPr>
        <p:txBody>
          <a:bodyPr wrap="none">
            <a:spAutoFit/>
          </a:bodyPr>
          <a:lstStyle/>
          <a:p>
            <a:r>
              <a:rPr lang="en-US" sz="1600" b="1" dirty="0">
                <a:latin typeface="Times New Roman" pitchFamily="18" charset="0"/>
                <a:cs typeface="Times New Roman" pitchFamily="18" charset="0"/>
              </a:rPr>
              <a:t>Solution: </a:t>
            </a:r>
            <a:endParaRPr lang="en-US" sz="1600" dirty="0">
              <a:latin typeface="Times New Roman" pitchFamily="18" charset="0"/>
              <a:cs typeface="Times New Roman" pitchFamily="18" charset="0"/>
            </a:endParaRPr>
          </a:p>
        </p:txBody>
      </p:sp>
      <p:pic>
        <p:nvPicPr>
          <p:cNvPr id="4099" name="Picture 3"/>
          <p:cNvPicPr>
            <a:picLocks noChangeAspect="1" noChangeArrowheads="1"/>
          </p:cNvPicPr>
          <p:nvPr/>
        </p:nvPicPr>
        <p:blipFill>
          <a:blip r:embed="rId3"/>
          <a:srcRect/>
          <a:stretch>
            <a:fillRect/>
          </a:stretch>
        </p:blipFill>
        <p:spPr bwMode="auto">
          <a:xfrm>
            <a:off x="3786182" y="2643182"/>
            <a:ext cx="5100648" cy="1428760"/>
          </a:xfrm>
          <a:prstGeom prst="rect">
            <a:avLst/>
          </a:prstGeom>
          <a:noFill/>
          <a:ln w="9525">
            <a:noFill/>
            <a:miter lim="800000"/>
            <a:headEnd/>
            <a:tailEnd/>
          </a:ln>
          <a:effectLst/>
        </p:spPr>
      </p:pic>
      <p:sp>
        <p:nvSpPr>
          <p:cNvPr id="9" name="Rectangle 8"/>
          <p:cNvSpPr/>
          <p:nvPr/>
        </p:nvSpPr>
        <p:spPr>
          <a:xfrm>
            <a:off x="3929058" y="4071942"/>
            <a:ext cx="4929222" cy="400110"/>
          </a:xfrm>
          <a:prstGeom prst="rect">
            <a:avLst/>
          </a:prstGeom>
        </p:spPr>
        <p:txBody>
          <a:bodyPr wrap="square">
            <a:spAutoFit/>
          </a:bodyPr>
          <a:lstStyle/>
          <a:p>
            <a:r>
              <a:rPr lang="en-GB" sz="1000" dirty="0">
                <a:latin typeface="Times New Roman" pitchFamily="18" charset="0"/>
                <a:cs typeface="Times New Roman" pitchFamily="18" charset="0"/>
              </a:rPr>
              <a:t>Fig. (a) Typical Capacitor, (b) Capacitor connected to a voltage source, (c) Circuit Symbol of capacitor </a:t>
            </a:r>
            <a:endParaRPr lang="en-US" sz="1000" dirty="0">
              <a:latin typeface="Times New Roman" pitchFamily="18" charset="0"/>
              <a:cs typeface="Times New Roman" pitchFamily="18" charset="0"/>
            </a:endParaRPr>
          </a:p>
        </p:txBody>
      </p:sp>
      <p:sp>
        <p:nvSpPr>
          <p:cNvPr id="10" name="Rectangle 9"/>
          <p:cNvSpPr/>
          <p:nvPr/>
        </p:nvSpPr>
        <p:spPr>
          <a:xfrm>
            <a:off x="214282" y="4494922"/>
            <a:ext cx="8715436" cy="1077218"/>
          </a:xfrm>
          <a:prstGeom prst="rect">
            <a:avLst/>
          </a:prstGeom>
        </p:spPr>
        <p:txBody>
          <a:bodyPr wrap="square">
            <a:spAutoFit/>
          </a:bodyPr>
          <a:lstStyle/>
          <a:p>
            <a:r>
              <a:rPr lang="en-GB" sz="1600" dirty="0">
                <a:latin typeface="Times New Roman" pitchFamily="18" charset="0"/>
                <a:cs typeface="Times New Roman" pitchFamily="18" charset="0"/>
              </a:rPr>
              <a:t>When a voltage source v is connected to the capacitor, as in Fig (c), the source deposits a positive charge q on one plate and a negative charge — q on the other. The capacitor is said to store the electric charge. The amount of charge stored, represented by q, is directly pro-proportional to the applied voltage v so that </a:t>
            </a:r>
            <a:endParaRPr lang="en-US" sz="1600" dirty="0">
              <a:latin typeface="Times New Roman" pitchFamily="18" charset="0"/>
              <a:cs typeface="Times New Roman" pitchFamily="18" charset="0"/>
            </a:endParaRPr>
          </a:p>
        </p:txBody>
      </p:sp>
      <p:sp>
        <p:nvSpPr>
          <p:cNvPr id="11" name="Rectangle 10"/>
          <p:cNvSpPr/>
          <p:nvPr/>
        </p:nvSpPr>
        <p:spPr>
          <a:xfrm>
            <a:off x="357158" y="2714620"/>
            <a:ext cx="3286148" cy="1384995"/>
          </a:xfrm>
          <a:prstGeom prst="rect">
            <a:avLst/>
          </a:prstGeom>
        </p:spPr>
        <p:txBody>
          <a:bodyPr wrap="square">
            <a:spAutoFit/>
          </a:bodyPr>
          <a:lstStyle/>
          <a:p>
            <a:r>
              <a:rPr lang="en-GB" sz="1400" dirty="0">
                <a:latin typeface="Times New Roman" pitchFamily="18" charset="0"/>
                <a:cs typeface="Times New Roman" pitchFamily="18" charset="0"/>
              </a:rPr>
              <a:t>Any two conducting surfaces separated by an insulating medium exhibit the property of a capacitor. A capacitor stores energy in the form of an electric field that is established by the opposite charges on the two electrodes. </a:t>
            </a:r>
          </a:p>
        </p:txBody>
      </p:sp>
      <p:sp>
        <p:nvSpPr>
          <p:cNvPr id="12" name="Rectangle 11"/>
          <p:cNvSpPr/>
          <p:nvPr/>
        </p:nvSpPr>
        <p:spPr>
          <a:xfrm>
            <a:off x="357158" y="5857892"/>
            <a:ext cx="8429684" cy="523220"/>
          </a:xfrm>
          <a:prstGeom prst="rect">
            <a:avLst/>
          </a:prstGeom>
        </p:spPr>
        <p:txBody>
          <a:bodyPr wrap="square">
            <a:spAutoFit/>
          </a:bodyPr>
          <a:lstStyle/>
          <a:p>
            <a:r>
              <a:rPr lang="en-GB" sz="1400" dirty="0">
                <a:latin typeface="Times New Roman" pitchFamily="18" charset="0"/>
                <a:cs typeface="Times New Roman" pitchFamily="18" charset="0"/>
              </a:rPr>
              <a:t>Where C, the constant of proportionality, is known as the capacitance of the capacitor. The unit of capacitance is the farad (F). </a:t>
            </a:r>
            <a:endParaRPr lang="en-US" sz="1400" dirty="0">
              <a:latin typeface="Times New Roman" pitchFamily="18" charset="0"/>
              <a:cs typeface="Times New Roman" pitchFamily="18" charset="0"/>
            </a:endParaRPr>
          </a:p>
        </p:txBody>
      </p:sp>
      <p:pic>
        <p:nvPicPr>
          <p:cNvPr id="4100" name="Picture 4"/>
          <p:cNvPicPr>
            <a:picLocks noChangeAspect="1" noChangeArrowheads="1"/>
          </p:cNvPicPr>
          <p:nvPr/>
        </p:nvPicPr>
        <p:blipFill>
          <a:blip r:embed="rId4"/>
          <a:srcRect/>
          <a:stretch>
            <a:fillRect/>
          </a:stretch>
        </p:blipFill>
        <p:spPr bwMode="auto">
          <a:xfrm>
            <a:off x="3714744" y="5572140"/>
            <a:ext cx="1114425" cy="233362"/>
          </a:xfrm>
          <a:prstGeom prst="rect">
            <a:avLst/>
          </a:prstGeom>
          <a:noFill/>
          <a:ln w="9525">
            <a:noFill/>
            <a:miter lim="800000"/>
            <a:headEnd/>
            <a:tailEnd/>
          </a:ln>
          <a:effectLst/>
        </p:spPr>
      </p:pic>
    </p:spTree>
    <p:extLst>
      <p:ext uri="{BB962C8B-B14F-4D97-AF65-F5344CB8AC3E}">
        <p14:creationId xmlns:p14="http://schemas.microsoft.com/office/powerpoint/2010/main" val="5523622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28596" y="-31931"/>
            <a:ext cx="5500726" cy="746287"/>
          </a:xfrm>
        </p:spPr>
        <p:txBody>
          <a:bodyPr>
            <a:normAutofit/>
          </a:bodyPr>
          <a:lstStyle/>
          <a:p>
            <a:r>
              <a:rPr lang="en-US" sz="3200" b="1" dirty="0">
                <a:solidFill>
                  <a:srgbClr val="C00000"/>
                </a:solidFill>
                <a:latin typeface="Times New Roman" pitchFamily="18" charset="0"/>
                <a:cs typeface="Times New Roman" pitchFamily="18" charset="0"/>
              </a:rPr>
              <a:t>Cont…</a:t>
            </a:r>
            <a:endParaRPr lang="en-US" sz="3600" dirty="0"/>
          </a:p>
        </p:txBody>
      </p:sp>
      <p:sp>
        <p:nvSpPr>
          <p:cNvPr id="13" name="Rectangle 12"/>
          <p:cNvSpPr/>
          <p:nvPr/>
        </p:nvSpPr>
        <p:spPr>
          <a:xfrm>
            <a:off x="357158" y="714356"/>
            <a:ext cx="8358246" cy="3539430"/>
          </a:xfrm>
          <a:prstGeom prst="rect">
            <a:avLst/>
          </a:prstGeom>
        </p:spPr>
        <p:txBody>
          <a:bodyPr wrap="square">
            <a:spAutoFit/>
          </a:bodyPr>
          <a:lstStyle/>
          <a:p>
            <a:r>
              <a:rPr lang="en-GB" sz="1600" dirty="0">
                <a:latin typeface="Times New Roman" pitchFamily="18" charset="0"/>
                <a:cs typeface="Times New Roman" pitchFamily="18" charset="0"/>
              </a:rPr>
              <a:t>Although the capacitance C of a capacitor is the ratio of the charge q per plate to the applied voltage v, it does not depend on q or v. It depends on the physical dimensions of the capacitor. </a:t>
            </a:r>
          </a:p>
          <a:p>
            <a:r>
              <a:rPr lang="en-GB" sz="1600" dirty="0">
                <a:latin typeface="Times New Roman" pitchFamily="18" charset="0"/>
                <a:cs typeface="Times New Roman" pitchFamily="18" charset="0"/>
              </a:rPr>
              <a:t>For example, for the parallel-plate capacitor shown in Fig. (a), the capacitance is given by</a:t>
            </a:r>
          </a:p>
          <a:p>
            <a:endParaRPr lang="en-GB" sz="1600" dirty="0">
              <a:latin typeface="Times New Roman" pitchFamily="18" charset="0"/>
              <a:cs typeface="Times New Roman" pitchFamily="18" charset="0"/>
            </a:endParaRPr>
          </a:p>
          <a:p>
            <a:endParaRPr lang="en-GB" sz="1600" dirty="0">
              <a:latin typeface="Times New Roman" pitchFamily="18" charset="0"/>
              <a:cs typeface="Times New Roman" pitchFamily="18" charset="0"/>
            </a:endParaRPr>
          </a:p>
          <a:p>
            <a:r>
              <a:rPr lang="en-GB" sz="1600" dirty="0">
                <a:latin typeface="Times New Roman" pitchFamily="18" charset="0"/>
                <a:cs typeface="Times New Roman" pitchFamily="18" charset="0"/>
              </a:rPr>
              <a:t> Where A is the surface area of each plate, d is the distance between the plates, and is the permittivity of the dielectric material between the plates. </a:t>
            </a:r>
          </a:p>
          <a:p>
            <a:endParaRPr lang="en-GB" sz="1600" dirty="0">
              <a:latin typeface="Times New Roman" pitchFamily="18" charset="0"/>
              <a:cs typeface="Times New Roman" pitchFamily="18" charset="0"/>
            </a:endParaRPr>
          </a:p>
          <a:p>
            <a:r>
              <a:rPr lang="en-GB" sz="1600" dirty="0">
                <a:latin typeface="Times New Roman" pitchFamily="18" charset="0"/>
                <a:cs typeface="Times New Roman" pitchFamily="18" charset="0"/>
              </a:rPr>
              <a:t>The current flowing through the capacitor is given by </a:t>
            </a:r>
          </a:p>
          <a:p>
            <a:endParaRPr lang="en-GB" sz="1600" dirty="0">
              <a:latin typeface="Times New Roman" pitchFamily="18" charset="0"/>
              <a:cs typeface="Times New Roman" pitchFamily="18" charset="0"/>
            </a:endParaRPr>
          </a:p>
          <a:p>
            <a:endParaRPr lang="en-GB" sz="1600" dirty="0">
              <a:latin typeface="Times New Roman" pitchFamily="18" charset="0"/>
              <a:cs typeface="Times New Roman" pitchFamily="18" charset="0"/>
            </a:endParaRPr>
          </a:p>
          <a:p>
            <a:r>
              <a:rPr lang="en-GB" sz="1600" dirty="0">
                <a:latin typeface="Times New Roman" pitchFamily="18" charset="0"/>
                <a:cs typeface="Times New Roman" pitchFamily="18" charset="0"/>
              </a:rPr>
              <a:t>We can rewrite the above equation as </a:t>
            </a:r>
          </a:p>
          <a:p>
            <a:endParaRPr lang="en-GB" sz="1600" dirty="0">
              <a:latin typeface="Times New Roman" pitchFamily="18" charset="0"/>
              <a:cs typeface="Times New Roman" pitchFamily="18" charset="0"/>
            </a:endParaRPr>
          </a:p>
          <a:p>
            <a:r>
              <a:rPr lang="en-GB" sz="1600" dirty="0">
                <a:latin typeface="Times New Roman" pitchFamily="18" charset="0"/>
                <a:cs typeface="Times New Roman" pitchFamily="18" charset="0"/>
              </a:rPr>
              <a:t>Integrating both sides from time 0 to t, we get </a:t>
            </a:r>
            <a:endParaRPr lang="en-US" sz="1600" dirty="0">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2"/>
          <a:srcRect/>
          <a:stretch>
            <a:fillRect/>
          </a:stretch>
        </p:blipFill>
        <p:spPr bwMode="auto">
          <a:xfrm>
            <a:off x="3786182" y="1500174"/>
            <a:ext cx="1019175" cy="428628"/>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5286380" y="2571745"/>
            <a:ext cx="1095375" cy="857256"/>
          </a:xfrm>
          <a:prstGeom prst="rect">
            <a:avLst/>
          </a:prstGeom>
          <a:noFill/>
          <a:ln w="9525">
            <a:noFill/>
            <a:miter lim="800000"/>
            <a:headEnd/>
            <a:tailEnd/>
          </a:ln>
          <a:effectLst/>
        </p:spPr>
      </p:pic>
      <p:pic>
        <p:nvPicPr>
          <p:cNvPr id="5125" name="Picture 5"/>
          <p:cNvPicPr>
            <a:picLocks noChangeAspect="1" noChangeArrowheads="1"/>
          </p:cNvPicPr>
          <p:nvPr/>
        </p:nvPicPr>
        <p:blipFill>
          <a:blip r:embed="rId4"/>
          <a:srcRect/>
          <a:stretch>
            <a:fillRect/>
          </a:stretch>
        </p:blipFill>
        <p:spPr bwMode="auto">
          <a:xfrm>
            <a:off x="3529015" y="3500438"/>
            <a:ext cx="1400175" cy="357190"/>
          </a:xfrm>
          <a:prstGeom prst="rect">
            <a:avLst/>
          </a:prstGeom>
          <a:noFill/>
          <a:ln w="9525">
            <a:noFill/>
            <a:miter lim="800000"/>
            <a:headEnd/>
            <a:tailEnd/>
          </a:ln>
          <a:effectLst/>
        </p:spPr>
      </p:pic>
      <p:pic>
        <p:nvPicPr>
          <p:cNvPr id="5126" name="Picture 6"/>
          <p:cNvPicPr>
            <a:picLocks noChangeAspect="1" noChangeArrowheads="1"/>
          </p:cNvPicPr>
          <p:nvPr/>
        </p:nvPicPr>
        <p:blipFill>
          <a:blip r:embed="rId5"/>
          <a:srcRect/>
          <a:stretch>
            <a:fillRect/>
          </a:stretch>
        </p:blipFill>
        <p:spPr bwMode="auto">
          <a:xfrm>
            <a:off x="4572000" y="3857628"/>
            <a:ext cx="2000264" cy="1285884"/>
          </a:xfrm>
          <a:prstGeom prst="rect">
            <a:avLst/>
          </a:prstGeom>
          <a:noFill/>
          <a:ln w="9525">
            <a:noFill/>
            <a:miter lim="800000"/>
            <a:headEnd/>
            <a:tailEnd/>
          </a:ln>
          <a:effectLst/>
        </p:spPr>
      </p:pic>
      <p:pic>
        <p:nvPicPr>
          <p:cNvPr id="5127" name="Picture 7"/>
          <p:cNvPicPr>
            <a:picLocks noChangeAspect="1" noChangeArrowheads="1"/>
          </p:cNvPicPr>
          <p:nvPr/>
        </p:nvPicPr>
        <p:blipFill>
          <a:blip r:embed="rId6"/>
          <a:srcRect/>
          <a:stretch>
            <a:fillRect/>
          </a:stretch>
        </p:blipFill>
        <p:spPr bwMode="auto">
          <a:xfrm>
            <a:off x="2643174" y="5143512"/>
            <a:ext cx="1500198" cy="357190"/>
          </a:xfrm>
          <a:prstGeom prst="rect">
            <a:avLst/>
          </a:prstGeom>
          <a:noFill/>
          <a:ln w="9525">
            <a:noFill/>
            <a:miter lim="800000"/>
            <a:headEnd/>
            <a:tailEnd/>
          </a:ln>
          <a:effectLst/>
        </p:spPr>
      </p:pic>
      <p:pic>
        <p:nvPicPr>
          <p:cNvPr id="5128" name="Picture 8"/>
          <p:cNvPicPr>
            <a:picLocks noChangeAspect="1" noChangeArrowheads="1"/>
          </p:cNvPicPr>
          <p:nvPr/>
        </p:nvPicPr>
        <p:blipFill>
          <a:blip r:embed="rId7"/>
          <a:srcRect/>
          <a:stretch>
            <a:fillRect/>
          </a:stretch>
        </p:blipFill>
        <p:spPr bwMode="auto">
          <a:xfrm>
            <a:off x="3000364" y="5715016"/>
            <a:ext cx="2500330" cy="609599"/>
          </a:xfrm>
          <a:prstGeom prst="rect">
            <a:avLst/>
          </a:prstGeom>
          <a:noFill/>
          <a:ln w="9525">
            <a:noFill/>
            <a:miter lim="800000"/>
            <a:headEnd/>
            <a:tailEnd/>
          </a:ln>
          <a:effectLst/>
        </p:spPr>
      </p:pic>
      <p:sp>
        <p:nvSpPr>
          <p:cNvPr id="20" name="Rectangle 19"/>
          <p:cNvSpPr/>
          <p:nvPr/>
        </p:nvSpPr>
        <p:spPr>
          <a:xfrm>
            <a:off x="428596" y="4714884"/>
            <a:ext cx="3467616" cy="338554"/>
          </a:xfrm>
          <a:prstGeom prst="rect">
            <a:avLst/>
          </a:prstGeom>
        </p:spPr>
        <p:txBody>
          <a:bodyPr wrap="none">
            <a:spAutoFit/>
          </a:bodyPr>
          <a:lstStyle/>
          <a:p>
            <a:r>
              <a:rPr lang="en-GB" sz="1600" dirty="0">
                <a:latin typeface="Times New Roman" pitchFamily="18" charset="0"/>
                <a:cs typeface="Times New Roman" pitchFamily="18" charset="0"/>
              </a:rPr>
              <a:t>The power absorbed by the capacitor is </a:t>
            </a:r>
            <a:endParaRPr lang="en-US" sz="1600" dirty="0">
              <a:latin typeface="Times New Roman" pitchFamily="18" charset="0"/>
              <a:cs typeface="Times New Roman" pitchFamily="18" charset="0"/>
            </a:endParaRPr>
          </a:p>
        </p:txBody>
      </p:sp>
      <p:sp>
        <p:nvSpPr>
          <p:cNvPr id="21" name="Rectangle 20"/>
          <p:cNvSpPr/>
          <p:nvPr/>
        </p:nvSpPr>
        <p:spPr>
          <a:xfrm>
            <a:off x="285720" y="5572140"/>
            <a:ext cx="3350084" cy="338554"/>
          </a:xfrm>
          <a:prstGeom prst="rect">
            <a:avLst/>
          </a:prstGeom>
        </p:spPr>
        <p:txBody>
          <a:bodyPr wrap="none">
            <a:spAutoFit/>
          </a:bodyPr>
          <a:lstStyle/>
          <a:p>
            <a:r>
              <a:rPr lang="en-GB" sz="1600" dirty="0">
                <a:latin typeface="Times New Roman" pitchFamily="18" charset="0"/>
                <a:cs typeface="Times New Roman" pitchFamily="18" charset="0"/>
              </a:rPr>
              <a:t>The </a:t>
            </a:r>
            <a:r>
              <a:rPr lang="en-GB" sz="1600" b="1" dirty="0">
                <a:latin typeface="Times New Roman" pitchFamily="18" charset="0"/>
                <a:cs typeface="Times New Roman" pitchFamily="18" charset="0"/>
              </a:rPr>
              <a:t>energy stored </a:t>
            </a:r>
            <a:r>
              <a:rPr lang="en-GB" sz="1600" dirty="0">
                <a:latin typeface="Times New Roman" pitchFamily="18" charset="0"/>
                <a:cs typeface="Times New Roman" pitchFamily="18" charset="0"/>
              </a:rPr>
              <a:t>by the capacitor is </a:t>
            </a:r>
            <a:endParaRPr lang="en-US" sz="1600" dirty="0">
              <a:latin typeface="Times New Roman" pitchFamily="18" charset="0"/>
              <a:cs typeface="Times New Roman" pitchFamily="18" charset="0"/>
            </a:endParaRPr>
          </a:p>
        </p:txBody>
      </p:sp>
      <p:sp>
        <p:nvSpPr>
          <p:cNvPr id="22" name="Rectangle 21"/>
          <p:cNvSpPr/>
          <p:nvPr/>
        </p:nvSpPr>
        <p:spPr>
          <a:xfrm>
            <a:off x="7215206" y="3786190"/>
            <a:ext cx="1714512" cy="2246769"/>
          </a:xfrm>
          <a:prstGeom prst="rect">
            <a:avLst/>
          </a:prstGeom>
        </p:spPr>
        <p:txBody>
          <a:bodyPr wrap="square">
            <a:spAutoFit/>
          </a:bodyPr>
          <a:lstStyle/>
          <a:p>
            <a:pPr algn="just"/>
            <a:r>
              <a:rPr lang="en-GB" sz="1400" dirty="0">
                <a:latin typeface="Times New Roman" pitchFamily="18" charset="0"/>
                <a:cs typeface="Times New Roman" pitchFamily="18" charset="0"/>
              </a:rPr>
              <a:t>From the above equation we note that the voltage across the terminals of a capacitor is dependent upon the integral of the current through it and the initial voltage </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3914815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28596" y="-31931"/>
            <a:ext cx="5500726" cy="746287"/>
          </a:xfrm>
        </p:spPr>
        <p:txBody>
          <a:bodyPr>
            <a:normAutofit/>
          </a:bodyPr>
          <a:lstStyle/>
          <a:p>
            <a:r>
              <a:rPr lang="en-US" sz="3200" b="1" dirty="0">
                <a:solidFill>
                  <a:srgbClr val="C00000"/>
                </a:solidFill>
                <a:latin typeface="Times New Roman" pitchFamily="18" charset="0"/>
                <a:cs typeface="Times New Roman" pitchFamily="18" charset="0"/>
              </a:rPr>
              <a:t>Cont…</a:t>
            </a:r>
            <a:endParaRPr lang="en-US" sz="3600" dirty="0"/>
          </a:p>
        </p:txBody>
      </p:sp>
      <p:sp>
        <p:nvSpPr>
          <p:cNvPr id="14" name="Rectangle 13"/>
          <p:cNvSpPr/>
          <p:nvPr/>
        </p:nvSpPr>
        <p:spPr>
          <a:xfrm>
            <a:off x="357158" y="500042"/>
            <a:ext cx="8572560" cy="2308324"/>
          </a:xfrm>
          <a:prstGeom prst="rect">
            <a:avLst/>
          </a:prstGeom>
        </p:spPr>
        <p:txBody>
          <a:bodyPr wrap="square">
            <a:spAutoFit/>
          </a:bodyPr>
          <a:lstStyle/>
          <a:p>
            <a:r>
              <a:rPr lang="en-GB" sz="1600" dirty="0">
                <a:latin typeface="Times New Roman" pitchFamily="18" charset="0"/>
                <a:cs typeface="Times New Roman" pitchFamily="18" charset="0"/>
              </a:rPr>
              <a:t>From the above discussion we </a:t>
            </a:r>
            <a:r>
              <a:rPr lang="en-GB" sz="1600" b="1" dirty="0">
                <a:latin typeface="Times New Roman" pitchFamily="18" charset="0"/>
                <a:cs typeface="Times New Roman" pitchFamily="18" charset="0"/>
              </a:rPr>
              <a:t>can conclude </a:t>
            </a:r>
            <a:r>
              <a:rPr lang="en-GB" sz="1600" dirty="0">
                <a:latin typeface="Times New Roman" pitchFamily="18" charset="0"/>
                <a:cs typeface="Times New Roman" pitchFamily="18" charset="0"/>
              </a:rPr>
              <a:t>the following, </a:t>
            </a:r>
          </a:p>
          <a:p>
            <a:pPr marL="177800" indent="-177800"/>
            <a:r>
              <a:rPr lang="en-GB" sz="1600" dirty="0">
                <a:latin typeface="Times New Roman" pitchFamily="18" charset="0"/>
                <a:cs typeface="Times New Roman" pitchFamily="18" charset="0"/>
              </a:rPr>
              <a:t>1. The current in a capacitor is zero if the voltage across it is constant; that means, the capacitor acts as an open circuit to DC. </a:t>
            </a:r>
          </a:p>
          <a:p>
            <a:pPr marL="177800" indent="-177800"/>
            <a:r>
              <a:rPr lang="en-GB" sz="1600" dirty="0">
                <a:latin typeface="Times New Roman" pitchFamily="18" charset="0"/>
                <a:cs typeface="Times New Roman" pitchFamily="18" charset="0"/>
              </a:rPr>
              <a:t>2. A small change in voltage across a capacitance within zero time gives an infinite current through the capacitor, which is physically impossible. In a fixed capacitance the voltage cannot change abruptly. i.e., A capacitor will oppose the sudden changes in voltages. </a:t>
            </a:r>
          </a:p>
          <a:p>
            <a:r>
              <a:rPr lang="en-GB" sz="1600" dirty="0">
                <a:latin typeface="Times New Roman" pitchFamily="18" charset="0"/>
                <a:cs typeface="Times New Roman" pitchFamily="18" charset="0"/>
              </a:rPr>
              <a:t>3. The capacitor can store a finite amount of energy, even if the current through it is zero. </a:t>
            </a:r>
          </a:p>
          <a:p>
            <a:pPr marL="177800" indent="-177800"/>
            <a:r>
              <a:rPr lang="en-GB" sz="1600" dirty="0">
                <a:latin typeface="Times New Roman" pitchFamily="18" charset="0"/>
                <a:cs typeface="Times New Roman" pitchFamily="18" charset="0"/>
              </a:rPr>
              <a:t>4. A pure capacitor </a:t>
            </a:r>
            <a:r>
              <a:rPr lang="en-GB" sz="1600" b="1" dirty="0">
                <a:latin typeface="Times New Roman" pitchFamily="18" charset="0"/>
                <a:cs typeface="Times New Roman" pitchFamily="18" charset="0"/>
              </a:rPr>
              <a:t>never dissipates energy, but only stores it</a:t>
            </a:r>
            <a:r>
              <a:rPr lang="en-GB" sz="1600" dirty="0">
                <a:latin typeface="Times New Roman" pitchFamily="18" charset="0"/>
                <a:cs typeface="Times New Roman" pitchFamily="18" charset="0"/>
              </a:rPr>
              <a:t>; that is why it is called non-dissipative passive element. However, physical capacitors dissipate power due to internal resistance. </a:t>
            </a:r>
          </a:p>
        </p:txBody>
      </p:sp>
      <p:pic>
        <p:nvPicPr>
          <p:cNvPr id="6146" name="Picture 2"/>
          <p:cNvPicPr>
            <a:picLocks noChangeAspect="1" noChangeArrowheads="1"/>
          </p:cNvPicPr>
          <p:nvPr/>
        </p:nvPicPr>
        <p:blipFill>
          <a:blip r:embed="rId2"/>
          <a:srcRect/>
          <a:stretch>
            <a:fillRect/>
          </a:stretch>
        </p:blipFill>
        <p:spPr bwMode="auto">
          <a:xfrm>
            <a:off x="1142976" y="3143248"/>
            <a:ext cx="6638926" cy="1214446"/>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1000100" y="4429132"/>
            <a:ext cx="5643602" cy="2000264"/>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6786578" y="4643446"/>
            <a:ext cx="1857388" cy="1643074"/>
          </a:xfrm>
          <a:prstGeom prst="rect">
            <a:avLst/>
          </a:prstGeom>
          <a:noFill/>
          <a:ln w="9525">
            <a:noFill/>
            <a:miter lim="800000"/>
            <a:headEnd/>
            <a:tailEnd/>
          </a:ln>
          <a:effectLst/>
        </p:spPr>
      </p:pic>
      <p:sp>
        <p:nvSpPr>
          <p:cNvPr id="17" name="Rectangle 16"/>
          <p:cNvSpPr/>
          <p:nvPr/>
        </p:nvSpPr>
        <p:spPr>
          <a:xfrm>
            <a:off x="214282" y="4071942"/>
            <a:ext cx="1035861" cy="338554"/>
          </a:xfrm>
          <a:prstGeom prst="rect">
            <a:avLst/>
          </a:prstGeom>
        </p:spPr>
        <p:txBody>
          <a:bodyPr wrap="none">
            <a:spAutoFit/>
          </a:bodyPr>
          <a:lstStyle/>
          <a:p>
            <a:r>
              <a:rPr lang="en-US" sz="1600" b="1" dirty="0">
                <a:latin typeface="Times New Roman" pitchFamily="18" charset="0"/>
                <a:cs typeface="Times New Roman" pitchFamily="18" charset="0"/>
              </a:rPr>
              <a:t>Solution: </a:t>
            </a:r>
            <a:endParaRPr lang="en-US" sz="1600" dirty="0">
              <a:latin typeface="Times New Roman" pitchFamily="18" charset="0"/>
              <a:cs typeface="Times New Roman" pitchFamily="18" charset="0"/>
            </a:endParaRPr>
          </a:p>
        </p:txBody>
      </p:sp>
      <p:sp>
        <p:nvSpPr>
          <p:cNvPr id="18" name="Rectangle 17"/>
          <p:cNvSpPr/>
          <p:nvPr/>
        </p:nvSpPr>
        <p:spPr>
          <a:xfrm>
            <a:off x="214282" y="3143248"/>
            <a:ext cx="1093569" cy="338554"/>
          </a:xfrm>
          <a:prstGeom prst="rect">
            <a:avLst/>
          </a:prstGeom>
        </p:spPr>
        <p:txBody>
          <a:bodyPr wrap="none">
            <a:spAutoFit/>
          </a:bodyPr>
          <a:lstStyle/>
          <a:p>
            <a:r>
              <a:rPr lang="en-US" sz="1600" b="1" dirty="0">
                <a:latin typeface="Times New Roman" pitchFamily="18" charset="0"/>
                <a:cs typeface="Times New Roman" pitchFamily="18" charset="0"/>
              </a:rPr>
              <a:t>Question: </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692222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6200"/>
            <a:ext cx="7772400" cy="1470025"/>
          </a:xfrm>
        </p:spPr>
        <p:txBody>
          <a:bodyPr>
            <a:normAutofit/>
          </a:bodyPr>
          <a:lstStyle/>
          <a:p>
            <a:r>
              <a:rPr lang="en-IN" dirty="0">
                <a:solidFill>
                  <a:srgbClr val="C00000"/>
                </a:solidFill>
              </a:rPr>
              <a:t>Principle of Electricity</a:t>
            </a:r>
            <a:br>
              <a:rPr lang="en-IN" dirty="0"/>
            </a:br>
            <a:endParaRPr lang="en-IN" dirty="0">
              <a:solidFill>
                <a:srgbClr val="C00000"/>
              </a:solidFill>
            </a:endParaRPr>
          </a:p>
        </p:txBody>
      </p:sp>
      <p:sp>
        <p:nvSpPr>
          <p:cNvPr id="6" name="Content Placeholder 2"/>
          <p:cNvSpPr>
            <a:spLocks noGrp="1"/>
          </p:cNvSpPr>
          <p:nvPr>
            <p:ph type="subTitle" idx="1"/>
          </p:nvPr>
        </p:nvSpPr>
        <p:spPr>
          <a:xfrm>
            <a:off x="838200" y="1219200"/>
            <a:ext cx="6400800" cy="3733800"/>
          </a:xfrm>
        </p:spPr>
        <p:txBody>
          <a:bodyPr>
            <a:noAutofit/>
          </a:bodyPr>
          <a:lstStyle/>
          <a:p>
            <a:pPr algn="l"/>
            <a:r>
              <a:rPr lang="en-IN" dirty="0">
                <a:solidFill>
                  <a:schemeClr val="tx2"/>
                </a:solidFill>
                <a:latin typeface="Times New Roman" pitchFamily="18" charset="0"/>
                <a:cs typeface="Times New Roman" pitchFamily="18" charset="0"/>
              </a:rPr>
              <a:t>Basic Concepts and definitions</a:t>
            </a:r>
          </a:p>
          <a:p>
            <a:pPr marL="742950" lvl="1" indent="-285750" algn="l">
              <a:lnSpc>
                <a:spcPct val="80000"/>
              </a:lnSpc>
              <a:buFont typeface="Arial" pitchFamily="34" charset="0"/>
              <a:buChar char="–"/>
            </a:pPr>
            <a:r>
              <a:rPr lang="en-IN" dirty="0">
                <a:solidFill>
                  <a:schemeClr val="tx1"/>
                </a:solidFill>
              </a:rPr>
              <a:t>Charge</a:t>
            </a:r>
          </a:p>
          <a:p>
            <a:pPr marL="742950" lvl="1" indent="-285750" algn="l">
              <a:lnSpc>
                <a:spcPct val="80000"/>
              </a:lnSpc>
              <a:buFont typeface="Arial" pitchFamily="34" charset="0"/>
              <a:buChar char="–"/>
            </a:pPr>
            <a:r>
              <a:rPr lang="en-IN" dirty="0">
                <a:solidFill>
                  <a:schemeClr val="tx1"/>
                </a:solidFill>
              </a:rPr>
              <a:t>Current</a:t>
            </a:r>
          </a:p>
          <a:p>
            <a:pPr marL="742950" lvl="1" indent="-285750" algn="l">
              <a:lnSpc>
                <a:spcPct val="80000"/>
              </a:lnSpc>
              <a:buFont typeface="Arial" pitchFamily="34" charset="0"/>
              <a:buChar char="–"/>
            </a:pPr>
            <a:r>
              <a:rPr lang="en-IN" dirty="0">
                <a:solidFill>
                  <a:schemeClr val="tx1"/>
                </a:solidFill>
              </a:rPr>
              <a:t>Voltage or Potential Difference</a:t>
            </a:r>
          </a:p>
          <a:p>
            <a:pPr marL="742950" lvl="1" indent="-285750" algn="l">
              <a:lnSpc>
                <a:spcPct val="80000"/>
              </a:lnSpc>
              <a:buFont typeface="Arial" pitchFamily="34" charset="0"/>
              <a:buChar char="–"/>
            </a:pPr>
            <a:r>
              <a:rPr lang="en-IN" dirty="0">
                <a:solidFill>
                  <a:schemeClr val="tx1"/>
                </a:solidFill>
              </a:rPr>
              <a:t>Energy </a:t>
            </a:r>
          </a:p>
          <a:p>
            <a:pPr marL="742950" lvl="1" indent="-285750" algn="l">
              <a:lnSpc>
                <a:spcPct val="80000"/>
              </a:lnSpc>
              <a:buFont typeface="Arial" pitchFamily="34" charset="0"/>
              <a:buChar char="–"/>
            </a:pPr>
            <a:r>
              <a:rPr lang="en-IN" dirty="0">
                <a:solidFill>
                  <a:schemeClr val="tx1"/>
                </a:solidFill>
              </a:rPr>
              <a:t>Power</a:t>
            </a:r>
            <a:endParaRPr lang="en-US" dirty="0">
              <a:solidFill>
                <a:schemeClr val="tx1"/>
              </a:solidFill>
            </a:endParaRPr>
          </a:p>
        </p:txBody>
      </p:sp>
    </p:spTree>
    <p:extLst>
      <p:ext uri="{BB962C8B-B14F-4D97-AF65-F5344CB8AC3E}">
        <p14:creationId xmlns:p14="http://schemas.microsoft.com/office/powerpoint/2010/main" val="1714372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b="1" dirty="0">
                <a:solidFill>
                  <a:srgbClr val="C00000"/>
                </a:solidFill>
                <a:latin typeface="Times New Roman" pitchFamily="18" charset="0"/>
                <a:cs typeface="Times New Roman" pitchFamily="18" charset="0"/>
              </a:rPr>
              <a:t>Charge </a:t>
            </a:r>
            <a:endParaRPr lang="en-US"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Fundamental electric charge carrying particles are electron ( negative charge) and protons (positive charge)</a:t>
            </a:r>
          </a:p>
          <a:p>
            <a:r>
              <a:rPr lang="en-IN" dirty="0">
                <a:latin typeface="Times New Roman" pitchFamily="18" charset="0"/>
                <a:cs typeface="Times New Roman" pitchFamily="18" charset="0"/>
              </a:rPr>
              <a:t>Magnitude = </a:t>
            </a:r>
            <a:r>
              <a:rPr lang="en-US" dirty="0"/>
              <a:t>1.602x10-19 C.</a:t>
            </a:r>
          </a:p>
          <a:p>
            <a:r>
              <a:rPr lang="en-IN" dirty="0">
                <a:latin typeface="Times New Roman" pitchFamily="18" charset="0"/>
                <a:cs typeface="Times New Roman" pitchFamily="18" charset="0"/>
              </a:rPr>
              <a:t>Denoted by Q, q and Unit is Coulomb.</a:t>
            </a:r>
          </a:p>
          <a:p>
            <a:pPr>
              <a:buNone/>
            </a:pPr>
            <a:r>
              <a:rPr lang="en-IN" dirty="0">
                <a:latin typeface="Times New Roman" pitchFamily="18" charset="0"/>
                <a:cs typeface="Times New Roman" pitchFamily="18" charset="0"/>
              </a:rPr>
              <a:t>       </a:t>
            </a:r>
          </a:p>
          <a:p>
            <a:pPr>
              <a:buNone/>
            </a:pPr>
            <a:r>
              <a:rPr lang="en-IN" dirty="0">
                <a:latin typeface="Times New Roman" pitchFamily="18" charset="0"/>
                <a:cs typeface="Times New Roman" pitchFamily="18" charset="0"/>
              </a:rPr>
              <a:t>		Coulomb’s Law F=Q</a:t>
            </a:r>
            <a:r>
              <a:rPr lang="en-IN" baseline="-25000" dirty="0">
                <a:latin typeface="Times New Roman" pitchFamily="18" charset="0"/>
                <a:cs typeface="Times New Roman" pitchFamily="18" charset="0"/>
              </a:rPr>
              <a:t>1</a:t>
            </a:r>
            <a:r>
              <a:rPr lang="en-IN" dirty="0">
                <a:latin typeface="Times New Roman" pitchFamily="18" charset="0"/>
                <a:cs typeface="Times New Roman" pitchFamily="18" charset="0"/>
              </a:rPr>
              <a:t>Q</a:t>
            </a:r>
            <a:r>
              <a:rPr lang="en-IN" baseline="-25000" dirty="0">
                <a:latin typeface="Times New Roman" pitchFamily="18" charset="0"/>
                <a:cs typeface="Times New Roman" pitchFamily="18" charset="0"/>
              </a:rPr>
              <a:t>2</a:t>
            </a:r>
            <a:r>
              <a:rPr lang="en-IN" dirty="0">
                <a:latin typeface="Times New Roman" pitchFamily="18" charset="0"/>
                <a:cs typeface="Times New Roman" pitchFamily="18" charset="0"/>
              </a:rPr>
              <a:t>/4</a:t>
            </a:r>
            <a:r>
              <a:rPr lang="el-GR" dirty="0">
                <a:latin typeface="Times New Roman" pitchFamily="18" charset="0"/>
                <a:cs typeface="Times New Roman" pitchFamily="18" charset="0"/>
              </a:rPr>
              <a:t>π</a:t>
            </a:r>
            <a:r>
              <a:rPr lang="en-IN" dirty="0">
                <a:latin typeface="Times New Roman" pitchFamily="18" charset="0"/>
                <a:cs typeface="Times New Roman" pitchFamily="18" charset="0"/>
              </a:rPr>
              <a:t>↋ d</a:t>
            </a:r>
            <a:r>
              <a:rPr lang="en-IN" baseline="30000" dirty="0">
                <a:latin typeface="Times New Roman" pitchFamily="18" charset="0"/>
                <a:cs typeface="Times New Roman" pitchFamily="18" charset="0"/>
              </a:rPr>
              <a:t>2 </a:t>
            </a:r>
            <a:r>
              <a:rPr lang="en-IN" dirty="0">
                <a:latin typeface="Times New Roman" pitchFamily="18" charset="0"/>
                <a:cs typeface="Times New Roman" pitchFamily="18" charset="0"/>
              </a:rPr>
              <a:t> N</a:t>
            </a:r>
            <a:endParaRPr lang="en-US" baseline="30000" dirty="0">
              <a:latin typeface="Times New Roman" pitchFamily="18" charset="0"/>
              <a:cs typeface="Times New Roman" pitchFamily="18" charset="0"/>
            </a:endParaRPr>
          </a:p>
        </p:txBody>
      </p:sp>
    </p:spTree>
    <p:extLst>
      <p:ext uri="{BB962C8B-B14F-4D97-AF65-F5344CB8AC3E}">
        <p14:creationId xmlns:p14="http://schemas.microsoft.com/office/powerpoint/2010/main" val="2481471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43000"/>
          </a:xfrm>
        </p:spPr>
        <p:txBody>
          <a:bodyPr/>
          <a:lstStyle/>
          <a:p>
            <a:r>
              <a:rPr lang="en-IN" b="1" dirty="0">
                <a:solidFill>
                  <a:srgbClr val="C00000"/>
                </a:solidFill>
                <a:latin typeface="Times New Roman" pitchFamily="18" charset="0"/>
                <a:cs typeface="Times New Roman" pitchFamily="18" charset="0"/>
              </a:rPr>
              <a:t>Current</a:t>
            </a:r>
            <a:r>
              <a:rPr lang="en-IN"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00034" y="785794"/>
            <a:ext cx="8229600" cy="5000660"/>
          </a:xfrm>
        </p:spPr>
        <p:txBody>
          <a:bodyPr>
            <a:normAutofit fontScale="77500" lnSpcReduction="20000"/>
          </a:bodyPr>
          <a:lstStyle/>
          <a:p>
            <a:endParaRPr lang="en-GB" dirty="0">
              <a:latin typeface="Times New Roman" pitchFamily="18" charset="0"/>
              <a:cs typeface="Times New Roman" pitchFamily="18" charset="0"/>
            </a:endParaRPr>
          </a:p>
          <a:p>
            <a:r>
              <a:rPr lang="en-GB" dirty="0">
                <a:latin typeface="Times New Roman" pitchFamily="18" charset="0"/>
                <a:cs typeface="Times New Roman" pitchFamily="18" charset="0"/>
              </a:rPr>
              <a:t>Current can be defined as the motion of charge through a conducting material, measured in Ampere (A). Electric current, is denoted by the letter </a:t>
            </a:r>
            <a:r>
              <a:rPr lang="en-GB" dirty="0" err="1">
                <a:latin typeface="Times New Roman" pitchFamily="18" charset="0"/>
                <a:cs typeface="Times New Roman" pitchFamily="18" charset="0"/>
              </a:rPr>
              <a:t>i</a:t>
            </a:r>
            <a:r>
              <a:rPr lang="en-GB" dirty="0">
                <a:latin typeface="Times New Roman" pitchFamily="18" charset="0"/>
                <a:cs typeface="Times New Roman" pitchFamily="18" charset="0"/>
              </a:rPr>
              <a:t> or I. </a:t>
            </a:r>
          </a:p>
          <a:p>
            <a:r>
              <a:rPr lang="en-GB" dirty="0">
                <a:latin typeface="Times New Roman" pitchFamily="18" charset="0"/>
                <a:cs typeface="Times New Roman" pitchFamily="18" charset="0"/>
              </a:rPr>
              <a:t>Current is the quantity of total charge that passes through an arbitrary cross section of a conducting material per unit second.</a:t>
            </a:r>
          </a:p>
          <a:p>
            <a:pPr>
              <a:buNone/>
            </a:pPr>
            <a:r>
              <a:rPr lang="en-GB" dirty="0">
                <a:latin typeface="Times New Roman" pitchFamily="18" charset="0"/>
                <a:cs typeface="Times New Roman" pitchFamily="18" charset="0"/>
              </a:rPr>
              <a:t>               I= Q/t or Q= It</a:t>
            </a:r>
          </a:p>
          <a:p>
            <a:r>
              <a:rPr lang="en-GB" dirty="0">
                <a:latin typeface="Times New Roman" pitchFamily="18" charset="0"/>
                <a:cs typeface="Times New Roman" pitchFamily="18" charset="0"/>
              </a:rPr>
              <a:t>The current can also be defined as the rate of charge passing through a point in an electric circuit</a:t>
            </a:r>
            <a:r>
              <a:rPr lang="en-GB" b="1" dirty="0">
                <a:latin typeface="Times New Roman" pitchFamily="18" charset="0"/>
                <a:cs typeface="Times New Roman" pitchFamily="18" charset="0"/>
              </a:rPr>
              <a:t>.</a:t>
            </a:r>
          </a:p>
          <a:p>
            <a:endParaRPr lang="en-GB" dirty="0">
              <a:latin typeface="Times New Roman" pitchFamily="18" charset="0"/>
              <a:cs typeface="Times New Roman" pitchFamily="18" charset="0"/>
            </a:endParaRPr>
          </a:p>
          <a:p>
            <a:endParaRPr lang="en-GB" dirty="0">
              <a:latin typeface="Times New Roman" pitchFamily="18" charset="0"/>
              <a:cs typeface="Times New Roman" pitchFamily="18" charset="0"/>
            </a:endParaRPr>
          </a:p>
          <a:p>
            <a:r>
              <a:rPr lang="en-GB" dirty="0">
                <a:latin typeface="Times New Roman" pitchFamily="18" charset="0"/>
                <a:cs typeface="Times New Roman" pitchFamily="18" charset="0"/>
              </a:rPr>
              <a:t>The charge transferred between time t1 and t2 can be obtained as </a:t>
            </a:r>
          </a:p>
        </p:txBody>
      </p:sp>
      <p:pic>
        <p:nvPicPr>
          <p:cNvPr id="1028" name="Picture 4"/>
          <p:cNvPicPr>
            <a:picLocks noChangeAspect="1" noChangeArrowheads="1"/>
          </p:cNvPicPr>
          <p:nvPr/>
        </p:nvPicPr>
        <p:blipFill>
          <a:blip r:embed="rId2"/>
          <a:srcRect/>
          <a:stretch>
            <a:fillRect/>
          </a:stretch>
        </p:blipFill>
        <p:spPr bwMode="auto">
          <a:xfrm>
            <a:off x="4357686" y="4314836"/>
            <a:ext cx="742950" cy="6858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3857620" y="5715016"/>
            <a:ext cx="1400175" cy="819150"/>
          </a:xfrm>
          <a:prstGeom prst="rect">
            <a:avLst/>
          </a:prstGeom>
          <a:noFill/>
          <a:ln w="9525">
            <a:noFill/>
            <a:miter lim="800000"/>
            <a:headEnd/>
            <a:tailEnd/>
          </a:ln>
          <a:effectLst/>
        </p:spPr>
      </p:pic>
    </p:spTree>
    <p:extLst>
      <p:ext uri="{BB962C8B-B14F-4D97-AF65-F5344CB8AC3E}">
        <p14:creationId xmlns:p14="http://schemas.microsoft.com/office/powerpoint/2010/main" val="2729400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43000"/>
          </a:xfrm>
        </p:spPr>
        <p:txBody>
          <a:bodyPr/>
          <a:lstStyle/>
          <a:p>
            <a:r>
              <a:rPr lang="en-IN" b="1" dirty="0">
                <a:solidFill>
                  <a:srgbClr val="C00000"/>
                </a:solidFill>
                <a:latin typeface="Times New Roman" pitchFamily="18" charset="0"/>
                <a:cs typeface="Times New Roman" pitchFamily="18" charset="0"/>
              </a:rPr>
              <a:t>Types of Current</a:t>
            </a:r>
            <a:r>
              <a:rPr lang="en-IN"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00034" y="785794"/>
            <a:ext cx="8229600" cy="5000660"/>
          </a:xfrm>
        </p:spPr>
        <p:txBody>
          <a:bodyPr>
            <a:normAutofit/>
          </a:bodyPr>
          <a:lstStyle/>
          <a:p>
            <a:r>
              <a:rPr lang="en-GB" dirty="0">
                <a:latin typeface="Times New Roman" pitchFamily="18" charset="0"/>
                <a:cs typeface="Times New Roman" pitchFamily="18" charset="0"/>
              </a:rPr>
              <a:t>Direct Current (DC): Remains constant with time</a:t>
            </a:r>
          </a:p>
          <a:p>
            <a:endParaRPr lang="en-GB" dirty="0">
              <a:latin typeface="Times New Roman" pitchFamily="18" charset="0"/>
              <a:cs typeface="Times New Roman" pitchFamily="18" charset="0"/>
            </a:endParaRPr>
          </a:p>
          <a:p>
            <a:endParaRPr lang="en-GB" dirty="0">
              <a:latin typeface="Times New Roman" pitchFamily="18" charset="0"/>
              <a:cs typeface="Times New Roman" pitchFamily="18" charset="0"/>
            </a:endParaRPr>
          </a:p>
          <a:p>
            <a:r>
              <a:rPr lang="en-GB" dirty="0">
                <a:latin typeface="Times New Roman" pitchFamily="18" charset="0"/>
                <a:cs typeface="Times New Roman" pitchFamily="18" charset="0"/>
              </a:rPr>
              <a:t>Alternating Current (AC): Varies with time</a:t>
            </a:r>
          </a:p>
          <a:p>
            <a:pPr>
              <a:buNone/>
            </a:pPr>
            <a:endParaRPr lang="en-GB"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srcRect/>
          <a:stretch>
            <a:fillRect/>
          </a:stretch>
        </p:blipFill>
        <p:spPr bwMode="auto">
          <a:xfrm>
            <a:off x="2500299" y="1571613"/>
            <a:ext cx="3000395" cy="1428760"/>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2786050" y="3857628"/>
            <a:ext cx="3357586" cy="1571636"/>
          </a:xfrm>
          <a:prstGeom prst="rect">
            <a:avLst/>
          </a:prstGeom>
          <a:noFill/>
          <a:ln w="9525">
            <a:noFill/>
            <a:miter lim="800000"/>
            <a:headEnd/>
            <a:tailEnd/>
          </a:ln>
          <a:effectLst/>
        </p:spPr>
      </p:pic>
      <p:sp>
        <p:nvSpPr>
          <p:cNvPr id="10" name="TextBox 9"/>
          <p:cNvSpPr txBox="1"/>
          <p:nvPr/>
        </p:nvSpPr>
        <p:spPr>
          <a:xfrm>
            <a:off x="5715008" y="1857364"/>
            <a:ext cx="1000132" cy="369332"/>
          </a:xfrm>
          <a:prstGeom prst="rect">
            <a:avLst/>
          </a:prstGeom>
          <a:noFill/>
        </p:spPr>
        <p:txBody>
          <a:bodyPr wrap="square" rtlCol="0">
            <a:spAutoFit/>
          </a:bodyPr>
          <a:lstStyle/>
          <a:p>
            <a:r>
              <a:rPr lang="en-IN" dirty="0" err="1"/>
              <a:t>Iab</a:t>
            </a:r>
            <a:r>
              <a:rPr lang="en-IN" dirty="0"/>
              <a:t>= -</a:t>
            </a:r>
            <a:r>
              <a:rPr lang="en-IN" dirty="0" err="1"/>
              <a:t>Iba</a:t>
            </a:r>
            <a:endParaRPr lang="en-US" dirty="0"/>
          </a:p>
        </p:txBody>
      </p:sp>
      <p:pic>
        <p:nvPicPr>
          <p:cNvPr id="2054" name="Picture 6"/>
          <p:cNvPicPr>
            <a:picLocks noChangeAspect="1" noChangeArrowheads="1"/>
          </p:cNvPicPr>
          <p:nvPr/>
        </p:nvPicPr>
        <p:blipFill>
          <a:blip r:embed="rId4"/>
          <a:srcRect/>
          <a:stretch>
            <a:fillRect/>
          </a:stretch>
        </p:blipFill>
        <p:spPr bwMode="auto">
          <a:xfrm>
            <a:off x="3143240" y="5500702"/>
            <a:ext cx="2187575" cy="342900"/>
          </a:xfrm>
          <a:prstGeom prst="rect">
            <a:avLst/>
          </a:prstGeom>
          <a:noFill/>
          <a:ln w="9525">
            <a:noFill/>
            <a:miter lim="800000"/>
            <a:headEnd/>
            <a:tailEnd/>
          </a:ln>
          <a:effectLst/>
        </p:spPr>
      </p:pic>
    </p:spTree>
    <p:extLst>
      <p:ext uri="{BB962C8B-B14F-4D97-AF65-F5344CB8AC3E}">
        <p14:creationId xmlns:p14="http://schemas.microsoft.com/office/powerpoint/2010/main" val="3879654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Question </a:t>
            </a:r>
            <a:endParaRPr lang="en-US" dirty="0"/>
          </a:p>
        </p:txBody>
      </p:sp>
      <p:sp>
        <p:nvSpPr>
          <p:cNvPr id="3" name="Content Placeholder 2"/>
          <p:cNvSpPr>
            <a:spLocks noGrp="1"/>
          </p:cNvSpPr>
          <p:nvPr>
            <p:ph idx="1"/>
          </p:nvPr>
        </p:nvSpPr>
        <p:spPr>
          <a:xfrm>
            <a:off x="357158" y="1214422"/>
            <a:ext cx="8229600" cy="4525963"/>
          </a:xfrm>
        </p:spPr>
        <p:txBody>
          <a:bodyPr/>
          <a:lstStyle/>
          <a:p>
            <a:pPr>
              <a:buNone/>
            </a:pPr>
            <a:r>
              <a:rPr lang="en-GB" dirty="0"/>
              <a:t>The total charge entering a terminal is given by =5 sin4</a:t>
            </a:r>
            <a:r>
              <a:rPr lang="el-GR" dirty="0"/>
              <a:t>π</a:t>
            </a:r>
            <a:r>
              <a:rPr lang="en-IN" dirty="0"/>
              <a:t>t</a:t>
            </a:r>
            <a:r>
              <a:rPr lang="en-GB" dirty="0"/>
              <a:t> . Calculate the current at t=0.5s .</a:t>
            </a:r>
          </a:p>
          <a:p>
            <a:pPr>
              <a:buNone/>
            </a:pPr>
            <a:r>
              <a:rPr lang="en-GB" dirty="0"/>
              <a:t>			</a:t>
            </a:r>
          </a:p>
          <a:p>
            <a:pPr>
              <a:buNone/>
            </a:pPr>
            <a:endParaRPr lang="en-GB" dirty="0"/>
          </a:p>
          <a:p>
            <a:pPr>
              <a:buNone/>
            </a:pPr>
            <a:r>
              <a:rPr lang="en-GB" dirty="0" err="1"/>
              <a:t>Ans</a:t>
            </a:r>
            <a:r>
              <a:rPr lang="en-GB" dirty="0"/>
              <a:t>- Current = 31.42mA</a:t>
            </a:r>
            <a:endParaRPr lang="en-US" dirty="0"/>
          </a:p>
        </p:txBody>
      </p:sp>
    </p:spTree>
    <p:extLst>
      <p:ext uri="{BB962C8B-B14F-4D97-AF65-F5344CB8AC3E}">
        <p14:creationId xmlns:p14="http://schemas.microsoft.com/office/powerpoint/2010/main" val="4215599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TotalTime>
  <Words>5493</Words>
  <Application>Microsoft Office PowerPoint</Application>
  <PresentationFormat>On-screen Show (4:3)</PresentationFormat>
  <Paragraphs>472</Paragraphs>
  <Slides>49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5" baseType="lpstr">
      <vt:lpstr>Arial</vt:lpstr>
      <vt:lpstr>Calibri</vt:lpstr>
      <vt:lpstr>Tahoma</vt:lpstr>
      <vt:lpstr>Times New Roman</vt:lpstr>
      <vt:lpstr>Office Theme</vt:lpstr>
      <vt:lpstr>Equation</vt:lpstr>
      <vt:lpstr>Electrotechnics &amp;  Electronics</vt:lpstr>
      <vt:lpstr>Welcome you all </vt:lpstr>
      <vt:lpstr>Introduction</vt:lpstr>
      <vt:lpstr>Eletrotechnics and Electronics: Course Outline</vt:lpstr>
      <vt:lpstr>Principle of Electricity </vt:lpstr>
      <vt:lpstr>Charge </vt:lpstr>
      <vt:lpstr>Current </vt:lpstr>
      <vt:lpstr>Types of Current </vt:lpstr>
      <vt:lpstr>Question </vt:lpstr>
      <vt:lpstr>Voltage or Potential difference</vt:lpstr>
      <vt:lpstr>Voltage or Potential difference</vt:lpstr>
      <vt:lpstr>Energy and Power</vt:lpstr>
      <vt:lpstr>OHM’S LAW </vt:lpstr>
      <vt:lpstr>Circuit’s Element</vt:lpstr>
      <vt:lpstr>ACTIVE ELEMENTS  (ENERGY SOURCES) </vt:lpstr>
      <vt:lpstr>INDEPENDENT SOURCES </vt:lpstr>
      <vt:lpstr>INDEPENDENT SOURCES </vt:lpstr>
      <vt:lpstr>DEPENDENT (CONTROLLED) SOURCES </vt:lpstr>
      <vt:lpstr>PASSIVE ELEMENTS (LOADS)</vt:lpstr>
      <vt:lpstr>PASSIVE ELEMENTS (LOADS)</vt:lpstr>
      <vt:lpstr>Practice Examples:</vt:lpstr>
      <vt:lpstr>NETWORK/CIRCUIT TERMINOLOGY </vt:lpstr>
      <vt:lpstr>KIRCHHOFF’S LAWS : KCL</vt:lpstr>
      <vt:lpstr>KIRCHHOFF’S LAWS : KCL</vt:lpstr>
      <vt:lpstr>KIRCHHOFF’S LAWS : KVL</vt:lpstr>
      <vt:lpstr>KIRCHHOFF’S LAWS : KVL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vt:lpstr>
      <vt:lpstr>Cont…</vt:lpstr>
      <vt:lpstr>Cont…</vt:lpstr>
      <vt:lpstr>Cont…</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Outline</dc:title>
  <dc:creator>Muham</dc:creator>
  <cp:lastModifiedBy>OMER BURAK GURBUZ</cp:lastModifiedBy>
  <cp:revision>28</cp:revision>
  <dcterms:created xsi:type="dcterms:W3CDTF">2006-08-16T00:00:00Z</dcterms:created>
  <dcterms:modified xsi:type="dcterms:W3CDTF">2022-09-29T09:34:11Z</dcterms:modified>
</cp:coreProperties>
</file>