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7" r:id="rId4"/>
    <p:sldId id="259" r:id="rId5"/>
    <p:sldId id="264" r:id="rId6"/>
    <p:sldId id="258" r:id="rId7"/>
    <p:sldId id="260" r:id="rId8"/>
    <p:sldId id="261" r:id="rId9"/>
    <p:sldId id="262" r:id="rId10"/>
    <p:sldId id="263" r:id="rId11"/>
    <p:sldId id="268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8" r:id="rId20"/>
    <p:sldId id="274" r:id="rId21"/>
    <p:sldId id="275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8" r:id="rId30"/>
    <p:sldId id="289" r:id="rId31"/>
    <p:sldId id="290" r:id="rId32"/>
    <p:sldId id="291" r:id="rId33"/>
  </p:sldIdLst>
  <p:sldSz cx="9144000" cy="6858000" type="screen4x3"/>
  <p:notesSz cx="6858000" cy="9144000"/>
  <p:custDataLst>
    <p:tags r:id="rId35"/>
  </p:custDataLst>
  <p:defaultTextStyle>
    <a:defPPr>
      <a:defRPr lang="it-IT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71BB"/>
    <a:srgbClr val="4771A7"/>
    <a:srgbClr val="3456AB"/>
    <a:srgbClr val="5779E0"/>
    <a:srgbClr val="7698FF"/>
    <a:srgbClr val="80ACFF"/>
    <a:srgbClr val="96A5E8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Verdana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Verdana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Click to edit Master text styles</a:t>
            </a:r>
          </a:p>
          <a:p>
            <a:pPr lvl="1"/>
            <a:r>
              <a:rPr lang="it-IT" noProof="0" smtClean="0"/>
              <a:t>Second level</a:t>
            </a:r>
          </a:p>
          <a:p>
            <a:pPr lvl="2"/>
            <a:r>
              <a:rPr lang="it-IT" noProof="0" smtClean="0"/>
              <a:t>Third level</a:t>
            </a:r>
          </a:p>
          <a:p>
            <a:pPr lvl="3"/>
            <a:r>
              <a:rPr lang="it-IT" noProof="0" smtClean="0"/>
              <a:t>Fourth level</a:t>
            </a:r>
          </a:p>
          <a:p>
            <a:pPr lvl="4"/>
            <a:r>
              <a:rPr lang="it-IT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Verdana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Verdana" charset="0"/>
              </a:defRPr>
            </a:lvl1pPr>
          </a:lstStyle>
          <a:p>
            <a:pPr>
              <a:defRPr/>
            </a:pPr>
            <a:fld id="{B8F784E4-A1CB-4E02-BAF2-31E951F9A699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6705600" y="2743200"/>
            <a:ext cx="2057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eaLnBrk="0" hangingPunct="0">
              <a:lnSpc>
                <a:spcPct val="90000"/>
              </a:lnSpc>
              <a:defRPr/>
            </a:pPr>
            <a:r>
              <a:rPr lang="it-IT" sz="1400" b="1">
                <a:solidFill>
                  <a:srgbClr val="96A5E8"/>
                </a:solidFill>
                <a:latin typeface="Verdana" charset="0"/>
              </a:rPr>
              <a:t>Click to add name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609600"/>
            <a:ext cx="4267200" cy="3276600"/>
          </a:xfrm>
        </p:spPr>
        <p:txBody>
          <a:bodyPr lIns="0" tIns="0" rIns="0" bIns="0"/>
          <a:lstStyle>
            <a:lvl1pPr algn="l">
              <a:lnSpc>
                <a:spcPct val="90000"/>
              </a:lnSpc>
              <a:defRPr sz="4000">
                <a:solidFill>
                  <a:srgbClr val="49B0F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4648200"/>
            <a:ext cx="2514600" cy="1752600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FontTx/>
              <a:buNone/>
              <a:defRPr sz="2000" b="1">
                <a:solidFill>
                  <a:srgbClr val="4771B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05600" y="3505200"/>
            <a:ext cx="2133600" cy="228600"/>
          </a:xfrm>
        </p:spPr>
        <p:txBody>
          <a:bodyPr lIns="0" tIns="0" rIns="0" bIns="0"/>
          <a:lstStyle>
            <a:lvl1pPr>
              <a:defRPr sz="1400">
                <a:solidFill>
                  <a:srgbClr val="96A5E8"/>
                </a:solidFill>
              </a:defRPr>
            </a:lvl1pPr>
          </a:lstStyle>
          <a:p>
            <a:pPr>
              <a:defRPr/>
            </a:pPr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187DC-984C-44F5-B4F2-2FE870CA87EE}" type="slidenum">
              <a:rPr lang="it-IT"/>
              <a:pPr>
                <a:defRPr/>
              </a:pPr>
              <a:t>‹#›</a:t>
            </a:fld>
            <a:endParaRPr lang="it-IT" sz="12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04800"/>
            <a:ext cx="207645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7695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3D8C7-9A06-4EC0-8845-A288AD01CAB6}" type="slidenum">
              <a:rPr lang="it-IT"/>
              <a:pPr>
                <a:defRPr/>
              </a:pPr>
              <a:t>‹#›</a:t>
            </a:fld>
            <a:endParaRPr lang="it-IT" sz="12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00788" y="6116638"/>
            <a:ext cx="1079500" cy="4079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380288" y="6092825"/>
            <a:ext cx="609600" cy="431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60950-9589-420F-B8D5-79601CCFCF3C}" type="slidenum">
              <a:rPr lang="it-IT"/>
              <a:pPr>
                <a:defRPr/>
              </a:pPr>
              <a:t>‹#›</a:t>
            </a:fld>
            <a:endParaRPr lang="it-IT" sz="12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305800" cy="4876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00788" y="6116638"/>
            <a:ext cx="1079500" cy="4079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380288" y="6092825"/>
            <a:ext cx="609600" cy="431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2FDAA-A544-4F9E-90AB-BD387373E038}" type="slidenum">
              <a:rPr lang="it-IT"/>
              <a:pPr>
                <a:defRPr/>
              </a:pPr>
              <a:t>‹#›</a:t>
            </a:fld>
            <a:endParaRPr lang="it-IT" sz="12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9A724-9296-4A5A-A4F6-2C81A04CEE15}" type="slidenum">
              <a:rPr lang="it-IT"/>
              <a:pPr>
                <a:defRPr/>
              </a:pPr>
              <a:t>‹#›</a:t>
            </a:fld>
            <a:endParaRPr lang="it-IT" sz="12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112B7-8417-4AD2-A759-1D1443340771}" type="slidenum">
              <a:rPr lang="it-IT"/>
              <a:pPr>
                <a:defRPr/>
              </a:pPr>
              <a:t>‹#›</a:t>
            </a:fld>
            <a:endParaRPr lang="it-IT" sz="12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76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076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528D3-2336-4C2C-BB12-293985E8A502}" type="slidenum">
              <a:rPr lang="it-IT"/>
              <a:pPr>
                <a:defRPr/>
              </a:pPr>
              <a:t>‹#›</a:t>
            </a:fld>
            <a:endParaRPr lang="it-IT" sz="12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2D80B-03EB-4ED1-AA71-DC5138E80CF9}" type="slidenum">
              <a:rPr lang="it-IT"/>
              <a:pPr>
                <a:defRPr/>
              </a:pPr>
              <a:t>‹#›</a:t>
            </a:fld>
            <a:endParaRPr lang="it-IT" sz="12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74625-39BE-431C-87FF-E20254966691}" type="slidenum">
              <a:rPr lang="it-IT"/>
              <a:pPr>
                <a:defRPr/>
              </a:pPr>
              <a:t>‹#›</a:t>
            </a:fld>
            <a:endParaRPr lang="it-IT" sz="12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DCB15-2133-45FC-8D29-2796C105E54D}" type="slidenum">
              <a:rPr lang="it-IT"/>
              <a:pPr>
                <a:defRPr/>
              </a:pPr>
              <a:t>‹#›</a:t>
            </a:fld>
            <a:endParaRPr lang="it-IT" sz="12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5865E-25A3-4036-B8D7-CF137D7AA714}" type="slidenum">
              <a:rPr lang="it-IT"/>
              <a:pPr>
                <a:defRPr/>
              </a:pPr>
              <a:t>‹#›</a:t>
            </a:fld>
            <a:endParaRPr lang="it-IT" sz="12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38B96-B170-49EA-AE42-ACC15CD5E352}" type="slidenum">
              <a:rPr lang="it-IT"/>
              <a:pPr>
                <a:defRPr/>
              </a:pPr>
              <a:t>‹#›</a:t>
            </a:fld>
            <a:endParaRPr lang="it-IT" sz="12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it-IT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305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00788" y="6116638"/>
            <a:ext cx="10795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900" b="1">
                <a:solidFill>
                  <a:schemeClr val="bg1"/>
                </a:solidFill>
                <a:latin typeface="Verdana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80288" y="6092825"/>
            <a:ext cx="60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100" b="1">
                <a:solidFill>
                  <a:schemeClr val="bg1"/>
                </a:solidFill>
                <a:latin typeface="Verdana" charset="0"/>
              </a:defRPr>
            </a:lvl1pPr>
          </a:lstStyle>
          <a:p>
            <a:pPr>
              <a:defRPr/>
            </a:pPr>
            <a:fld id="{759FB3DA-CAB1-4356-814D-02004635E335}" type="slidenum">
              <a:rPr lang="it-IT"/>
              <a:pPr>
                <a:defRPr/>
              </a:pPr>
              <a:t>‹#›</a:t>
            </a:fld>
            <a:endParaRPr lang="it-IT" sz="12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533400" y="6146800"/>
            <a:ext cx="3048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rIns="36000" anchor="ctr">
            <a:spAutoFit/>
          </a:bodyPr>
          <a:lstStyle/>
          <a:p>
            <a:pPr eaLnBrk="0" hangingPunct="0">
              <a:lnSpc>
                <a:spcPct val="80000"/>
              </a:lnSpc>
              <a:defRPr/>
            </a:pPr>
            <a:r>
              <a:rPr lang="it-IT" sz="1300" b="1">
                <a:solidFill>
                  <a:schemeClr val="bg1"/>
                </a:solidFill>
                <a:latin typeface="Verdana" charset="0"/>
              </a:rPr>
              <a:t>Add title on master page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3886200" y="6180138"/>
            <a:ext cx="22098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rIns="36000" anchor="ctr">
            <a:spAutoFit/>
          </a:bodyPr>
          <a:lstStyle/>
          <a:p>
            <a:pPr eaLnBrk="0" hangingPunct="0">
              <a:lnSpc>
                <a:spcPct val="80000"/>
              </a:lnSpc>
              <a:defRPr/>
            </a:pPr>
            <a:r>
              <a:rPr lang="it-IT" sz="1000" b="1">
                <a:solidFill>
                  <a:schemeClr val="bg1"/>
                </a:solidFill>
                <a:latin typeface="Verdana" charset="0"/>
              </a:rPr>
              <a:t>Add subtitle on master page</a:t>
            </a:r>
          </a:p>
        </p:txBody>
      </p:sp>
      <p:sp>
        <p:nvSpPr>
          <p:cNvPr id="1039" name="PowerPointWaterMarkSlide"/>
          <p:cNvSpPr>
            <a:spLocks noChangeAspect="1" noChangeArrowheads="1" noChangeShapeType="1" noTextEdit="1"/>
          </p:cNvSpPr>
          <p:nvPr userDrawn="1"/>
        </p:nvSpPr>
        <p:spPr bwMode="auto">
          <a:xfrm>
            <a:off x="7620000" y="254000"/>
            <a:ext cx="1057275" cy="180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2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/>
                <a:cs typeface="Times New Roman"/>
              </a:rPr>
              <a:t>--- ST Internal ---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60" r:id="rId12"/>
    <p:sldLayoutId id="2147483661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2500" b="1">
          <a:solidFill>
            <a:srgbClr val="00108E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500" b="1">
          <a:solidFill>
            <a:srgbClr val="00108E"/>
          </a:solidFill>
          <a:latin typeface="Verdana" charset="0"/>
        </a:defRPr>
      </a:lvl2pPr>
      <a:lvl3pPr algn="ctr" rtl="0" fontAlgn="base">
        <a:spcBef>
          <a:spcPct val="0"/>
        </a:spcBef>
        <a:spcAft>
          <a:spcPct val="0"/>
        </a:spcAft>
        <a:defRPr sz="2500" b="1">
          <a:solidFill>
            <a:srgbClr val="00108E"/>
          </a:solidFill>
          <a:latin typeface="Verdana" charset="0"/>
        </a:defRPr>
      </a:lvl3pPr>
      <a:lvl4pPr algn="ctr" rtl="0" fontAlgn="base">
        <a:spcBef>
          <a:spcPct val="0"/>
        </a:spcBef>
        <a:spcAft>
          <a:spcPct val="0"/>
        </a:spcAft>
        <a:defRPr sz="2500" b="1">
          <a:solidFill>
            <a:srgbClr val="00108E"/>
          </a:solidFill>
          <a:latin typeface="Verdana" charset="0"/>
        </a:defRPr>
      </a:lvl4pPr>
      <a:lvl5pPr algn="ctr" rtl="0" fontAlgn="base">
        <a:spcBef>
          <a:spcPct val="0"/>
        </a:spcBef>
        <a:spcAft>
          <a:spcPct val="0"/>
        </a:spcAft>
        <a:defRPr sz="2500" b="1">
          <a:solidFill>
            <a:srgbClr val="00108E"/>
          </a:solidFill>
          <a:latin typeface="Verdan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00108E"/>
          </a:solidFill>
          <a:latin typeface="Verdan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00108E"/>
          </a:solidFill>
          <a:latin typeface="Verdan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00108E"/>
          </a:solidFill>
          <a:latin typeface="Verdan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00108E"/>
          </a:solidFill>
          <a:latin typeface="Verdana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6"/>
        </a:buBlip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Blip>
          <a:blip r:embed="rId16"/>
        </a:buBlip>
        <a:defRPr>
          <a:solidFill>
            <a:schemeClr val="tx1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Blip>
          <a:blip r:embed="rId16"/>
        </a:buBlip>
        <a:defRPr sz="1600">
          <a:solidFill>
            <a:schemeClr val="tx1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Blip>
          <a:blip r:embed="rId16"/>
        </a:buBlip>
        <a:defRPr sz="14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Proposal doc for MS11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Prepared By</a:t>
            </a:r>
          </a:p>
          <a:p>
            <a:r>
              <a:rPr lang="en-US" smtClean="0"/>
              <a:t>Sevanand Singh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7AD3CF3-71B8-4528-933F-5319BEC5C69F}" type="slidenum">
              <a:rPr lang="it-IT" smtClean="0">
                <a:latin typeface="Verdana" pitchFamily="34" charset="0"/>
              </a:rPr>
              <a:pPr/>
              <a:t>9</a:t>
            </a:fld>
            <a:endParaRPr lang="it-IT" sz="1200" smtClean="0">
              <a:latin typeface="Verdana" pitchFamily="34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BBC CANVAS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BBC CANVAS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Main program Stereo Input </a:t>
            </a:r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CF9147B-4371-4DEC-A608-05F693FF1F99}" type="slidenum">
              <a:rPr lang="it-IT" smtClean="0">
                <a:latin typeface="Verdana" pitchFamily="34" charset="0"/>
              </a:rPr>
              <a:pPr/>
              <a:t>11</a:t>
            </a:fld>
            <a:endParaRPr lang="it-IT" sz="1200" smtClean="0">
              <a:latin typeface="Verdana" pitchFamily="34" charset="0"/>
            </a:endParaRPr>
          </a:p>
        </p:txBody>
      </p:sp>
      <p:pic>
        <p:nvPicPr>
          <p:cNvPr id="2355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295400"/>
            <a:ext cx="91440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BBC CANVAS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Main program Multichannel Input</a:t>
            </a:r>
          </a:p>
        </p:txBody>
      </p:sp>
      <p:sp>
        <p:nvSpPr>
          <p:cNvPr id="2457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CA68E2-BF94-4D5E-A49E-645D097C6376}" type="slidenum">
              <a:rPr lang="it-IT" smtClean="0">
                <a:latin typeface="Verdana" pitchFamily="34" charset="0"/>
              </a:rPr>
              <a:pPr/>
              <a:t>12</a:t>
            </a:fld>
            <a:endParaRPr lang="it-IT" sz="1200" smtClean="0">
              <a:latin typeface="Verdana" pitchFamily="34" charset="0"/>
            </a:endParaRPr>
          </a:p>
        </p:txBody>
      </p:sp>
      <p:pic>
        <p:nvPicPr>
          <p:cNvPr id="2457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509713"/>
            <a:ext cx="9144000" cy="45862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Stream Type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MPEG-1 Layer II</a:t>
            </a:r>
          </a:p>
          <a:p>
            <a:r>
              <a:rPr lang="en-US" smtClean="0"/>
              <a:t>Dolby E-AC-3</a:t>
            </a:r>
          </a:p>
          <a:p>
            <a:r>
              <a:rPr lang="en-US" smtClean="0"/>
              <a:t>Multi-channel HE-AAC</a:t>
            </a:r>
          </a:p>
          <a:p>
            <a:r>
              <a:rPr lang="en-US" smtClean="0"/>
              <a:t>Stereo HE-AAC and LC-AAC</a:t>
            </a:r>
          </a:p>
          <a:p>
            <a:r>
              <a:rPr lang="en-US" smtClean="0"/>
              <a:t>Receiver-mix audio description</a:t>
            </a:r>
          </a:p>
          <a:p>
            <a:r>
              <a:rPr lang="en-US" smtClean="0"/>
              <a:t>MPEG-1 Layer III</a:t>
            </a:r>
          </a:p>
          <a:p>
            <a:endParaRPr lang="en-US" smtClean="0"/>
          </a:p>
          <a:p>
            <a:pPr>
              <a:buFontTx/>
              <a:buNone/>
            </a:pPr>
            <a:r>
              <a:rPr lang="en-US" smtClean="0"/>
              <a:t>Note: *Non-Program Sound may generate from any 	source (ALSA, Extrn MP3 decoder).</a:t>
            </a:r>
          </a:p>
          <a:p>
            <a:pPr>
              <a:buFontTx/>
              <a:buNone/>
            </a:pPr>
            <a:r>
              <a:rPr lang="en-US" smtClean="0"/>
              <a:t>		*Non-Program sound is assumed to be premixer 	to stereo PCM.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on Audio description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Audio description disabled</a:t>
            </a:r>
          </a:p>
          <a:p>
            <a:r>
              <a:rPr lang="en-US" smtClean="0"/>
              <a:t>Audio description mixed with all audio outputs</a:t>
            </a:r>
          </a:p>
          <a:p>
            <a:r>
              <a:rPr lang="en-US" smtClean="0"/>
              <a:t>Audio description mixed with audio on SPDIF output</a:t>
            </a:r>
          </a:p>
          <a:p>
            <a:r>
              <a:rPr lang="en-US" smtClean="0"/>
              <a:t>main programme sound sent to all other audio outputs without AD on PCMPlayers.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Diff Between MS11 and MS10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 Between MS11 and MS10</a:t>
            </a:r>
          </a:p>
        </p:txBody>
      </p:sp>
      <p:graphicFrame>
        <p:nvGraphicFramePr>
          <p:cNvPr id="34955" name="Group 139"/>
          <p:cNvGraphicFramePr>
            <a:graphicFrameLocks noGrp="1"/>
          </p:cNvGraphicFramePr>
          <p:nvPr>
            <p:ph idx="1"/>
          </p:nvPr>
        </p:nvGraphicFramePr>
        <p:xfrm>
          <a:off x="457200" y="914400"/>
          <a:ext cx="8382000" cy="3810000"/>
        </p:xfrm>
        <a:graphic>
          <a:graphicData uri="http://schemas.openxmlformats.org/drawingml/2006/table">
            <a:tbl>
              <a:tblPr/>
              <a:tblGrid>
                <a:gridCol w="2904543"/>
                <a:gridCol w="2779581"/>
                <a:gridCol w="2697876"/>
              </a:tblGrid>
              <a:tr h="282036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/>
                          <a:cs typeface="Arial" charset="0"/>
                        </a:rPr>
                        <a:t> </a:t>
                      </a:r>
                      <a:endParaRPr kumimoji="0" lang="it-IT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MS10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MS11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036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Channel Supported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Stereo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MultiChannel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172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Sampling Freq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32, 44.1 and 48</a:t>
                      </a:r>
                      <a:br>
                        <a:rPr kumimoji="0" lang="it-IT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it-IT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Transcoding supported</a:t>
                      </a:r>
                      <a:br>
                        <a:rPr kumimoji="0" lang="it-IT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it-IT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only for 48KHz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32, 44.1 and 48</a:t>
                      </a:r>
                      <a:br>
                        <a:rPr kumimoji="0" lang="it-IT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it-IT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Transcoding supported</a:t>
                      </a:r>
                      <a:br>
                        <a:rPr kumimoji="0" lang="it-IT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it-IT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for all sampling freq's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8146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 of Output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ByPass over HDMI,</a:t>
                      </a:r>
                      <a:br>
                        <a:rPr kumimoji="0" lang="it-IT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it-IT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Trancoded DD and Stereo PCM.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ByPass Over HDMI,</a:t>
                      </a:r>
                      <a:br>
                        <a:rPr kumimoji="0" lang="it-IT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it-IT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Transcoded DD,</a:t>
                      </a:r>
                      <a:br>
                        <a:rPr kumimoji="0" lang="it-IT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it-IT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Multichannel PCM and</a:t>
                      </a:r>
                      <a:br>
                        <a:rPr kumimoji="0" lang="it-IT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it-IT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Stereo PCM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6059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Transcoded Output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Transcoding</a:t>
                      </a:r>
                      <a:r>
                        <a:rPr kumimoji="0" lang="it-IT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it-IT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will</a:t>
                      </a:r>
                      <a:r>
                        <a:rPr kumimoji="0" lang="it-IT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it-IT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it-IT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it-IT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applied</a:t>
                      </a:r>
                      <a:r>
                        <a:rPr kumimoji="0" lang="it-IT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at</a:t>
                      </a:r>
                      <a:br>
                        <a:rPr kumimoji="0" lang="it-IT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it-IT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it-IT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primary</a:t>
                      </a:r>
                      <a:r>
                        <a:rPr kumimoji="0" lang="it-IT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decoder(</a:t>
                      </a:r>
                      <a:r>
                        <a:rPr kumimoji="0" lang="it-IT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Before</a:t>
                      </a:r>
                      <a:r>
                        <a:rPr kumimoji="0" lang="it-IT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mixing)</a:t>
                      </a:r>
                      <a:endParaRPr kumimoji="0" lang="it-IT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Transcoding</a:t>
                      </a:r>
                      <a:r>
                        <a:rPr kumimoji="0" lang="it-IT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it-IT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will</a:t>
                      </a:r>
                      <a:r>
                        <a:rPr kumimoji="0" lang="it-IT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it-IT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it-IT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it-IT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applied</a:t>
                      </a:r>
                      <a:r>
                        <a:rPr kumimoji="0" lang="it-IT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it-IT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after</a:t>
                      </a:r>
                      <a:r>
                        <a:rPr kumimoji="0" lang="it-IT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mixing + DV </a:t>
                      </a:r>
                      <a:endParaRPr kumimoji="0" lang="it-IT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0600" y="5257800"/>
            <a:ext cx="7522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DDRE </a:t>
            </a:r>
            <a:r>
              <a:rPr lang="en-US" sz="2000" dirty="0" err="1" smtClean="0"/>
              <a:t>tansform</a:t>
            </a:r>
            <a:r>
              <a:rPr lang="en-US" sz="2000" dirty="0" smtClean="0"/>
              <a:t> will produce stereo, multichannel </a:t>
            </a:r>
          </a:p>
          <a:p>
            <a:r>
              <a:rPr lang="en-US" sz="2000" dirty="0" smtClean="0"/>
              <a:t>and Transcoded output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Supported in STAUDLX</a:t>
            </a:r>
            <a:br>
              <a:rPr lang="en-US" smtClean="0"/>
            </a:b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100" smtClean="0"/>
              <a:t>Generic audio driver chain for MS10</a:t>
            </a:r>
          </a:p>
        </p:txBody>
      </p:sp>
      <p:sp>
        <p:nvSpPr>
          <p:cNvPr id="46083" name="AutoShape 3"/>
          <p:cNvSpPr>
            <a:spLocks noChangeArrowheads="1"/>
          </p:cNvSpPr>
          <p:nvPr/>
        </p:nvSpPr>
        <p:spPr bwMode="auto">
          <a:xfrm>
            <a:off x="7162800" y="1752600"/>
            <a:ext cx="1219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PCMP0</a:t>
            </a:r>
          </a:p>
        </p:txBody>
      </p:sp>
      <p:sp>
        <p:nvSpPr>
          <p:cNvPr id="46084" name="AutoShape 4"/>
          <p:cNvSpPr>
            <a:spLocks noChangeArrowheads="1"/>
          </p:cNvSpPr>
          <p:nvPr/>
        </p:nvSpPr>
        <p:spPr bwMode="auto">
          <a:xfrm>
            <a:off x="7162800" y="3048000"/>
            <a:ext cx="1219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SPDIF0</a:t>
            </a:r>
          </a:p>
        </p:txBody>
      </p:sp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5334000" y="4419600"/>
            <a:ext cx="1219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PP2</a:t>
            </a:r>
          </a:p>
        </p:txBody>
      </p:sp>
      <p:sp>
        <p:nvSpPr>
          <p:cNvPr id="46086" name="AutoShape 6"/>
          <p:cNvSpPr>
            <a:spLocks noChangeArrowheads="1"/>
          </p:cNvSpPr>
          <p:nvPr/>
        </p:nvSpPr>
        <p:spPr bwMode="auto">
          <a:xfrm>
            <a:off x="5334000" y="2209800"/>
            <a:ext cx="1219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PP0</a:t>
            </a:r>
          </a:p>
        </p:txBody>
      </p:sp>
      <p:sp>
        <p:nvSpPr>
          <p:cNvPr id="46087" name="AutoShape 7"/>
          <p:cNvSpPr>
            <a:spLocks noChangeArrowheads="1"/>
          </p:cNvSpPr>
          <p:nvPr/>
        </p:nvSpPr>
        <p:spPr bwMode="auto">
          <a:xfrm>
            <a:off x="7162800" y="4419600"/>
            <a:ext cx="1219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PCMP1 </a:t>
            </a:r>
          </a:p>
        </p:txBody>
      </p:sp>
      <p:sp>
        <p:nvSpPr>
          <p:cNvPr id="46088" name="AutoShape 8"/>
          <p:cNvSpPr>
            <a:spLocks noChangeArrowheads="1"/>
          </p:cNvSpPr>
          <p:nvPr/>
        </p:nvSpPr>
        <p:spPr bwMode="auto">
          <a:xfrm>
            <a:off x="5334000" y="3352800"/>
            <a:ext cx="1219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PP1</a:t>
            </a:r>
          </a:p>
        </p:txBody>
      </p:sp>
      <p:sp>
        <p:nvSpPr>
          <p:cNvPr id="46089" name="AutoShape 9"/>
          <p:cNvSpPr>
            <a:spLocks noChangeArrowheads="1"/>
          </p:cNvSpPr>
          <p:nvPr/>
        </p:nvSpPr>
        <p:spPr bwMode="auto">
          <a:xfrm>
            <a:off x="685800" y="4572000"/>
            <a:ext cx="1219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CD1</a:t>
            </a:r>
          </a:p>
        </p:txBody>
      </p:sp>
      <p:sp>
        <p:nvSpPr>
          <p:cNvPr id="46090" name="AutoShape 10"/>
          <p:cNvSpPr>
            <a:spLocks noChangeArrowheads="1"/>
          </p:cNvSpPr>
          <p:nvPr/>
        </p:nvSpPr>
        <p:spPr bwMode="auto">
          <a:xfrm>
            <a:off x="685800" y="3200400"/>
            <a:ext cx="1219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CD0</a:t>
            </a:r>
          </a:p>
        </p:txBody>
      </p:sp>
      <p:sp>
        <p:nvSpPr>
          <p:cNvPr id="46091" name="AutoShape 11"/>
          <p:cNvSpPr>
            <a:spLocks noChangeArrowheads="1"/>
          </p:cNvSpPr>
          <p:nvPr/>
        </p:nvSpPr>
        <p:spPr bwMode="auto">
          <a:xfrm>
            <a:off x="5334000" y="1447800"/>
            <a:ext cx="1219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SPDIFF0</a:t>
            </a:r>
          </a:p>
        </p:txBody>
      </p:sp>
      <p:sp>
        <p:nvSpPr>
          <p:cNvPr id="46092" name="AutoShape 12"/>
          <p:cNvSpPr>
            <a:spLocks noChangeArrowheads="1"/>
          </p:cNvSpPr>
          <p:nvPr/>
        </p:nvSpPr>
        <p:spPr bwMode="auto">
          <a:xfrm>
            <a:off x="2286000" y="4572000"/>
            <a:ext cx="1219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DEC1</a:t>
            </a:r>
          </a:p>
        </p:txBody>
      </p:sp>
      <p:sp>
        <p:nvSpPr>
          <p:cNvPr id="46093" name="AutoShape 13"/>
          <p:cNvSpPr>
            <a:spLocks noChangeArrowheads="1"/>
          </p:cNvSpPr>
          <p:nvPr/>
        </p:nvSpPr>
        <p:spPr bwMode="auto">
          <a:xfrm>
            <a:off x="2286000" y="3200400"/>
            <a:ext cx="1219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DEC0</a:t>
            </a:r>
          </a:p>
        </p:txBody>
      </p:sp>
      <p:sp>
        <p:nvSpPr>
          <p:cNvPr id="46094" name="AutoShape 14"/>
          <p:cNvSpPr>
            <a:spLocks noChangeArrowheads="1"/>
          </p:cNvSpPr>
          <p:nvPr/>
        </p:nvSpPr>
        <p:spPr bwMode="auto">
          <a:xfrm>
            <a:off x="3810000" y="3886200"/>
            <a:ext cx="1219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MIX0</a:t>
            </a:r>
          </a:p>
        </p:txBody>
      </p:sp>
      <p:sp>
        <p:nvSpPr>
          <p:cNvPr id="46095" name="AutoShape 15"/>
          <p:cNvSpPr>
            <a:spLocks noChangeArrowheads="1"/>
          </p:cNvSpPr>
          <p:nvPr/>
        </p:nvSpPr>
        <p:spPr bwMode="auto">
          <a:xfrm rot="16200000">
            <a:off x="6438900" y="3162300"/>
            <a:ext cx="1066800" cy="381000"/>
          </a:xfrm>
          <a:prstGeom prst="flowChartManualOper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US" sz="1000">
                <a:latin typeface="Times New Roman" pitchFamily="18" charset="0"/>
              </a:rPr>
              <a:t>M</a:t>
            </a:r>
          </a:p>
          <a:p>
            <a:pPr algn="ctr"/>
            <a:r>
              <a:rPr lang="en-US" sz="1000">
                <a:latin typeface="Times New Roman" pitchFamily="18" charset="0"/>
              </a:rPr>
              <a:t>U</a:t>
            </a:r>
          </a:p>
          <a:p>
            <a:pPr algn="ctr"/>
            <a:r>
              <a:rPr lang="en-US" sz="1000">
                <a:latin typeface="Times New Roman" pitchFamily="18" charset="0"/>
              </a:rPr>
              <a:t>X</a:t>
            </a:r>
          </a:p>
        </p:txBody>
      </p:sp>
      <p:sp>
        <p:nvSpPr>
          <p:cNvPr id="46096" name="AutoShape 16"/>
          <p:cNvSpPr>
            <a:spLocks noChangeArrowheads="1"/>
          </p:cNvSpPr>
          <p:nvPr/>
        </p:nvSpPr>
        <p:spPr bwMode="auto">
          <a:xfrm rot="16200000">
            <a:off x="6400800" y="1828800"/>
            <a:ext cx="1143000" cy="381000"/>
          </a:xfrm>
          <a:prstGeom prst="flowChartManualOper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US" sz="1000">
                <a:latin typeface="Times New Roman" pitchFamily="18" charset="0"/>
              </a:rPr>
              <a:t>M</a:t>
            </a:r>
          </a:p>
          <a:p>
            <a:pPr algn="ctr"/>
            <a:r>
              <a:rPr lang="en-US" sz="1000">
                <a:latin typeface="Times New Roman" pitchFamily="18" charset="0"/>
              </a:rPr>
              <a:t>U</a:t>
            </a:r>
          </a:p>
          <a:p>
            <a:pPr algn="ctr"/>
            <a:r>
              <a:rPr lang="en-US" sz="1000">
                <a:latin typeface="Times New Roman" pitchFamily="18" charset="0"/>
              </a:rPr>
              <a:t>X</a:t>
            </a:r>
          </a:p>
        </p:txBody>
      </p:sp>
      <p:sp>
        <p:nvSpPr>
          <p:cNvPr id="46097" name="Line 17"/>
          <p:cNvSpPr>
            <a:spLocks noChangeShapeType="1"/>
          </p:cNvSpPr>
          <p:nvPr/>
        </p:nvSpPr>
        <p:spPr bwMode="auto">
          <a:xfrm>
            <a:off x="1905000" y="3429000"/>
            <a:ext cx="381000" cy="0"/>
          </a:xfrm>
          <a:prstGeom prst="line">
            <a:avLst/>
          </a:prstGeom>
          <a:noFill/>
          <a:ln w="25400">
            <a:solidFill>
              <a:srgbClr val="FF66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098" name="Line 18"/>
          <p:cNvSpPr>
            <a:spLocks noChangeShapeType="1"/>
          </p:cNvSpPr>
          <p:nvPr/>
        </p:nvSpPr>
        <p:spPr bwMode="auto">
          <a:xfrm>
            <a:off x="1905000" y="4876800"/>
            <a:ext cx="381000" cy="0"/>
          </a:xfrm>
          <a:prstGeom prst="line">
            <a:avLst/>
          </a:prstGeom>
          <a:noFill/>
          <a:ln w="25400">
            <a:solidFill>
              <a:srgbClr val="FF66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cxnSp>
        <p:nvCxnSpPr>
          <p:cNvPr id="46099" name="AutoShape 19"/>
          <p:cNvCxnSpPr>
            <a:cxnSpLocks noChangeShapeType="1"/>
            <a:stCxn id="46093" idx="3"/>
            <a:endCxn id="46094" idx="1"/>
          </p:cNvCxnSpPr>
          <p:nvPr/>
        </p:nvCxnSpPr>
        <p:spPr bwMode="auto">
          <a:xfrm>
            <a:off x="3505200" y="3467100"/>
            <a:ext cx="304800" cy="6858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6100" name="AutoShape 20"/>
          <p:cNvCxnSpPr>
            <a:cxnSpLocks noChangeShapeType="1"/>
            <a:stCxn id="46092" idx="3"/>
            <a:endCxn id="46094" idx="1"/>
          </p:cNvCxnSpPr>
          <p:nvPr/>
        </p:nvCxnSpPr>
        <p:spPr bwMode="auto">
          <a:xfrm flipV="1">
            <a:off x="3505200" y="4152900"/>
            <a:ext cx="304800" cy="6858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6101" name="AutoShape 21"/>
          <p:cNvCxnSpPr>
            <a:cxnSpLocks noChangeShapeType="1"/>
            <a:stCxn id="46094" idx="3"/>
            <a:endCxn id="46085" idx="1"/>
          </p:cNvCxnSpPr>
          <p:nvPr/>
        </p:nvCxnSpPr>
        <p:spPr bwMode="auto">
          <a:xfrm>
            <a:off x="5029200" y="4152900"/>
            <a:ext cx="304800" cy="5334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6102" name="AutoShape 22"/>
          <p:cNvCxnSpPr>
            <a:cxnSpLocks noChangeShapeType="1"/>
            <a:stCxn id="46094" idx="3"/>
            <a:endCxn id="46088" idx="1"/>
          </p:cNvCxnSpPr>
          <p:nvPr/>
        </p:nvCxnSpPr>
        <p:spPr bwMode="auto">
          <a:xfrm flipV="1">
            <a:off x="5029200" y="3619500"/>
            <a:ext cx="304800" cy="5334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6103" name="AutoShape 23"/>
          <p:cNvCxnSpPr>
            <a:cxnSpLocks noChangeShapeType="1"/>
            <a:stCxn id="46094" idx="3"/>
            <a:endCxn id="46086" idx="1"/>
          </p:cNvCxnSpPr>
          <p:nvPr/>
        </p:nvCxnSpPr>
        <p:spPr bwMode="auto">
          <a:xfrm flipV="1">
            <a:off x="5029200" y="2476500"/>
            <a:ext cx="304800" cy="16764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6104" name="Line 24"/>
          <p:cNvSpPr>
            <a:spLocks noChangeShapeType="1"/>
          </p:cNvSpPr>
          <p:nvPr/>
        </p:nvSpPr>
        <p:spPr bwMode="auto">
          <a:xfrm>
            <a:off x="6553200" y="2438400"/>
            <a:ext cx="228600" cy="0"/>
          </a:xfrm>
          <a:prstGeom prst="line">
            <a:avLst/>
          </a:prstGeom>
          <a:noFill/>
          <a:ln w="254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>
            <a:off x="6553200" y="1676400"/>
            <a:ext cx="228600" cy="0"/>
          </a:xfrm>
          <a:prstGeom prst="line">
            <a:avLst/>
          </a:prstGeom>
          <a:noFill/>
          <a:ln w="25400">
            <a:solidFill>
              <a:srgbClr val="FF66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cxnSp>
        <p:nvCxnSpPr>
          <p:cNvPr id="46106" name="AutoShape 26"/>
          <p:cNvCxnSpPr>
            <a:cxnSpLocks noChangeShapeType="1"/>
            <a:stCxn id="46090" idx="0"/>
          </p:cNvCxnSpPr>
          <p:nvPr/>
        </p:nvCxnSpPr>
        <p:spPr bwMode="auto">
          <a:xfrm rot="16200000">
            <a:off x="2552700" y="419100"/>
            <a:ext cx="1524000" cy="4038600"/>
          </a:xfrm>
          <a:prstGeom prst="bentConnector2">
            <a:avLst/>
          </a:prstGeom>
          <a:noFill/>
          <a:ln w="25400">
            <a:solidFill>
              <a:srgbClr val="FF66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8382000" y="1828800"/>
            <a:ext cx="914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900" b="1">
                <a:latin typeface="Times New Roman" pitchFamily="18" charset="0"/>
              </a:rPr>
              <a:t>HDMI</a:t>
            </a:r>
          </a:p>
          <a:p>
            <a:r>
              <a:rPr lang="en-US" sz="900" b="1">
                <a:latin typeface="Times New Roman" pitchFamily="18" charset="0"/>
              </a:rPr>
              <a:t>Comp/PCM</a:t>
            </a:r>
          </a:p>
        </p:txBody>
      </p:sp>
      <p:cxnSp>
        <p:nvCxnSpPr>
          <p:cNvPr id="46108" name="AutoShape 28"/>
          <p:cNvCxnSpPr>
            <a:cxnSpLocks noChangeShapeType="1"/>
            <a:stCxn id="46093" idx="0"/>
          </p:cNvCxnSpPr>
          <p:nvPr/>
        </p:nvCxnSpPr>
        <p:spPr bwMode="auto">
          <a:xfrm rot="16200000">
            <a:off x="4762500" y="1181100"/>
            <a:ext cx="152400" cy="3886200"/>
          </a:xfrm>
          <a:prstGeom prst="bentConnector2">
            <a:avLst/>
          </a:prstGeom>
          <a:noFill/>
          <a:ln w="25400">
            <a:solidFill>
              <a:srgbClr val="FF66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6109" name="AutoShape 29"/>
          <p:cNvCxnSpPr>
            <a:cxnSpLocks noChangeShapeType="1"/>
          </p:cNvCxnSpPr>
          <p:nvPr/>
        </p:nvCxnSpPr>
        <p:spPr bwMode="auto">
          <a:xfrm>
            <a:off x="1295400" y="3048000"/>
            <a:ext cx="1600200" cy="0"/>
          </a:xfrm>
          <a:prstGeom prst="straightConnector1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</p:spPr>
      </p:cxnSp>
      <p:sp>
        <p:nvSpPr>
          <p:cNvPr id="46110" name="Line 30"/>
          <p:cNvSpPr>
            <a:spLocks noChangeShapeType="1"/>
          </p:cNvSpPr>
          <p:nvPr/>
        </p:nvSpPr>
        <p:spPr bwMode="auto">
          <a:xfrm>
            <a:off x="6553200" y="3581400"/>
            <a:ext cx="228600" cy="0"/>
          </a:xfrm>
          <a:prstGeom prst="line">
            <a:avLst/>
          </a:prstGeom>
          <a:noFill/>
          <a:ln w="254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cxnSp>
        <p:nvCxnSpPr>
          <p:cNvPr id="46111" name="AutoShape 31"/>
          <p:cNvCxnSpPr>
            <a:cxnSpLocks noChangeShapeType="1"/>
            <a:stCxn id="46085" idx="3"/>
            <a:endCxn id="46087" idx="1"/>
          </p:cNvCxnSpPr>
          <p:nvPr/>
        </p:nvCxnSpPr>
        <p:spPr bwMode="auto">
          <a:xfrm>
            <a:off x="6553200" y="4686300"/>
            <a:ext cx="609600" cy="0"/>
          </a:xfrm>
          <a:prstGeom prst="straightConnector1">
            <a:avLst/>
          </a:prstGeom>
          <a:noFill/>
          <a:ln w="254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6112" name="AutoShape 32"/>
          <p:cNvSpPr>
            <a:spLocks noChangeArrowheads="1"/>
          </p:cNvSpPr>
          <p:nvPr/>
        </p:nvSpPr>
        <p:spPr bwMode="auto">
          <a:xfrm>
            <a:off x="76200" y="1524000"/>
            <a:ext cx="381000" cy="449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P</a:t>
            </a:r>
          </a:p>
          <a:p>
            <a:pPr algn="ctr"/>
            <a:r>
              <a:rPr lang="en-US">
                <a:latin typeface="Times New Roman" pitchFamily="18" charset="0"/>
              </a:rPr>
              <a:t>I</a:t>
            </a:r>
          </a:p>
          <a:p>
            <a:pPr algn="ctr"/>
            <a:r>
              <a:rPr lang="en-US">
                <a:latin typeface="Times New Roman" pitchFamily="18" charset="0"/>
              </a:rPr>
              <a:t>T</a:t>
            </a:r>
          </a:p>
        </p:txBody>
      </p:sp>
      <p:sp>
        <p:nvSpPr>
          <p:cNvPr id="46113" name="Line 33"/>
          <p:cNvSpPr>
            <a:spLocks noChangeShapeType="1"/>
          </p:cNvSpPr>
          <p:nvPr/>
        </p:nvSpPr>
        <p:spPr bwMode="auto">
          <a:xfrm>
            <a:off x="457200" y="3429000"/>
            <a:ext cx="228600" cy="0"/>
          </a:xfrm>
          <a:prstGeom prst="line">
            <a:avLst/>
          </a:prstGeom>
          <a:noFill/>
          <a:ln w="25400">
            <a:solidFill>
              <a:srgbClr val="FF66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114" name="Line 34"/>
          <p:cNvSpPr>
            <a:spLocks noChangeShapeType="1"/>
          </p:cNvSpPr>
          <p:nvPr/>
        </p:nvSpPr>
        <p:spPr bwMode="auto">
          <a:xfrm>
            <a:off x="457200" y="4800600"/>
            <a:ext cx="228600" cy="0"/>
          </a:xfrm>
          <a:prstGeom prst="line">
            <a:avLst/>
          </a:prstGeom>
          <a:noFill/>
          <a:ln w="25400">
            <a:solidFill>
              <a:srgbClr val="FF66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115" name="Text Box 35"/>
          <p:cNvSpPr txBox="1">
            <a:spLocks noChangeArrowheads="1"/>
          </p:cNvSpPr>
          <p:nvPr/>
        </p:nvSpPr>
        <p:spPr bwMode="auto">
          <a:xfrm>
            <a:off x="8382000" y="3124200"/>
            <a:ext cx="838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900" b="1">
                <a:latin typeface="Times New Roman" pitchFamily="18" charset="0"/>
              </a:rPr>
              <a:t>SPDIF</a:t>
            </a:r>
          </a:p>
          <a:p>
            <a:r>
              <a:rPr lang="en-US" sz="900" b="1">
                <a:latin typeface="Times New Roman" pitchFamily="18" charset="0"/>
              </a:rPr>
              <a:t>Comp/PCM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8382000" y="4511675"/>
            <a:ext cx="838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900" b="1">
                <a:latin typeface="Times New Roman" pitchFamily="18" charset="0"/>
              </a:rPr>
              <a:t>Analog</a:t>
            </a:r>
          </a:p>
          <a:p>
            <a:r>
              <a:rPr lang="en-US" sz="900" b="1">
                <a:latin typeface="Times New Roman" pitchFamily="18" charset="0"/>
              </a:rPr>
              <a:t>PCM O/P</a:t>
            </a:r>
          </a:p>
        </p:txBody>
      </p:sp>
      <p:cxnSp>
        <p:nvCxnSpPr>
          <p:cNvPr id="46117" name="AutoShape 37"/>
          <p:cNvCxnSpPr>
            <a:cxnSpLocks noChangeShapeType="1"/>
            <a:stCxn id="46089" idx="2"/>
            <a:endCxn id="46094" idx="2"/>
          </p:cNvCxnSpPr>
          <p:nvPr/>
        </p:nvCxnSpPr>
        <p:spPr bwMode="auto">
          <a:xfrm rot="5400000" flipH="1" flipV="1">
            <a:off x="2514600" y="3200400"/>
            <a:ext cx="685800" cy="3124200"/>
          </a:xfrm>
          <a:prstGeom prst="curvedConnector3">
            <a:avLst>
              <a:gd name="adj1" fmla="val -133796"/>
            </a:avLst>
          </a:prstGeom>
          <a:noFill/>
          <a:ln w="28575">
            <a:solidFill>
              <a:schemeClr val="folHlink"/>
            </a:solidFill>
            <a:prstDash val="lgDashDot"/>
            <a:miter lim="800000"/>
            <a:headEnd/>
            <a:tailEnd type="triangle" w="med" len="med"/>
          </a:ln>
          <a:effectLst/>
        </p:spPr>
      </p:cxnSp>
      <p:cxnSp>
        <p:nvCxnSpPr>
          <p:cNvPr id="46118" name="AutoShape 38"/>
          <p:cNvCxnSpPr>
            <a:cxnSpLocks noChangeShapeType="1"/>
            <a:stCxn id="46092" idx="2"/>
            <a:endCxn id="46094" idx="2"/>
          </p:cNvCxnSpPr>
          <p:nvPr/>
        </p:nvCxnSpPr>
        <p:spPr bwMode="auto">
          <a:xfrm rot="5400000" flipH="1" flipV="1">
            <a:off x="3314700" y="4000500"/>
            <a:ext cx="685800" cy="1524000"/>
          </a:xfrm>
          <a:prstGeom prst="curvedConnector3">
            <a:avLst>
              <a:gd name="adj1" fmla="val -33333"/>
            </a:avLst>
          </a:prstGeom>
          <a:noFill/>
          <a:ln w="28575">
            <a:solidFill>
              <a:schemeClr val="folHlink"/>
            </a:solidFill>
            <a:prstDash val="lgDashDot"/>
            <a:miter lim="800000"/>
            <a:headEnd/>
            <a:tailEnd type="triangle" w="med" len="med"/>
          </a:ln>
          <a:effectLst/>
        </p:spPr>
      </p:cxnSp>
      <p:graphicFrame>
        <p:nvGraphicFramePr>
          <p:cNvPr id="46119" name="Group 39"/>
          <p:cNvGraphicFramePr>
            <a:graphicFrameLocks noGrp="1"/>
          </p:cNvGraphicFramePr>
          <p:nvPr>
            <p:ph idx="1"/>
          </p:nvPr>
        </p:nvGraphicFramePr>
        <p:xfrm>
          <a:off x="6781800" y="5029200"/>
          <a:ext cx="2057400" cy="990600"/>
        </p:xfrm>
        <a:graphic>
          <a:graphicData uri="http://schemas.openxmlformats.org/drawingml/2006/table">
            <a:tbl>
              <a:tblPr/>
              <a:tblGrid>
                <a:gridCol w="533400"/>
                <a:gridCol w="1524000"/>
              </a:tblGrid>
              <a:tr h="11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Compressed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Uncompressed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Comp/Uncomp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Temparary Connection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MetaData Flow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39" name="Line 59"/>
          <p:cNvSpPr>
            <a:spLocks noChangeShapeType="1"/>
          </p:cNvSpPr>
          <p:nvPr/>
        </p:nvSpPr>
        <p:spPr bwMode="auto">
          <a:xfrm>
            <a:off x="6858000" y="5181600"/>
            <a:ext cx="381000" cy="0"/>
          </a:xfrm>
          <a:prstGeom prst="line">
            <a:avLst/>
          </a:prstGeom>
          <a:noFill/>
          <a:ln w="25400">
            <a:solidFill>
              <a:srgbClr val="FF66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140" name="Line 60"/>
          <p:cNvSpPr>
            <a:spLocks noChangeShapeType="1"/>
          </p:cNvSpPr>
          <p:nvPr/>
        </p:nvSpPr>
        <p:spPr bwMode="auto">
          <a:xfrm>
            <a:off x="6858000" y="5410200"/>
            <a:ext cx="381000" cy="0"/>
          </a:xfrm>
          <a:prstGeom prst="line">
            <a:avLst/>
          </a:prstGeom>
          <a:noFill/>
          <a:ln w="254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141" name="Line 61"/>
          <p:cNvSpPr>
            <a:spLocks noChangeShapeType="1"/>
          </p:cNvSpPr>
          <p:nvPr/>
        </p:nvSpPr>
        <p:spPr bwMode="auto">
          <a:xfrm>
            <a:off x="6858000" y="5562600"/>
            <a:ext cx="381000" cy="0"/>
          </a:xfrm>
          <a:prstGeom prst="line">
            <a:avLst/>
          </a:prstGeom>
          <a:noFill/>
          <a:ln w="25400">
            <a:solidFill>
              <a:srgbClr val="339966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142" name="Line 62"/>
          <p:cNvSpPr>
            <a:spLocks noChangeShapeType="1"/>
          </p:cNvSpPr>
          <p:nvPr/>
        </p:nvSpPr>
        <p:spPr bwMode="auto">
          <a:xfrm>
            <a:off x="6858000" y="5791200"/>
            <a:ext cx="381000" cy="0"/>
          </a:xfrm>
          <a:prstGeom prst="line">
            <a:avLst/>
          </a:prstGeom>
          <a:noFill/>
          <a:ln w="25400">
            <a:solidFill>
              <a:srgbClr val="FF6600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143" name="Line 63"/>
          <p:cNvSpPr>
            <a:spLocks noChangeShapeType="1"/>
          </p:cNvSpPr>
          <p:nvPr/>
        </p:nvSpPr>
        <p:spPr bwMode="auto">
          <a:xfrm>
            <a:off x="1752600" y="3733800"/>
            <a:ext cx="533400" cy="1143000"/>
          </a:xfrm>
          <a:prstGeom prst="line">
            <a:avLst/>
          </a:prstGeom>
          <a:noFill/>
          <a:ln w="25400">
            <a:solidFill>
              <a:srgbClr val="FF6600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144" name="Line 64"/>
          <p:cNvSpPr>
            <a:spLocks noChangeShapeType="1"/>
          </p:cNvSpPr>
          <p:nvPr/>
        </p:nvSpPr>
        <p:spPr bwMode="auto">
          <a:xfrm>
            <a:off x="6858000" y="6019800"/>
            <a:ext cx="381000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lgDashDot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Dolby Technology(MS11 and MS10)</a:t>
            </a:r>
          </a:p>
          <a:p>
            <a:r>
              <a:rPr lang="en-US" smtClean="0"/>
              <a:t>BBC CANVAS</a:t>
            </a:r>
          </a:p>
          <a:p>
            <a:r>
              <a:rPr lang="en-US" smtClean="0"/>
              <a:t>Diff Between MS11 and MS10</a:t>
            </a:r>
          </a:p>
          <a:p>
            <a:r>
              <a:rPr lang="en-US" smtClean="0"/>
              <a:t>Supported in STAUDLX</a:t>
            </a:r>
          </a:p>
          <a:p>
            <a:r>
              <a:rPr lang="en-US" smtClean="0"/>
              <a:t>Modification Required for MS11</a:t>
            </a:r>
          </a:p>
          <a:p>
            <a:r>
              <a:rPr lang="en-US" smtClean="0"/>
              <a:t>Modification Required for CANVAS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F2F928-B43D-4D24-A764-C162A2A95746}" type="slidenum">
              <a:rPr lang="it-IT" smtClean="0">
                <a:latin typeface="Verdana" pitchFamily="34" charset="0"/>
              </a:rPr>
              <a:pPr/>
              <a:t>1</a:t>
            </a:fld>
            <a:endParaRPr lang="it-IT" sz="1200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of MS10 in staudlx driver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smtClean="0"/>
              <a:t>Basic config:</a:t>
            </a:r>
          </a:p>
          <a:p>
            <a:pPr lvl="1"/>
            <a:r>
              <a:rPr lang="en-US" sz="1800" smtClean="0"/>
              <a:t>	Configure mixer in FIXED_OUTPUT_NO_SAMPLES 1  	Means output no. of sample = input no. of sample.</a:t>
            </a:r>
          </a:p>
          <a:p>
            <a:r>
              <a:rPr lang="en-US" sz="2000" smtClean="0"/>
              <a:t>MetaData Handling</a:t>
            </a:r>
          </a:p>
          <a:p>
            <a:pPr lvl="1"/>
            <a:r>
              <a:rPr lang="en-US" sz="1800" smtClean="0"/>
              <a:t>For DD+, metadata extracted from decoder/pes header/default.</a:t>
            </a:r>
          </a:p>
          <a:p>
            <a:pPr lvl="1"/>
            <a:r>
              <a:rPr lang="en-US" sz="1800" smtClean="0"/>
              <a:t>For Dolby Pulse, metadata extracted from PES header/default.</a:t>
            </a:r>
          </a:p>
          <a:p>
            <a:pPr lvl="1"/>
            <a:r>
              <a:rPr lang="en-US" sz="1800" smtClean="0"/>
              <a:t>DD+ metadata are extracted from DecoderOutputCmdParam_t framestatus.</a:t>
            </a:r>
          </a:p>
          <a:p>
            <a:pPr lvl="1"/>
            <a:r>
              <a:rPr lang="en-US" sz="1800" smtClean="0"/>
              <a:t>Carry these metadata to mixer module through Appdata_p field of memoryblock(for dd+) or through flag element of memoryblock.</a:t>
            </a:r>
          </a:p>
          <a:p>
            <a:pPr lvl="1"/>
            <a:r>
              <a:rPr lang="en-US" sz="1800" smtClean="0"/>
              <a:t>Mixing metadata are FADE and PAN.	</a:t>
            </a:r>
          </a:p>
          <a:p>
            <a:pPr lvl="2">
              <a:buFontTx/>
              <a:buNone/>
            </a:pPr>
            <a:r>
              <a:rPr lang="en-US" sz="1600" smtClean="0"/>
              <a:t>FADE means gain factor applied on primary input</a:t>
            </a:r>
          </a:p>
          <a:p>
            <a:pPr lvl="2">
              <a:buFontTx/>
              <a:buNone/>
            </a:pPr>
            <a:r>
              <a:rPr lang="en-US" sz="1600" smtClean="0"/>
              <a:t>PAN means secondary mono audio angular position in 360*</a:t>
            </a:r>
          </a:p>
          <a:p>
            <a:pPr lvl="2">
              <a:buFontTx/>
              <a:buNone/>
            </a:pPr>
            <a:endParaRPr lang="en-US" sz="1600" smtClean="0"/>
          </a:p>
          <a:p>
            <a:pPr lvl="2"/>
            <a:endParaRPr 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of MS10 in staudlx driver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Transcoded buffer:</a:t>
            </a:r>
          </a:p>
          <a:p>
            <a:pPr lvl="1"/>
            <a:r>
              <a:rPr lang="en-US" dirty="0" smtClean="0"/>
              <a:t>Transcoded Dolby digital buffer is extracted from main decoder.</a:t>
            </a:r>
          </a:p>
          <a:p>
            <a:pPr lvl="1"/>
            <a:r>
              <a:rPr lang="en-US" dirty="0" err="1" smtClean="0"/>
              <a:t>Transcoding</a:t>
            </a:r>
            <a:r>
              <a:rPr lang="en-US" dirty="0" smtClean="0"/>
              <a:t> is disabled for secondary decoder.</a:t>
            </a:r>
          </a:p>
          <a:p>
            <a:pPr lvl="1"/>
            <a:r>
              <a:rPr lang="en-US" dirty="0" smtClean="0"/>
              <a:t>Output no. sample of primary and secondary decoder is 1536(to make </a:t>
            </a:r>
            <a:r>
              <a:rPr lang="en-US" dirty="0" err="1" smtClean="0"/>
              <a:t>transcoding</a:t>
            </a:r>
            <a:r>
              <a:rPr lang="en-US" dirty="0" smtClean="0"/>
              <a:t> possible).</a:t>
            </a:r>
          </a:p>
          <a:p>
            <a:pPr lvl="1"/>
            <a:r>
              <a:rPr lang="en-US" dirty="0" smtClean="0"/>
              <a:t>DD+ to DD is handled by lx decoder. No encoder is required.</a:t>
            </a:r>
          </a:p>
          <a:p>
            <a:pPr lvl="1"/>
            <a:r>
              <a:rPr lang="en-US" dirty="0" smtClean="0"/>
              <a:t>Dolby pulse to DD is done by DDCO encoder at firmware side (encoder is tightly coupled with decoder). No </a:t>
            </a:r>
            <a:r>
              <a:rPr lang="en-US" dirty="0" err="1" smtClean="0"/>
              <a:t>saparete</a:t>
            </a:r>
            <a:r>
              <a:rPr lang="en-US" dirty="0" smtClean="0"/>
              <a:t> encoder module connected.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of MS10 in staudlx driver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For DD+ stream, we supported multiple stream ID’s within single PID.</a:t>
            </a:r>
          </a:p>
          <a:p>
            <a:pPr lvl="1"/>
            <a:r>
              <a:rPr lang="en-US" smtClean="0"/>
              <a:t>In this case, we internally connect CD0 output to DEC1 in STAUD_IPSetADSubStreamID.</a:t>
            </a:r>
          </a:p>
          <a:p>
            <a:pPr lvl="1"/>
            <a:r>
              <a:rPr lang="en-US" smtClean="0"/>
              <a:t>Once user will select substream id 0 then internally we disconnect CD1 and reconfigure default connection.</a:t>
            </a:r>
          </a:p>
          <a:p>
            <a:pPr lvl="1"/>
            <a:r>
              <a:rPr lang="en-US" smtClean="0"/>
              <a:t>DD+ parser put I0 and In block in two separate block’s of different blockmanager’s.</a:t>
            </a:r>
          </a:p>
          <a:p>
            <a:r>
              <a:rPr lang="en-US" smtClean="0"/>
              <a:t>For Dolby Pulse stream, parsing is done by lx.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Modification Required for MS11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Parser Module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For DD+ over HDMI compatible: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Should will not drop any data (unwanted independent </a:t>
            </a:r>
            <a:r>
              <a:rPr lang="en-US" dirty="0" err="1" smtClean="0"/>
              <a:t>substream</a:t>
            </a:r>
            <a:r>
              <a:rPr lang="en-US" dirty="0" smtClean="0"/>
              <a:t> or dependent </a:t>
            </a:r>
            <a:r>
              <a:rPr lang="en-US" dirty="0" err="1" smtClean="0"/>
              <a:t>substream</a:t>
            </a:r>
            <a:r>
              <a:rPr lang="en-US" dirty="0" smtClean="0"/>
              <a:t> or </a:t>
            </a:r>
            <a:r>
              <a:rPr lang="en-US" dirty="0" err="1" smtClean="0"/>
              <a:t>transcoded</a:t>
            </a:r>
            <a:r>
              <a:rPr lang="en-US" dirty="0" smtClean="0"/>
              <a:t> </a:t>
            </a:r>
            <a:r>
              <a:rPr lang="en-US" dirty="0" err="1" smtClean="0"/>
              <a:t>substream</a:t>
            </a:r>
            <a:r>
              <a:rPr lang="en-US" dirty="0" smtClean="0"/>
              <a:t>).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Lx parser will take care of parsing correct data and drop </a:t>
            </a:r>
            <a:r>
              <a:rPr lang="en-US" dirty="0" err="1" smtClean="0"/>
              <a:t>redundent</a:t>
            </a:r>
            <a:r>
              <a:rPr lang="en-US" dirty="0" smtClean="0"/>
              <a:t> data.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/>
              <a:t>Proposed way: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/>
              <a:t>	* Get both memory block (wait till both are not available).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/>
              <a:t>	* Put required or </a:t>
            </a:r>
            <a:r>
              <a:rPr lang="en-US" dirty="0" err="1" smtClean="0"/>
              <a:t>unrequired</a:t>
            </a:r>
            <a:r>
              <a:rPr lang="en-US" dirty="0" smtClean="0"/>
              <a:t> frame into same memory block </a:t>
            </a:r>
            <a:r>
              <a:rPr lang="en-US" dirty="0" err="1" smtClean="0"/>
              <a:t>untill</a:t>
            </a:r>
            <a:r>
              <a:rPr lang="en-US" dirty="0" smtClean="0"/>
              <a:t> audio frame size of I0 will not become 1536 or </a:t>
            </a:r>
            <a:r>
              <a:rPr lang="en-US" dirty="0" err="1" smtClean="0"/>
              <a:t>consync</a:t>
            </a:r>
            <a:r>
              <a:rPr lang="en-US" dirty="0" smtClean="0"/>
              <a:t> will found.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/>
              <a:t>	* Copy complete memory block in second block and put both of them.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/>
              <a:t>	* No need to put </a:t>
            </a:r>
            <a:r>
              <a:rPr lang="en-US" dirty="0" err="1" smtClean="0"/>
              <a:t>substream</a:t>
            </a:r>
            <a:r>
              <a:rPr lang="en-US" dirty="0" smtClean="0"/>
              <a:t> ID info in block.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Parser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sz="2000" dirty="0" smtClean="0"/>
              <a:t>Dolby</a:t>
            </a:r>
            <a:r>
              <a:rPr lang="en-US" dirty="0" smtClean="0"/>
              <a:t> Pulse over HDMI: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			</a:t>
            </a:r>
            <a:r>
              <a:rPr lang="en-US" sz="9600" dirty="0" smtClean="0"/>
              <a:t>?</a:t>
            </a:r>
          </a:p>
          <a:p>
            <a:pPr lvl="1">
              <a:buNone/>
            </a:pPr>
            <a:endParaRPr lang="en-US" sz="2200" dirty="0" smtClean="0"/>
          </a:p>
          <a:p>
            <a:pPr lvl="1">
              <a:buNone/>
            </a:pPr>
            <a:r>
              <a:rPr lang="en-US" sz="2200" dirty="0" smtClean="0"/>
              <a:t>We may take compressed frame aligned data for decoder(till now not supported by firmware).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79A724-9296-4A5A-A4F6-2C81A04CEE15}" type="slidenum">
              <a:rPr lang="it-IT" smtClean="0"/>
              <a:pPr>
                <a:defRPr/>
              </a:pPr>
              <a:t>24</a:t>
            </a:fld>
            <a:endParaRPr lang="it-IT"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decoder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Buffer handling for Stereo , Multichannel and Transcoded output.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smtClean="0"/>
              <a:t>* For Stereo output, </a:t>
            </a:r>
            <a:r>
              <a:rPr lang="en-US" sz="2000" dirty="0" err="1" smtClean="0"/>
              <a:t>staudlx</a:t>
            </a:r>
            <a:r>
              <a:rPr lang="en-US" sz="2000" dirty="0" smtClean="0"/>
              <a:t> driver may use Aux 	   channel of 10 channel buffer.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			Or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* Driver may provide addition buffer to handle 	   stereo output</a:t>
            </a:r>
          </a:p>
          <a:p>
            <a:pPr lvl="0"/>
            <a:r>
              <a:rPr lang="en-US" sz="2000" dirty="0" smtClean="0">
                <a:solidFill>
                  <a:srgbClr val="000000"/>
                </a:solidFill>
              </a:rPr>
              <a:t>For </a:t>
            </a:r>
            <a:r>
              <a:rPr lang="en-US" sz="2000" dirty="0" err="1" smtClean="0">
                <a:solidFill>
                  <a:srgbClr val="000000"/>
                </a:solidFill>
              </a:rPr>
              <a:t>dolby</a:t>
            </a:r>
            <a:r>
              <a:rPr lang="en-US" sz="2000" dirty="0" smtClean="0">
                <a:solidFill>
                  <a:srgbClr val="000000"/>
                </a:solidFill>
              </a:rPr>
              <a:t> pulse, Driver may ask for frame aligned compressed output for HDMI.</a:t>
            </a: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  *  Addition buffer require.</a:t>
            </a:r>
          </a:p>
          <a:p>
            <a:pPr lvl="0"/>
            <a:r>
              <a:rPr lang="en-US" sz="2000" dirty="0" smtClean="0">
                <a:solidFill>
                  <a:srgbClr val="000000"/>
                </a:solidFill>
              </a:rPr>
              <a:t>For DTS 2D, DTS encoder coefficients should be extracted in callback function and cascaded to appropriate module(Mixer/</a:t>
            </a:r>
            <a:r>
              <a:rPr lang="en-US" sz="2000" dirty="0" err="1" smtClean="0">
                <a:solidFill>
                  <a:srgbClr val="000000"/>
                </a:solidFill>
              </a:rPr>
              <a:t>Postprocess</a:t>
            </a:r>
            <a:r>
              <a:rPr lang="en-US" sz="2000" dirty="0" smtClean="0">
                <a:solidFill>
                  <a:srgbClr val="000000"/>
                </a:solidFill>
              </a:rPr>
              <a:t>).</a:t>
            </a:r>
          </a:p>
          <a:p>
            <a:pPr lvl="0"/>
            <a:r>
              <a:rPr lang="en-US" sz="2000" dirty="0" smtClean="0">
                <a:solidFill>
                  <a:srgbClr val="000000"/>
                </a:solidFill>
              </a:rPr>
              <a:t>Dolby Volume </a:t>
            </a:r>
            <a:r>
              <a:rPr lang="en-US" sz="2000" dirty="0" err="1" smtClean="0">
                <a:solidFill>
                  <a:srgbClr val="000000"/>
                </a:solidFill>
              </a:rPr>
              <a:t>lite</a:t>
            </a:r>
            <a:r>
              <a:rPr lang="en-US" sz="2000" dirty="0" smtClean="0">
                <a:solidFill>
                  <a:srgbClr val="000000"/>
                </a:solidFill>
              </a:rPr>
              <a:t> DV258</a:t>
            </a:r>
            <a:endParaRPr lang="en-US" sz="2000" dirty="0" smtClean="0">
              <a:solidFill>
                <a:srgbClr val="000000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79A724-9296-4A5A-A4F6-2C81A04CEE15}" type="slidenum">
              <a:rPr lang="it-IT" smtClean="0"/>
              <a:pPr>
                <a:defRPr/>
              </a:pPr>
              <a:t>25</a:t>
            </a:fld>
            <a:endParaRPr lang="it-IT"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mixer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 MS10 implementation, mixer operate in o/p no. sample = </a:t>
            </a:r>
            <a:r>
              <a:rPr lang="en-US" sz="2000" dirty="0" err="1" smtClean="0"/>
              <a:t>i</a:t>
            </a:r>
            <a:r>
              <a:rPr lang="en-US" sz="2000" dirty="0" smtClean="0"/>
              <a:t>/p no. of sample.</a:t>
            </a:r>
          </a:p>
          <a:p>
            <a:r>
              <a:rPr lang="en-US" sz="2000" dirty="0" smtClean="0"/>
              <a:t>For MS11/CANVAS, o/p no. of sample should be fixed(to align </a:t>
            </a:r>
            <a:r>
              <a:rPr lang="en-US" sz="2000" dirty="0" err="1" smtClean="0"/>
              <a:t>transcoded</a:t>
            </a:r>
            <a:r>
              <a:rPr lang="en-US" sz="2000" dirty="0" smtClean="0"/>
              <a:t> and PCM output) i.e. :</a:t>
            </a:r>
          </a:p>
          <a:p>
            <a:pPr lvl="1">
              <a:buNone/>
            </a:pPr>
            <a:r>
              <a:rPr lang="en-US" dirty="0" smtClean="0"/>
              <a:t>For Dolby products	1536</a:t>
            </a:r>
          </a:p>
          <a:p>
            <a:pPr lvl="1">
              <a:buNone/>
            </a:pPr>
            <a:r>
              <a:rPr lang="en-US" dirty="0" smtClean="0"/>
              <a:t>For DTS products		512</a:t>
            </a:r>
          </a:p>
          <a:p>
            <a:pPr lvl="0"/>
            <a:r>
              <a:rPr lang="en-US" sz="2000" dirty="0" smtClean="0">
                <a:solidFill>
                  <a:srgbClr val="000000"/>
                </a:solidFill>
              </a:rPr>
              <a:t>Mixing Metadata should be handled according to </a:t>
            </a:r>
            <a:r>
              <a:rPr lang="en-US" sz="2000" dirty="0" err="1" smtClean="0">
                <a:solidFill>
                  <a:srgbClr val="000000"/>
                </a:solidFill>
              </a:rPr>
              <a:t>no.of</a:t>
            </a:r>
            <a:r>
              <a:rPr lang="en-US" sz="2000" dirty="0" smtClean="0">
                <a:solidFill>
                  <a:srgbClr val="000000"/>
                </a:solidFill>
              </a:rPr>
              <a:t> sample send for processing.</a:t>
            </a:r>
          </a:p>
          <a:p>
            <a:pPr lvl="0"/>
            <a:r>
              <a:rPr lang="en-US" sz="2000" dirty="0" smtClean="0">
                <a:solidFill>
                  <a:srgbClr val="000000"/>
                </a:solidFill>
              </a:rPr>
              <a:t>For MS10, mixing metadata are frame aligned but for MS11 frame alignment may disturb(need to clarify with </a:t>
            </a:r>
            <a:r>
              <a:rPr lang="en-US" sz="2000" dirty="0" err="1" smtClean="0">
                <a:solidFill>
                  <a:srgbClr val="000000"/>
                </a:solidFill>
              </a:rPr>
              <a:t>dolby</a:t>
            </a:r>
            <a:r>
              <a:rPr lang="en-US" sz="2000" dirty="0" smtClean="0">
                <a:solidFill>
                  <a:srgbClr val="000000"/>
                </a:solidFill>
              </a:rPr>
              <a:t>).</a:t>
            </a:r>
          </a:p>
          <a:p>
            <a:pPr lvl="0"/>
            <a:r>
              <a:rPr lang="en-US" sz="2000" dirty="0" smtClean="0">
                <a:solidFill>
                  <a:srgbClr val="000000"/>
                </a:solidFill>
              </a:rPr>
              <a:t>Handling for Transcoded, Stereo and multichannel output.</a:t>
            </a:r>
          </a:p>
          <a:p>
            <a:pPr lvl="0"/>
            <a:r>
              <a:rPr lang="en-US" sz="2000" dirty="0" smtClean="0">
                <a:solidFill>
                  <a:srgbClr val="000000"/>
                </a:solidFill>
              </a:rPr>
              <a:t>Dolby volume </a:t>
            </a:r>
            <a:r>
              <a:rPr lang="en-US" sz="2000" dirty="0" err="1" smtClean="0">
                <a:solidFill>
                  <a:srgbClr val="000000"/>
                </a:solidFill>
              </a:rPr>
              <a:t>lite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</a:p>
          <a:p>
            <a:pPr lvl="0"/>
            <a:r>
              <a:rPr lang="en-US" sz="2000" dirty="0" smtClean="0">
                <a:solidFill>
                  <a:srgbClr val="000000"/>
                </a:solidFill>
              </a:rPr>
              <a:t>While configuring DDRE </a:t>
            </a:r>
            <a:r>
              <a:rPr lang="en-US" sz="2000" dirty="0" err="1" smtClean="0">
                <a:solidFill>
                  <a:srgbClr val="000000"/>
                </a:solidFill>
              </a:rPr>
              <a:t>config</a:t>
            </a:r>
            <a:r>
              <a:rPr lang="en-US" sz="2000" dirty="0" smtClean="0">
                <a:solidFill>
                  <a:srgbClr val="000000"/>
                </a:solidFill>
              </a:rPr>
              <a:t> driver should inform whether data is </a:t>
            </a:r>
            <a:r>
              <a:rPr lang="en-US" sz="2000" dirty="0" smtClean="0">
                <a:solidFill>
                  <a:srgbClr val="000000"/>
                </a:solidFill>
              </a:rPr>
              <a:t>D</a:t>
            </a:r>
            <a:r>
              <a:rPr lang="en-US" sz="2000" dirty="0" smtClean="0">
                <a:solidFill>
                  <a:srgbClr val="000000"/>
                </a:solidFill>
              </a:rPr>
              <a:t>olby volume processed or not.</a:t>
            </a:r>
          </a:p>
          <a:p>
            <a:pPr lvl="0"/>
            <a:r>
              <a:rPr lang="en-US" sz="2000" dirty="0" smtClean="0">
                <a:solidFill>
                  <a:srgbClr val="000000"/>
                </a:solidFill>
              </a:rPr>
              <a:t>DTS Encoder metadata processing</a:t>
            </a:r>
            <a:endParaRPr lang="en-US" sz="2000" dirty="0" smtClean="0">
              <a:solidFill>
                <a:srgbClr val="000000"/>
              </a:solidFill>
            </a:endParaRP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79A724-9296-4A5A-A4F6-2C81A04CEE15}" type="slidenum">
              <a:rPr lang="it-IT" smtClean="0"/>
              <a:pPr>
                <a:defRPr/>
              </a:pPr>
              <a:t>26</a:t>
            </a:fld>
            <a:endParaRPr lang="it-IT"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Post Process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- Buffer handling for stereo, multichannel and </a:t>
            </a:r>
            <a:r>
              <a:rPr lang="en-US" dirty="0" err="1" smtClean="0"/>
              <a:t>transcoded</a:t>
            </a:r>
            <a:r>
              <a:rPr lang="en-US" dirty="0" smtClean="0"/>
              <a:t> output.</a:t>
            </a:r>
          </a:p>
          <a:p>
            <a:pPr>
              <a:buFontTx/>
              <a:buChar char="-"/>
            </a:pPr>
            <a:r>
              <a:rPr lang="en-US" dirty="0" smtClean="0"/>
              <a:t>Dolby Volume </a:t>
            </a:r>
            <a:r>
              <a:rPr lang="en-US" dirty="0" err="1" smtClean="0"/>
              <a:t>lite</a:t>
            </a:r>
            <a:r>
              <a:rPr lang="en-US" dirty="0" smtClean="0"/>
              <a:t> DV258</a:t>
            </a:r>
          </a:p>
          <a:p>
            <a:pPr>
              <a:buFontTx/>
              <a:buChar char="-"/>
            </a:pPr>
            <a:r>
              <a:rPr lang="en-US" dirty="0" smtClean="0"/>
              <a:t>DTS Encoder metadata processing.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79A724-9296-4A5A-A4F6-2C81A04CEE15}" type="slidenum">
              <a:rPr lang="it-IT" smtClean="0"/>
              <a:pPr>
                <a:defRPr/>
              </a:pPr>
              <a:t>27</a:t>
            </a:fld>
            <a:endParaRPr lang="it-IT"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81200"/>
            <a:ext cx="8839200" cy="1371600"/>
          </a:xfrm>
        </p:spPr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79A724-9296-4A5A-A4F6-2C81A04CEE15}" type="slidenum">
              <a:rPr lang="it-IT" smtClean="0"/>
              <a:pPr>
                <a:defRPr/>
              </a:pPr>
              <a:t>28</a:t>
            </a:fld>
            <a:endParaRPr lang="it-IT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Dolby Technology(MS10 and MS11)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decode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5D74625-39BE-431C-87FF-E20254966691}" type="slidenum">
              <a:rPr lang="it-IT" smtClean="0"/>
              <a:pPr>
                <a:defRPr/>
              </a:pPr>
              <a:t>29</a:t>
            </a:fld>
            <a:endParaRPr lang="it-IT" sz="1200"/>
          </a:p>
        </p:txBody>
      </p:sp>
      <p:sp>
        <p:nvSpPr>
          <p:cNvPr id="4" name="Flowchart: Alternate Process 3"/>
          <p:cNvSpPr/>
          <p:nvPr/>
        </p:nvSpPr>
        <p:spPr bwMode="auto">
          <a:xfrm>
            <a:off x="2133600" y="2286000"/>
            <a:ext cx="1676400" cy="914400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PARSER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Flowchart: Alternate Process 5"/>
          <p:cNvSpPr/>
          <p:nvPr/>
        </p:nvSpPr>
        <p:spPr bwMode="auto">
          <a:xfrm>
            <a:off x="4876800" y="2286000"/>
            <a:ext cx="1828800" cy="914400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Verdana" charset="0"/>
              </a:rPr>
              <a:t>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ECODER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cxnSp>
        <p:nvCxnSpPr>
          <p:cNvPr id="8" name="Straight Arrow Connector 7"/>
          <p:cNvCxnSpPr>
            <a:endCxn id="4" idx="1"/>
          </p:cNvCxnSpPr>
          <p:nvPr/>
        </p:nvCxnSpPr>
        <p:spPr bwMode="auto">
          <a:xfrm>
            <a:off x="1066800" y="2743200"/>
            <a:ext cx="1066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3810000" y="2743200"/>
            <a:ext cx="1066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04800" y="2362200"/>
            <a:ext cx="1943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DD+, DD and DP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6705600" y="2665412"/>
            <a:ext cx="1066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6705600" y="2894012"/>
            <a:ext cx="1066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6705600" y="3122612"/>
            <a:ext cx="1066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6705600" y="2438400"/>
            <a:ext cx="1066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705600" y="2209800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DP HDMI Output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6705600" y="2438400"/>
            <a:ext cx="1431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DD Transcoded o/p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6705600" y="2667000"/>
            <a:ext cx="930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Stereo PCM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6705600" y="2895600"/>
            <a:ext cx="16450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MultiChannel  PCM o/p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" y="4114800"/>
            <a:ext cx="74790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DD+ and DD, Compressed unaltered </a:t>
            </a:r>
            <a:r>
              <a:rPr lang="en-US" dirty="0" err="1" smtClean="0"/>
              <a:t>i</a:t>
            </a:r>
            <a:r>
              <a:rPr lang="en-US" dirty="0" smtClean="0"/>
              <a:t>/p </a:t>
            </a:r>
          </a:p>
          <a:p>
            <a:r>
              <a:rPr lang="en-US" dirty="0" smtClean="0"/>
              <a:t>	</a:t>
            </a:r>
            <a:r>
              <a:rPr lang="en-US" dirty="0" smtClean="0"/>
              <a:t>should be taken from Parser module.</a:t>
            </a:r>
          </a:p>
          <a:p>
            <a:r>
              <a:rPr lang="en-US" dirty="0" smtClean="0"/>
              <a:t>For Dolby pulse, Compressed frame aligned </a:t>
            </a:r>
            <a:r>
              <a:rPr lang="en-US" dirty="0" err="1" smtClean="0"/>
              <a:t>i</a:t>
            </a:r>
            <a:r>
              <a:rPr lang="en-US" dirty="0" smtClean="0"/>
              <a:t>/p</a:t>
            </a:r>
          </a:p>
          <a:p>
            <a:r>
              <a:rPr lang="en-US" dirty="0" smtClean="0"/>
              <a:t>	</a:t>
            </a:r>
            <a:r>
              <a:rPr lang="en-US" dirty="0" smtClean="0"/>
              <a:t>should be taken from decoder module.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Decode + Mixing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5D74625-39BE-431C-87FF-E20254966691}" type="slidenum">
              <a:rPr lang="it-IT" smtClean="0"/>
              <a:pPr>
                <a:defRPr/>
              </a:pPr>
              <a:t>30</a:t>
            </a:fld>
            <a:endParaRPr lang="it-IT" sz="1200"/>
          </a:p>
        </p:txBody>
      </p:sp>
      <p:sp>
        <p:nvSpPr>
          <p:cNvPr id="4" name="Flowchart: Alternate Process 3"/>
          <p:cNvSpPr/>
          <p:nvPr/>
        </p:nvSpPr>
        <p:spPr bwMode="auto">
          <a:xfrm>
            <a:off x="1143000" y="1447800"/>
            <a:ext cx="1447800" cy="838200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PARSER0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Flowchart: Alternate Process 6"/>
          <p:cNvSpPr/>
          <p:nvPr/>
        </p:nvSpPr>
        <p:spPr bwMode="auto">
          <a:xfrm>
            <a:off x="5791200" y="2057400"/>
            <a:ext cx="1447800" cy="838200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MIXER0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Flowchart: Alternate Process 7"/>
          <p:cNvSpPr/>
          <p:nvPr/>
        </p:nvSpPr>
        <p:spPr bwMode="auto">
          <a:xfrm>
            <a:off x="1143000" y="2667000"/>
            <a:ext cx="1447800" cy="838200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PARSER1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" name="Flowchart: Alternate Process 8"/>
          <p:cNvSpPr/>
          <p:nvPr/>
        </p:nvSpPr>
        <p:spPr bwMode="auto">
          <a:xfrm>
            <a:off x="3505200" y="2667000"/>
            <a:ext cx="1447800" cy="838200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DEC1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0" name="Flowchart: Alternate Process 9"/>
          <p:cNvSpPr/>
          <p:nvPr/>
        </p:nvSpPr>
        <p:spPr bwMode="auto">
          <a:xfrm>
            <a:off x="3505200" y="1447800"/>
            <a:ext cx="1447800" cy="838200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DEC0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cxnSp>
        <p:nvCxnSpPr>
          <p:cNvPr id="12" name="Straight Arrow Connector 11"/>
          <p:cNvCxnSpPr>
            <a:endCxn id="4" idx="1"/>
          </p:cNvCxnSpPr>
          <p:nvPr/>
        </p:nvCxnSpPr>
        <p:spPr bwMode="auto">
          <a:xfrm>
            <a:off x="228600" y="1866900"/>
            <a:ext cx="914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228600" y="3046412"/>
            <a:ext cx="914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7239000" y="2743200"/>
            <a:ext cx="914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7239000" y="2514600"/>
            <a:ext cx="914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7239000" y="2284412"/>
            <a:ext cx="914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2590800" y="1828800"/>
            <a:ext cx="914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2590800" y="3086100"/>
            <a:ext cx="914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Elbow Connector 22"/>
          <p:cNvCxnSpPr>
            <a:stCxn id="10" idx="3"/>
            <a:endCxn id="7" idx="1"/>
          </p:cNvCxnSpPr>
          <p:nvPr/>
        </p:nvCxnSpPr>
        <p:spPr bwMode="auto">
          <a:xfrm>
            <a:off x="4953000" y="1866900"/>
            <a:ext cx="838200" cy="6096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Elbow Connector 26"/>
          <p:cNvCxnSpPr>
            <a:stCxn id="9" idx="3"/>
            <a:endCxn id="7" idx="1"/>
          </p:cNvCxnSpPr>
          <p:nvPr/>
        </p:nvCxnSpPr>
        <p:spPr bwMode="auto">
          <a:xfrm flipV="1">
            <a:off x="4953000" y="2476500"/>
            <a:ext cx="838200" cy="6096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-76200" y="2725579"/>
            <a:ext cx="1282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DD+, DD and DP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-76200" y="1600200"/>
            <a:ext cx="1282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DD+, DD and DP</a:t>
            </a:r>
            <a:endParaRPr lang="en-US" sz="1000" dirty="0"/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4953000" y="1524000"/>
            <a:ext cx="3200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6629400" y="1295400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DP HDMI Output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7239000" y="2057400"/>
            <a:ext cx="1431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DD Transcoded o/p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7223337" y="2286000"/>
            <a:ext cx="930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Stereo PCM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7239000" y="2514600"/>
            <a:ext cx="16450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MultiChannel  PCM o/p</a:t>
            </a:r>
            <a:endParaRPr lang="en-US" sz="1000" dirty="0"/>
          </a:p>
        </p:txBody>
      </p:sp>
      <p:cxnSp>
        <p:nvCxnSpPr>
          <p:cNvPr id="39" name="Curved Connector 38"/>
          <p:cNvCxnSpPr>
            <a:stCxn id="9" idx="2"/>
            <a:endCxn id="7" idx="2"/>
          </p:cNvCxnSpPr>
          <p:nvPr/>
        </p:nvCxnSpPr>
        <p:spPr bwMode="auto">
          <a:xfrm rot="5400000" flipH="1" flipV="1">
            <a:off x="5067300" y="2057400"/>
            <a:ext cx="609600" cy="2286000"/>
          </a:xfrm>
          <a:prstGeom prst="curvedConnector3">
            <a:avLst>
              <a:gd name="adj1" fmla="val -625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6553200" y="3048000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Mixing Metadata</a:t>
            </a:r>
            <a:endParaRPr lang="en-US" sz="1100" dirty="0"/>
          </a:p>
        </p:txBody>
      </p:sp>
      <p:cxnSp>
        <p:nvCxnSpPr>
          <p:cNvPr id="44" name="Straight Arrow Connector 43"/>
          <p:cNvCxnSpPr>
            <a:stCxn id="4" idx="3"/>
            <a:endCxn id="9" idx="1"/>
          </p:cNvCxnSpPr>
          <p:nvPr/>
        </p:nvCxnSpPr>
        <p:spPr bwMode="auto">
          <a:xfrm>
            <a:off x="2590800" y="1866900"/>
            <a:ext cx="914400" cy="1219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Dot"/>
            <a:round/>
            <a:headEnd type="none" w="med" len="med"/>
            <a:tailEnd type="arrow"/>
          </a:ln>
          <a:effectLst/>
        </p:spPr>
      </p:cxnSp>
      <p:cxnSp>
        <p:nvCxnSpPr>
          <p:cNvPr id="46" name="Curved Connector 45"/>
          <p:cNvCxnSpPr>
            <a:stCxn id="8" idx="2"/>
            <a:endCxn id="7" idx="2"/>
          </p:cNvCxnSpPr>
          <p:nvPr/>
        </p:nvCxnSpPr>
        <p:spPr bwMode="auto">
          <a:xfrm rot="5400000" flipH="1" flipV="1">
            <a:off x="3886200" y="876300"/>
            <a:ext cx="609600" cy="4648200"/>
          </a:xfrm>
          <a:prstGeom prst="curvedConnector3">
            <a:avLst>
              <a:gd name="adj1" fmla="val -142046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228600" y="4800600"/>
            <a:ext cx="8622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DP, mixing metadata are extracted for PES Header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0" y="5334000"/>
            <a:ext cx="92458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For DD+/DD/DTS, mixing metadata are extracted from decoder</a:t>
            </a:r>
            <a:endParaRPr lang="en-US" sz="22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52600"/>
            <a:ext cx="8077200" cy="1371600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5D74625-39BE-431C-87FF-E20254966691}" type="slidenum">
              <a:rPr lang="it-IT" smtClean="0"/>
              <a:pPr>
                <a:defRPr/>
              </a:pPr>
              <a:t>31</a:t>
            </a:fld>
            <a:endParaRPr lang="it-IT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C557268-0EB4-4877-8237-01AF7D6D31BB}" type="slidenum">
              <a:rPr lang="it-IT" smtClean="0">
                <a:latin typeface="Verdana" pitchFamily="34" charset="0"/>
              </a:rPr>
              <a:pPr/>
              <a:t>3</a:t>
            </a:fld>
            <a:endParaRPr lang="it-IT" sz="1200" smtClean="0">
              <a:latin typeface="Verdana" pitchFamily="34" charset="0"/>
            </a:endParaRPr>
          </a:p>
        </p:txBody>
      </p:sp>
      <p:pic>
        <p:nvPicPr>
          <p:cNvPr id="2150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228600"/>
            <a:ext cx="8610600" cy="5791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B0CE555-E965-4279-993D-59322385EB05}" type="slidenum">
              <a:rPr lang="it-IT" smtClean="0">
                <a:latin typeface="Verdana" pitchFamily="34" charset="0"/>
              </a:rPr>
              <a:pPr/>
              <a:t>4</a:t>
            </a:fld>
            <a:endParaRPr lang="it-IT" sz="1200" smtClean="0">
              <a:latin typeface="Verdana" pitchFamily="34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52482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762000"/>
            <a:ext cx="3886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143000" y="228600"/>
            <a:ext cx="4887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MS10 Stereo Audio Mixing</a:t>
            </a:r>
            <a:r>
              <a:rPr lang="en-US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Dolby Technology MS11</a:t>
            </a:r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0D95DB-362B-4452-B2BF-DC229F280AC5}" type="slidenum">
              <a:rPr lang="it-IT" smtClean="0">
                <a:latin typeface="Verdana" pitchFamily="34" charset="0"/>
              </a:rPr>
              <a:pPr/>
              <a:t>5</a:t>
            </a:fld>
            <a:endParaRPr lang="it-IT" sz="1200" smtClean="0">
              <a:latin typeface="Verdana" pitchFamily="34" charset="0"/>
            </a:endParaRP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8991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4E84FFF-ADB0-434D-8E41-D05C70F4920A}" type="slidenum">
              <a:rPr lang="it-IT" smtClean="0">
                <a:latin typeface="Verdana" pitchFamily="34" charset="0"/>
              </a:rPr>
              <a:pPr/>
              <a:t>6</a:t>
            </a:fld>
            <a:endParaRPr lang="it-IT" sz="1200" smtClean="0">
              <a:latin typeface="Verdana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93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029A6CF-D1E0-4C21-88C7-A41910732D3D}" type="slidenum">
              <a:rPr lang="it-IT" smtClean="0">
                <a:latin typeface="Verdana" pitchFamily="34" charset="0"/>
              </a:rPr>
              <a:pPr/>
              <a:t>7</a:t>
            </a:fld>
            <a:endParaRPr lang="it-IT" sz="1200" smtClean="0">
              <a:latin typeface="Verdana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B7E91A9-242D-48AD-AC7D-AF58603C8E10}" type="slidenum">
              <a:rPr lang="it-IT" smtClean="0">
                <a:latin typeface="Verdana" pitchFamily="34" charset="0"/>
              </a:rPr>
              <a:pPr/>
              <a:t>8</a:t>
            </a:fld>
            <a:endParaRPr lang="it-IT" sz="1200" smtClean="0">
              <a:latin typeface="Verdana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ᑤᑥᐱᑚᑿᒅᑶᒃᑿᑲᑽ"/>
  <p:tag name="DATETIME" val="ᑂᑂᑀᑂᑃᑀᑃᑁᑂᑁᐱᐱᑂᑁᑋᑅᑁᑒᑞᐱᐹᑘᑞᑥᐼᑆᑋᑄᑁᐺ"/>
  <p:tag name="DONEBY" val="ᑤᑥᑭᒄᑶᒇᑲᑿᑲᑿᑵ"/>
  <p:tag name="IPADDRESS" val="ᑵᑽᑹᒁᑴᑂᑇᑆᑂ"/>
  <p:tag name="APPVER" val="ᑂᐿᑃ"/>
  <p:tag name="RANDOM" val="17"/>
  <p:tag name="CHECKSUM" val="ᑅᑅᑁᑉ"/>
</p:tagLst>
</file>

<file path=ppt/theme/theme1.xml><?xml version="1.0" encoding="utf-8"?>
<a:theme xmlns:a="http://schemas.openxmlformats.org/drawingml/2006/main" name="blank">
  <a:themeElements>
    <a:clrScheme name="new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w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new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1295</TotalTime>
  <Words>637</Words>
  <Application>Microsoft Office PowerPoint</Application>
  <PresentationFormat>On-screen Show (4:3)</PresentationFormat>
  <Paragraphs>196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blank</vt:lpstr>
      <vt:lpstr>Proposal doc for MS11</vt:lpstr>
      <vt:lpstr>Agenda</vt:lpstr>
      <vt:lpstr>Dolby Technology(MS10 and MS11)</vt:lpstr>
      <vt:lpstr>Slide 3</vt:lpstr>
      <vt:lpstr>Slide 4</vt:lpstr>
      <vt:lpstr>Dolby Technology MS11</vt:lpstr>
      <vt:lpstr>Slide 6</vt:lpstr>
      <vt:lpstr>Slide 7</vt:lpstr>
      <vt:lpstr>Slide 8</vt:lpstr>
      <vt:lpstr>Slide 9</vt:lpstr>
      <vt:lpstr>BBC CANVAS</vt:lpstr>
      <vt:lpstr>BBC CANVAS  Main program Stereo Input </vt:lpstr>
      <vt:lpstr>BBC CANVAS  Main program Multichannel Input</vt:lpstr>
      <vt:lpstr>Input Stream Type</vt:lpstr>
      <vt:lpstr>Control on Audio description</vt:lpstr>
      <vt:lpstr>Diff Between MS11 and MS10</vt:lpstr>
      <vt:lpstr>Diff Between MS11 and MS10</vt:lpstr>
      <vt:lpstr>Supported in STAUDLX </vt:lpstr>
      <vt:lpstr>Generic audio driver chain for MS10</vt:lpstr>
      <vt:lpstr>Implementation of MS10 in staudlx driver</vt:lpstr>
      <vt:lpstr>Implementation of MS10 in staudlx driver</vt:lpstr>
      <vt:lpstr>Implementation of MS10 in staudlx driver</vt:lpstr>
      <vt:lpstr>Modification Required for MS11</vt:lpstr>
      <vt:lpstr>At Parser Module</vt:lpstr>
      <vt:lpstr>At Parser Module</vt:lpstr>
      <vt:lpstr>At decoder Module</vt:lpstr>
      <vt:lpstr>At mixer Module</vt:lpstr>
      <vt:lpstr>At Post Process Module</vt:lpstr>
      <vt:lpstr>Use Cases</vt:lpstr>
      <vt:lpstr>Single decode</vt:lpstr>
      <vt:lpstr>Dual Decode + Mixing</vt:lpstr>
      <vt:lpstr>Thanks</vt:lpstr>
    </vt:vector>
  </TitlesOfParts>
  <Company>STMicroelectronics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doc for MS11</dc:title>
  <dc:creator>sevanand</dc:creator>
  <cp:lastModifiedBy>sevanand</cp:lastModifiedBy>
  <cp:revision>25</cp:revision>
  <dcterms:created xsi:type="dcterms:W3CDTF">2010-11-11T14:28:35Z</dcterms:created>
  <dcterms:modified xsi:type="dcterms:W3CDTF">2010-11-15T06:44:37Z</dcterms:modified>
</cp:coreProperties>
</file>