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304" r:id="rId3"/>
    <p:sldId id="310" r:id="rId4"/>
    <p:sldId id="320" r:id="rId5"/>
    <p:sldId id="321" r:id="rId6"/>
    <p:sldId id="313" r:id="rId7"/>
    <p:sldId id="314" r:id="rId8"/>
    <p:sldId id="315" r:id="rId9"/>
    <p:sldId id="322" r:id="rId10"/>
    <p:sldId id="324" r:id="rId11"/>
    <p:sldId id="325" r:id="rId12"/>
    <p:sldId id="323" r:id="rId13"/>
    <p:sldId id="311" r:id="rId14"/>
    <p:sldId id="312" r:id="rId15"/>
    <p:sldId id="316" r:id="rId16"/>
    <p:sldId id="307" r:id="rId17"/>
    <p:sldId id="263" r:id="rId18"/>
    <p:sldId id="317" r:id="rId19"/>
    <p:sldId id="264" r:id="rId20"/>
    <p:sldId id="266" r:id="rId21"/>
    <p:sldId id="267" r:id="rId22"/>
    <p:sldId id="268" r:id="rId23"/>
    <p:sldId id="318" r:id="rId24"/>
    <p:sldId id="269" r:id="rId25"/>
    <p:sldId id="270" r:id="rId26"/>
    <p:sldId id="271" r:id="rId27"/>
    <p:sldId id="284" r:id="rId28"/>
    <p:sldId id="272" r:id="rId29"/>
    <p:sldId id="273" r:id="rId30"/>
    <p:sldId id="274" r:id="rId31"/>
    <p:sldId id="275" r:id="rId32"/>
    <p:sldId id="276" r:id="rId33"/>
    <p:sldId id="277" r:id="rId34"/>
    <p:sldId id="278" r:id="rId35"/>
    <p:sldId id="279" r:id="rId36"/>
    <p:sldId id="280" r:id="rId37"/>
    <p:sldId id="281" r:id="rId38"/>
    <p:sldId id="302" r:id="rId39"/>
    <p:sldId id="303" r:id="rId40"/>
    <p:sldId id="282" r:id="rId41"/>
    <p:sldId id="285" r:id="rId42"/>
    <p:sldId id="286" r:id="rId43"/>
    <p:sldId id="287" r:id="rId44"/>
    <p:sldId id="288" r:id="rId45"/>
    <p:sldId id="289" r:id="rId46"/>
    <p:sldId id="290" r:id="rId47"/>
    <p:sldId id="291" r:id="rId48"/>
    <p:sldId id="292" r:id="rId49"/>
    <p:sldId id="293" r:id="rId50"/>
    <p:sldId id="319" r:id="rId51"/>
    <p:sldId id="294" r:id="rId52"/>
    <p:sldId id="295" r:id="rId53"/>
    <p:sldId id="296" r:id="rId54"/>
    <p:sldId id="297" r:id="rId55"/>
    <p:sldId id="298" r:id="rId56"/>
    <p:sldId id="299" r:id="rId57"/>
    <p:sldId id="300" r:id="rId58"/>
    <p:sldId id="301" r:id="rId59"/>
    <p:sldId id="306" r:id="rId60"/>
  </p:sldIdLst>
  <p:sldSz cx="12192000" cy="6858000"/>
  <p:notesSz cx="6858000" cy="9144000"/>
  <p:custDataLst>
    <p:tags r:id="rId6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20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A6E902-DA2C-4FD0-93EF-7C1AB1E0D842}"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2FB06-CBED-4103-BF26-D4CC9A9F00E7}" type="slidenum">
              <a:rPr lang="en-US" smtClean="0"/>
              <a:t>‹#›</a:t>
            </a:fld>
            <a:endParaRPr lang="en-US"/>
          </a:p>
        </p:txBody>
      </p:sp>
    </p:spTree>
    <p:extLst>
      <p:ext uri="{BB962C8B-B14F-4D97-AF65-F5344CB8AC3E}">
        <p14:creationId xmlns:p14="http://schemas.microsoft.com/office/powerpoint/2010/main" val="87213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AA5412-B46D-4AC4-8F9F-D68EEDFC1476}"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78D49-94D0-4219-B99F-205FC22B28BD}" type="slidenum">
              <a:rPr lang="en-US" smtClean="0"/>
              <a:t>‹#›</a:t>
            </a:fld>
            <a:endParaRPr lang="en-US"/>
          </a:p>
        </p:txBody>
      </p:sp>
    </p:spTree>
    <p:extLst>
      <p:ext uri="{BB962C8B-B14F-4D97-AF65-F5344CB8AC3E}">
        <p14:creationId xmlns:p14="http://schemas.microsoft.com/office/powerpoint/2010/main" val="951166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AA5412-B46D-4AC4-8F9F-D68EEDFC1476}"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78D49-94D0-4219-B99F-205FC22B28BD}" type="slidenum">
              <a:rPr lang="en-US" smtClean="0"/>
              <a:t>‹#›</a:t>
            </a:fld>
            <a:endParaRPr lang="en-US"/>
          </a:p>
        </p:txBody>
      </p:sp>
    </p:spTree>
    <p:extLst>
      <p:ext uri="{BB962C8B-B14F-4D97-AF65-F5344CB8AC3E}">
        <p14:creationId xmlns:p14="http://schemas.microsoft.com/office/powerpoint/2010/main" val="1135005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AA5412-B46D-4AC4-8F9F-D68EEDFC1476}"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78D49-94D0-4219-B99F-205FC22B28BD}" type="slidenum">
              <a:rPr lang="en-US" smtClean="0"/>
              <a:t>‹#›</a:t>
            </a:fld>
            <a:endParaRPr lang="en-US"/>
          </a:p>
        </p:txBody>
      </p:sp>
    </p:spTree>
    <p:extLst>
      <p:ext uri="{BB962C8B-B14F-4D97-AF65-F5344CB8AC3E}">
        <p14:creationId xmlns:p14="http://schemas.microsoft.com/office/powerpoint/2010/main" val="1195735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AA5412-B46D-4AC4-8F9F-D68EEDFC1476}"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78D49-94D0-4219-B99F-205FC22B28BD}" type="slidenum">
              <a:rPr lang="en-US" smtClean="0"/>
              <a:t>‹#›</a:t>
            </a:fld>
            <a:endParaRPr lang="en-US"/>
          </a:p>
        </p:txBody>
      </p:sp>
    </p:spTree>
    <p:extLst>
      <p:ext uri="{BB962C8B-B14F-4D97-AF65-F5344CB8AC3E}">
        <p14:creationId xmlns:p14="http://schemas.microsoft.com/office/powerpoint/2010/main" val="228550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AA5412-B46D-4AC4-8F9F-D68EEDFC1476}"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78D49-94D0-4219-B99F-205FC22B28BD}" type="slidenum">
              <a:rPr lang="en-US" smtClean="0"/>
              <a:t>‹#›</a:t>
            </a:fld>
            <a:endParaRPr lang="en-US"/>
          </a:p>
        </p:txBody>
      </p:sp>
    </p:spTree>
    <p:extLst>
      <p:ext uri="{BB962C8B-B14F-4D97-AF65-F5344CB8AC3E}">
        <p14:creationId xmlns:p14="http://schemas.microsoft.com/office/powerpoint/2010/main" val="1425796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AA5412-B46D-4AC4-8F9F-D68EEDFC1476}" type="datetimeFigureOut">
              <a:rPr lang="en-US" smtClean="0"/>
              <a:t>1/31/2017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078D49-94D0-4219-B99F-205FC22B28BD}" type="slidenum">
              <a:rPr lang="en-US" smtClean="0"/>
              <a:t>‹#›</a:t>
            </a:fld>
            <a:endParaRPr lang="en-US"/>
          </a:p>
        </p:txBody>
      </p:sp>
    </p:spTree>
    <p:extLst>
      <p:ext uri="{BB962C8B-B14F-4D97-AF65-F5344CB8AC3E}">
        <p14:creationId xmlns:p14="http://schemas.microsoft.com/office/powerpoint/2010/main" val="419095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AA5412-B46D-4AC4-8F9F-D68EEDFC1476}" type="datetimeFigureOut">
              <a:rPr lang="en-US" smtClean="0"/>
              <a:t>1/31/2017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078D49-94D0-4219-B99F-205FC22B28BD}" type="slidenum">
              <a:rPr lang="en-US" smtClean="0"/>
              <a:t>‹#›</a:t>
            </a:fld>
            <a:endParaRPr lang="en-US"/>
          </a:p>
        </p:txBody>
      </p:sp>
    </p:spTree>
    <p:extLst>
      <p:ext uri="{BB962C8B-B14F-4D97-AF65-F5344CB8AC3E}">
        <p14:creationId xmlns:p14="http://schemas.microsoft.com/office/powerpoint/2010/main" val="2972936458"/>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A5412-B46D-4AC4-8F9F-D68EEDFC1476}" type="datetimeFigureOut">
              <a:rPr lang="en-US" smtClean="0"/>
              <a:t>1/31/2017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078D49-94D0-4219-B99F-205FC22B28BD}" type="slidenum">
              <a:rPr lang="en-US" smtClean="0"/>
              <a:t>‹#›</a:t>
            </a:fld>
            <a:endParaRPr lang="en-US"/>
          </a:p>
        </p:txBody>
      </p:sp>
    </p:spTree>
    <p:extLst>
      <p:ext uri="{BB962C8B-B14F-4D97-AF65-F5344CB8AC3E}">
        <p14:creationId xmlns:p14="http://schemas.microsoft.com/office/powerpoint/2010/main" val="3650136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AA5412-B46D-4AC4-8F9F-D68EEDFC1476}"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78D49-94D0-4219-B99F-205FC22B28BD}" type="slidenum">
              <a:rPr lang="en-US" smtClean="0"/>
              <a:t>‹#›</a:t>
            </a:fld>
            <a:endParaRPr lang="en-US"/>
          </a:p>
        </p:txBody>
      </p:sp>
    </p:spTree>
    <p:extLst>
      <p:ext uri="{BB962C8B-B14F-4D97-AF65-F5344CB8AC3E}">
        <p14:creationId xmlns:p14="http://schemas.microsoft.com/office/powerpoint/2010/main" val="768372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AA5412-B46D-4AC4-8F9F-D68EEDFC1476}"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78D49-94D0-4219-B99F-205FC22B28BD}" type="slidenum">
              <a:rPr lang="en-US" smtClean="0"/>
              <a:t>‹#›</a:t>
            </a:fld>
            <a:endParaRPr lang="en-US"/>
          </a:p>
        </p:txBody>
      </p:sp>
    </p:spTree>
    <p:extLst>
      <p:ext uri="{BB962C8B-B14F-4D97-AF65-F5344CB8AC3E}">
        <p14:creationId xmlns:p14="http://schemas.microsoft.com/office/powerpoint/2010/main" val="3681855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A5412-B46D-4AC4-8F9F-D68EEDFC1476}" type="datetimeFigureOut">
              <a:rPr lang="en-US" smtClean="0"/>
              <a:t>1/31/2017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078D49-94D0-4219-B99F-205FC22B28BD}" type="slidenum">
              <a:rPr lang="en-US" smtClean="0"/>
              <a:t>‹#›</a:t>
            </a:fld>
            <a:endParaRPr lang="en-US"/>
          </a:p>
        </p:txBody>
      </p:sp>
    </p:spTree>
    <p:extLst>
      <p:ext uri="{BB962C8B-B14F-4D97-AF65-F5344CB8AC3E}">
        <p14:creationId xmlns:p14="http://schemas.microsoft.com/office/powerpoint/2010/main" val="424664942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2203373"/>
            <a:ext cx="8525081" cy="4439798"/>
          </a:xfrm>
        </p:spPr>
        <p:txBody>
          <a:bodyPr>
            <a:normAutofit/>
          </a:bodyPr>
          <a:lstStyle/>
          <a:p>
            <a:r>
              <a:rPr lang="en-US" sz="6000" dirty="0" smtClean="0"/>
              <a:t>Servlets</a:t>
            </a:r>
            <a:endParaRPr lang="en-US" sz="6000" dirty="0"/>
          </a:p>
        </p:txBody>
      </p:sp>
    </p:spTree>
    <p:extLst>
      <p:ext uri="{BB962C8B-B14F-4D97-AF65-F5344CB8AC3E}">
        <p14:creationId xmlns:p14="http://schemas.microsoft.com/office/powerpoint/2010/main" val="349928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Disadvantages </a:t>
            </a:r>
            <a:r>
              <a:rPr lang="en-US" dirty="0"/>
              <a:t>of CGI</a:t>
            </a:r>
          </a:p>
          <a:p>
            <a:r>
              <a:rPr lang="en-US" dirty="0"/>
              <a:t>1.If number of clients increases, it takes more time for sending response.</a:t>
            </a:r>
          </a:p>
          <a:p>
            <a:r>
              <a:rPr lang="en-US" dirty="0" smtClean="0"/>
              <a:t>2.For </a:t>
            </a:r>
            <a:r>
              <a:rPr lang="en-US" dirty="0"/>
              <a:t>each request, it starts a process and Web server is limited to start </a:t>
            </a:r>
            <a:r>
              <a:rPr lang="en-US" dirty="0" smtClean="0"/>
              <a:t>processes</a:t>
            </a:r>
            <a:r>
              <a:rPr lang="en-US" dirty="0"/>
              <a:t>.</a:t>
            </a:r>
          </a:p>
          <a:p>
            <a:r>
              <a:rPr lang="en-US" dirty="0" smtClean="0"/>
              <a:t>3.It </a:t>
            </a:r>
            <a:r>
              <a:rPr lang="en-US" dirty="0"/>
              <a:t>uses platform dependent language e.g. C, C++, </a:t>
            </a:r>
            <a:r>
              <a:rPr lang="en-US" dirty="0" err="1"/>
              <a:t>perl</a:t>
            </a:r>
            <a:r>
              <a:rPr lang="en-US" dirty="0"/>
              <a:t>.</a:t>
            </a:r>
          </a:p>
          <a:p>
            <a:endParaRPr lang="en-US" dirty="0"/>
          </a:p>
        </p:txBody>
      </p:sp>
      <p:pic>
        <p:nvPicPr>
          <p:cNvPr id="4098" name="Picture 2" descr="Image result for cgi technolog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8824"/>
            <a:ext cx="8747393" cy="3942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931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738" y="1268508"/>
            <a:ext cx="9188068" cy="437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814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262280" y="163773"/>
            <a:ext cx="2811439" cy="518615"/>
          </a:xfrm>
        </p:spPr>
        <p:txBody>
          <a:bodyPr>
            <a:normAutofit fontScale="90000"/>
          </a:bodyPr>
          <a:lstStyle/>
          <a:p>
            <a:pPr algn="r"/>
            <a:r>
              <a:rPr lang="en-US" sz="2800" dirty="0" smtClean="0">
                <a:solidFill>
                  <a:srgbClr val="FF0000"/>
                </a:solidFill>
              </a:rPr>
              <a:t>Overview of Servlet</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lnSpcReduction="10000"/>
          </a:bodyPr>
          <a:lstStyle/>
          <a:p>
            <a:pPr algn="l"/>
            <a:r>
              <a:rPr lang="en-US" sz="2800" b="1" dirty="0" smtClean="0"/>
              <a:t>Advantage of Servlet</a:t>
            </a:r>
          </a:p>
          <a:p>
            <a:pPr algn="l"/>
            <a:endParaRPr lang="en-US" sz="2800" b="1" dirty="0" smtClean="0"/>
          </a:p>
          <a:p>
            <a:pPr algn="l"/>
            <a:r>
              <a:rPr lang="en-US" sz="2800" dirty="0" smtClean="0"/>
              <a:t> There are many advantages of servlet over CGI. The web container creates threads for handling the multiple requests to the servlet. Threads have a lot of benefits over the Processes such as they share a common memory area, lightweight, cost of communication between the threads are low. The basic benefits of servlet are as follows:</a:t>
            </a:r>
          </a:p>
          <a:p>
            <a:pPr algn="l"/>
            <a:r>
              <a:rPr lang="en-US" sz="2800" dirty="0" smtClean="0"/>
              <a:t> 1.better performance: because it creates a thread for each request not process.</a:t>
            </a:r>
          </a:p>
          <a:p>
            <a:pPr algn="l"/>
            <a:r>
              <a:rPr lang="en-US" sz="2800" dirty="0" smtClean="0"/>
              <a:t> 2.Portability: because it uses java language.</a:t>
            </a:r>
          </a:p>
          <a:p>
            <a:pPr algn="l"/>
            <a:r>
              <a:rPr lang="en-US" sz="2800" dirty="0" smtClean="0"/>
              <a:t> 3.Robust: Servlets are managed by JVM so no need to worry about memory leak, garbage collection etc.</a:t>
            </a:r>
          </a:p>
          <a:p>
            <a:pPr algn="l"/>
            <a:r>
              <a:rPr lang="en-US" sz="2800" dirty="0" smtClean="0"/>
              <a:t> 4.Secure: because it uses java language..</a:t>
            </a:r>
            <a:endParaRPr lang="en-US" sz="2800" dirty="0"/>
          </a:p>
        </p:txBody>
      </p:sp>
    </p:spTree>
    <p:extLst>
      <p:ext uri="{BB962C8B-B14F-4D97-AF65-F5344CB8AC3E}">
        <p14:creationId xmlns:p14="http://schemas.microsoft.com/office/powerpoint/2010/main" val="149422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164" y="264405"/>
            <a:ext cx="10593636" cy="5916058"/>
          </a:xfrm>
        </p:spPr>
      </p:pic>
    </p:spTree>
    <p:extLst>
      <p:ext uri="{BB962C8B-B14F-4D97-AF65-F5344CB8AC3E}">
        <p14:creationId xmlns:p14="http://schemas.microsoft.com/office/powerpoint/2010/main" val="123279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5789804"/>
          </a:xfrm>
        </p:spPr>
      </p:pic>
    </p:spTree>
    <p:extLst>
      <p:ext uri="{BB962C8B-B14F-4D97-AF65-F5344CB8AC3E}">
        <p14:creationId xmlns:p14="http://schemas.microsoft.com/office/powerpoint/2010/main" val="1838039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5811838"/>
          </a:xfrm>
        </p:spPr>
      </p:pic>
    </p:spTree>
    <p:extLst>
      <p:ext uri="{BB962C8B-B14F-4D97-AF65-F5344CB8AC3E}">
        <p14:creationId xmlns:p14="http://schemas.microsoft.com/office/powerpoint/2010/main" val="4084549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0123"/>
          </a:xfrm>
        </p:spPr>
        <p:txBody>
          <a:bodyPr>
            <a:normAutofit fontScale="90000"/>
          </a:bodyPr>
          <a:lstStyle/>
          <a:p>
            <a:r>
              <a:rPr lang="en-US" dirty="0" smtClean="0"/>
              <a:t>Servlet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9653" y="1013552"/>
            <a:ext cx="10421957" cy="5163411"/>
          </a:xfrm>
        </p:spPr>
      </p:pic>
    </p:spTree>
    <p:extLst>
      <p:ext uri="{BB962C8B-B14F-4D97-AF65-F5344CB8AC3E}">
        <p14:creationId xmlns:p14="http://schemas.microsoft.com/office/powerpoint/2010/main" val="1407633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720920" y="163773"/>
            <a:ext cx="3352800" cy="518615"/>
          </a:xfrm>
        </p:spPr>
        <p:txBody>
          <a:bodyPr>
            <a:normAutofit/>
          </a:bodyPr>
          <a:lstStyle/>
          <a:p>
            <a:pPr algn="r"/>
            <a:r>
              <a:rPr lang="en-US" sz="2800" dirty="0" smtClean="0">
                <a:solidFill>
                  <a:srgbClr val="FF0000"/>
                </a:solidFill>
              </a:rPr>
              <a:t>Servlet Interface</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err="1" smtClean="0"/>
              <a:t>Javax.servlet.Servlet</a:t>
            </a:r>
            <a:r>
              <a:rPr lang="en-US" sz="2800" b="1" dirty="0" smtClean="0"/>
              <a:t> Interface</a:t>
            </a:r>
          </a:p>
          <a:p>
            <a:pPr algn="l"/>
            <a:r>
              <a:rPr lang="en-US" sz="2800" dirty="0" smtClean="0"/>
              <a:t> </a:t>
            </a:r>
          </a:p>
          <a:p>
            <a:pPr algn="l"/>
            <a:r>
              <a:rPr lang="en-US" sz="2800" dirty="0" smtClean="0"/>
              <a:t>Servlet interface provides common behavior to all the servlets.</a:t>
            </a:r>
          </a:p>
          <a:p>
            <a:pPr algn="l"/>
            <a:r>
              <a:rPr lang="en-US" sz="2800" dirty="0" smtClean="0"/>
              <a:t> </a:t>
            </a:r>
          </a:p>
          <a:p>
            <a:pPr algn="l"/>
            <a:r>
              <a:rPr lang="en-US" sz="2800" dirty="0" smtClean="0"/>
              <a:t>Servlet interface needs to be implemented for creating any servlet (either directly or indirectly). It provides 3 life cycle methods that are used to initialize the servlet, to service the requests, and to destroy the servlet and 2 non-life cycle methods.</a:t>
            </a:r>
          </a:p>
          <a:p>
            <a:pPr algn="l"/>
            <a:r>
              <a:rPr lang="en-US" sz="2800" dirty="0" smtClean="0"/>
              <a:t> </a:t>
            </a:r>
          </a:p>
        </p:txBody>
      </p:sp>
    </p:spTree>
    <p:extLst>
      <p:ext uri="{BB962C8B-B14F-4D97-AF65-F5344CB8AC3E}">
        <p14:creationId xmlns:p14="http://schemas.microsoft.com/office/powerpoint/2010/main" val="405832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 </a:t>
            </a:r>
            <a:r>
              <a:rPr lang="en-US" dirty="0"/>
              <a:t>L</a:t>
            </a:r>
            <a:r>
              <a:rPr lang="en-US" dirty="0" smtClean="0"/>
              <a:t>ife </a:t>
            </a:r>
            <a:r>
              <a:rPr lang="en-US" dirty="0"/>
              <a:t>C</a:t>
            </a:r>
            <a:r>
              <a:rPr lang="en-US" dirty="0" smtClean="0"/>
              <a:t>ycle Methods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452" y="1690688"/>
            <a:ext cx="10406348" cy="4486274"/>
          </a:xfrm>
        </p:spPr>
      </p:pic>
    </p:spTree>
    <p:extLst>
      <p:ext uri="{BB962C8B-B14F-4D97-AF65-F5344CB8AC3E}">
        <p14:creationId xmlns:p14="http://schemas.microsoft.com/office/powerpoint/2010/main" val="20770834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720920" y="163773"/>
            <a:ext cx="3352800" cy="518615"/>
          </a:xfrm>
        </p:spPr>
        <p:txBody>
          <a:bodyPr>
            <a:normAutofit/>
          </a:bodyPr>
          <a:lstStyle/>
          <a:p>
            <a:pPr algn="r"/>
            <a:r>
              <a:rPr lang="en-US" sz="2800" dirty="0" smtClean="0">
                <a:solidFill>
                  <a:srgbClr val="FF0000"/>
                </a:solidFill>
              </a:rPr>
              <a:t>Servlet Interface</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fontScale="70000" lnSpcReduction="20000"/>
          </a:bodyPr>
          <a:lstStyle/>
          <a:p>
            <a:pPr algn="l"/>
            <a:r>
              <a:rPr lang="en-US" sz="2800" dirty="0" smtClean="0"/>
              <a:t> </a:t>
            </a:r>
          </a:p>
          <a:p>
            <a:pPr algn="l"/>
            <a:r>
              <a:rPr lang="en-US" sz="2800" dirty="0" smtClean="0"/>
              <a:t>public void </a:t>
            </a:r>
            <a:r>
              <a:rPr lang="en-US" sz="2800" dirty="0" err="1" smtClean="0"/>
              <a:t>init</a:t>
            </a:r>
            <a:r>
              <a:rPr lang="en-US" sz="2800" dirty="0" smtClean="0"/>
              <a:t>(</a:t>
            </a:r>
            <a:r>
              <a:rPr lang="en-US" sz="2800" dirty="0" err="1" smtClean="0"/>
              <a:t>ServletConfig</a:t>
            </a:r>
            <a:r>
              <a:rPr lang="en-US" sz="2800" dirty="0" smtClean="0"/>
              <a:t> </a:t>
            </a:r>
            <a:r>
              <a:rPr lang="en-US" sz="2800" dirty="0" err="1" smtClean="0"/>
              <a:t>config</a:t>
            </a:r>
            <a:r>
              <a:rPr lang="en-US" sz="2800" dirty="0" smtClean="0"/>
              <a:t>)</a:t>
            </a:r>
          </a:p>
          <a:p>
            <a:pPr algn="l"/>
            <a:r>
              <a:rPr lang="en-US" sz="2800" dirty="0" smtClean="0"/>
              <a:t> initializes the servlet. It is the life cycle method of servlet and invoked by the web container only once.</a:t>
            </a:r>
          </a:p>
          <a:p>
            <a:pPr algn="l"/>
            <a:r>
              <a:rPr lang="en-US" sz="2800" dirty="0" smtClean="0"/>
              <a:t> </a:t>
            </a:r>
          </a:p>
          <a:p>
            <a:pPr algn="l"/>
            <a:r>
              <a:rPr lang="en-US" sz="2800" dirty="0" smtClean="0"/>
              <a:t>public void service(</a:t>
            </a:r>
            <a:r>
              <a:rPr lang="en-US" sz="2800" dirty="0" err="1" smtClean="0"/>
              <a:t>ServletRequest</a:t>
            </a:r>
            <a:r>
              <a:rPr lang="en-US" sz="2800" dirty="0" smtClean="0"/>
              <a:t> </a:t>
            </a:r>
            <a:r>
              <a:rPr lang="en-US" sz="2800" dirty="0" err="1" smtClean="0"/>
              <a:t>request,ServletResponse</a:t>
            </a:r>
            <a:r>
              <a:rPr lang="en-US" sz="2800" dirty="0" smtClean="0"/>
              <a:t> response)</a:t>
            </a:r>
          </a:p>
          <a:p>
            <a:pPr algn="l"/>
            <a:r>
              <a:rPr lang="en-US" sz="2800" dirty="0" smtClean="0"/>
              <a:t> provides response for the incoming request. It is invoked at each request by the web container.</a:t>
            </a:r>
          </a:p>
          <a:p>
            <a:pPr algn="l"/>
            <a:endParaRPr lang="en-US" sz="2800" dirty="0" smtClean="0"/>
          </a:p>
          <a:p>
            <a:pPr algn="l"/>
            <a:r>
              <a:rPr lang="en-US" sz="2800" dirty="0" smtClean="0"/>
              <a:t>public void destroy()</a:t>
            </a:r>
          </a:p>
          <a:p>
            <a:pPr algn="l"/>
            <a:r>
              <a:rPr lang="en-US" sz="2800" dirty="0" smtClean="0"/>
              <a:t> is invoked only once and indicates that servlet is being destroyed.</a:t>
            </a:r>
          </a:p>
          <a:p>
            <a:pPr algn="l"/>
            <a:endParaRPr lang="en-US" sz="2800" dirty="0" smtClean="0"/>
          </a:p>
          <a:p>
            <a:pPr algn="l"/>
            <a:r>
              <a:rPr lang="en-US" sz="2800" dirty="0" smtClean="0"/>
              <a:t>public </a:t>
            </a:r>
            <a:r>
              <a:rPr lang="en-US" sz="2800" dirty="0" err="1" smtClean="0"/>
              <a:t>ServletConfig</a:t>
            </a:r>
            <a:r>
              <a:rPr lang="en-US" sz="2800" dirty="0" smtClean="0"/>
              <a:t> </a:t>
            </a:r>
            <a:r>
              <a:rPr lang="en-US" sz="2800" dirty="0" err="1" smtClean="0"/>
              <a:t>getServletConfig</a:t>
            </a:r>
            <a:r>
              <a:rPr lang="en-US" sz="2800" dirty="0" smtClean="0"/>
              <a:t>()</a:t>
            </a:r>
          </a:p>
          <a:p>
            <a:pPr algn="l"/>
            <a:r>
              <a:rPr lang="en-US" sz="2800" dirty="0" smtClean="0"/>
              <a:t> returns the object of </a:t>
            </a:r>
            <a:r>
              <a:rPr lang="en-US" sz="2800" dirty="0" err="1" smtClean="0"/>
              <a:t>ServletConfig</a:t>
            </a:r>
            <a:r>
              <a:rPr lang="en-US" sz="2800" dirty="0" smtClean="0"/>
              <a:t>.</a:t>
            </a:r>
          </a:p>
          <a:p>
            <a:pPr algn="l"/>
            <a:endParaRPr lang="en-US" sz="2800" dirty="0" smtClean="0"/>
          </a:p>
          <a:p>
            <a:pPr algn="l"/>
            <a:r>
              <a:rPr lang="en-US" sz="2800" dirty="0" smtClean="0"/>
              <a:t>public String </a:t>
            </a:r>
            <a:r>
              <a:rPr lang="en-US" sz="2800" dirty="0" err="1" smtClean="0"/>
              <a:t>getServletInfo</a:t>
            </a:r>
            <a:r>
              <a:rPr lang="en-US" sz="2800" dirty="0" smtClean="0"/>
              <a:t>()</a:t>
            </a:r>
          </a:p>
          <a:p>
            <a:pPr algn="l"/>
            <a:r>
              <a:rPr lang="en-US" sz="2800" dirty="0" smtClean="0"/>
              <a:t> returns information about servlet such as writer, copyright, version etc.</a:t>
            </a:r>
          </a:p>
        </p:txBody>
      </p:sp>
    </p:spTree>
    <p:extLst>
      <p:ext uri="{BB962C8B-B14F-4D97-AF65-F5344CB8AC3E}">
        <p14:creationId xmlns:p14="http://schemas.microsoft.com/office/powerpoint/2010/main" val="294705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262280" y="163773"/>
            <a:ext cx="2811439" cy="518615"/>
          </a:xfrm>
        </p:spPr>
        <p:txBody>
          <a:bodyPr>
            <a:normAutofit/>
          </a:bodyPr>
          <a:lstStyle/>
          <a:p>
            <a:pPr algn="r"/>
            <a:r>
              <a:rPr lang="en-US" altLang="en-US" sz="2400" dirty="0">
                <a:solidFill>
                  <a:srgbClr val="FF0000"/>
                </a:solidFill>
              </a:rPr>
              <a:t>Agenda</a:t>
            </a:r>
            <a:endParaRPr lang="en-US" sz="2800" dirty="0">
              <a:solidFill>
                <a:srgbClr val="FF0000"/>
              </a:solidFill>
            </a:endParaRPr>
          </a:p>
        </p:txBody>
      </p:sp>
      <p:sp>
        <p:nvSpPr>
          <p:cNvPr id="3" name="Subtitle 2"/>
          <p:cNvSpPr>
            <a:spLocks noGrp="1"/>
          </p:cNvSpPr>
          <p:nvPr>
            <p:ph type="subTitle" idx="1"/>
          </p:nvPr>
        </p:nvSpPr>
        <p:spPr>
          <a:xfrm>
            <a:off x="696037" y="1057619"/>
            <a:ext cx="10931856" cy="4583017"/>
          </a:xfrm>
        </p:spPr>
        <p:txBody>
          <a:bodyPr>
            <a:noAutofit/>
          </a:bodyPr>
          <a:lstStyle/>
          <a:p>
            <a:pPr algn="l"/>
            <a:r>
              <a:rPr lang="en-US" altLang="en-US" dirty="0" smtClean="0"/>
              <a:t>1.)Client-Server model/Web			</a:t>
            </a:r>
            <a:r>
              <a:rPr lang="en-US" dirty="0" smtClean="0"/>
              <a:t>10.)</a:t>
            </a:r>
            <a:r>
              <a:rPr lang="en-US" dirty="0" err="1" smtClean="0"/>
              <a:t>ServletContext</a:t>
            </a:r>
            <a:r>
              <a:rPr lang="en-US" dirty="0" smtClean="0"/>
              <a:t> </a:t>
            </a:r>
            <a:r>
              <a:rPr lang="en-US" dirty="0"/>
              <a:t>Interface</a:t>
            </a:r>
          </a:p>
          <a:p>
            <a:pPr algn="l"/>
            <a:r>
              <a:rPr lang="en-US" dirty="0" smtClean="0"/>
              <a:t>2</a:t>
            </a:r>
            <a:r>
              <a:rPr lang="en-US" dirty="0" smtClean="0"/>
              <a:t>.)Overview </a:t>
            </a:r>
            <a:r>
              <a:rPr lang="en-US" dirty="0"/>
              <a:t>of </a:t>
            </a:r>
            <a:r>
              <a:rPr lang="en-US" dirty="0"/>
              <a:t>Servlet 			</a:t>
            </a:r>
            <a:r>
              <a:rPr lang="en-US" dirty="0" smtClean="0"/>
              <a:t>11.)</a:t>
            </a:r>
            <a:r>
              <a:rPr lang="en-US" dirty="0" err="1" smtClean="0"/>
              <a:t>ServletConfig</a:t>
            </a:r>
            <a:r>
              <a:rPr lang="en-US" dirty="0" smtClean="0"/>
              <a:t> </a:t>
            </a:r>
            <a:r>
              <a:rPr lang="en-US" dirty="0"/>
              <a:t>Interface</a:t>
            </a:r>
          </a:p>
          <a:p>
            <a:pPr algn="l"/>
            <a:r>
              <a:rPr lang="en-US" dirty="0" smtClean="0"/>
              <a:t>3</a:t>
            </a:r>
            <a:r>
              <a:rPr lang="en-US" dirty="0" smtClean="0"/>
              <a:t>.)Servlet </a:t>
            </a:r>
            <a:r>
              <a:rPr lang="en-US" dirty="0"/>
              <a:t>Interface</a:t>
            </a:r>
          </a:p>
          <a:p>
            <a:pPr algn="l"/>
            <a:r>
              <a:rPr lang="en-US" dirty="0" smtClean="0"/>
              <a:t>4</a:t>
            </a:r>
            <a:r>
              <a:rPr lang="en-US" dirty="0" smtClean="0"/>
              <a:t>.)Servlet </a:t>
            </a:r>
            <a:r>
              <a:rPr lang="en-US" dirty="0"/>
              <a:t>Life Cycle</a:t>
            </a:r>
          </a:p>
          <a:p>
            <a:pPr algn="l"/>
            <a:r>
              <a:rPr lang="en-US" dirty="0" smtClean="0"/>
              <a:t>5</a:t>
            </a:r>
            <a:r>
              <a:rPr lang="en-US" dirty="0" smtClean="0"/>
              <a:t>.)</a:t>
            </a:r>
            <a:r>
              <a:rPr lang="en-US" dirty="0" err="1" smtClean="0"/>
              <a:t>HttpServlet</a:t>
            </a:r>
            <a:endParaRPr lang="en-US" dirty="0"/>
          </a:p>
          <a:p>
            <a:pPr algn="l"/>
            <a:r>
              <a:rPr lang="en-US" dirty="0" smtClean="0"/>
              <a:t>6</a:t>
            </a:r>
            <a:r>
              <a:rPr lang="en-US" dirty="0" smtClean="0"/>
              <a:t>.)</a:t>
            </a:r>
            <a:r>
              <a:rPr lang="en-US" dirty="0" err="1" smtClean="0"/>
              <a:t>ServletRequest</a:t>
            </a:r>
            <a:r>
              <a:rPr lang="en-US" dirty="0" smtClean="0"/>
              <a:t> </a:t>
            </a:r>
            <a:r>
              <a:rPr lang="en-US" dirty="0"/>
              <a:t>Interface</a:t>
            </a:r>
          </a:p>
          <a:p>
            <a:pPr algn="l"/>
            <a:r>
              <a:rPr lang="en-US" dirty="0" smtClean="0"/>
              <a:t>7</a:t>
            </a:r>
            <a:r>
              <a:rPr lang="en-US" dirty="0" smtClean="0"/>
              <a:t>.)</a:t>
            </a:r>
            <a:r>
              <a:rPr lang="en-US" dirty="0" err="1" smtClean="0"/>
              <a:t>ServletResponse</a:t>
            </a:r>
            <a:r>
              <a:rPr lang="en-US" dirty="0" smtClean="0"/>
              <a:t> </a:t>
            </a:r>
            <a:r>
              <a:rPr lang="en-US" dirty="0"/>
              <a:t>interface</a:t>
            </a:r>
          </a:p>
          <a:p>
            <a:pPr algn="l"/>
            <a:r>
              <a:rPr lang="en-US" dirty="0" smtClean="0"/>
              <a:t>8.)Servlet </a:t>
            </a:r>
            <a:r>
              <a:rPr lang="en-US" dirty="0"/>
              <a:t>Chaining</a:t>
            </a:r>
          </a:p>
          <a:p>
            <a:pPr algn="l"/>
            <a:r>
              <a:rPr lang="en-US" dirty="0" smtClean="0"/>
              <a:t>9</a:t>
            </a:r>
            <a:r>
              <a:rPr lang="en-US" dirty="0" smtClean="0"/>
              <a:t>.)</a:t>
            </a:r>
            <a:r>
              <a:rPr lang="en-US" dirty="0" err="1" smtClean="0"/>
              <a:t>RequestDispatcher</a:t>
            </a:r>
            <a:endParaRPr lang="en-US" dirty="0"/>
          </a:p>
          <a:p>
            <a:pPr algn="l"/>
            <a:r>
              <a:rPr lang="en-US" dirty="0" smtClean="0"/>
              <a:t>10</a:t>
            </a:r>
            <a:r>
              <a:rPr lang="en-US" dirty="0" smtClean="0"/>
              <a:t>.) </a:t>
            </a:r>
            <a:r>
              <a:rPr lang="en-US" dirty="0" smtClean="0"/>
              <a:t>Initialization </a:t>
            </a:r>
            <a:r>
              <a:rPr lang="en-US" dirty="0" smtClean="0"/>
              <a:t>parameters</a:t>
            </a:r>
            <a:endParaRPr lang="en-US" dirty="0"/>
          </a:p>
        </p:txBody>
      </p:sp>
    </p:spTree>
    <p:extLst>
      <p:ext uri="{BB962C8B-B14F-4D97-AF65-F5344CB8AC3E}">
        <p14:creationId xmlns:p14="http://schemas.microsoft.com/office/powerpoint/2010/main" val="480895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720920" y="163773"/>
            <a:ext cx="3352800" cy="518615"/>
          </a:xfrm>
        </p:spPr>
        <p:txBody>
          <a:bodyPr>
            <a:normAutofit/>
          </a:bodyPr>
          <a:lstStyle/>
          <a:p>
            <a:pPr algn="r"/>
            <a:r>
              <a:rPr lang="en-US" sz="2800" dirty="0" smtClean="0">
                <a:solidFill>
                  <a:srgbClr val="FF0000"/>
                </a:solidFill>
              </a:rPr>
              <a:t>Servlet Life Cycle</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a:bodyPr>
          <a:lstStyle/>
          <a:p>
            <a:pPr algn="l"/>
            <a:r>
              <a:rPr lang="en-US" sz="2800" dirty="0" smtClean="0"/>
              <a:t>Servlet state</a:t>
            </a:r>
          </a:p>
        </p:txBody>
      </p:sp>
      <p:sp>
        <p:nvSpPr>
          <p:cNvPr id="8" name="Rectangle 7"/>
          <p:cNvSpPr/>
          <p:nvPr/>
        </p:nvSpPr>
        <p:spPr>
          <a:xfrm>
            <a:off x="696037" y="5281095"/>
            <a:ext cx="9699009" cy="1200329"/>
          </a:xfrm>
          <a:prstGeom prst="rect">
            <a:avLst/>
          </a:prstGeom>
        </p:spPr>
        <p:txBody>
          <a:bodyPr wrap="square">
            <a:spAutoFit/>
          </a:bodyPr>
          <a:lstStyle/>
          <a:p>
            <a:r>
              <a:rPr lang="en-US" dirty="0" smtClean="0">
                <a:effectLst/>
              </a:rPr>
              <a:t>As displayed in the above diagram, there </a:t>
            </a:r>
            <a:r>
              <a:rPr lang="en-US" dirty="0" smtClean="0"/>
              <a:t>is only one main</a:t>
            </a:r>
            <a:r>
              <a:rPr lang="en-US" dirty="0" smtClean="0">
                <a:effectLst/>
              </a:rPr>
              <a:t> states of a servlet: initialized. The servlet is </a:t>
            </a:r>
            <a:r>
              <a:rPr lang="en-US" dirty="0" smtClean="0"/>
              <a:t>either initialized, being initialized</a:t>
            </a:r>
            <a:r>
              <a:rPr lang="en-US" dirty="0" smtClean="0">
                <a:effectLst/>
              </a:rPr>
              <a:t> or does not exist. After invoking the </a:t>
            </a:r>
            <a:r>
              <a:rPr lang="en-US" dirty="0" err="1" smtClean="0">
                <a:effectLst/>
              </a:rPr>
              <a:t>init</a:t>
            </a:r>
            <a:r>
              <a:rPr lang="en-US" dirty="0" smtClean="0">
                <a:effectLst/>
              </a:rPr>
              <a:t>() method, Servlet comes in the </a:t>
            </a:r>
            <a:r>
              <a:rPr lang="en-US" dirty="0"/>
              <a:t>initialized </a:t>
            </a:r>
            <a:r>
              <a:rPr lang="en-US" dirty="0" smtClean="0">
                <a:effectLst/>
              </a:rPr>
              <a:t>state. In the </a:t>
            </a:r>
            <a:r>
              <a:rPr lang="en-US" dirty="0"/>
              <a:t>initialized </a:t>
            </a:r>
            <a:r>
              <a:rPr lang="en-US" dirty="0" smtClean="0">
                <a:effectLst/>
              </a:rPr>
              <a:t>state, servlet performs all the tasks. When the web container invokes the destroy() method, it shifts to the end state/does not exist.</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6926" y="1178805"/>
            <a:ext cx="4726236" cy="3624549"/>
          </a:xfrm>
          <a:prstGeom prst="rect">
            <a:avLst/>
          </a:prstGeom>
        </p:spPr>
      </p:pic>
    </p:spTree>
    <p:extLst>
      <p:ext uri="{BB962C8B-B14F-4D97-AF65-F5344CB8AC3E}">
        <p14:creationId xmlns:p14="http://schemas.microsoft.com/office/powerpoint/2010/main" val="2966840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720920" y="163773"/>
            <a:ext cx="3352800" cy="518615"/>
          </a:xfrm>
        </p:spPr>
        <p:txBody>
          <a:bodyPr>
            <a:normAutofit/>
          </a:bodyPr>
          <a:lstStyle/>
          <a:p>
            <a:pPr algn="r"/>
            <a:r>
              <a:rPr lang="en-US" sz="2800" dirty="0" smtClean="0">
                <a:solidFill>
                  <a:srgbClr val="FF0000"/>
                </a:solidFill>
              </a:rPr>
              <a:t>Servlet Life Cycle</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fontScale="92500" lnSpcReduction="10000"/>
          </a:bodyPr>
          <a:lstStyle/>
          <a:p>
            <a:pPr algn="l"/>
            <a:r>
              <a:rPr lang="en-US" sz="2800" dirty="0" smtClean="0"/>
              <a:t>1) Servlet class is loaded</a:t>
            </a:r>
          </a:p>
          <a:p>
            <a:pPr algn="l"/>
            <a:r>
              <a:rPr lang="en-US" sz="2800" dirty="0" smtClean="0"/>
              <a:t>The </a:t>
            </a:r>
            <a:r>
              <a:rPr lang="en-US" sz="2800" dirty="0" err="1" smtClean="0"/>
              <a:t>classloader</a:t>
            </a:r>
            <a:r>
              <a:rPr lang="en-US" sz="2800" dirty="0" smtClean="0"/>
              <a:t> is responsible to load the servlet class. The servlet class is loaded when the first request for the servlet is received by the web container.</a:t>
            </a:r>
          </a:p>
          <a:p>
            <a:pPr algn="l"/>
            <a:endParaRPr lang="en-US" sz="2800" dirty="0" smtClean="0"/>
          </a:p>
          <a:p>
            <a:pPr algn="l"/>
            <a:r>
              <a:rPr lang="en-US" sz="2800" dirty="0" smtClean="0"/>
              <a:t>2) Servlet instance is created </a:t>
            </a:r>
          </a:p>
          <a:p>
            <a:pPr algn="l"/>
            <a:r>
              <a:rPr lang="en-US" sz="2800" dirty="0" smtClean="0"/>
              <a:t>The web container creates the instance of a servlet after loading the servlet class. The servlet instance is created only once in the servlet life cycle.</a:t>
            </a:r>
          </a:p>
          <a:p>
            <a:pPr algn="l"/>
            <a:endParaRPr lang="en-US" sz="2800" dirty="0" smtClean="0"/>
          </a:p>
          <a:p>
            <a:pPr algn="l"/>
            <a:r>
              <a:rPr lang="en-US" sz="2800" dirty="0" smtClean="0"/>
              <a:t>3) </a:t>
            </a:r>
            <a:r>
              <a:rPr lang="en-US" sz="2800" dirty="0" err="1" smtClean="0"/>
              <a:t>init</a:t>
            </a:r>
            <a:r>
              <a:rPr lang="en-US" sz="2800" dirty="0" smtClean="0"/>
              <a:t> method is invoked</a:t>
            </a:r>
          </a:p>
          <a:p>
            <a:pPr algn="l"/>
            <a:r>
              <a:rPr lang="en-US" sz="2800" dirty="0" smtClean="0"/>
              <a:t>The web container calls the </a:t>
            </a:r>
            <a:r>
              <a:rPr lang="en-US" sz="2800" dirty="0" err="1" smtClean="0"/>
              <a:t>init</a:t>
            </a:r>
            <a:r>
              <a:rPr lang="en-US" sz="2800" dirty="0" smtClean="0"/>
              <a:t> method only once after creating the servlet instance. The </a:t>
            </a:r>
            <a:r>
              <a:rPr lang="en-US" sz="2800" dirty="0" err="1" smtClean="0"/>
              <a:t>init</a:t>
            </a:r>
            <a:r>
              <a:rPr lang="en-US" sz="2800" dirty="0" smtClean="0"/>
              <a:t> method is used to initialize the servlet. It is the life cycle method of the </a:t>
            </a:r>
            <a:r>
              <a:rPr lang="en-US" sz="2800" dirty="0" err="1" smtClean="0"/>
              <a:t>javax.servlet.Servlet</a:t>
            </a:r>
            <a:r>
              <a:rPr lang="en-US" sz="2800" dirty="0" smtClean="0"/>
              <a:t> interface. Syntax of the </a:t>
            </a:r>
            <a:r>
              <a:rPr lang="en-US" sz="2800" dirty="0" err="1" smtClean="0"/>
              <a:t>init</a:t>
            </a:r>
            <a:r>
              <a:rPr lang="en-US" sz="2800" dirty="0" smtClean="0"/>
              <a:t> method is given below:</a:t>
            </a:r>
          </a:p>
          <a:p>
            <a:pPr algn="l"/>
            <a:r>
              <a:rPr lang="en-US" sz="2800" dirty="0" smtClean="0"/>
              <a:t>	public void </a:t>
            </a:r>
            <a:r>
              <a:rPr lang="en-US" sz="2800" dirty="0" err="1" smtClean="0"/>
              <a:t>init</a:t>
            </a:r>
            <a:r>
              <a:rPr lang="en-US" sz="2800" dirty="0" smtClean="0"/>
              <a:t>(</a:t>
            </a:r>
            <a:r>
              <a:rPr lang="en-US" sz="2800" dirty="0" err="1" smtClean="0"/>
              <a:t>ServletConfig</a:t>
            </a:r>
            <a:r>
              <a:rPr lang="en-US" sz="2800" dirty="0" smtClean="0"/>
              <a:t> </a:t>
            </a:r>
            <a:r>
              <a:rPr lang="en-US" sz="2800" dirty="0" err="1" smtClean="0"/>
              <a:t>config</a:t>
            </a:r>
            <a:r>
              <a:rPr lang="en-US" sz="2800" dirty="0" smtClean="0"/>
              <a:t>) throws </a:t>
            </a:r>
            <a:r>
              <a:rPr lang="en-US" sz="2800" dirty="0" err="1" smtClean="0"/>
              <a:t>ServletException</a:t>
            </a:r>
            <a:r>
              <a:rPr lang="en-US" sz="2800" dirty="0" smtClean="0"/>
              <a:t> </a:t>
            </a:r>
          </a:p>
        </p:txBody>
      </p:sp>
    </p:spTree>
    <p:extLst>
      <p:ext uri="{BB962C8B-B14F-4D97-AF65-F5344CB8AC3E}">
        <p14:creationId xmlns:p14="http://schemas.microsoft.com/office/powerpoint/2010/main" val="4085844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720920" y="163773"/>
            <a:ext cx="3352800" cy="518615"/>
          </a:xfrm>
        </p:spPr>
        <p:txBody>
          <a:bodyPr>
            <a:normAutofit/>
          </a:bodyPr>
          <a:lstStyle/>
          <a:p>
            <a:pPr algn="r"/>
            <a:r>
              <a:rPr lang="en-US" sz="2800" dirty="0" smtClean="0">
                <a:solidFill>
                  <a:srgbClr val="FF0000"/>
                </a:solidFill>
              </a:rPr>
              <a:t>Servlet Life Cycle</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fontScale="92500" lnSpcReduction="10000"/>
          </a:bodyPr>
          <a:lstStyle/>
          <a:p>
            <a:pPr algn="l"/>
            <a:r>
              <a:rPr lang="en-US" sz="2800" dirty="0" smtClean="0"/>
              <a:t>4) service method is invoked</a:t>
            </a:r>
          </a:p>
          <a:p>
            <a:pPr algn="l"/>
            <a:r>
              <a:rPr lang="en-US" sz="2800" dirty="0" smtClean="0"/>
              <a:t>The web container calls the service method each time when request for the servlet is received. If servlet is not initialized, it follows the first three steps as described above then calls the service method. If servlet is initialized, it calls the service method. Notice that servlet is initialized only once. The syntax of the service method of the Servlet interface is given below:</a:t>
            </a:r>
          </a:p>
          <a:p>
            <a:pPr algn="l"/>
            <a:r>
              <a:rPr lang="en-US" sz="2800" dirty="0" smtClean="0"/>
              <a:t>	public void service(</a:t>
            </a:r>
            <a:r>
              <a:rPr lang="en-US" sz="2800" dirty="0" err="1" smtClean="0"/>
              <a:t>ServletRequest</a:t>
            </a:r>
            <a:r>
              <a:rPr lang="en-US" sz="2800" dirty="0" smtClean="0"/>
              <a:t> request, </a:t>
            </a:r>
            <a:r>
              <a:rPr lang="en-US" sz="2800" dirty="0" err="1" smtClean="0"/>
              <a:t>ServletResponse</a:t>
            </a:r>
            <a:r>
              <a:rPr lang="en-US" sz="2800" dirty="0" smtClean="0"/>
              <a:t> response) throws </a:t>
            </a:r>
            <a:r>
              <a:rPr lang="en-US" sz="2800" dirty="0" err="1" smtClean="0"/>
              <a:t>ServletException</a:t>
            </a:r>
            <a:r>
              <a:rPr lang="en-US" sz="2800" dirty="0" smtClean="0"/>
              <a:t>, </a:t>
            </a:r>
            <a:r>
              <a:rPr lang="en-US" sz="2800" dirty="0" err="1" smtClean="0"/>
              <a:t>IOException</a:t>
            </a:r>
            <a:r>
              <a:rPr lang="en-US" sz="2800" dirty="0" smtClean="0"/>
              <a:t>  </a:t>
            </a:r>
          </a:p>
          <a:p>
            <a:pPr algn="l"/>
            <a:endParaRPr lang="en-US" sz="2800" dirty="0" smtClean="0"/>
          </a:p>
          <a:p>
            <a:pPr algn="l"/>
            <a:r>
              <a:rPr lang="en-US" sz="2800" dirty="0" smtClean="0"/>
              <a:t>5) destroy method is invoked</a:t>
            </a:r>
          </a:p>
          <a:p>
            <a:pPr algn="l"/>
            <a:r>
              <a:rPr lang="en-US" sz="2800" dirty="0" smtClean="0"/>
              <a:t>The web container calls the destroy method before removing the servlet instance from the service. It gives the servlet an opportunity to clean up any resource for example memory, thread etc. The syntax of the destroy method of the Servlet interface is given below:</a:t>
            </a:r>
          </a:p>
          <a:p>
            <a:pPr algn="l"/>
            <a:r>
              <a:rPr lang="en-US" sz="2800" dirty="0" smtClean="0"/>
              <a:t>	public void destroy()</a:t>
            </a:r>
          </a:p>
        </p:txBody>
      </p:sp>
    </p:spTree>
    <p:extLst>
      <p:ext uri="{BB962C8B-B14F-4D97-AF65-F5344CB8AC3E}">
        <p14:creationId xmlns:p14="http://schemas.microsoft.com/office/powerpoint/2010/main" val="3540339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7423" y="-1417582"/>
            <a:ext cx="11325340" cy="6033744"/>
          </a:xfrm>
        </p:spPr>
      </p:pic>
    </p:spTree>
    <p:extLst>
      <p:ext uri="{BB962C8B-B14F-4D97-AF65-F5344CB8AC3E}">
        <p14:creationId xmlns:p14="http://schemas.microsoft.com/office/powerpoint/2010/main" val="33576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720920" y="163773"/>
            <a:ext cx="3352800" cy="518615"/>
          </a:xfrm>
        </p:spPr>
        <p:txBody>
          <a:bodyPr>
            <a:normAutofit fontScale="90000"/>
          </a:bodyPr>
          <a:lstStyle/>
          <a:p>
            <a:pPr algn="r"/>
            <a:r>
              <a:rPr lang="en-US" sz="2800" dirty="0" smtClean="0">
                <a:solidFill>
                  <a:srgbClr val="FF0000"/>
                </a:solidFill>
              </a:rPr>
              <a:t>Servlet implementation</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a:bodyPr>
          <a:lstStyle/>
          <a:p>
            <a:pPr algn="l"/>
            <a:r>
              <a:rPr lang="en-US" sz="2800" dirty="0" smtClean="0"/>
              <a:t>In order to define a servlet, implementation of Servlet interface need to be provided. It can be done directly or indirectly with the help of </a:t>
            </a:r>
            <a:r>
              <a:rPr lang="en-US" sz="2800" b="1" dirty="0" err="1" smtClean="0"/>
              <a:t>javax.servlet.GenericServlet</a:t>
            </a:r>
            <a:r>
              <a:rPr lang="en-US" sz="2800" dirty="0" smtClean="0"/>
              <a:t>.</a:t>
            </a:r>
          </a:p>
          <a:p>
            <a:pPr algn="l"/>
            <a:endParaRPr lang="en-US" sz="2800" dirty="0" smtClean="0"/>
          </a:p>
          <a:p>
            <a:pPr algn="l"/>
            <a:r>
              <a:rPr lang="en-US" sz="2800" b="1" dirty="0" err="1" smtClean="0"/>
              <a:t>GenericServlet</a:t>
            </a:r>
            <a:r>
              <a:rPr lang="en-US" sz="2800" dirty="0" smtClean="0"/>
              <a:t> is an abstract class which implements Servlet interface and define all its methods except service(). It is used as a super class by user defined servlet.</a:t>
            </a:r>
          </a:p>
          <a:p>
            <a:pPr algn="l"/>
            <a:r>
              <a:rPr lang="en-US" sz="2800" dirty="0" smtClean="0"/>
              <a:t>	</a:t>
            </a:r>
            <a:endParaRPr lang="en-US" sz="2800" dirty="0"/>
          </a:p>
          <a:p>
            <a:pPr algn="l"/>
            <a:r>
              <a:rPr lang="en-US" sz="2800" dirty="0" smtClean="0"/>
              <a:t>Servlet interface and its implementation by </a:t>
            </a:r>
            <a:r>
              <a:rPr lang="en-US" sz="2800" dirty="0" err="1" smtClean="0"/>
              <a:t>GenericServlet</a:t>
            </a:r>
            <a:r>
              <a:rPr lang="en-US" sz="2800" dirty="0" smtClean="0"/>
              <a:t> are protocol natural. Usually requests are submitted to web application using either </a:t>
            </a:r>
            <a:r>
              <a:rPr lang="en-US" sz="2800" b="1" dirty="0" smtClean="0"/>
              <a:t>http/https</a:t>
            </a:r>
            <a:r>
              <a:rPr lang="en-US" sz="2800" dirty="0" smtClean="0"/>
              <a:t> protocols.</a:t>
            </a:r>
            <a:endParaRPr lang="en-US" sz="2800" dirty="0"/>
          </a:p>
          <a:p>
            <a:pPr algn="l"/>
            <a:r>
              <a:rPr lang="en-US" sz="2800" dirty="0" smtClean="0"/>
              <a:t> </a:t>
            </a:r>
          </a:p>
        </p:txBody>
      </p:sp>
    </p:spTree>
    <p:extLst>
      <p:ext uri="{BB962C8B-B14F-4D97-AF65-F5344CB8AC3E}">
        <p14:creationId xmlns:p14="http://schemas.microsoft.com/office/powerpoint/2010/main" val="416982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720920" y="163773"/>
            <a:ext cx="3352800" cy="518615"/>
          </a:xfrm>
        </p:spPr>
        <p:txBody>
          <a:bodyPr>
            <a:normAutofit/>
          </a:bodyPr>
          <a:lstStyle/>
          <a:p>
            <a:pPr algn="r"/>
            <a:r>
              <a:rPr lang="en-US" sz="2800" dirty="0" err="1" smtClean="0">
                <a:solidFill>
                  <a:srgbClr val="FF0000"/>
                </a:solidFill>
              </a:rPr>
              <a:t>HttpServlet</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err="1" smtClean="0"/>
              <a:t>javax.servlet.http.HttpServlet</a:t>
            </a:r>
            <a:endParaRPr lang="en-US" sz="2800" b="1" dirty="0" smtClean="0"/>
          </a:p>
          <a:p>
            <a:pPr algn="l"/>
            <a:endParaRPr lang="en-US" sz="2800" dirty="0"/>
          </a:p>
          <a:p>
            <a:pPr algn="l"/>
            <a:r>
              <a:rPr lang="en-US" sz="2800" dirty="0" smtClean="0">
                <a:effectLst/>
              </a:rPr>
              <a:t>The </a:t>
            </a:r>
            <a:r>
              <a:rPr lang="en-US" sz="2800" dirty="0" err="1" smtClean="0">
                <a:effectLst/>
              </a:rPr>
              <a:t>HttpServlet</a:t>
            </a:r>
            <a:r>
              <a:rPr lang="en-US" sz="2800" dirty="0" smtClean="0">
                <a:effectLst/>
              </a:rPr>
              <a:t> class extends the </a:t>
            </a:r>
            <a:r>
              <a:rPr lang="en-US" sz="2800" dirty="0" err="1" smtClean="0">
                <a:effectLst/>
              </a:rPr>
              <a:t>GenericServlet</a:t>
            </a:r>
            <a:r>
              <a:rPr lang="en-US" sz="2800" dirty="0" smtClean="0">
                <a:effectLst/>
              </a:rPr>
              <a:t> class and define methods for each http request. This class is used as super class </a:t>
            </a:r>
            <a:r>
              <a:rPr lang="en-US" sz="2800" dirty="0" smtClean="0"/>
              <a:t>of user defined servlets. Commonly used methods of this class are</a:t>
            </a:r>
          </a:p>
          <a:p>
            <a:pPr algn="l"/>
            <a:endParaRPr lang="en-US" sz="2800" dirty="0"/>
          </a:p>
          <a:p>
            <a:r>
              <a:rPr lang="en-US" sz="2800" b="1" dirty="0" smtClean="0">
                <a:effectLst/>
              </a:rPr>
              <a:t>protected void </a:t>
            </a:r>
            <a:r>
              <a:rPr lang="en-US" sz="2800" b="1" dirty="0" err="1" smtClean="0">
                <a:effectLst/>
              </a:rPr>
              <a:t>doGet</a:t>
            </a:r>
            <a:r>
              <a:rPr lang="en-US" sz="2800" b="1" dirty="0" smtClean="0">
                <a:effectLst/>
              </a:rPr>
              <a:t>(</a:t>
            </a:r>
            <a:r>
              <a:rPr lang="en-US" sz="2800" b="1" dirty="0" err="1" smtClean="0">
                <a:effectLst/>
              </a:rPr>
              <a:t>HttpServletRequest</a:t>
            </a:r>
            <a:r>
              <a:rPr lang="en-US" sz="2800" b="1" dirty="0" smtClean="0">
                <a:effectLst/>
              </a:rPr>
              <a:t> </a:t>
            </a:r>
            <a:r>
              <a:rPr lang="en-US" sz="2800" b="1" dirty="0" err="1" smtClean="0">
                <a:effectLst/>
              </a:rPr>
              <a:t>req</a:t>
            </a:r>
            <a:r>
              <a:rPr lang="en-US" sz="2800" b="1" dirty="0" smtClean="0">
                <a:effectLst/>
              </a:rPr>
              <a:t>, </a:t>
            </a:r>
            <a:r>
              <a:rPr lang="en-US" sz="2800" b="1" dirty="0" err="1" smtClean="0">
                <a:effectLst/>
              </a:rPr>
              <a:t>HttpServletResponse</a:t>
            </a:r>
            <a:r>
              <a:rPr lang="en-US" sz="2800" b="1" dirty="0" smtClean="0">
                <a:effectLst/>
              </a:rPr>
              <a:t> res)</a:t>
            </a:r>
            <a:r>
              <a:rPr lang="en-US" sz="2800" dirty="0" smtClean="0">
                <a:effectLst/>
              </a:rPr>
              <a:t> handles the GET request. It is invoked by the web container.</a:t>
            </a:r>
          </a:p>
          <a:p>
            <a:r>
              <a:rPr lang="en-US" sz="2800" b="1" dirty="0" smtClean="0">
                <a:effectLst/>
              </a:rPr>
              <a:t>protected void </a:t>
            </a:r>
            <a:r>
              <a:rPr lang="en-US" sz="2800" b="1" dirty="0" err="1" smtClean="0">
                <a:effectLst/>
              </a:rPr>
              <a:t>doPost</a:t>
            </a:r>
            <a:r>
              <a:rPr lang="en-US" sz="2800" b="1" dirty="0" smtClean="0">
                <a:effectLst/>
              </a:rPr>
              <a:t>(</a:t>
            </a:r>
            <a:r>
              <a:rPr lang="en-US" sz="2800" b="1" dirty="0" err="1" smtClean="0">
                <a:effectLst/>
              </a:rPr>
              <a:t>HttpServletRequest</a:t>
            </a:r>
            <a:r>
              <a:rPr lang="en-US" sz="2800" b="1" dirty="0" smtClean="0">
                <a:effectLst/>
              </a:rPr>
              <a:t> </a:t>
            </a:r>
            <a:r>
              <a:rPr lang="en-US" sz="2800" b="1" dirty="0" err="1" smtClean="0">
                <a:effectLst/>
              </a:rPr>
              <a:t>req</a:t>
            </a:r>
            <a:r>
              <a:rPr lang="en-US" sz="2800" b="1" dirty="0" smtClean="0">
                <a:effectLst/>
              </a:rPr>
              <a:t>, </a:t>
            </a:r>
            <a:r>
              <a:rPr lang="en-US" sz="2800" b="1" dirty="0" err="1" smtClean="0">
                <a:effectLst/>
              </a:rPr>
              <a:t>HttpServletResponse</a:t>
            </a:r>
            <a:r>
              <a:rPr lang="en-US" sz="2800" b="1" dirty="0" smtClean="0">
                <a:effectLst/>
              </a:rPr>
              <a:t> res)</a:t>
            </a:r>
            <a:r>
              <a:rPr lang="en-US" sz="2800" dirty="0" smtClean="0">
                <a:effectLst/>
              </a:rPr>
              <a:t> handles the POST request. It is invoked by the web container.</a:t>
            </a:r>
          </a:p>
          <a:p>
            <a:pPr algn="l"/>
            <a:r>
              <a:rPr lang="en-US" sz="2800" dirty="0" smtClean="0"/>
              <a:t> </a:t>
            </a:r>
          </a:p>
        </p:txBody>
      </p:sp>
    </p:spTree>
    <p:extLst>
      <p:ext uri="{BB962C8B-B14F-4D97-AF65-F5344CB8AC3E}">
        <p14:creationId xmlns:p14="http://schemas.microsoft.com/office/powerpoint/2010/main" val="309538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720920" y="163773"/>
            <a:ext cx="3352800" cy="518615"/>
          </a:xfrm>
        </p:spPr>
        <p:txBody>
          <a:bodyPr>
            <a:normAutofit/>
          </a:bodyPr>
          <a:lstStyle/>
          <a:p>
            <a:pPr algn="r"/>
            <a:r>
              <a:rPr lang="en-US" sz="2800" dirty="0" smtClean="0">
                <a:solidFill>
                  <a:srgbClr val="FF0000"/>
                </a:solidFill>
              </a:rPr>
              <a:t>Http get and post</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smtClean="0"/>
              <a:t>Difference between http get and post request.</a:t>
            </a:r>
          </a:p>
          <a:p>
            <a:pPr algn="l"/>
            <a:endParaRPr lang="en-US" sz="2800" dirty="0" smtClean="0"/>
          </a:p>
        </p:txBody>
      </p:sp>
      <p:graphicFrame>
        <p:nvGraphicFramePr>
          <p:cNvPr id="2" name="Table 1"/>
          <p:cNvGraphicFramePr>
            <a:graphicFrameLocks noGrp="1"/>
          </p:cNvGraphicFramePr>
          <p:nvPr>
            <p:extLst>
              <p:ext uri="{D42A27DB-BD31-4B8C-83A1-F6EECF244321}">
                <p14:modId xmlns:p14="http://schemas.microsoft.com/office/powerpoint/2010/main" val="4285888996"/>
              </p:ext>
            </p:extLst>
          </p:nvPr>
        </p:nvGraphicFramePr>
        <p:xfrm>
          <a:off x="803702" y="2452931"/>
          <a:ext cx="8128000" cy="257048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Get</a:t>
                      </a:r>
                      <a:endParaRPr lang="en-US" dirty="0"/>
                    </a:p>
                  </a:txBody>
                  <a:tcPr/>
                </a:tc>
                <a:tc>
                  <a:txBody>
                    <a:bodyPr/>
                    <a:lstStyle/>
                    <a:p>
                      <a:r>
                        <a:rPr lang="en-US" dirty="0" smtClean="0"/>
                        <a:t>Post</a:t>
                      </a:r>
                      <a:endParaRPr lang="en-US" dirty="0"/>
                    </a:p>
                  </a:txBody>
                  <a:tcPr/>
                </a:tc>
              </a:tr>
              <a:tr h="370840">
                <a:tc>
                  <a:txBody>
                    <a:bodyPr/>
                    <a:lstStyle/>
                    <a:p>
                      <a:r>
                        <a:rPr lang="en-US" dirty="0" smtClean="0"/>
                        <a:t>Request data is send</a:t>
                      </a:r>
                      <a:r>
                        <a:rPr lang="en-US" baseline="0" dirty="0" smtClean="0"/>
                        <a:t> as part of header. Size of http packet header is fixed hence only limited amount of data can be send as part of get request.</a:t>
                      </a:r>
                      <a:endParaRPr lang="en-US" dirty="0"/>
                    </a:p>
                  </a:txBody>
                  <a:tcPr/>
                </a:tc>
                <a:tc>
                  <a:txBody>
                    <a:bodyPr/>
                    <a:lstStyle/>
                    <a:p>
                      <a:r>
                        <a:rPr lang="en-US" dirty="0" smtClean="0"/>
                        <a:t>Request data is send as part of packet body. Size of http packet body can be unlimited hence unlimited data can be send as part of request.</a:t>
                      </a:r>
                      <a:endParaRPr lang="en-US" dirty="0"/>
                    </a:p>
                  </a:txBody>
                  <a:tcPr/>
                </a:tc>
              </a:tr>
              <a:tr h="370840">
                <a:tc>
                  <a:txBody>
                    <a:bodyPr/>
                    <a:lstStyle/>
                    <a:p>
                      <a:r>
                        <a:rPr lang="en-US" dirty="0" smtClean="0"/>
                        <a:t>Data is shown in address bar.</a:t>
                      </a:r>
                      <a:endParaRPr lang="en-US" dirty="0"/>
                    </a:p>
                  </a:txBody>
                  <a:tcPr/>
                </a:tc>
                <a:tc>
                  <a:txBody>
                    <a:bodyPr/>
                    <a:lstStyle/>
                    <a:p>
                      <a:r>
                        <a:rPr lang="en-US" dirty="0" smtClean="0"/>
                        <a:t>Data is not shown in address bar.</a:t>
                      </a:r>
                      <a:endParaRPr lang="en-US" dirty="0"/>
                    </a:p>
                  </a:txBody>
                  <a:tcPr/>
                </a:tc>
              </a:tr>
              <a:tr h="370840">
                <a:tc>
                  <a:txBody>
                    <a:bodyPr/>
                    <a:lstStyle/>
                    <a:p>
                      <a:r>
                        <a:rPr lang="en-US" dirty="0" smtClean="0"/>
                        <a:t>Data is transmitted as plain text</a:t>
                      </a:r>
                      <a:r>
                        <a:rPr lang="en-US" baseline="0" dirty="0" smtClean="0"/>
                        <a:t> over the n/w.</a:t>
                      </a:r>
                      <a:endParaRPr lang="en-US" dirty="0"/>
                    </a:p>
                  </a:txBody>
                  <a:tcPr/>
                </a:tc>
                <a:tc>
                  <a:txBody>
                    <a:bodyPr/>
                    <a:lstStyle/>
                    <a:p>
                      <a:r>
                        <a:rPr lang="en-US" dirty="0" smtClean="0"/>
                        <a:t>Data is encrypted.</a:t>
                      </a:r>
                    </a:p>
                    <a:p>
                      <a:endParaRPr lang="en-US" dirty="0" smtClean="0"/>
                    </a:p>
                  </a:txBody>
                  <a:tcPr/>
                </a:tc>
              </a:tr>
            </a:tbl>
          </a:graphicData>
        </a:graphic>
      </p:graphicFrame>
    </p:spTree>
    <p:extLst>
      <p:ext uri="{BB962C8B-B14F-4D97-AF65-F5344CB8AC3E}">
        <p14:creationId xmlns:p14="http://schemas.microsoft.com/office/powerpoint/2010/main" val="96084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720920" y="163773"/>
            <a:ext cx="3352800" cy="518615"/>
          </a:xfrm>
        </p:spPr>
        <p:txBody>
          <a:bodyPr>
            <a:normAutofit/>
          </a:bodyPr>
          <a:lstStyle/>
          <a:p>
            <a:pPr algn="r"/>
            <a:r>
              <a:rPr lang="en-US" sz="2800" dirty="0" err="1" smtClean="0">
                <a:solidFill>
                  <a:srgbClr val="FF0000"/>
                </a:solidFill>
              </a:rPr>
              <a:t>HttpServlet</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a:bodyPr>
          <a:lstStyle/>
          <a:p>
            <a:pPr algn="l"/>
            <a:r>
              <a:rPr lang="en-US" sz="2800" dirty="0" smtClean="0"/>
              <a:t> </a:t>
            </a:r>
          </a:p>
        </p:txBody>
      </p:sp>
      <p:sp>
        <p:nvSpPr>
          <p:cNvPr id="5" name="Rectangle 5"/>
          <p:cNvSpPr>
            <a:spLocks noChangeArrowheads="1"/>
          </p:cNvSpPr>
          <p:nvPr/>
        </p:nvSpPr>
        <p:spPr bwMode="auto">
          <a:xfrm>
            <a:off x="2514600" y="1905000"/>
            <a:ext cx="914400" cy="38862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defRPr>
                <a:solidFill>
                  <a:schemeClr val="accent2"/>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pPr>
            <a:endParaRPr lang="en-CA" altLang="en-US" sz="2400" b="0">
              <a:solidFill>
                <a:schemeClr val="tx1"/>
              </a:solidFill>
              <a:latin typeface="Times New Roman" panose="02020603050405020304" pitchFamily="18" charset="0"/>
            </a:endParaRPr>
          </a:p>
        </p:txBody>
      </p:sp>
      <p:sp>
        <p:nvSpPr>
          <p:cNvPr id="6" name="Text Box 6"/>
          <p:cNvSpPr txBox="1">
            <a:spLocks noChangeArrowheads="1"/>
          </p:cNvSpPr>
          <p:nvPr/>
        </p:nvSpPr>
        <p:spPr bwMode="auto">
          <a:xfrm>
            <a:off x="838200" y="2438400"/>
            <a:ext cx="1731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defRPr>
                <a:solidFill>
                  <a:schemeClr val="accent2"/>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pPr>
            <a:r>
              <a:rPr lang="en-US" altLang="en-US" sz="2400" b="0">
                <a:solidFill>
                  <a:schemeClr val="tx1"/>
                </a:solidFill>
                <a:latin typeface="Times New Roman" panose="02020603050405020304" pitchFamily="18" charset="0"/>
              </a:rPr>
              <a:t>GET request</a:t>
            </a:r>
          </a:p>
        </p:txBody>
      </p:sp>
      <p:sp>
        <p:nvSpPr>
          <p:cNvPr id="7" name="Rectangle 7"/>
          <p:cNvSpPr>
            <a:spLocks noChangeArrowheads="1"/>
          </p:cNvSpPr>
          <p:nvPr/>
        </p:nvSpPr>
        <p:spPr bwMode="auto">
          <a:xfrm>
            <a:off x="3810000" y="1905000"/>
            <a:ext cx="4267200" cy="3886200"/>
          </a:xfrm>
          <a:prstGeom prst="rect">
            <a:avLst/>
          </a:prstGeom>
          <a:solidFill>
            <a:schemeClr val="folHlink"/>
          </a:solidFill>
          <a:ln w="12700">
            <a:solidFill>
              <a:schemeClr val="tx1"/>
            </a:solidFill>
            <a:miter lim="800000"/>
            <a:headEnd type="none" w="sm" len="sm"/>
            <a:tailEnd type="none" w="sm" len="sm"/>
          </a:ln>
        </p:spPr>
        <p:txBody>
          <a:bodyPr wrap="none" anchor="ctr"/>
          <a:lstStyle>
            <a:lvl1pPr>
              <a:spcBef>
                <a:spcPct val="20000"/>
              </a:spcBef>
              <a:defRPr>
                <a:solidFill>
                  <a:schemeClr val="accent2"/>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pPr>
            <a:endParaRPr lang="en-CA" altLang="en-US" sz="2400" b="0">
              <a:solidFill>
                <a:schemeClr val="tx1"/>
              </a:solidFill>
              <a:latin typeface="Times New Roman" panose="02020603050405020304" pitchFamily="18" charset="0"/>
            </a:endParaRPr>
          </a:p>
        </p:txBody>
      </p:sp>
      <p:sp>
        <p:nvSpPr>
          <p:cNvPr id="8" name="Rectangle 8"/>
          <p:cNvSpPr>
            <a:spLocks noChangeArrowheads="1"/>
          </p:cNvSpPr>
          <p:nvPr/>
        </p:nvSpPr>
        <p:spPr bwMode="auto">
          <a:xfrm>
            <a:off x="4343400" y="2895600"/>
            <a:ext cx="1676400" cy="2667000"/>
          </a:xfrm>
          <a:prstGeom prst="rect">
            <a:avLst/>
          </a:prstGeom>
          <a:solidFill>
            <a:schemeClr val="hlink"/>
          </a:solidFill>
          <a:ln w="12700">
            <a:solidFill>
              <a:schemeClr val="tx1"/>
            </a:solidFill>
            <a:miter lim="800000"/>
            <a:headEnd type="none" w="sm" len="sm"/>
            <a:tailEnd type="none" w="sm" len="sm"/>
          </a:ln>
        </p:spPr>
        <p:txBody>
          <a:bodyPr wrap="none" anchor="ctr"/>
          <a:lstStyle>
            <a:lvl1pPr>
              <a:spcBef>
                <a:spcPct val="20000"/>
              </a:spcBef>
              <a:defRPr>
                <a:solidFill>
                  <a:schemeClr val="accent2"/>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pPr>
            <a:r>
              <a:rPr lang="en-US" altLang="en-US" sz="2400" b="0">
                <a:solidFill>
                  <a:schemeClr val="tx1"/>
                </a:solidFill>
                <a:latin typeface="Courier" pitchFamily="49" charset="0"/>
              </a:rPr>
              <a:t>service()</a:t>
            </a:r>
            <a:endParaRPr lang="en-US" altLang="en-US" sz="2400" b="0">
              <a:solidFill>
                <a:schemeClr val="tx1"/>
              </a:solidFill>
              <a:latin typeface="Times New Roman" panose="02020603050405020304" pitchFamily="18" charset="0"/>
            </a:endParaRPr>
          </a:p>
        </p:txBody>
      </p:sp>
      <p:sp>
        <p:nvSpPr>
          <p:cNvPr id="9" name="Text Box 9"/>
          <p:cNvSpPr txBox="1">
            <a:spLocks noChangeArrowheads="1"/>
          </p:cNvSpPr>
          <p:nvPr/>
        </p:nvSpPr>
        <p:spPr bwMode="auto">
          <a:xfrm>
            <a:off x="4495800" y="20574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defRPr>
                <a:solidFill>
                  <a:schemeClr val="accent2"/>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pPr>
            <a:r>
              <a:rPr lang="en-US" altLang="en-US" sz="2400" b="0">
                <a:solidFill>
                  <a:schemeClr val="tx1"/>
                </a:solidFill>
                <a:latin typeface="Times New Roman" panose="02020603050405020304" pitchFamily="18" charset="0"/>
              </a:rPr>
              <a:t>HttpServlet subclass</a:t>
            </a:r>
          </a:p>
        </p:txBody>
      </p:sp>
      <p:sp>
        <p:nvSpPr>
          <p:cNvPr id="10" name="Text Box 10"/>
          <p:cNvSpPr txBox="1">
            <a:spLocks noChangeArrowheads="1"/>
          </p:cNvSpPr>
          <p:nvPr/>
        </p:nvSpPr>
        <p:spPr bwMode="auto">
          <a:xfrm>
            <a:off x="1219200" y="3505200"/>
            <a:ext cx="125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defRPr>
                <a:solidFill>
                  <a:schemeClr val="accent2"/>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pPr>
            <a:r>
              <a:rPr lang="en-US" altLang="en-US" sz="2400" b="0">
                <a:solidFill>
                  <a:schemeClr val="tx1"/>
                </a:solidFill>
                <a:latin typeface="Times New Roman" panose="02020603050405020304" pitchFamily="18" charset="0"/>
              </a:rPr>
              <a:t>response</a:t>
            </a:r>
          </a:p>
        </p:txBody>
      </p:sp>
      <p:sp>
        <p:nvSpPr>
          <p:cNvPr id="11" name="Rectangle 11"/>
          <p:cNvSpPr>
            <a:spLocks noChangeArrowheads="1"/>
          </p:cNvSpPr>
          <p:nvPr/>
        </p:nvSpPr>
        <p:spPr bwMode="auto">
          <a:xfrm>
            <a:off x="6400800" y="2895600"/>
            <a:ext cx="1447800" cy="685800"/>
          </a:xfrm>
          <a:prstGeom prst="rect">
            <a:avLst/>
          </a:prstGeom>
          <a:solidFill>
            <a:schemeClr val="accent2"/>
          </a:solidFill>
          <a:ln w="12700">
            <a:solidFill>
              <a:schemeClr val="tx1"/>
            </a:solidFill>
            <a:miter lim="800000"/>
            <a:headEnd type="none" w="sm" len="sm"/>
            <a:tailEnd type="none" w="sm" len="sm"/>
          </a:ln>
        </p:spPr>
        <p:txBody>
          <a:bodyPr wrap="none" anchor="ctr"/>
          <a:lstStyle>
            <a:lvl1pPr>
              <a:spcBef>
                <a:spcPct val="20000"/>
              </a:spcBef>
              <a:defRPr>
                <a:solidFill>
                  <a:schemeClr val="accent2"/>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pPr>
            <a:r>
              <a:rPr lang="en-US" altLang="en-US" sz="2400" b="0">
                <a:solidFill>
                  <a:schemeClr val="bg1"/>
                </a:solidFill>
                <a:latin typeface="Courier" pitchFamily="49" charset="0"/>
              </a:rPr>
              <a:t>doGet()</a:t>
            </a:r>
            <a:endParaRPr lang="en-US" altLang="en-US" sz="2400" b="0">
              <a:solidFill>
                <a:schemeClr val="bg1"/>
              </a:solidFill>
              <a:latin typeface="Times New Roman" panose="02020603050405020304" pitchFamily="18" charset="0"/>
            </a:endParaRPr>
          </a:p>
        </p:txBody>
      </p:sp>
      <p:sp>
        <p:nvSpPr>
          <p:cNvPr id="12" name="Rectangle 12"/>
          <p:cNvSpPr>
            <a:spLocks noChangeArrowheads="1"/>
          </p:cNvSpPr>
          <p:nvPr/>
        </p:nvSpPr>
        <p:spPr bwMode="auto">
          <a:xfrm>
            <a:off x="6400800" y="4724400"/>
            <a:ext cx="1447800" cy="685800"/>
          </a:xfrm>
          <a:prstGeom prst="rect">
            <a:avLst/>
          </a:prstGeom>
          <a:solidFill>
            <a:schemeClr val="accent2"/>
          </a:solidFill>
          <a:ln w="12700">
            <a:solidFill>
              <a:schemeClr val="tx1"/>
            </a:solidFill>
            <a:miter lim="800000"/>
            <a:headEnd type="none" w="sm" len="sm"/>
            <a:tailEnd type="none" w="sm" len="sm"/>
          </a:ln>
        </p:spPr>
        <p:txBody>
          <a:bodyPr wrap="none" anchor="ctr"/>
          <a:lstStyle>
            <a:lvl1pPr>
              <a:spcBef>
                <a:spcPct val="20000"/>
              </a:spcBef>
              <a:defRPr>
                <a:solidFill>
                  <a:schemeClr val="accent2"/>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pPr>
            <a:r>
              <a:rPr lang="en-US" altLang="en-US" sz="2400" b="0">
                <a:solidFill>
                  <a:schemeClr val="bg1"/>
                </a:solidFill>
                <a:latin typeface="Courier" pitchFamily="49" charset="0"/>
              </a:rPr>
              <a:t>doPost()</a:t>
            </a:r>
            <a:endParaRPr lang="en-US" altLang="en-US" sz="2400" b="0">
              <a:solidFill>
                <a:schemeClr val="bg1"/>
              </a:solidFill>
              <a:latin typeface="Times New Roman" panose="02020603050405020304" pitchFamily="18" charset="0"/>
            </a:endParaRPr>
          </a:p>
        </p:txBody>
      </p:sp>
      <p:sp>
        <p:nvSpPr>
          <p:cNvPr id="13" name="Text Box 13"/>
          <p:cNvSpPr txBox="1">
            <a:spLocks noChangeArrowheads="1"/>
          </p:cNvSpPr>
          <p:nvPr/>
        </p:nvSpPr>
        <p:spPr bwMode="auto">
          <a:xfrm>
            <a:off x="2590800" y="1981200"/>
            <a:ext cx="838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a:spcBef>
                <a:spcPct val="20000"/>
              </a:spcBef>
              <a:defRPr>
                <a:solidFill>
                  <a:schemeClr val="accent2"/>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pPr>
            <a:r>
              <a:rPr lang="en-US" altLang="en-US" sz="2400" b="0" dirty="0">
                <a:solidFill>
                  <a:schemeClr val="tx1"/>
                </a:solidFill>
                <a:latin typeface="Times New Roman" panose="02020603050405020304" pitchFamily="18" charset="0"/>
              </a:rPr>
              <a:t>Web Server</a:t>
            </a:r>
          </a:p>
        </p:txBody>
      </p:sp>
      <p:sp>
        <p:nvSpPr>
          <p:cNvPr id="14" name="Line 14"/>
          <p:cNvSpPr>
            <a:spLocks noChangeShapeType="1"/>
          </p:cNvSpPr>
          <p:nvPr/>
        </p:nvSpPr>
        <p:spPr bwMode="auto">
          <a:xfrm flipH="1">
            <a:off x="1066800" y="5257800"/>
            <a:ext cx="1447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Text Box 15"/>
          <p:cNvSpPr txBox="1">
            <a:spLocks noChangeArrowheads="1"/>
          </p:cNvSpPr>
          <p:nvPr/>
        </p:nvSpPr>
        <p:spPr bwMode="auto">
          <a:xfrm>
            <a:off x="609600" y="4343400"/>
            <a:ext cx="188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defRPr>
                <a:solidFill>
                  <a:schemeClr val="accent2"/>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pPr>
            <a:r>
              <a:rPr lang="en-US" altLang="en-US" sz="2400" b="0">
                <a:solidFill>
                  <a:schemeClr val="tx1"/>
                </a:solidFill>
                <a:latin typeface="Times New Roman" panose="02020603050405020304" pitchFamily="18" charset="0"/>
              </a:rPr>
              <a:t>POST request</a:t>
            </a:r>
          </a:p>
        </p:txBody>
      </p:sp>
      <p:sp>
        <p:nvSpPr>
          <p:cNvPr id="16" name="Text Box 16"/>
          <p:cNvSpPr txBox="1">
            <a:spLocks noChangeArrowheads="1"/>
          </p:cNvSpPr>
          <p:nvPr/>
        </p:nvSpPr>
        <p:spPr bwMode="auto">
          <a:xfrm>
            <a:off x="1143000" y="5410200"/>
            <a:ext cx="125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defRPr>
                <a:solidFill>
                  <a:schemeClr val="accent2"/>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pPr>
            <a:r>
              <a:rPr lang="en-US" altLang="en-US" sz="2400" b="0">
                <a:solidFill>
                  <a:schemeClr val="tx1"/>
                </a:solidFill>
                <a:latin typeface="Times New Roman" panose="02020603050405020304" pitchFamily="18" charset="0"/>
              </a:rPr>
              <a:t>response</a:t>
            </a:r>
          </a:p>
        </p:txBody>
      </p:sp>
      <p:sp>
        <p:nvSpPr>
          <p:cNvPr id="17" name="Line 17"/>
          <p:cNvSpPr>
            <a:spLocks noChangeShapeType="1"/>
          </p:cNvSpPr>
          <p:nvPr/>
        </p:nvSpPr>
        <p:spPr bwMode="auto">
          <a:xfrm>
            <a:off x="1066800" y="2971800"/>
            <a:ext cx="1447800"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8"/>
          <p:cNvSpPr>
            <a:spLocks noChangeShapeType="1"/>
          </p:cNvSpPr>
          <p:nvPr/>
        </p:nvSpPr>
        <p:spPr bwMode="auto">
          <a:xfrm>
            <a:off x="2514600" y="2971800"/>
            <a:ext cx="1828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9"/>
          <p:cNvSpPr>
            <a:spLocks noChangeShapeType="1"/>
          </p:cNvSpPr>
          <p:nvPr/>
        </p:nvSpPr>
        <p:spPr bwMode="auto">
          <a:xfrm flipH="1">
            <a:off x="1066800" y="3429000"/>
            <a:ext cx="1447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20"/>
          <p:cNvSpPr>
            <a:spLocks noChangeShapeType="1"/>
          </p:cNvSpPr>
          <p:nvPr/>
        </p:nvSpPr>
        <p:spPr bwMode="auto">
          <a:xfrm flipH="1">
            <a:off x="2514600" y="3429000"/>
            <a:ext cx="1828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1"/>
          <p:cNvSpPr>
            <a:spLocks noChangeShapeType="1"/>
          </p:cNvSpPr>
          <p:nvPr/>
        </p:nvSpPr>
        <p:spPr bwMode="auto">
          <a:xfrm>
            <a:off x="6019800" y="2971800"/>
            <a:ext cx="3810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2"/>
          <p:cNvSpPr>
            <a:spLocks noChangeShapeType="1"/>
          </p:cNvSpPr>
          <p:nvPr/>
        </p:nvSpPr>
        <p:spPr bwMode="auto">
          <a:xfrm flipH="1">
            <a:off x="6019800" y="3429000"/>
            <a:ext cx="3810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3"/>
          <p:cNvSpPr>
            <a:spLocks noChangeShapeType="1"/>
          </p:cNvSpPr>
          <p:nvPr/>
        </p:nvSpPr>
        <p:spPr bwMode="auto">
          <a:xfrm>
            <a:off x="6019800" y="4876800"/>
            <a:ext cx="3810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4"/>
          <p:cNvSpPr>
            <a:spLocks noChangeShapeType="1"/>
          </p:cNvSpPr>
          <p:nvPr/>
        </p:nvSpPr>
        <p:spPr bwMode="auto">
          <a:xfrm flipH="1">
            <a:off x="6019800" y="5257800"/>
            <a:ext cx="3810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5"/>
          <p:cNvSpPr>
            <a:spLocks noChangeShapeType="1"/>
          </p:cNvSpPr>
          <p:nvPr/>
        </p:nvSpPr>
        <p:spPr bwMode="auto">
          <a:xfrm>
            <a:off x="1066800" y="4876800"/>
            <a:ext cx="1447800"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6"/>
          <p:cNvSpPr>
            <a:spLocks noChangeShapeType="1"/>
          </p:cNvSpPr>
          <p:nvPr/>
        </p:nvSpPr>
        <p:spPr bwMode="auto">
          <a:xfrm>
            <a:off x="2514600" y="4876800"/>
            <a:ext cx="1828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7"/>
          <p:cNvSpPr>
            <a:spLocks noChangeShapeType="1"/>
          </p:cNvSpPr>
          <p:nvPr/>
        </p:nvSpPr>
        <p:spPr bwMode="auto">
          <a:xfrm flipH="1">
            <a:off x="2514600" y="5257800"/>
            <a:ext cx="1828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745939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7"/>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9"/>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1"/>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6"/>
                                        </p:tgtEl>
                                        <p:attrNameLst>
                                          <p:attrName>style.visibility</p:attrName>
                                        </p:attrNameLst>
                                      </p:cBhvr>
                                      <p:to>
                                        <p:strVal val="visible"/>
                                      </p:to>
                                    </p:set>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0-#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499"/>
                                          </p:stCondLst>
                                        </p:cTn>
                                        <p:tgtEl>
                                          <p:spTgt spid="18"/>
                                        </p:tgtEl>
                                        <p:attrNameLst>
                                          <p:attrName>style.visibility</p:attrName>
                                        </p:attrNameLst>
                                      </p:cBhvr>
                                      <p:to>
                                        <p:strVal val="visible"/>
                                      </p:to>
                                    </p:set>
                                  </p:childTnLst>
                                </p:cTn>
                              </p:par>
                            </p:childTnLst>
                          </p:cTn>
                        </p:par>
                        <p:par>
                          <p:cTn id="37" fill="hold">
                            <p:stCondLst>
                              <p:cond delay="1500"/>
                            </p:stCondLst>
                            <p:childTnLst>
                              <p:par>
                                <p:cTn id="38" presetID="1" presetClass="entr" presetSubtype="0" fill="hold" grpId="0" nodeType="afterEffect">
                                  <p:stCondLst>
                                    <p:cond delay="0"/>
                                  </p:stCondLst>
                                  <p:childTnLst>
                                    <p:set>
                                      <p:cBhvr>
                                        <p:cTn id="39" dur="1" fill="hold">
                                          <p:stCondLst>
                                            <p:cond delay="499"/>
                                          </p:stCondLst>
                                        </p:cTn>
                                        <p:tgtEl>
                                          <p:spTgt spid="21"/>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499"/>
                                          </p:stCondLst>
                                        </p:cTn>
                                        <p:tgtEl>
                                          <p:spTgt spid="22"/>
                                        </p:tgtEl>
                                        <p:attrNameLst>
                                          <p:attrName>style.visibility</p:attrName>
                                        </p:attrNameLst>
                                      </p:cBhvr>
                                      <p:to>
                                        <p:strVal val="visible"/>
                                      </p:to>
                                    </p:set>
                                  </p:childTnLst>
                                </p:cTn>
                              </p:par>
                            </p:childTnLst>
                          </p:cTn>
                        </p:par>
                        <p:par>
                          <p:cTn id="43" fill="hold">
                            <p:stCondLst>
                              <p:cond delay="2500"/>
                            </p:stCondLst>
                            <p:childTnLst>
                              <p:par>
                                <p:cTn id="44" presetID="1" presetClass="entr" presetSubtype="0" fill="hold" grpId="0" nodeType="afterEffect">
                                  <p:stCondLst>
                                    <p:cond delay="0"/>
                                  </p:stCondLst>
                                  <p:childTnLst>
                                    <p:set>
                                      <p:cBhvr>
                                        <p:cTn id="45" dur="1" fill="hold">
                                          <p:stCondLst>
                                            <p:cond delay="499"/>
                                          </p:stCondLst>
                                        </p:cTn>
                                        <p:tgtEl>
                                          <p:spTgt spid="20"/>
                                        </p:tgtEl>
                                        <p:attrNameLst>
                                          <p:attrName>style.visibility</p:attrName>
                                        </p:attrNameLst>
                                      </p:cBhvr>
                                      <p:to>
                                        <p:strVal val="visible"/>
                                      </p:to>
                                    </p:set>
                                  </p:childTnLst>
                                </p:cTn>
                              </p:par>
                            </p:childTnLst>
                          </p:cTn>
                        </p:par>
                        <p:par>
                          <p:cTn id="46" fill="hold">
                            <p:stCondLst>
                              <p:cond delay="3000"/>
                            </p:stCondLst>
                            <p:childTnLst>
                              <p:par>
                                <p:cTn id="47" presetID="1" presetClass="entr" presetSubtype="0" fill="hold" grpId="0" nodeType="afterEffect">
                                  <p:stCondLst>
                                    <p:cond delay="0"/>
                                  </p:stCondLst>
                                  <p:childTnLst>
                                    <p:set>
                                      <p:cBhvr>
                                        <p:cTn id="48" dur="1" fill="hold">
                                          <p:stCondLst>
                                            <p:cond delay="499"/>
                                          </p:stCondLst>
                                        </p:cTn>
                                        <p:tgtEl>
                                          <p:spTgt spid="19"/>
                                        </p:tgtEl>
                                        <p:attrNameLst>
                                          <p:attrName>style.visibility</p:attrName>
                                        </p:attrNameLst>
                                      </p:cBhvr>
                                      <p:to>
                                        <p:strVal val="visible"/>
                                      </p:to>
                                    </p:set>
                                  </p:childTnLst>
                                </p:cTn>
                              </p:par>
                            </p:childTnLst>
                          </p:cTn>
                        </p:par>
                        <p:par>
                          <p:cTn id="49" fill="hold">
                            <p:stCondLst>
                              <p:cond delay="3500"/>
                            </p:stCondLst>
                            <p:childTnLst>
                              <p:par>
                                <p:cTn id="50" presetID="1" presetClass="entr" presetSubtype="0" fill="hold" grpId="0" nodeType="afterEffect">
                                  <p:stCondLst>
                                    <p:cond delay="0"/>
                                  </p:stCondLst>
                                  <p:childTnLst>
                                    <p:set>
                                      <p:cBhvr>
                                        <p:cTn id="51" dur="1" fill="hold">
                                          <p:stCondLst>
                                            <p:cond delay="499"/>
                                          </p:stCondLst>
                                        </p:cTn>
                                        <p:tgtEl>
                                          <p:spTgt spid="1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5"/>
                                        </p:tgtEl>
                                        <p:attrNameLst>
                                          <p:attrName>style.visibility</p:attrName>
                                        </p:attrNameLst>
                                      </p:cBhvr>
                                      <p:to>
                                        <p:strVal val="visible"/>
                                      </p:to>
                                    </p:set>
                                  </p:childTnLst>
                                </p:cTn>
                              </p:par>
                            </p:childTnLst>
                          </p:cTn>
                        </p:par>
                        <p:par>
                          <p:cTn id="56" fill="hold">
                            <p:stCondLst>
                              <p:cond delay="500"/>
                            </p:stCondLst>
                            <p:childTnLst>
                              <p:par>
                                <p:cTn id="57" presetID="2" presetClass="entr" presetSubtype="8"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0-#ppt_w/2"/>
                                          </p:val>
                                        </p:tav>
                                        <p:tav tm="100000">
                                          <p:val>
                                            <p:strVal val="#ppt_x"/>
                                          </p:val>
                                        </p:tav>
                                      </p:tavLst>
                                    </p:anim>
                                    <p:anim calcmode="lin" valueType="num">
                                      <p:cBhvr additive="base">
                                        <p:cTn id="60" dur="500" fill="hold"/>
                                        <p:tgtEl>
                                          <p:spTgt spid="25"/>
                                        </p:tgtEl>
                                        <p:attrNameLst>
                                          <p:attrName>ppt_y</p:attrName>
                                        </p:attrNameLst>
                                      </p:cBhvr>
                                      <p:tavLst>
                                        <p:tav tm="0">
                                          <p:val>
                                            <p:strVal val="#ppt_y"/>
                                          </p:val>
                                        </p:tav>
                                        <p:tav tm="100000">
                                          <p:val>
                                            <p:strVal val="#ppt_y"/>
                                          </p:val>
                                        </p:tav>
                                      </p:tavLst>
                                    </p:anim>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499"/>
                                          </p:stCondLst>
                                        </p:cTn>
                                        <p:tgtEl>
                                          <p:spTgt spid="26"/>
                                        </p:tgtEl>
                                        <p:attrNameLst>
                                          <p:attrName>style.visibility</p:attrName>
                                        </p:attrNameLst>
                                      </p:cBhvr>
                                      <p:to>
                                        <p:strVal val="visible"/>
                                      </p:to>
                                    </p:set>
                                  </p:childTnLst>
                                </p:cTn>
                              </p:par>
                            </p:childTnLst>
                          </p:cTn>
                        </p:par>
                        <p:par>
                          <p:cTn id="64" fill="hold">
                            <p:stCondLst>
                              <p:cond delay="1500"/>
                            </p:stCondLst>
                            <p:childTnLst>
                              <p:par>
                                <p:cTn id="65" presetID="1" presetClass="entr" presetSubtype="0" fill="hold" grpId="0" nodeType="afterEffect">
                                  <p:stCondLst>
                                    <p:cond delay="0"/>
                                  </p:stCondLst>
                                  <p:childTnLst>
                                    <p:set>
                                      <p:cBhvr>
                                        <p:cTn id="66" dur="1" fill="hold">
                                          <p:stCondLst>
                                            <p:cond delay="499"/>
                                          </p:stCondLst>
                                        </p:cTn>
                                        <p:tgtEl>
                                          <p:spTgt spid="23"/>
                                        </p:tgtEl>
                                        <p:attrNameLst>
                                          <p:attrName>style.visibility</p:attrName>
                                        </p:attrNameLst>
                                      </p:cBhvr>
                                      <p:to>
                                        <p:strVal val="visible"/>
                                      </p:to>
                                    </p:set>
                                  </p:childTnLst>
                                </p:cTn>
                              </p:par>
                            </p:childTnLst>
                          </p:cTn>
                        </p:par>
                        <p:par>
                          <p:cTn id="67" fill="hold">
                            <p:stCondLst>
                              <p:cond delay="2000"/>
                            </p:stCondLst>
                            <p:childTnLst>
                              <p:par>
                                <p:cTn id="68" presetID="1" presetClass="entr" presetSubtype="0" fill="hold" grpId="0" nodeType="afterEffect">
                                  <p:stCondLst>
                                    <p:cond delay="0"/>
                                  </p:stCondLst>
                                  <p:childTnLst>
                                    <p:set>
                                      <p:cBhvr>
                                        <p:cTn id="69" dur="1" fill="hold">
                                          <p:stCondLst>
                                            <p:cond delay="499"/>
                                          </p:stCondLst>
                                        </p:cTn>
                                        <p:tgtEl>
                                          <p:spTgt spid="24"/>
                                        </p:tgtEl>
                                        <p:attrNameLst>
                                          <p:attrName>style.visibility</p:attrName>
                                        </p:attrNameLst>
                                      </p:cBhvr>
                                      <p:to>
                                        <p:strVal val="visible"/>
                                      </p:to>
                                    </p:set>
                                  </p:childTnLst>
                                </p:cTn>
                              </p:par>
                            </p:childTnLst>
                          </p:cTn>
                        </p:par>
                        <p:par>
                          <p:cTn id="70" fill="hold">
                            <p:stCondLst>
                              <p:cond delay="2500"/>
                            </p:stCondLst>
                            <p:childTnLst>
                              <p:par>
                                <p:cTn id="71" presetID="1" presetClass="entr" presetSubtype="0" fill="hold" grpId="0" nodeType="afterEffect">
                                  <p:stCondLst>
                                    <p:cond delay="0"/>
                                  </p:stCondLst>
                                  <p:childTnLst>
                                    <p:set>
                                      <p:cBhvr>
                                        <p:cTn id="72" dur="1" fill="hold">
                                          <p:stCondLst>
                                            <p:cond delay="499"/>
                                          </p:stCondLst>
                                        </p:cTn>
                                        <p:tgtEl>
                                          <p:spTgt spid="27"/>
                                        </p:tgtEl>
                                        <p:attrNameLst>
                                          <p:attrName>style.visibility</p:attrName>
                                        </p:attrNameLst>
                                      </p:cBhvr>
                                      <p:to>
                                        <p:strVal val="visible"/>
                                      </p:to>
                                    </p:set>
                                  </p:childTnLst>
                                </p:cTn>
                              </p:par>
                            </p:childTnLst>
                          </p:cTn>
                        </p:par>
                        <p:par>
                          <p:cTn id="73" fill="hold">
                            <p:stCondLst>
                              <p:cond delay="3000"/>
                            </p:stCondLst>
                            <p:childTnLst>
                              <p:par>
                                <p:cTn id="74" presetID="1" presetClass="entr" presetSubtype="0" fill="hold" grpId="0" nodeType="afterEffect">
                                  <p:stCondLst>
                                    <p:cond delay="0"/>
                                  </p:stCondLst>
                                  <p:childTnLst>
                                    <p:set>
                                      <p:cBhvr>
                                        <p:cTn id="75" dur="1" fill="hold">
                                          <p:stCondLst>
                                            <p:cond delay="499"/>
                                          </p:stCondLst>
                                        </p:cTn>
                                        <p:tgtEl>
                                          <p:spTgt spid="14"/>
                                        </p:tgtEl>
                                        <p:attrNameLst>
                                          <p:attrName>style.visibility</p:attrName>
                                        </p:attrNameLst>
                                      </p:cBhvr>
                                      <p:to>
                                        <p:strVal val="visible"/>
                                      </p:to>
                                    </p:set>
                                  </p:childTnLst>
                                </p:cTn>
                              </p:par>
                            </p:childTnLst>
                          </p:cTn>
                        </p:par>
                        <p:par>
                          <p:cTn id="76" fill="hold">
                            <p:stCondLst>
                              <p:cond delay="3500"/>
                            </p:stCondLst>
                            <p:childTnLst>
                              <p:par>
                                <p:cTn id="77" presetID="1" presetClass="entr" presetSubtype="0" fill="hold" grpId="0" nodeType="afterEffect">
                                  <p:stCondLst>
                                    <p:cond delay="0"/>
                                  </p:stCondLst>
                                  <p:childTnLst>
                                    <p:set>
                                      <p:cBhvr>
                                        <p:cTn id="78"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utoUpdateAnimBg="0"/>
      <p:bldP spid="7" grpId="0" animBg="1" autoUpdateAnimBg="0"/>
      <p:bldP spid="8" grpId="0" animBg="1" autoUpdateAnimBg="0"/>
      <p:bldP spid="9" grpId="0" autoUpdateAnimBg="0"/>
      <p:bldP spid="10" grpId="0" autoUpdateAnimBg="0"/>
      <p:bldP spid="11" grpId="0" animBg="1" autoUpdateAnimBg="0"/>
      <p:bldP spid="12" grpId="0" animBg="1" autoUpdateAnimBg="0"/>
      <p:bldP spid="13" grpId="0" autoUpdateAnimBg="0"/>
      <p:bldP spid="14" grpId="0" animBg="1"/>
      <p:bldP spid="15" grpId="0" autoUpdateAnimBg="0"/>
      <p:bldP spid="16" grpId="0" autoUpdateAnimBg="0"/>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720920" y="163773"/>
            <a:ext cx="3352800" cy="518615"/>
          </a:xfrm>
        </p:spPr>
        <p:txBody>
          <a:bodyPr>
            <a:normAutofit/>
          </a:bodyPr>
          <a:lstStyle/>
          <a:p>
            <a:pPr algn="r"/>
            <a:r>
              <a:rPr lang="en-US" sz="2800" dirty="0" smtClean="0">
                <a:solidFill>
                  <a:srgbClr val="FF0000"/>
                </a:solidFill>
              </a:rPr>
              <a:t>Directory structure</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a:bodyPr>
          <a:lstStyle/>
          <a:p>
            <a:pPr algn="l"/>
            <a:endParaRPr lang="en-US" sz="2800" dirty="0" smtClean="0">
              <a:effectLst/>
            </a:endParaRPr>
          </a:p>
          <a:p>
            <a:pPr algn="l"/>
            <a:r>
              <a:rPr lang="en-US" sz="2800" dirty="0" smtClean="0">
                <a:effectLst/>
              </a:rPr>
              <a:t>The </a:t>
            </a:r>
            <a:r>
              <a:rPr lang="en-US" sz="2800" b="1" dirty="0" smtClean="0">
                <a:effectLst/>
              </a:rPr>
              <a:t>directory structure</a:t>
            </a:r>
            <a:r>
              <a:rPr lang="en-US" sz="2800" dirty="0" smtClean="0">
                <a:effectLst/>
              </a:rPr>
              <a:t> defines that where to put the different types of files so that web container may get the information and respond to the client.</a:t>
            </a:r>
          </a:p>
          <a:p>
            <a:pPr algn="l"/>
            <a:endParaRPr lang="en-US" sz="2800" dirty="0" smtClean="0">
              <a:effectLst/>
            </a:endParaRPr>
          </a:p>
          <a:p>
            <a:pPr algn="l"/>
            <a:endParaRPr lang="en-US" sz="2800" dirty="0"/>
          </a:p>
          <a:p>
            <a:pPr algn="l"/>
            <a:r>
              <a:rPr lang="en-US" sz="2800" dirty="0" smtClean="0">
                <a:effectLst/>
              </a:rPr>
              <a:t>The Sun Microsystem defines a unique standard to be followed by all the server vendors. Let's see the directory structure that must be followed to create the servlet.</a:t>
            </a:r>
          </a:p>
          <a:p>
            <a:pPr algn="l"/>
            <a:endParaRPr lang="en-US" sz="2800" dirty="0" smtClean="0"/>
          </a:p>
        </p:txBody>
      </p:sp>
    </p:spTree>
    <p:extLst>
      <p:ext uri="{BB962C8B-B14F-4D97-AF65-F5344CB8AC3E}">
        <p14:creationId xmlns:p14="http://schemas.microsoft.com/office/powerpoint/2010/main" val="1504507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720920" y="163773"/>
            <a:ext cx="3352800" cy="518615"/>
          </a:xfrm>
        </p:spPr>
        <p:txBody>
          <a:bodyPr>
            <a:normAutofit/>
          </a:bodyPr>
          <a:lstStyle/>
          <a:p>
            <a:pPr algn="r"/>
            <a:r>
              <a:rPr lang="en-US" sz="2800" dirty="0" smtClean="0">
                <a:solidFill>
                  <a:srgbClr val="FF0000"/>
                </a:solidFill>
              </a:rPr>
              <a:t>Directory structure</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a:bodyPr>
          <a:lstStyle/>
          <a:p>
            <a:pPr algn="l"/>
            <a:r>
              <a:rPr lang="en-US" sz="2800" dirty="0" smtClean="0">
                <a:solidFill>
                  <a:srgbClr val="FF0000"/>
                </a:solidFill>
              </a:rPr>
              <a:t>/</a:t>
            </a:r>
            <a:r>
              <a:rPr lang="en-US" sz="2800" dirty="0" err="1" smtClean="0">
                <a:solidFill>
                  <a:srgbClr val="FF0000"/>
                </a:solidFill>
              </a:rPr>
              <a:t>usrdata</a:t>
            </a:r>
            <a:r>
              <a:rPr lang="en-US" sz="2800" dirty="0" smtClean="0">
                <a:solidFill>
                  <a:srgbClr val="FF0000"/>
                </a:solidFill>
              </a:rPr>
              <a:t>/</a:t>
            </a:r>
            <a:r>
              <a:rPr lang="en-US" sz="2800" dirty="0" err="1" smtClean="0">
                <a:solidFill>
                  <a:srgbClr val="FF0000"/>
                </a:solidFill>
              </a:rPr>
              <a:t>vermar</a:t>
            </a:r>
            <a:r>
              <a:rPr lang="en-US" sz="2800" dirty="0" smtClean="0">
                <a:solidFill>
                  <a:srgbClr val="FF0000"/>
                </a:solidFill>
              </a:rPr>
              <a:t>/training</a:t>
            </a:r>
          </a:p>
          <a:p>
            <a:pPr algn="l"/>
            <a:r>
              <a:rPr lang="en-US" sz="2800" dirty="0" smtClean="0"/>
              <a:t>Directory structure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987" y="1600199"/>
            <a:ext cx="4126103" cy="4646403"/>
          </a:xfrm>
          <a:prstGeom prst="rect">
            <a:avLst/>
          </a:prstGeom>
        </p:spPr>
      </p:pic>
    </p:spTree>
    <p:extLst>
      <p:ext uri="{BB962C8B-B14F-4D97-AF65-F5344CB8AC3E}">
        <p14:creationId xmlns:p14="http://schemas.microsoft.com/office/powerpoint/2010/main" val="83082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275423"/>
            <a:ext cx="7857765" cy="914400"/>
          </a:xfrm>
        </p:spPr>
        <p:txBody>
          <a:bodyPr>
            <a:normAutofit/>
          </a:bodyPr>
          <a:lstStyle/>
          <a:p>
            <a:r>
              <a:rPr lang="en-US" dirty="0" smtClean="0"/>
              <a:t>Client-Server Model</a:t>
            </a:r>
            <a:endParaRPr lang="en-US" dirty="0"/>
          </a:p>
        </p:txBody>
      </p:sp>
      <p:sp>
        <p:nvSpPr>
          <p:cNvPr id="3" name="Subtitle 2"/>
          <p:cNvSpPr>
            <a:spLocks noGrp="1"/>
          </p:cNvSpPr>
          <p:nvPr>
            <p:ph type="subTitle" idx="1"/>
          </p:nvPr>
        </p:nvSpPr>
        <p:spPr>
          <a:xfrm>
            <a:off x="696037" y="859808"/>
            <a:ext cx="10931856" cy="5786651"/>
          </a:xfrm>
        </p:spPr>
        <p:txBody>
          <a:bodyPr>
            <a:normAutofit/>
          </a:bodyPr>
          <a:lstStyle/>
          <a:p>
            <a:pPr algn="l"/>
            <a:r>
              <a:rPr lang="en-US" sz="2800" dirty="0" smtClean="0"/>
              <a:t>	</a:t>
            </a:r>
            <a:endParaRPr lang="en-US"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972" y="1819023"/>
            <a:ext cx="8570793" cy="4198236"/>
          </a:xfrm>
          <a:prstGeom prst="rect">
            <a:avLst/>
          </a:prstGeom>
        </p:spPr>
      </p:pic>
    </p:spTree>
    <p:extLst>
      <p:ext uri="{BB962C8B-B14F-4D97-AF65-F5344CB8AC3E}">
        <p14:creationId xmlns:p14="http://schemas.microsoft.com/office/powerpoint/2010/main" val="7982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fontScale="90000"/>
          </a:bodyPr>
          <a:lstStyle/>
          <a:p>
            <a:pPr algn="r"/>
            <a:r>
              <a:rPr lang="en-US" sz="2800" dirty="0" smtClean="0">
                <a:solidFill>
                  <a:srgbClr val="FF0000"/>
                </a:solidFill>
              </a:rPr>
              <a:t>Example Welcome Servlet</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fontScale="85000" lnSpcReduction="20000"/>
          </a:bodyPr>
          <a:lstStyle/>
          <a:p>
            <a:pPr algn="l"/>
            <a:r>
              <a:rPr lang="en-US" sz="2800" b="1" dirty="0" smtClean="0"/>
              <a:t>Index.html</a:t>
            </a:r>
          </a:p>
          <a:p>
            <a:pPr algn="l"/>
            <a:r>
              <a:rPr lang="en-US" sz="2800" dirty="0"/>
              <a:t>&lt;!DOCTYPE html&gt;</a:t>
            </a:r>
          </a:p>
          <a:p>
            <a:pPr algn="l"/>
            <a:r>
              <a:rPr lang="en-US" sz="2800" dirty="0"/>
              <a:t>&lt;html&gt;</a:t>
            </a:r>
          </a:p>
          <a:p>
            <a:pPr algn="l"/>
            <a:r>
              <a:rPr lang="en-US" sz="2800" dirty="0"/>
              <a:t>&lt;head&gt;</a:t>
            </a:r>
          </a:p>
          <a:p>
            <a:pPr algn="l"/>
            <a:r>
              <a:rPr lang="en-US" sz="2800" dirty="0"/>
              <a:t>&lt;meta charset=</a:t>
            </a:r>
            <a:r>
              <a:rPr lang="en-US" sz="2800" i="1" dirty="0"/>
              <a:t>"ISO-8859-1"&gt;</a:t>
            </a:r>
          </a:p>
          <a:p>
            <a:pPr algn="l"/>
            <a:r>
              <a:rPr lang="en-US" sz="2800" dirty="0"/>
              <a:t>&lt;title&gt;Insert title here&lt;/title&gt;</a:t>
            </a:r>
          </a:p>
          <a:p>
            <a:pPr algn="l"/>
            <a:r>
              <a:rPr lang="en-US" sz="2800" dirty="0"/>
              <a:t>&lt;/head&gt;</a:t>
            </a:r>
          </a:p>
          <a:p>
            <a:pPr algn="l"/>
            <a:r>
              <a:rPr lang="en-US" sz="2800" dirty="0"/>
              <a:t>&lt;body&gt;</a:t>
            </a:r>
          </a:p>
          <a:p>
            <a:pPr algn="l"/>
            <a:r>
              <a:rPr lang="en-US" sz="2800" dirty="0"/>
              <a:t>&lt;b&gt;Welcome Page&lt;/b&gt;</a:t>
            </a:r>
          </a:p>
          <a:p>
            <a:pPr algn="l"/>
            <a:r>
              <a:rPr lang="en-US" sz="2800" dirty="0"/>
              <a:t>&lt;form method=</a:t>
            </a:r>
            <a:r>
              <a:rPr lang="en-US" sz="2800" i="1" dirty="0"/>
              <a:t>"post" action="</a:t>
            </a:r>
            <a:r>
              <a:rPr lang="en-US" sz="2800" i="1" dirty="0" err="1"/>
              <a:t>welcomeToServlet</a:t>
            </a:r>
            <a:r>
              <a:rPr lang="en-US" sz="2800" i="1" dirty="0"/>
              <a:t>"&gt;</a:t>
            </a:r>
          </a:p>
          <a:p>
            <a:pPr algn="l"/>
            <a:r>
              <a:rPr lang="en-US" sz="2800" dirty="0"/>
              <a:t>Name   &lt;input type=</a:t>
            </a:r>
            <a:r>
              <a:rPr lang="en-US" sz="2800" i="1" dirty="0"/>
              <a:t>"text" name="user"&gt;</a:t>
            </a:r>
          </a:p>
          <a:p>
            <a:pPr algn="l"/>
            <a:r>
              <a:rPr lang="en-US" sz="2800" dirty="0"/>
              <a:t>&lt;input type=</a:t>
            </a:r>
            <a:r>
              <a:rPr lang="en-US" sz="2800" i="1" dirty="0"/>
              <a:t>"submit" value="SUBMIT"&gt; </a:t>
            </a:r>
          </a:p>
          <a:p>
            <a:pPr algn="l"/>
            <a:r>
              <a:rPr lang="en-US" sz="2800" dirty="0"/>
              <a:t>&lt;/form&gt;</a:t>
            </a:r>
          </a:p>
          <a:p>
            <a:pPr algn="l"/>
            <a:r>
              <a:rPr lang="en-US" sz="2800" dirty="0"/>
              <a:t>&lt;/body&gt;</a:t>
            </a:r>
          </a:p>
          <a:p>
            <a:pPr algn="l"/>
            <a:r>
              <a:rPr lang="en-US" sz="2800" dirty="0"/>
              <a:t>&lt;/html&gt;</a:t>
            </a:r>
            <a:endParaRPr lang="en-US" sz="2800" dirty="0" smtClean="0"/>
          </a:p>
        </p:txBody>
      </p:sp>
    </p:spTree>
    <p:extLst>
      <p:ext uri="{BB962C8B-B14F-4D97-AF65-F5344CB8AC3E}">
        <p14:creationId xmlns:p14="http://schemas.microsoft.com/office/powerpoint/2010/main" val="372062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fontScale="90000"/>
          </a:bodyPr>
          <a:lstStyle/>
          <a:p>
            <a:pPr algn="r"/>
            <a:r>
              <a:rPr lang="en-US" sz="2800" dirty="0" smtClean="0">
                <a:solidFill>
                  <a:srgbClr val="FF0000"/>
                </a:solidFill>
              </a:rPr>
              <a:t>Example Welcome Servlet</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fontScale="70000" lnSpcReduction="20000"/>
          </a:bodyPr>
          <a:lstStyle/>
          <a:p>
            <a:pPr algn="l"/>
            <a:r>
              <a:rPr lang="en-US" sz="2800" b="1" dirty="0" smtClean="0"/>
              <a:t>WelcomeServlet.java</a:t>
            </a:r>
          </a:p>
          <a:p>
            <a:pPr algn="l"/>
            <a:r>
              <a:rPr lang="en-US" sz="2800" dirty="0" smtClean="0"/>
              <a:t/>
            </a:r>
            <a:br>
              <a:rPr lang="en-US" sz="2800" dirty="0" smtClean="0"/>
            </a:br>
            <a:r>
              <a:rPr lang="en-US" sz="2800" dirty="0" smtClean="0"/>
              <a:t>package </a:t>
            </a:r>
            <a:r>
              <a:rPr lang="en-US" sz="2800" dirty="0"/>
              <a:t>com.st;</a:t>
            </a:r>
          </a:p>
          <a:p>
            <a:pPr algn="l"/>
            <a:endParaRPr lang="en-US" sz="2800" dirty="0"/>
          </a:p>
          <a:p>
            <a:pPr algn="l"/>
            <a:r>
              <a:rPr lang="en-US" sz="2800" dirty="0"/>
              <a:t>import </a:t>
            </a:r>
            <a:r>
              <a:rPr lang="en-US" sz="2800" dirty="0" err="1"/>
              <a:t>java.io.IOException</a:t>
            </a:r>
            <a:r>
              <a:rPr lang="en-US" sz="2800" dirty="0"/>
              <a:t>;</a:t>
            </a:r>
          </a:p>
          <a:p>
            <a:pPr algn="l"/>
            <a:r>
              <a:rPr lang="en-US" sz="2800" dirty="0"/>
              <a:t>import </a:t>
            </a:r>
            <a:r>
              <a:rPr lang="en-US" sz="2800" dirty="0" err="1"/>
              <a:t>java.io.PrintWriter</a:t>
            </a:r>
            <a:r>
              <a:rPr lang="en-US" sz="2800" dirty="0"/>
              <a:t>;</a:t>
            </a:r>
          </a:p>
          <a:p>
            <a:pPr algn="l"/>
            <a:r>
              <a:rPr lang="en-US" sz="2800" dirty="0"/>
              <a:t>import </a:t>
            </a:r>
            <a:r>
              <a:rPr lang="en-US" sz="2800" dirty="0" err="1"/>
              <a:t>javax.servlet.http.HttpServletRequest</a:t>
            </a:r>
            <a:r>
              <a:rPr lang="en-US" sz="2800" dirty="0"/>
              <a:t>;</a:t>
            </a:r>
          </a:p>
          <a:p>
            <a:pPr algn="l"/>
            <a:r>
              <a:rPr lang="en-US" sz="2800" dirty="0"/>
              <a:t>import </a:t>
            </a:r>
            <a:r>
              <a:rPr lang="en-US" sz="2800" dirty="0" err="1"/>
              <a:t>javax.servlet.http.HttpServletResponse</a:t>
            </a:r>
            <a:r>
              <a:rPr lang="en-US" sz="2800" dirty="0"/>
              <a:t>;</a:t>
            </a:r>
          </a:p>
          <a:p>
            <a:pPr algn="l"/>
            <a:endParaRPr lang="en-US" sz="2800" dirty="0"/>
          </a:p>
          <a:p>
            <a:pPr algn="l"/>
            <a:r>
              <a:rPr lang="en-US" sz="2800" dirty="0"/>
              <a:t>public class </a:t>
            </a:r>
            <a:r>
              <a:rPr lang="en-US" sz="2800" dirty="0" err="1"/>
              <a:t>WelcomeServlet</a:t>
            </a:r>
            <a:r>
              <a:rPr lang="en-US" sz="2800" dirty="0"/>
              <a:t> extends </a:t>
            </a:r>
            <a:r>
              <a:rPr lang="en-US" sz="2800" dirty="0" err="1"/>
              <a:t>javax.servlet.http.HttpServlet</a:t>
            </a:r>
            <a:r>
              <a:rPr lang="en-US" sz="2800" u="sng" dirty="0"/>
              <a:t>{</a:t>
            </a:r>
          </a:p>
          <a:p>
            <a:pPr algn="l"/>
            <a:r>
              <a:rPr lang="en-US" sz="2800" dirty="0"/>
              <a:t>public void </a:t>
            </a:r>
            <a:r>
              <a:rPr lang="en-US" sz="2800" dirty="0" err="1"/>
              <a:t>doPost</a:t>
            </a:r>
            <a:r>
              <a:rPr lang="en-US" sz="2800" dirty="0"/>
              <a:t>(</a:t>
            </a:r>
            <a:r>
              <a:rPr lang="en-US" sz="2800" dirty="0" err="1"/>
              <a:t>HttpServletRequest</a:t>
            </a:r>
            <a:r>
              <a:rPr lang="en-US" sz="2800" dirty="0"/>
              <a:t> </a:t>
            </a:r>
            <a:r>
              <a:rPr lang="en-US" sz="2800" dirty="0" err="1"/>
              <a:t>req,HttpServletResponse</a:t>
            </a:r>
            <a:r>
              <a:rPr lang="en-US" sz="2800" dirty="0"/>
              <a:t> res) throws </a:t>
            </a:r>
            <a:r>
              <a:rPr lang="en-US" sz="2800" dirty="0" err="1"/>
              <a:t>IOException</a:t>
            </a:r>
            <a:endParaRPr lang="en-US" sz="2800" dirty="0"/>
          </a:p>
          <a:p>
            <a:pPr algn="l"/>
            <a:r>
              <a:rPr lang="en-US" sz="2800" dirty="0"/>
              <a:t>{</a:t>
            </a:r>
          </a:p>
          <a:p>
            <a:pPr algn="l"/>
            <a:r>
              <a:rPr lang="en-US" sz="2800" dirty="0" err="1"/>
              <a:t>PrintWriter</a:t>
            </a:r>
            <a:r>
              <a:rPr lang="en-US" sz="2800" dirty="0"/>
              <a:t> out = </a:t>
            </a:r>
            <a:r>
              <a:rPr lang="en-US" sz="2800" dirty="0" err="1"/>
              <a:t>res.getWriter</a:t>
            </a:r>
            <a:r>
              <a:rPr lang="en-US" sz="2800" dirty="0"/>
              <a:t>();</a:t>
            </a:r>
          </a:p>
          <a:p>
            <a:pPr algn="l"/>
            <a:r>
              <a:rPr lang="en-US" sz="2800" dirty="0" err="1"/>
              <a:t>res.setContentType</a:t>
            </a:r>
            <a:r>
              <a:rPr lang="en-US" sz="2800" dirty="0"/>
              <a:t>("text/html");</a:t>
            </a:r>
          </a:p>
          <a:p>
            <a:pPr algn="l"/>
            <a:r>
              <a:rPr lang="en-US" sz="2800" dirty="0"/>
              <a:t>String </a:t>
            </a:r>
            <a:r>
              <a:rPr lang="en-US" sz="2800" dirty="0" err="1"/>
              <a:t>str</a:t>
            </a:r>
            <a:r>
              <a:rPr lang="en-US" sz="2800" dirty="0"/>
              <a:t> = </a:t>
            </a:r>
            <a:r>
              <a:rPr lang="en-US" sz="2800" dirty="0" err="1"/>
              <a:t>req.getParameter</a:t>
            </a:r>
            <a:r>
              <a:rPr lang="en-US" sz="2800" dirty="0"/>
              <a:t>("user");</a:t>
            </a:r>
          </a:p>
          <a:p>
            <a:pPr algn="l"/>
            <a:r>
              <a:rPr lang="en-US" sz="2800" dirty="0" err="1"/>
              <a:t>out.println</a:t>
            </a:r>
            <a:r>
              <a:rPr lang="en-US" sz="2800" dirty="0"/>
              <a:t>("welcome to servlet post method "+</a:t>
            </a:r>
            <a:r>
              <a:rPr lang="en-US" sz="2800" dirty="0" err="1"/>
              <a:t>str</a:t>
            </a:r>
            <a:r>
              <a:rPr lang="en-US" sz="2800" dirty="0"/>
              <a:t>);</a:t>
            </a:r>
          </a:p>
          <a:p>
            <a:pPr algn="l"/>
            <a:r>
              <a:rPr lang="en-US" sz="2800" dirty="0"/>
              <a:t>}</a:t>
            </a:r>
            <a:endParaRPr lang="en-US" sz="2800" dirty="0" smtClean="0"/>
          </a:p>
        </p:txBody>
      </p:sp>
    </p:spTree>
    <p:extLst>
      <p:ext uri="{BB962C8B-B14F-4D97-AF65-F5344CB8AC3E}">
        <p14:creationId xmlns:p14="http://schemas.microsoft.com/office/powerpoint/2010/main" val="146214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fontScale="90000"/>
          </a:bodyPr>
          <a:lstStyle/>
          <a:p>
            <a:pPr algn="r"/>
            <a:r>
              <a:rPr lang="en-US" sz="2800" dirty="0" smtClean="0">
                <a:solidFill>
                  <a:srgbClr val="FF0000"/>
                </a:solidFill>
              </a:rPr>
              <a:t>Example Welcome Servlet</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a:bodyPr>
          <a:lstStyle/>
          <a:p>
            <a:pPr algn="l"/>
            <a:r>
              <a:rPr lang="en-US" sz="2800" dirty="0"/>
              <a:t>public void </a:t>
            </a:r>
            <a:r>
              <a:rPr lang="en-US" sz="2800" dirty="0" err="1"/>
              <a:t>doGet</a:t>
            </a:r>
            <a:r>
              <a:rPr lang="en-US" sz="2800" dirty="0"/>
              <a:t>(</a:t>
            </a:r>
            <a:r>
              <a:rPr lang="en-US" sz="2800" dirty="0" err="1"/>
              <a:t>HttpServletRequest</a:t>
            </a:r>
            <a:r>
              <a:rPr lang="en-US" sz="2800" dirty="0"/>
              <a:t> </a:t>
            </a:r>
            <a:r>
              <a:rPr lang="en-US" sz="2800" dirty="0" err="1"/>
              <a:t>req,HttpServletResponse</a:t>
            </a:r>
            <a:r>
              <a:rPr lang="en-US" sz="2800" dirty="0"/>
              <a:t> res) throws </a:t>
            </a:r>
            <a:r>
              <a:rPr lang="en-US" sz="2800" dirty="0" err="1"/>
              <a:t>IOException</a:t>
            </a:r>
            <a:endParaRPr lang="en-US" sz="2800" dirty="0"/>
          </a:p>
          <a:p>
            <a:pPr algn="l"/>
            <a:r>
              <a:rPr lang="en-US" sz="2800" dirty="0"/>
              <a:t>{</a:t>
            </a:r>
          </a:p>
          <a:p>
            <a:pPr algn="l"/>
            <a:r>
              <a:rPr lang="en-US" sz="2800" dirty="0" err="1"/>
              <a:t>PrintWriter</a:t>
            </a:r>
            <a:r>
              <a:rPr lang="en-US" sz="2800" dirty="0"/>
              <a:t> out = </a:t>
            </a:r>
            <a:r>
              <a:rPr lang="en-US" sz="2800" dirty="0" err="1"/>
              <a:t>res.getWriter</a:t>
            </a:r>
            <a:r>
              <a:rPr lang="en-US" sz="2800" dirty="0"/>
              <a:t>();</a:t>
            </a:r>
          </a:p>
          <a:p>
            <a:pPr algn="l"/>
            <a:r>
              <a:rPr lang="en-US" sz="2800" dirty="0" err="1"/>
              <a:t>res.setContentType</a:t>
            </a:r>
            <a:r>
              <a:rPr lang="en-US" sz="2800" dirty="0"/>
              <a:t>("text/html");</a:t>
            </a:r>
          </a:p>
          <a:p>
            <a:pPr algn="l"/>
            <a:r>
              <a:rPr lang="en-US" sz="2800" dirty="0"/>
              <a:t>String </a:t>
            </a:r>
            <a:r>
              <a:rPr lang="en-US" sz="2800" dirty="0" err="1"/>
              <a:t>str</a:t>
            </a:r>
            <a:r>
              <a:rPr lang="en-US" sz="2800" dirty="0"/>
              <a:t> = </a:t>
            </a:r>
            <a:r>
              <a:rPr lang="en-US" sz="2800" dirty="0" err="1"/>
              <a:t>req.getParameter</a:t>
            </a:r>
            <a:r>
              <a:rPr lang="en-US" sz="2800" dirty="0"/>
              <a:t>("user");</a:t>
            </a:r>
          </a:p>
          <a:p>
            <a:pPr algn="l"/>
            <a:r>
              <a:rPr lang="en-US" sz="2800" dirty="0" err="1"/>
              <a:t>out.println</a:t>
            </a:r>
            <a:r>
              <a:rPr lang="en-US" sz="2800" dirty="0"/>
              <a:t>("welcome to servlet get method "+</a:t>
            </a:r>
            <a:r>
              <a:rPr lang="en-US" sz="2800" dirty="0" err="1"/>
              <a:t>str</a:t>
            </a:r>
            <a:r>
              <a:rPr lang="en-US" sz="2800" dirty="0"/>
              <a:t>);</a:t>
            </a:r>
          </a:p>
          <a:p>
            <a:pPr algn="l"/>
            <a:r>
              <a:rPr lang="en-US" sz="2800" dirty="0"/>
              <a:t>}</a:t>
            </a:r>
          </a:p>
          <a:p>
            <a:pPr algn="l"/>
            <a:r>
              <a:rPr lang="en-US" sz="2800" dirty="0"/>
              <a:t>}</a:t>
            </a:r>
          </a:p>
          <a:p>
            <a:pPr algn="l"/>
            <a:endParaRPr lang="en-US" sz="2800" dirty="0" smtClean="0"/>
          </a:p>
        </p:txBody>
      </p:sp>
    </p:spTree>
    <p:extLst>
      <p:ext uri="{BB962C8B-B14F-4D97-AF65-F5344CB8AC3E}">
        <p14:creationId xmlns:p14="http://schemas.microsoft.com/office/powerpoint/2010/main" val="342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fontScale="90000"/>
          </a:bodyPr>
          <a:lstStyle/>
          <a:p>
            <a:pPr algn="r"/>
            <a:r>
              <a:rPr lang="en-US" sz="2800" dirty="0" smtClean="0">
                <a:solidFill>
                  <a:srgbClr val="FF0000"/>
                </a:solidFill>
              </a:rPr>
              <a:t>Example Welcome Servlet</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fontScale="55000" lnSpcReduction="20000"/>
          </a:bodyPr>
          <a:lstStyle/>
          <a:p>
            <a:pPr algn="l"/>
            <a:r>
              <a:rPr lang="en-US" sz="2800" b="1" dirty="0" smtClean="0"/>
              <a:t>Deployment </a:t>
            </a:r>
            <a:r>
              <a:rPr lang="en-US" sz="2800" b="1" dirty="0"/>
              <a:t>descriptor (web.xml file</a:t>
            </a:r>
            <a:r>
              <a:rPr lang="en-US" sz="2800" b="1" dirty="0" smtClean="0"/>
              <a:t>)</a:t>
            </a:r>
            <a:endParaRPr lang="en-US" sz="2800" b="1" dirty="0"/>
          </a:p>
          <a:p>
            <a:pPr algn="l"/>
            <a:endParaRPr lang="en-US" sz="2800" dirty="0" smtClean="0"/>
          </a:p>
          <a:p>
            <a:pPr algn="l"/>
            <a:r>
              <a:rPr lang="en-US" sz="2800" dirty="0" smtClean="0"/>
              <a:t>The </a:t>
            </a:r>
            <a:r>
              <a:rPr lang="en-US" sz="2800" dirty="0"/>
              <a:t>deployment descriptor is an xml file, </a:t>
            </a:r>
            <a:r>
              <a:rPr lang="en-US" sz="2800" dirty="0" smtClean="0"/>
              <a:t>from which Web Container gets the information about the servlet to be invoked.</a:t>
            </a:r>
          </a:p>
          <a:p>
            <a:pPr algn="l"/>
            <a:r>
              <a:rPr lang="en-US" sz="2800" dirty="0"/>
              <a:t>&lt;?xml version=</a:t>
            </a:r>
            <a:r>
              <a:rPr lang="en-US" sz="2800" i="1" dirty="0"/>
              <a:t>"1.0" encoding="UTF-8"?&gt;</a:t>
            </a:r>
          </a:p>
          <a:p>
            <a:pPr algn="l"/>
            <a:r>
              <a:rPr lang="en-US" sz="2800" dirty="0"/>
              <a:t>&lt;web-app </a:t>
            </a:r>
            <a:r>
              <a:rPr lang="en-US" sz="2800" dirty="0" err="1"/>
              <a:t>xmlns:xsi</a:t>
            </a:r>
            <a:r>
              <a:rPr lang="en-US" sz="2800" dirty="0"/>
              <a:t>=</a:t>
            </a:r>
            <a:r>
              <a:rPr lang="en-US" sz="2800" i="1" dirty="0"/>
              <a:t>"http://www.w3.org/2001/XMLSchema-instance" </a:t>
            </a:r>
            <a:r>
              <a:rPr lang="en-US" sz="2800" i="1" dirty="0" err="1"/>
              <a:t>xmlns</a:t>
            </a:r>
            <a:r>
              <a:rPr lang="en-US" sz="2800" i="1" dirty="0"/>
              <a:t>="http://java.sun.com/xml/ns/</a:t>
            </a:r>
            <a:r>
              <a:rPr lang="en-US" sz="2800" i="1" dirty="0" err="1"/>
              <a:t>javaee</a:t>
            </a:r>
            <a:r>
              <a:rPr lang="en-US" sz="2800" i="1" dirty="0"/>
              <a:t>" </a:t>
            </a:r>
            <a:r>
              <a:rPr lang="en-US" sz="2800" i="1" dirty="0" err="1"/>
              <a:t>xsi:schemaLocation</a:t>
            </a:r>
            <a:r>
              <a:rPr lang="en-US" sz="2800" i="1" dirty="0"/>
              <a:t>="http://java.sun.com/xml/ns/</a:t>
            </a:r>
            <a:r>
              <a:rPr lang="en-US" sz="2800" i="1" dirty="0" err="1"/>
              <a:t>javaee</a:t>
            </a:r>
            <a:r>
              <a:rPr lang="en-US" sz="2800" i="1" dirty="0"/>
              <a:t> http://java.sun.com/xml/ns/javaee/web-app_3_0.xsd" id="</a:t>
            </a:r>
            <a:r>
              <a:rPr lang="en-US" sz="2800" i="1" dirty="0" err="1"/>
              <a:t>WebApp_ID</a:t>
            </a:r>
            <a:r>
              <a:rPr lang="en-US" sz="2800" i="1" dirty="0"/>
              <a:t>" version="3.0"&gt;</a:t>
            </a:r>
          </a:p>
          <a:p>
            <a:pPr algn="l"/>
            <a:r>
              <a:rPr lang="en-US" sz="2800" dirty="0"/>
              <a:t>  &lt;display-name&gt;</a:t>
            </a:r>
            <a:r>
              <a:rPr lang="en-US" sz="2800" dirty="0" err="1"/>
              <a:t>welcomeServlet</a:t>
            </a:r>
            <a:r>
              <a:rPr lang="en-US" sz="2800" dirty="0"/>
              <a:t>&lt;/display-name&gt;</a:t>
            </a:r>
          </a:p>
          <a:p>
            <a:pPr algn="l"/>
            <a:r>
              <a:rPr lang="en-US" sz="2800" dirty="0"/>
              <a:t>  &lt;welcome-file-list&gt;</a:t>
            </a:r>
          </a:p>
          <a:p>
            <a:pPr algn="l"/>
            <a:r>
              <a:rPr lang="en-US" sz="2800" dirty="0"/>
              <a:t>    &lt;welcome-file&gt;index.html&lt;/welcome-file&gt;</a:t>
            </a:r>
          </a:p>
          <a:p>
            <a:pPr algn="l"/>
            <a:r>
              <a:rPr lang="en-US" sz="2800" dirty="0"/>
              <a:t>  &lt;/welcome-file-list&gt;</a:t>
            </a:r>
          </a:p>
          <a:p>
            <a:pPr algn="l"/>
            <a:r>
              <a:rPr lang="en-US" sz="2800" dirty="0"/>
              <a:t>  </a:t>
            </a:r>
            <a:r>
              <a:rPr lang="en-US" sz="2800" dirty="0" smtClean="0"/>
              <a:t>  </a:t>
            </a:r>
            <a:r>
              <a:rPr lang="en-US" sz="2800" dirty="0"/>
              <a:t>&lt;servlet&gt;</a:t>
            </a:r>
          </a:p>
          <a:p>
            <a:pPr algn="l"/>
            <a:r>
              <a:rPr lang="en-US" sz="2800" dirty="0"/>
              <a:t>  &lt;servlet-name&gt;s1&lt;/servlet-name&gt;</a:t>
            </a:r>
          </a:p>
          <a:p>
            <a:pPr algn="l"/>
            <a:r>
              <a:rPr lang="en-US" sz="2800" dirty="0"/>
              <a:t>  &lt;servlet-class&gt;</a:t>
            </a:r>
            <a:r>
              <a:rPr lang="en-US" sz="2800" dirty="0" err="1"/>
              <a:t>com.st.WelcomeServlet</a:t>
            </a:r>
            <a:r>
              <a:rPr lang="en-US" sz="2800" dirty="0"/>
              <a:t>&lt;/servlet-class&gt;</a:t>
            </a:r>
          </a:p>
          <a:p>
            <a:pPr algn="l"/>
            <a:r>
              <a:rPr lang="en-US" sz="2800" dirty="0"/>
              <a:t>  &lt;/servlet&gt;</a:t>
            </a:r>
          </a:p>
          <a:p>
            <a:pPr algn="l"/>
            <a:r>
              <a:rPr lang="en-US" sz="2800" dirty="0"/>
              <a:t>  </a:t>
            </a:r>
            <a:r>
              <a:rPr lang="en-US" sz="2800" dirty="0" smtClean="0"/>
              <a:t>  </a:t>
            </a:r>
            <a:r>
              <a:rPr lang="en-US" sz="2800" dirty="0"/>
              <a:t>&lt;servlet-mapping&gt;</a:t>
            </a:r>
          </a:p>
          <a:p>
            <a:pPr algn="l"/>
            <a:r>
              <a:rPr lang="en-US" sz="2800" dirty="0"/>
              <a:t>  &lt;servlet-name&gt;s1&lt;/servlet-name&gt;</a:t>
            </a:r>
          </a:p>
          <a:p>
            <a:pPr algn="l"/>
            <a:r>
              <a:rPr lang="en-US" sz="2800" dirty="0"/>
              <a:t>  &lt;</a:t>
            </a:r>
            <a:r>
              <a:rPr lang="en-US" sz="2800" dirty="0" err="1"/>
              <a:t>url</a:t>
            </a:r>
            <a:r>
              <a:rPr lang="en-US" sz="2800" dirty="0"/>
              <a:t>-pattern&gt;/</a:t>
            </a:r>
            <a:r>
              <a:rPr lang="en-US" sz="2800" dirty="0" err="1"/>
              <a:t>welcomeToServlet</a:t>
            </a:r>
            <a:r>
              <a:rPr lang="en-US" sz="2800" dirty="0"/>
              <a:t>&lt;/</a:t>
            </a:r>
            <a:r>
              <a:rPr lang="en-US" sz="2800" dirty="0" err="1"/>
              <a:t>url</a:t>
            </a:r>
            <a:r>
              <a:rPr lang="en-US" sz="2800" dirty="0"/>
              <a:t>-pattern&gt;</a:t>
            </a:r>
          </a:p>
          <a:p>
            <a:pPr algn="l"/>
            <a:r>
              <a:rPr lang="en-US" sz="2800" dirty="0"/>
              <a:t>  &lt;/servlet-mapping&gt;</a:t>
            </a:r>
          </a:p>
          <a:p>
            <a:pPr algn="l"/>
            <a:r>
              <a:rPr lang="en-US" sz="2800" dirty="0"/>
              <a:t>&lt;/web-app&gt;</a:t>
            </a:r>
            <a:endParaRPr lang="en-US" sz="2800" dirty="0" smtClean="0"/>
          </a:p>
        </p:txBody>
      </p:sp>
    </p:spTree>
    <p:extLst>
      <p:ext uri="{BB962C8B-B14F-4D97-AF65-F5344CB8AC3E}">
        <p14:creationId xmlns:p14="http://schemas.microsoft.com/office/powerpoint/2010/main" val="87351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a:bodyPr>
          <a:lstStyle/>
          <a:p>
            <a:pPr algn="r"/>
            <a:r>
              <a:rPr lang="en-US" sz="2800" dirty="0" err="1">
                <a:solidFill>
                  <a:srgbClr val="FF0000"/>
                </a:solidFill>
              </a:rPr>
              <a:t>ServletRequest</a:t>
            </a:r>
            <a:r>
              <a:rPr lang="en-US" sz="2800" dirty="0">
                <a:solidFill>
                  <a:srgbClr val="FF0000"/>
                </a:solidFill>
              </a:rPr>
              <a:t> Interface</a:t>
            </a:r>
          </a:p>
        </p:txBody>
      </p:sp>
      <p:sp>
        <p:nvSpPr>
          <p:cNvPr id="3" name="Subtitle 2"/>
          <p:cNvSpPr>
            <a:spLocks noGrp="1"/>
          </p:cNvSpPr>
          <p:nvPr>
            <p:ph type="subTitle" idx="1"/>
          </p:nvPr>
        </p:nvSpPr>
        <p:spPr>
          <a:xfrm>
            <a:off x="696037" y="859808"/>
            <a:ext cx="10931856" cy="5786651"/>
          </a:xfrm>
        </p:spPr>
        <p:txBody>
          <a:bodyPr>
            <a:normAutofit fontScale="92500" lnSpcReduction="20000"/>
          </a:bodyPr>
          <a:lstStyle/>
          <a:p>
            <a:pPr algn="l"/>
            <a:r>
              <a:rPr lang="en-US" sz="2800" b="1" dirty="0" err="1" smtClean="0"/>
              <a:t>javax.servlet.ServletRequest</a:t>
            </a:r>
            <a:endParaRPr lang="en-US" sz="2800" dirty="0" smtClean="0"/>
          </a:p>
          <a:p>
            <a:pPr algn="l"/>
            <a:r>
              <a:rPr lang="en-US" sz="2800" dirty="0" smtClean="0"/>
              <a:t>An </a:t>
            </a:r>
            <a:r>
              <a:rPr lang="en-US" sz="2800" dirty="0"/>
              <a:t>object of </a:t>
            </a:r>
            <a:r>
              <a:rPr lang="en-US" sz="2800" b="1" dirty="0" err="1"/>
              <a:t>ServletRequest</a:t>
            </a:r>
            <a:r>
              <a:rPr lang="en-US" sz="2800" dirty="0"/>
              <a:t> </a:t>
            </a:r>
            <a:r>
              <a:rPr lang="en-US" sz="2800" dirty="0" smtClean="0"/>
              <a:t>interface is </a:t>
            </a:r>
            <a:r>
              <a:rPr lang="en-US" sz="2800" dirty="0"/>
              <a:t>used to provide the client request information to a servlet such as content type, content length, parameter names and values, header </a:t>
            </a:r>
            <a:r>
              <a:rPr lang="en-US" sz="2800" dirty="0" smtClean="0"/>
              <a:t>information's, </a:t>
            </a:r>
            <a:r>
              <a:rPr lang="en-US" sz="2800" dirty="0"/>
              <a:t>attributes etc</a:t>
            </a:r>
            <a:r>
              <a:rPr lang="en-US" sz="2800" dirty="0" smtClean="0"/>
              <a:t>.</a:t>
            </a:r>
          </a:p>
          <a:p>
            <a:pPr algn="l"/>
            <a:endParaRPr lang="en-US" sz="2800" dirty="0" smtClean="0"/>
          </a:p>
          <a:p>
            <a:pPr algn="l"/>
            <a:r>
              <a:rPr lang="en-US" sz="2800" dirty="0"/>
              <a:t>Methods of </a:t>
            </a:r>
            <a:r>
              <a:rPr lang="en-US" sz="2800" dirty="0" err="1"/>
              <a:t>ServletRequest</a:t>
            </a:r>
            <a:r>
              <a:rPr lang="en-US" sz="2800" dirty="0"/>
              <a:t> interface</a:t>
            </a:r>
          </a:p>
          <a:p>
            <a:pPr algn="l"/>
            <a:r>
              <a:rPr lang="en-US" sz="2800" dirty="0"/>
              <a:t> </a:t>
            </a:r>
            <a:r>
              <a:rPr lang="en-US" sz="2800" dirty="0" smtClean="0"/>
              <a:t>There </a:t>
            </a:r>
            <a:r>
              <a:rPr lang="en-US" sz="2800" dirty="0"/>
              <a:t>are many methods defined in the </a:t>
            </a:r>
            <a:r>
              <a:rPr lang="en-US" sz="2800" dirty="0" err="1"/>
              <a:t>ServletRequest</a:t>
            </a:r>
            <a:r>
              <a:rPr lang="en-US" sz="2800" dirty="0"/>
              <a:t> interface. Some of them are as follows</a:t>
            </a:r>
            <a:r>
              <a:rPr lang="en-US" sz="2800" dirty="0" smtClean="0"/>
              <a:t>:</a:t>
            </a:r>
          </a:p>
          <a:p>
            <a:pPr algn="l"/>
            <a:endParaRPr lang="en-US" dirty="0" smtClean="0"/>
          </a:p>
          <a:p>
            <a:pPr algn="l"/>
            <a:r>
              <a:rPr lang="en-US" dirty="0" err="1" smtClean="0"/>
              <a:t>java.lang.String</a:t>
            </a:r>
            <a:r>
              <a:rPr lang="en-US" dirty="0" smtClean="0"/>
              <a:t> </a:t>
            </a:r>
            <a:r>
              <a:rPr lang="en-US" b="1" dirty="0" err="1"/>
              <a:t>getParameter</a:t>
            </a:r>
            <a:r>
              <a:rPr lang="en-US" dirty="0"/>
              <a:t>(</a:t>
            </a:r>
            <a:r>
              <a:rPr lang="en-US" dirty="0" err="1"/>
              <a:t>java.lang.String</a:t>
            </a:r>
            <a:r>
              <a:rPr lang="en-US" dirty="0"/>
              <a:t> </a:t>
            </a:r>
            <a:r>
              <a:rPr lang="en-US" dirty="0" smtClean="0"/>
              <a:t>name)</a:t>
            </a:r>
          </a:p>
          <a:p>
            <a:pPr algn="l"/>
            <a:r>
              <a:rPr lang="en-US" dirty="0"/>
              <a:t>	</a:t>
            </a:r>
            <a:r>
              <a:rPr lang="en-US" dirty="0" smtClean="0"/>
              <a:t>Returns </a:t>
            </a:r>
            <a:r>
              <a:rPr lang="en-US" dirty="0"/>
              <a:t>the value of a request parameter as a String, or null if the parameter does not exist.</a:t>
            </a:r>
          </a:p>
          <a:p>
            <a:pPr algn="l"/>
            <a:endParaRPr lang="en-US" dirty="0" smtClean="0"/>
          </a:p>
          <a:p>
            <a:pPr algn="l"/>
            <a:r>
              <a:rPr lang="en-US" dirty="0" err="1" smtClean="0"/>
              <a:t>java.lang.String</a:t>
            </a:r>
            <a:r>
              <a:rPr lang="en-US" dirty="0"/>
              <a:t>[] </a:t>
            </a:r>
            <a:r>
              <a:rPr lang="en-US" b="1" dirty="0" err="1"/>
              <a:t>getParameterValues</a:t>
            </a:r>
            <a:r>
              <a:rPr lang="en-US" dirty="0"/>
              <a:t>(</a:t>
            </a:r>
            <a:r>
              <a:rPr lang="en-US" dirty="0" err="1"/>
              <a:t>java.lang.String</a:t>
            </a:r>
            <a:r>
              <a:rPr lang="en-US" dirty="0"/>
              <a:t> name)</a:t>
            </a:r>
          </a:p>
          <a:p>
            <a:pPr algn="l"/>
            <a:r>
              <a:rPr lang="en-US" dirty="0"/>
              <a:t>	Returns an array of String objects containing all of the values the given request parameter has, or null if the parameter does not exist.</a:t>
            </a:r>
            <a:endParaRPr lang="en-US" dirty="0" smtClean="0"/>
          </a:p>
          <a:p>
            <a:pPr algn="l"/>
            <a:endParaRPr lang="en-US" sz="2800" dirty="0" smtClean="0"/>
          </a:p>
        </p:txBody>
      </p:sp>
    </p:spTree>
    <p:extLst>
      <p:ext uri="{BB962C8B-B14F-4D97-AF65-F5344CB8AC3E}">
        <p14:creationId xmlns:p14="http://schemas.microsoft.com/office/powerpoint/2010/main" val="2137004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a:bodyPr>
          <a:lstStyle/>
          <a:p>
            <a:pPr algn="r"/>
            <a:r>
              <a:rPr lang="en-US" sz="2800" dirty="0" err="1">
                <a:solidFill>
                  <a:srgbClr val="FF0000"/>
                </a:solidFill>
              </a:rPr>
              <a:t>ServletRequest</a:t>
            </a:r>
            <a:r>
              <a:rPr lang="en-US" sz="2800" dirty="0">
                <a:solidFill>
                  <a:srgbClr val="FF0000"/>
                </a:solidFill>
              </a:rPr>
              <a:t> Interface</a:t>
            </a:r>
          </a:p>
        </p:txBody>
      </p:sp>
      <p:sp>
        <p:nvSpPr>
          <p:cNvPr id="3" name="Subtitle 2"/>
          <p:cNvSpPr>
            <a:spLocks noGrp="1"/>
          </p:cNvSpPr>
          <p:nvPr>
            <p:ph type="subTitle" idx="1"/>
          </p:nvPr>
        </p:nvSpPr>
        <p:spPr>
          <a:xfrm>
            <a:off x="696037" y="859808"/>
            <a:ext cx="10931856" cy="5786651"/>
          </a:xfrm>
        </p:spPr>
        <p:txBody>
          <a:bodyPr>
            <a:normAutofit fontScale="62500" lnSpcReduction="20000"/>
          </a:bodyPr>
          <a:lstStyle/>
          <a:p>
            <a:pPr algn="l"/>
            <a:r>
              <a:rPr lang="en-US" sz="2800" dirty="0"/>
              <a:t>java.util.Enumeration </a:t>
            </a:r>
            <a:r>
              <a:rPr lang="en-US" sz="2800" b="1" dirty="0" err="1"/>
              <a:t>getParameterNames</a:t>
            </a:r>
            <a:r>
              <a:rPr lang="en-US" sz="2800" dirty="0"/>
              <a:t>()</a:t>
            </a:r>
          </a:p>
          <a:p>
            <a:pPr algn="l"/>
            <a:r>
              <a:rPr lang="en-US" sz="2800" dirty="0"/>
              <a:t>	Returns an Enumeration of String objects containing the names of the parameters contained in this request.</a:t>
            </a:r>
          </a:p>
          <a:p>
            <a:pPr algn="l"/>
            <a:endParaRPr lang="en-US" sz="2800" dirty="0" smtClean="0"/>
          </a:p>
          <a:p>
            <a:pPr algn="l"/>
            <a:r>
              <a:rPr lang="en-US" sz="2800" dirty="0" smtClean="0"/>
              <a:t>void </a:t>
            </a:r>
            <a:r>
              <a:rPr lang="en-US" sz="2800" b="1" dirty="0" err="1"/>
              <a:t>setAttribute</a:t>
            </a:r>
            <a:r>
              <a:rPr lang="en-US" sz="2800" dirty="0"/>
              <a:t>(</a:t>
            </a:r>
            <a:r>
              <a:rPr lang="en-US" sz="2800" dirty="0" err="1"/>
              <a:t>java.lang.String</a:t>
            </a:r>
            <a:r>
              <a:rPr lang="en-US" sz="2800" dirty="0"/>
              <a:t> name, </a:t>
            </a:r>
            <a:r>
              <a:rPr lang="en-US" sz="2800" dirty="0" err="1"/>
              <a:t>java.lang.Object</a:t>
            </a:r>
            <a:r>
              <a:rPr lang="en-US" sz="2800" dirty="0"/>
              <a:t> o)</a:t>
            </a:r>
          </a:p>
          <a:p>
            <a:pPr algn="l"/>
            <a:r>
              <a:rPr lang="en-US" sz="2800" dirty="0"/>
              <a:t>    Stores an attribute in this request.</a:t>
            </a:r>
          </a:p>
          <a:p>
            <a:pPr algn="l"/>
            <a:endParaRPr lang="en-US" sz="2800" dirty="0" smtClean="0"/>
          </a:p>
          <a:p>
            <a:pPr algn="l"/>
            <a:r>
              <a:rPr lang="en-US" sz="2800" dirty="0" err="1" smtClean="0"/>
              <a:t>java.lang.Object</a:t>
            </a:r>
            <a:r>
              <a:rPr lang="en-US" sz="2800" dirty="0" smtClean="0"/>
              <a:t> </a:t>
            </a:r>
            <a:r>
              <a:rPr lang="en-US" sz="2800" b="1" dirty="0" err="1"/>
              <a:t>getAttribute</a:t>
            </a:r>
            <a:r>
              <a:rPr lang="en-US" sz="2800" dirty="0"/>
              <a:t>(</a:t>
            </a:r>
            <a:r>
              <a:rPr lang="en-US" sz="2800" dirty="0" err="1"/>
              <a:t>java.lang.String</a:t>
            </a:r>
            <a:r>
              <a:rPr lang="en-US" sz="2800" dirty="0"/>
              <a:t> name)</a:t>
            </a:r>
          </a:p>
          <a:p>
            <a:pPr algn="l"/>
            <a:r>
              <a:rPr lang="en-US" sz="2800" dirty="0"/>
              <a:t>           Returns the value of the named attribute as an Object, or null if no attribute of the given name exists.</a:t>
            </a:r>
          </a:p>
          <a:p>
            <a:pPr algn="l"/>
            <a:endParaRPr lang="en-US" sz="2800" dirty="0" smtClean="0"/>
          </a:p>
          <a:p>
            <a:pPr algn="l"/>
            <a:r>
              <a:rPr lang="en-US" sz="2800" dirty="0" smtClean="0"/>
              <a:t>java.util.Enumeration </a:t>
            </a:r>
            <a:r>
              <a:rPr lang="en-US" sz="2800" b="1" dirty="0" err="1"/>
              <a:t>getAttributeNames</a:t>
            </a:r>
            <a:r>
              <a:rPr lang="en-US" sz="2800" dirty="0"/>
              <a:t>()</a:t>
            </a:r>
          </a:p>
          <a:p>
            <a:pPr algn="l"/>
            <a:r>
              <a:rPr lang="en-US" sz="2800" dirty="0" smtClean="0"/>
              <a:t>           </a:t>
            </a:r>
            <a:r>
              <a:rPr lang="en-US" sz="2800" dirty="0"/>
              <a:t>Returns an Enumeration containing the names of the attributes available to this request.</a:t>
            </a:r>
          </a:p>
          <a:p>
            <a:pPr algn="l"/>
            <a:endParaRPr lang="en-US" sz="2800" dirty="0" smtClean="0"/>
          </a:p>
          <a:p>
            <a:pPr algn="l"/>
            <a:r>
              <a:rPr lang="en-US" sz="2800" dirty="0" smtClean="0"/>
              <a:t>void </a:t>
            </a:r>
            <a:r>
              <a:rPr lang="en-US" sz="2800" b="1" dirty="0" err="1"/>
              <a:t>removeAttribute</a:t>
            </a:r>
            <a:r>
              <a:rPr lang="en-US" sz="2800" dirty="0"/>
              <a:t>(</a:t>
            </a:r>
            <a:r>
              <a:rPr lang="en-US" sz="2800" dirty="0" err="1"/>
              <a:t>java.lang.String</a:t>
            </a:r>
            <a:r>
              <a:rPr lang="en-US" sz="2800" dirty="0"/>
              <a:t> name)</a:t>
            </a:r>
          </a:p>
          <a:p>
            <a:pPr algn="l"/>
            <a:r>
              <a:rPr lang="en-US" sz="2800" dirty="0"/>
              <a:t>           Removes an attribute from this request.</a:t>
            </a:r>
          </a:p>
          <a:p>
            <a:pPr algn="l"/>
            <a:endParaRPr lang="en-US" sz="2800" dirty="0" smtClean="0"/>
          </a:p>
          <a:p>
            <a:pPr algn="l"/>
            <a:r>
              <a:rPr lang="en-US" sz="2800" dirty="0" err="1" smtClean="0"/>
              <a:t>ServletInputStream</a:t>
            </a:r>
            <a:r>
              <a:rPr lang="en-US" sz="2800" dirty="0" smtClean="0"/>
              <a:t> </a:t>
            </a:r>
            <a:r>
              <a:rPr lang="en-US" sz="2800" b="1" dirty="0" err="1"/>
              <a:t>getInputStream</a:t>
            </a:r>
            <a:r>
              <a:rPr lang="en-US" sz="2800" dirty="0"/>
              <a:t>()</a:t>
            </a:r>
          </a:p>
          <a:p>
            <a:pPr algn="l"/>
            <a:r>
              <a:rPr lang="en-US" sz="2800" dirty="0"/>
              <a:t>           Retrieves the body of the request as binary data using a </a:t>
            </a:r>
            <a:r>
              <a:rPr lang="en-US" sz="2800" dirty="0" err="1"/>
              <a:t>ServletInputStream</a:t>
            </a:r>
            <a:r>
              <a:rPr lang="en-US" sz="2800" dirty="0"/>
              <a:t>.</a:t>
            </a:r>
            <a:endParaRPr lang="en-US" sz="2800" dirty="0" smtClean="0"/>
          </a:p>
        </p:txBody>
      </p:sp>
    </p:spTree>
    <p:extLst>
      <p:ext uri="{BB962C8B-B14F-4D97-AF65-F5344CB8AC3E}">
        <p14:creationId xmlns:p14="http://schemas.microsoft.com/office/powerpoint/2010/main" val="269221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a:bodyPr>
          <a:lstStyle/>
          <a:p>
            <a:pPr algn="r"/>
            <a:r>
              <a:rPr lang="en-US" sz="2800" dirty="0" smtClean="0">
                <a:solidFill>
                  <a:srgbClr val="FF0000"/>
                </a:solidFill>
              </a:rPr>
              <a:t>Parameter and Attribute</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smtClean="0"/>
              <a:t>Difference between parameter and attribute</a:t>
            </a:r>
          </a:p>
          <a:p>
            <a:pPr algn="l"/>
            <a:endParaRPr lang="en-US" sz="2800" dirty="0" smtClean="0"/>
          </a:p>
        </p:txBody>
      </p:sp>
      <p:graphicFrame>
        <p:nvGraphicFramePr>
          <p:cNvPr id="2" name="Table 1"/>
          <p:cNvGraphicFramePr>
            <a:graphicFrameLocks noGrp="1"/>
          </p:cNvGraphicFramePr>
          <p:nvPr>
            <p:extLst>
              <p:ext uri="{D42A27DB-BD31-4B8C-83A1-F6EECF244321}">
                <p14:modId xmlns:p14="http://schemas.microsoft.com/office/powerpoint/2010/main" val="957360273"/>
              </p:ext>
            </p:extLst>
          </p:nvPr>
        </p:nvGraphicFramePr>
        <p:xfrm>
          <a:off x="1117598" y="1569492"/>
          <a:ext cx="8886212" cy="5157785"/>
        </p:xfrm>
        <a:graphic>
          <a:graphicData uri="http://schemas.openxmlformats.org/drawingml/2006/table">
            <a:tbl>
              <a:tblPr firstRow="1" bandRow="1">
                <a:tableStyleId>{5C22544A-7EE6-4342-B048-85BDC9FD1C3A}</a:tableStyleId>
              </a:tblPr>
              <a:tblGrid>
                <a:gridCol w="4443106"/>
                <a:gridCol w="4443106"/>
              </a:tblGrid>
              <a:tr h="1220283">
                <a:tc>
                  <a:txBody>
                    <a:bodyPr/>
                    <a:lstStyle/>
                    <a:p>
                      <a:r>
                        <a:rPr lang="en-US" sz="3600" dirty="0" smtClean="0"/>
                        <a:t>Parameter</a:t>
                      </a:r>
                      <a:endParaRPr lang="en-US" sz="3600" dirty="0"/>
                    </a:p>
                  </a:txBody>
                  <a:tcPr/>
                </a:tc>
                <a:tc>
                  <a:txBody>
                    <a:bodyPr/>
                    <a:lstStyle/>
                    <a:p>
                      <a:r>
                        <a:rPr lang="en-US" sz="3600" dirty="0" smtClean="0"/>
                        <a:t>Attribute</a:t>
                      </a:r>
                      <a:endParaRPr lang="en-US" sz="3600" dirty="0"/>
                    </a:p>
                  </a:txBody>
                  <a:tcPr/>
                </a:tc>
              </a:tr>
              <a:tr h="12372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Parameter</a:t>
                      </a:r>
                      <a:r>
                        <a:rPr lang="en-US" baseline="0" dirty="0" smtClean="0"/>
                        <a:t> represents data which is received as part of request from client .</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Attribute represents data stored by servlet in request object so that it can be made available to next servlet participating</a:t>
                      </a:r>
                      <a:r>
                        <a:rPr lang="en-US" baseline="0" dirty="0" smtClean="0"/>
                        <a:t> in the processing of same request.</a:t>
                      </a:r>
                      <a:endParaRPr lang="en-US" dirty="0" smtClean="0"/>
                    </a:p>
                    <a:p>
                      <a:endParaRPr lang="en-US" dirty="0"/>
                    </a:p>
                  </a:txBody>
                  <a:tcPr/>
                </a:tc>
              </a:tr>
              <a:tr h="1237231">
                <a:tc>
                  <a:txBody>
                    <a:bodyPr/>
                    <a:lstStyle/>
                    <a:p>
                      <a:r>
                        <a:rPr lang="en-US" dirty="0" smtClean="0"/>
                        <a:t>Request parameter can only be read by the servlets.</a:t>
                      </a:r>
                      <a:endParaRPr lang="en-US" dirty="0"/>
                    </a:p>
                  </a:txBody>
                  <a:tcPr/>
                </a:tc>
                <a:tc>
                  <a:txBody>
                    <a:bodyPr/>
                    <a:lstStyle/>
                    <a:p>
                      <a:r>
                        <a:rPr lang="en-US" dirty="0" smtClean="0"/>
                        <a:t>Attribute are stored, read,</a:t>
                      </a:r>
                      <a:r>
                        <a:rPr lang="en-US" baseline="0" dirty="0" smtClean="0"/>
                        <a:t> replaced and removed by servlets.</a:t>
                      </a:r>
                      <a:endParaRPr lang="en-US" dirty="0"/>
                    </a:p>
                  </a:txBody>
                  <a:tcPr/>
                </a:tc>
              </a:tr>
              <a:tr h="1237231">
                <a:tc>
                  <a:txBody>
                    <a:bodyPr/>
                    <a:lstStyle/>
                    <a:p>
                      <a:r>
                        <a:rPr lang="en-US" dirty="0" smtClean="0"/>
                        <a:t>Parameters are of type string.</a:t>
                      </a:r>
                      <a:endParaRPr lang="en-US" dirty="0"/>
                    </a:p>
                  </a:txBody>
                  <a:tcPr/>
                </a:tc>
                <a:tc>
                  <a:txBody>
                    <a:bodyPr/>
                    <a:lstStyle/>
                    <a:p>
                      <a:r>
                        <a:rPr lang="en-US" dirty="0" smtClean="0"/>
                        <a:t>Attribute can</a:t>
                      </a:r>
                      <a:r>
                        <a:rPr lang="en-US" baseline="0" dirty="0" smtClean="0"/>
                        <a:t> be any type of object</a:t>
                      </a:r>
                      <a:endParaRPr lang="en-US" dirty="0"/>
                    </a:p>
                  </a:txBody>
                  <a:tcPr/>
                </a:tc>
              </a:tr>
            </a:tbl>
          </a:graphicData>
        </a:graphic>
      </p:graphicFrame>
    </p:spTree>
    <p:extLst>
      <p:ext uri="{BB962C8B-B14F-4D97-AF65-F5344CB8AC3E}">
        <p14:creationId xmlns:p14="http://schemas.microsoft.com/office/powerpoint/2010/main" val="410930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fontScale="90000"/>
          </a:bodyPr>
          <a:lstStyle/>
          <a:p>
            <a:pPr algn="r"/>
            <a:r>
              <a:rPr lang="en-US" sz="2800" dirty="0" err="1" smtClean="0">
                <a:solidFill>
                  <a:srgbClr val="FF0000"/>
                </a:solidFill>
              </a:rPr>
              <a:t>ServletResponse</a:t>
            </a:r>
            <a:r>
              <a:rPr lang="en-US" sz="2800" dirty="0" smtClean="0">
                <a:solidFill>
                  <a:srgbClr val="FF0000"/>
                </a:solidFill>
              </a:rPr>
              <a:t> interface</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lnSpcReduction="10000"/>
          </a:bodyPr>
          <a:lstStyle/>
          <a:p>
            <a:pPr algn="l"/>
            <a:r>
              <a:rPr lang="en-US" sz="2800" b="1" dirty="0" err="1" smtClean="0"/>
              <a:t>javax.servlet.ServletResponse</a:t>
            </a:r>
            <a:endParaRPr lang="en-US" sz="2800" b="1" dirty="0" smtClean="0"/>
          </a:p>
          <a:p>
            <a:pPr algn="l"/>
            <a:endParaRPr lang="en-US" sz="2800" dirty="0" smtClean="0"/>
          </a:p>
          <a:p>
            <a:pPr algn="l"/>
            <a:r>
              <a:rPr lang="en-US" sz="2800" dirty="0" smtClean="0"/>
              <a:t>Commonly used methods.</a:t>
            </a:r>
          </a:p>
          <a:p>
            <a:pPr algn="l"/>
            <a:endParaRPr lang="en-US" sz="2800" dirty="0"/>
          </a:p>
          <a:p>
            <a:pPr algn="l"/>
            <a:r>
              <a:rPr lang="en-US" sz="2800" b="1" dirty="0" err="1"/>
              <a:t>getOutputStream</a:t>
            </a:r>
            <a:r>
              <a:rPr lang="en-US" sz="2800" b="1" dirty="0"/>
              <a:t>()</a:t>
            </a:r>
            <a:r>
              <a:rPr lang="en-US" sz="2800" dirty="0"/>
              <a:t> </a:t>
            </a:r>
          </a:p>
          <a:p>
            <a:pPr algn="l"/>
            <a:r>
              <a:rPr lang="en-US" sz="2800" dirty="0"/>
              <a:t>	</a:t>
            </a:r>
            <a:r>
              <a:rPr lang="en-US" sz="2800" dirty="0" smtClean="0"/>
              <a:t>Returns </a:t>
            </a:r>
            <a:r>
              <a:rPr lang="en-US" sz="2800" dirty="0"/>
              <a:t>an output stream for writing binary response data. </a:t>
            </a:r>
            <a:endParaRPr lang="en-US" sz="2800" dirty="0" smtClean="0"/>
          </a:p>
          <a:p>
            <a:pPr algn="l"/>
            <a:endParaRPr lang="en-US" sz="2800" dirty="0"/>
          </a:p>
          <a:p>
            <a:pPr algn="l"/>
            <a:r>
              <a:rPr lang="en-US" sz="2800" b="1" dirty="0" err="1"/>
              <a:t>getWriter</a:t>
            </a:r>
            <a:r>
              <a:rPr lang="en-US" sz="2800" b="1" dirty="0"/>
              <a:t>() </a:t>
            </a:r>
          </a:p>
          <a:p>
            <a:pPr algn="l"/>
            <a:r>
              <a:rPr lang="en-US" sz="2800" dirty="0"/>
              <a:t>	Returns a print writer for writing formatted text responses. </a:t>
            </a:r>
            <a:endParaRPr lang="en-US" sz="2800" dirty="0" smtClean="0"/>
          </a:p>
          <a:p>
            <a:pPr algn="l"/>
            <a:endParaRPr lang="en-US" sz="2800" dirty="0"/>
          </a:p>
          <a:p>
            <a:pPr algn="l"/>
            <a:r>
              <a:rPr lang="en-US" sz="2800" b="1" dirty="0" err="1"/>
              <a:t>setContentType</a:t>
            </a:r>
            <a:r>
              <a:rPr lang="en-US" sz="2800" b="1" dirty="0"/>
              <a:t>(String)</a:t>
            </a:r>
            <a:r>
              <a:rPr lang="en-US" sz="2800" dirty="0"/>
              <a:t> </a:t>
            </a:r>
          </a:p>
          <a:p>
            <a:pPr algn="l"/>
            <a:r>
              <a:rPr lang="en-US" sz="2800" dirty="0"/>
              <a:t>	Sets the content type for this response.</a:t>
            </a:r>
            <a:endParaRPr lang="en-US" sz="2800" dirty="0" smtClean="0"/>
          </a:p>
        </p:txBody>
      </p:sp>
    </p:spTree>
    <p:extLst>
      <p:ext uri="{BB962C8B-B14F-4D97-AF65-F5344CB8AC3E}">
        <p14:creationId xmlns:p14="http://schemas.microsoft.com/office/powerpoint/2010/main" val="308239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a:bodyPr>
          <a:lstStyle/>
          <a:p>
            <a:pPr algn="r"/>
            <a:r>
              <a:rPr lang="en-US" altLang="en-US" sz="2800" dirty="0">
                <a:solidFill>
                  <a:srgbClr val="FF0000"/>
                </a:solidFill>
                <a:latin typeface="Times New Roman" panose="02020603050405020304" pitchFamily="18" charset="0"/>
              </a:rPr>
              <a:t>Servlet Chaining</a:t>
            </a:r>
          </a:p>
        </p:txBody>
      </p:sp>
      <p:sp>
        <p:nvSpPr>
          <p:cNvPr id="3" name="Subtitle 2"/>
          <p:cNvSpPr>
            <a:spLocks noGrp="1"/>
          </p:cNvSpPr>
          <p:nvPr>
            <p:ph type="subTitle" idx="1"/>
          </p:nvPr>
        </p:nvSpPr>
        <p:spPr>
          <a:xfrm>
            <a:off x="696037" y="859808"/>
            <a:ext cx="10931856" cy="5786651"/>
          </a:xfrm>
        </p:spPr>
        <p:txBody>
          <a:bodyPr>
            <a:normAutofit/>
          </a:bodyPr>
          <a:lstStyle/>
          <a:p>
            <a:pPr algn="l"/>
            <a:r>
              <a:rPr lang="en-US" altLang="en-US" sz="2800" b="1" dirty="0">
                <a:latin typeface="Times New Roman" panose="02020603050405020304" pitchFamily="18" charset="0"/>
              </a:rPr>
              <a:t>Servlet </a:t>
            </a:r>
            <a:r>
              <a:rPr lang="en-US" altLang="en-US" sz="2800" b="1" dirty="0" smtClean="0">
                <a:latin typeface="Times New Roman" panose="02020603050405020304" pitchFamily="18" charset="0"/>
              </a:rPr>
              <a:t>Chaining</a:t>
            </a:r>
          </a:p>
          <a:p>
            <a:pPr algn="l"/>
            <a:endParaRPr lang="en-US" altLang="en-US" b="1" i="1" dirty="0">
              <a:latin typeface="Times New Roman" panose="02020603050405020304" pitchFamily="18" charset="0"/>
            </a:endParaRPr>
          </a:p>
          <a:p>
            <a:pPr lvl="1" algn="l"/>
            <a:r>
              <a:rPr lang="en-US" altLang="en-US" sz="2400" dirty="0"/>
              <a:t>Multiple servlets in a chain</a:t>
            </a:r>
          </a:p>
          <a:p>
            <a:pPr lvl="2" algn="l"/>
            <a:r>
              <a:rPr lang="en-US" altLang="en-US" sz="2400" dirty="0" smtClean="0"/>
              <a:t>. request </a:t>
            </a:r>
            <a:r>
              <a:rPr lang="en-US" altLang="en-US" sz="2400" dirty="0"/>
              <a:t>parameters supplied to first </a:t>
            </a:r>
            <a:r>
              <a:rPr lang="en-US" altLang="en-US" sz="2400" dirty="0" smtClean="0"/>
              <a:t>servlet output </a:t>
            </a:r>
            <a:r>
              <a:rPr lang="en-US" altLang="en-US" sz="2400" dirty="0"/>
              <a:t>piped to successive servlets</a:t>
            </a:r>
          </a:p>
          <a:p>
            <a:pPr lvl="2" algn="l"/>
            <a:r>
              <a:rPr lang="en-US" altLang="en-US" sz="2400" dirty="0" smtClean="0"/>
              <a:t>. last </a:t>
            </a:r>
            <a:r>
              <a:rPr lang="en-US" altLang="en-US" sz="2400" dirty="0"/>
              <a:t>servlet in chain sends output to client</a:t>
            </a:r>
          </a:p>
          <a:p>
            <a:pPr lvl="1" algn="l"/>
            <a:endParaRPr lang="en-US" altLang="en-US" sz="2400" dirty="0" smtClean="0"/>
          </a:p>
          <a:p>
            <a:pPr algn="l"/>
            <a:endParaRPr lang="en-US" sz="2800" dirty="0" smtClean="0"/>
          </a:p>
        </p:txBody>
      </p:sp>
    </p:spTree>
    <p:extLst>
      <p:ext uri="{BB962C8B-B14F-4D97-AF65-F5344CB8AC3E}">
        <p14:creationId xmlns:p14="http://schemas.microsoft.com/office/powerpoint/2010/main" val="269242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a:bodyPr>
          <a:lstStyle/>
          <a:p>
            <a:pPr algn="r"/>
            <a:r>
              <a:rPr lang="en-US" altLang="en-US" sz="2800" dirty="0">
                <a:solidFill>
                  <a:srgbClr val="FF0000"/>
                </a:solidFill>
                <a:latin typeface="Times New Roman" panose="02020603050405020304" pitchFamily="18" charset="0"/>
              </a:rPr>
              <a:t>Servlet Chaining</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a:bodyPr>
          <a:lstStyle/>
          <a:p>
            <a:pPr lvl="1" algn="l"/>
            <a:r>
              <a:rPr lang="en-US" altLang="en-US" sz="2400" b="1" dirty="0">
                <a:latin typeface="Times New Roman" panose="02020603050405020304" pitchFamily="18" charset="0"/>
              </a:rPr>
              <a:t>Need for Servlet Chaining</a:t>
            </a:r>
          </a:p>
          <a:p>
            <a:pPr lvl="1" algn="l"/>
            <a:endParaRPr lang="en-US" altLang="en-US" sz="2400" b="1" dirty="0">
              <a:latin typeface="Times New Roman" panose="02020603050405020304" pitchFamily="18" charset="0"/>
            </a:endParaRPr>
          </a:p>
          <a:p>
            <a:pPr lvl="1" algn="l"/>
            <a:r>
              <a:rPr lang="en-US" altLang="en-US" dirty="0" smtClean="0"/>
              <a:t>It </a:t>
            </a:r>
            <a:r>
              <a:rPr lang="en-US" altLang="en-US" dirty="0"/>
              <a:t>does not always make sense to keep all </a:t>
            </a:r>
            <a:r>
              <a:rPr lang="en-US" altLang="en-US" dirty="0" smtClean="0"/>
              <a:t>the processing </a:t>
            </a:r>
            <a:r>
              <a:rPr lang="en-US" altLang="en-US" dirty="0"/>
              <a:t>in one </a:t>
            </a:r>
            <a:r>
              <a:rPr lang="en-US" altLang="en-US" dirty="0" smtClean="0"/>
              <a:t>place. Example </a:t>
            </a:r>
            <a:r>
              <a:rPr lang="en-US" altLang="en-US" dirty="0"/>
              <a:t>If a Web site that wants to have a standardized </a:t>
            </a:r>
            <a:r>
              <a:rPr lang="en-US" altLang="en-US" dirty="0" smtClean="0"/>
              <a:t>header </a:t>
            </a:r>
            <a:r>
              <a:rPr lang="en-US" altLang="en-US" dirty="0"/>
              <a:t>and footer on each page, possibly with some advertising.</a:t>
            </a:r>
          </a:p>
          <a:p>
            <a:pPr lvl="1" algn="l"/>
            <a:endParaRPr lang="en-US" altLang="en-US" dirty="0" smtClean="0"/>
          </a:p>
          <a:p>
            <a:pPr lvl="1" algn="l"/>
            <a:r>
              <a:rPr lang="en-US" altLang="en-US" dirty="0" smtClean="0"/>
              <a:t>To </a:t>
            </a:r>
            <a:r>
              <a:rPr lang="en-US" altLang="en-US" dirty="0"/>
              <a:t>make sure that every single HTML page in the entire Web site has the up-to-date header/footer combination. This may be practical for small sites, but what about sites with thousands of pages and constantly changing navigation information? Or sites that need to display constantly updated data at the top of every page? </a:t>
            </a:r>
          </a:p>
          <a:p>
            <a:pPr lvl="1" algn="l"/>
            <a:endParaRPr lang="en-US" altLang="en-US" dirty="0" smtClean="0"/>
          </a:p>
          <a:p>
            <a:pPr lvl="1" algn="l"/>
            <a:r>
              <a:rPr lang="en-US" altLang="en-US" dirty="0" smtClean="0"/>
              <a:t>With </a:t>
            </a:r>
            <a:r>
              <a:rPr lang="en-US" altLang="en-US" dirty="0"/>
              <a:t>servlet chaining, though, the servlet's output is sent to another servlet. The Web server may send the second servlet's output to the browser, or may send it to a third servlet, and so on.</a:t>
            </a:r>
          </a:p>
          <a:p>
            <a:pPr algn="l"/>
            <a:endParaRPr lang="en-US" sz="2800" dirty="0" smtClean="0"/>
          </a:p>
        </p:txBody>
      </p:sp>
    </p:spTree>
    <p:extLst>
      <p:ext uri="{BB962C8B-B14F-4D97-AF65-F5344CB8AC3E}">
        <p14:creationId xmlns:p14="http://schemas.microsoft.com/office/powerpoint/2010/main" val="195372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262280" y="163773"/>
            <a:ext cx="2811439" cy="518615"/>
          </a:xfrm>
        </p:spPr>
        <p:txBody>
          <a:bodyPr>
            <a:normAutofit fontScale="90000"/>
          </a:bodyPr>
          <a:lstStyle/>
          <a:p>
            <a:pPr algn="r"/>
            <a:r>
              <a:rPr lang="en-US" sz="2800" dirty="0" smtClean="0">
                <a:solidFill>
                  <a:srgbClr val="FF0000"/>
                </a:solidFill>
              </a:rPr>
              <a:t>Overview of Servlet</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smtClean="0"/>
              <a:t>What is web application?</a:t>
            </a:r>
          </a:p>
          <a:p>
            <a:pPr algn="l"/>
            <a:r>
              <a:rPr lang="en-US" sz="2800" dirty="0" smtClean="0"/>
              <a:t> </a:t>
            </a:r>
          </a:p>
          <a:p>
            <a:pPr algn="l"/>
            <a:r>
              <a:rPr lang="en-US" sz="2800" dirty="0" smtClean="0"/>
              <a:t>A web application is an application accessible from the web. A web application is composed of web components like Servlet, JSP, Filter etc. and other components such as HTML. The web components typically execute in Web Server and respond to HTTP request.</a:t>
            </a:r>
          </a:p>
          <a:p>
            <a:pPr algn="l"/>
            <a:endParaRPr lang="en-US" sz="2800" dirty="0"/>
          </a:p>
        </p:txBody>
      </p:sp>
      <p:pic>
        <p:nvPicPr>
          <p:cNvPr id="3074" name="Picture 2" descr="Image result for web applicatio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237" y="3588151"/>
            <a:ext cx="2819400"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5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a:bodyPr>
          <a:lstStyle/>
          <a:p>
            <a:pPr algn="r"/>
            <a:r>
              <a:rPr lang="en-US" sz="2800" dirty="0" err="1">
                <a:solidFill>
                  <a:srgbClr val="FF0000"/>
                </a:solidFill>
              </a:rPr>
              <a:t>RequestDispatcher</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err="1" smtClean="0"/>
              <a:t>RequestDispatcher</a:t>
            </a:r>
            <a:r>
              <a:rPr lang="en-US" sz="2800" b="1" dirty="0" smtClean="0"/>
              <a:t> </a:t>
            </a:r>
            <a:r>
              <a:rPr lang="en-US" sz="2800" b="1" dirty="0"/>
              <a:t>Interface</a:t>
            </a:r>
          </a:p>
          <a:p>
            <a:pPr algn="l"/>
            <a:endParaRPr lang="en-US" sz="2800" dirty="0" smtClean="0"/>
          </a:p>
          <a:p>
            <a:pPr algn="l"/>
            <a:r>
              <a:rPr lang="en-US" sz="2800" dirty="0" smtClean="0"/>
              <a:t>The </a:t>
            </a:r>
            <a:r>
              <a:rPr lang="en-US" sz="2800" dirty="0" err="1"/>
              <a:t>RequestDispatcher</a:t>
            </a:r>
            <a:r>
              <a:rPr lang="en-US" sz="2800" dirty="0"/>
              <a:t> interface provides two methods. They are:</a:t>
            </a:r>
          </a:p>
          <a:p>
            <a:pPr algn="l"/>
            <a:r>
              <a:rPr lang="en-US" sz="2800" dirty="0"/>
              <a:t> </a:t>
            </a:r>
            <a:r>
              <a:rPr lang="en-US" sz="2000" dirty="0"/>
              <a:t>1.public void </a:t>
            </a:r>
            <a:r>
              <a:rPr lang="en-US" sz="2000" b="1" dirty="0"/>
              <a:t>forward</a:t>
            </a:r>
            <a:r>
              <a:rPr lang="en-US" sz="2000" dirty="0"/>
              <a:t>(</a:t>
            </a:r>
            <a:r>
              <a:rPr lang="en-US" sz="2000" dirty="0" err="1"/>
              <a:t>ServletRequest</a:t>
            </a:r>
            <a:r>
              <a:rPr lang="en-US" sz="2000" dirty="0"/>
              <a:t> </a:t>
            </a:r>
            <a:r>
              <a:rPr lang="en-US" sz="2000" dirty="0" err="1"/>
              <a:t>request,ServletResponse</a:t>
            </a:r>
            <a:r>
              <a:rPr lang="en-US" sz="2000" dirty="0"/>
              <a:t> response)throws </a:t>
            </a:r>
            <a:r>
              <a:rPr lang="en-US" sz="2000" dirty="0" err="1"/>
              <a:t>ServletException,java.io.IOException:Forwards</a:t>
            </a:r>
            <a:r>
              <a:rPr lang="en-US" sz="2000" dirty="0"/>
              <a:t> a request from a servlet to another resource (servlet, JSP file, or HTML file) on the server</a:t>
            </a:r>
            <a:r>
              <a:rPr lang="en-US" sz="2000" dirty="0" smtClean="0"/>
              <a:t>.</a:t>
            </a:r>
          </a:p>
          <a:p>
            <a:pPr algn="l"/>
            <a:endParaRPr lang="en-US" sz="2000" dirty="0"/>
          </a:p>
          <a:p>
            <a:pPr algn="l"/>
            <a:r>
              <a:rPr lang="en-US" sz="2000" dirty="0"/>
              <a:t> 2.public void </a:t>
            </a:r>
            <a:r>
              <a:rPr lang="en-US" sz="2000" b="1" dirty="0"/>
              <a:t>include</a:t>
            </a:r>
            <a:r>
              <a:rPr lang="en-US" sz="2000" dirty="0"/>
              <a:t>(</a:t>
            </a:r>
            <a:r>
              <a:rPr lang="en-US" sz="2000" dirty="0" err="1"/>
              <a:t>ServletRequest</a:t>
            </a:r>
            <a:r>
              <a:rPr lang="en-US" sz="2000" dirty="0"/>
              <a:t> </a:t>
            </a:r>
            <a:r>
              <a:rPr lang="en-US" sz="2000" dirty="0" err="1"/>
              <a:t>request,ServletResponse</a:t>
            </a:r>
            <a:r>
              <a:rPr lang="en-US" sz="2000" dirty="0"/>
              <a:t> response)throws </a:t>
            </a:r>
            <a:r>
              <a:rPr lang="en-US" sz="2000" dirty="0" err="1"/>
              <a:t>ServletException,java.io.IOException:Includes</a:t>
            </a:r>
            <a:r>
              <a:rPr lang="en-US" sz="2000" dirty="0"/>
              <a:t> the content of a resource (servlet, JSP page, or HTML file) in the response</a:t>
            </a:r>
            <a:r>
              <a:rPr lang="en-US" sz="2000" dirty="0" smtClean="0"/>
              <a:t>.</a:t>
            </a:r>
          </a:p>
          <a:p>
            <a:pPr algn="l"/>
            <a:endParaRPr lang="en-US" sz="2000" dirty="0"/>
          </a:p>
          <a:p>
            <a:pPr algn="l"/>
            <a:r>
              <a:rPr lang="en-US" sz="2000" dirty="0"/>
              <a:t>	</a:t>
            </a:r>
          </a:p>
          <a:p>
            <a:pPr algn="l"/>
            <a:endParaRPr lang="en-US" sz="2800" dirty="0"/>
          </a:p>
          <a:p>
            <a:pPr algn="l"/>
            <a:endParaRPr lang="en-US" sz="2800" dirty="0"/>
          </a:p>
          <a:p>
            <a:pPr algn="l"/>
            <a:endParaRPr lang="en-US" sz="2800" dirty="0" smtClean="0"/>
          </a:p>
        </p:txBody>
      </p:sp>
    </p:spTree>
    <p:extLst>
      <p:ext uri="{BB962C8B-B14F-4D97-AF65-F5344CB8AC3E}">
        <p14:creationId xmlns:p14="http://schemas.microsoft.com/office/powerpoint/2010/main" val="2859591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a:bodyPr>
          <a:lstStyle/>
          <a:p>
            <a:pPr algn="r"/>
            <a:r>
              <a:rPr lang="en-US" sz="2800" dirty="0" err="1">
                <a:solidFill>
                  <a:srgbClr val="FF0000"/>
                </a:solidFill>
              </a:rPr>
              <a:t>RequestDispatcher</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a:bodyPr>
          <a:lstStyle/>
          <a:p>
            <a:pPr algn="l"/>
            <a:r>
              <a:rPr lang="en-US" sz="2800" dirty="0" smtClean="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561" y="682388"/>
            <a:ext cx="8857397" cy="5319104"/>
          </a:xfrm>
          <a:prstGeom prst="rect">
            <a:avLst/>
          </a:prstGeom>
        </p:spPr>
      </p:pic>
    </p:spTree>
    <p:extLst>
      <p:ext uri="{BB962C8B-B14F-4D97-AF65-F5344CB8AC3E}">
        <p14:creationId xmlns:p14="http://schemas.microsoft.com/office/powerpoint/2010/main" val="220694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a:bodyPr>
          <a:lstStyle/>
          <a:p>
            <a:pPr algn="r"/>
            <a:r>
              <a:rPr lang="en-US" sz="2800" dirty="0" err="1" smtClean="0">
                <a:solidFill>
                  <a:srgbClr val="FF0000"/>
                </a:solidFill>
              </a:rPr>
              <a:t>RequestDispatcher</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a:bodyPr>
          <a:lstStyle/>
          <a:p>
            <a:pPr algn="l"/>
            <a:r>
              <a:rPr lang="en-US" sz="2800" dirty="0" smtClean="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528" y="1624084"/>
            <a:ext cx="10658493" cy="4435522"/>
          </a:xfrm>
          <a:prstGeom prst="rect">
            <a:avLst/>
          </a:prstGeom>
        </p:spPr>
      </p:pic>
    </p:spTree>
    <p:extLst>
      <p:ext uri="{BB962C8B-B14F-4D97-AF65-F5344CB8AC3E}">
        <p14:creationId xmlns:p14="http://schemas.microsoft.com/office/powerpoint/2010/main" val="2868853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fontScale="90000"/>
          </a:bodyPr>
          <a:lstStyle/>
          <a:p>
            <a:pPr algn="r"/>
            <a:r>
              <a:rPr lang="en-US" sz="2800" dirty="0" err="1" smtClean="0">
                <a:solidFill>
                  <a:srgbClr val="FF0000"/>
                </a:solidFill>
              </a:rPr>
              <a:t>RequestDispatcher</a:t>
            </a:r>
            <a:r>
              <a:rPr lang="en-US" sz="2800" dirty="0" smtClean="0">
                <a:solidFill>
                  <a:srgbClr val="FF0000"/>
                </a:solidFill>
              </a:rPr>
              <a:t> Example</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fontScale="77500" lnSpcReduction="20000"/>
          </a:bodyPr>
          <a:lstStyle/>
          <a:p>
            <a:pPr algn="l"/>
            <a:r>
              <a:rPr lang="en-US" sz="2800" b="1" dirty="0"/>
              <a:t>w</a:t>
            </a:r>
            <a:r>
              <a:rPr lang="en-US" sz="2800" b="1" dirty="0" smtClean="0"/>
              <a:t>elcome.html</a:t>
            </a:r>
          </a:p>
          <a:p>
            <a:pPr algn="l"/>
            <a:r>
              <a:rPr lang="en-US" sz="2800" dirty="0" smtClean="0"/>
              <a:t>&lt;!</a:t>
            </a:r>
            <a:r>
              <a:rPr lang="en-US" sz="2800" dirty="0"/>
              <a:t>DOCTYPE html PUBLIC "-//W3C//DTD HTML 4.01 Transitional//EN" "http://www.w3.org/TR/html4/loose.dtd"&gt;</a:t>
            </a:r>
          </a:p>
          <a:p>
            <a:pPr algn="l"/>
            <a:r>
              <a:rPr lang="en-US" sz="2800" dirty="0"/>
              <a:t>&lt;html&gt;</a:t>
            </a:r>
          </a:p>
          <a:p>
            <a:pPr algn="l"/>
            <a:r>
              <a:rPr lang="en-US" sz="2800" dirty="0"/>
              <a:t>&lt;head&gt;</a:t>
            </a:r>
          </a:p>
          <a:p>
            <a:pPr algn="l"/>
            <a:r>
              <a:rPr lang="en-US" sz="2800" dirty="0"/>
              <a:t>&lt;meta http-</a:t>
            </a:r>
            <a:r>
              <a:rPr lang="en-US" sz="2800" dirty="0" err="1"/>
              <a:t>equiv</a:t>
            </a:r>
            <a:r>
              <a:rPr lang="en-US" sz="2800" dirty="0"/>
              <a:t>=</a:t>
            </a:r>
            <a:r>
              <a:rPr lang="en-US" sz="2800" i="1" dirty="0"/>
              <a:t>"Content-Type" content="text/html; charset=ISO-8859-1"&gt;</a:t>
            </a:r>
          </a:p>
          <a:p>
            <a:pPr algn="l"/>
            <a:r>
              <a:rPr lang="en-US" sz="2800" dirty="0"/>
              <a:t>&lt;title&gt;Welcome Page&lt;/title&gt;</a:t>
            </a:r>
          </a:p>
          <a:p>
            <a:pPr algn="l"/>
            <a:r>
              <a:rPr lang="en-US" sz="2800" dirty="0"/>
              <a:t>&lt;/head&gt;</a:t>
            </a:r>
          </a:p>
          <a:p>
            <a:pPr algn="l"/>
            <a:r>
              <a:rPr lang="en-US" sz="2800" dirty="0"/>
              <a:t>&lt;body&gt;</a:t>
            </a:r>
          </a:p>
          <a:p>
            <a:pPr algn="l"/>
            <a:r>
              <a:rPr lang="en-US" sz="2800" dirty="0"/>
              <a:t>&lt;form action=</a:t>
            </a:r>
            <a:r>
              <a:rPr lang="en-US" sz="2800" i="1" dirty="0"/>
              <a:t>"</a:t>
            </a:r>
            <a:r>
              <a:rPr lang="en-US" sz="2800" i="1" dirty="0" err="1"/>
              <a:t>reqDispatcher</a:t>
            </a:r>
            <a:r>
              <a:rPr lang="en-US" sz="2800" i="1" dirty="0"/>
              <a:t>"&gt;</a:t>
            </a:r>
          </a:p>
          <a:p>
            <a:pPr algn="l"/>
            <a:r>
              <a:rPr lang="en-US" sz="2800" dirty="0"/>
              <a:t>Name  &lt;input type=</a:t>
            </a:r>
            <a:r>
              <a:rPr lang="en-US" sz="2800" i="1" dirty="0"/>
              <a:t>"text" name="name"&gt;&lt;</a:t>
            </a:r>
            <a:r>
              <a:rPr lang="en-US" sz="2800" i="1" dirty="0" err="1"/>
              <a:t>br</a:t>
            </a:r>
            <a:r>
              <a:rPr lang="en-US" sz="2800" i="1" dirty="0"/>
              <a:t>&gt;</a:t>
            </a:r>
          </a:p>
          <a:p>
            <a:pPr algn="l"/>
            <a:r>
              <a:rPr lang="en-US" sz="2800" dirty="0"/>
              <a:t>Pass  &lt;input type=</a:t>
            </a:r>
            <a:r>
              <a:rPr lang="en-US" sz="2800" i="1" dirty="0"/>
              <a:t>"password" name="password"&gt;</a:t>
            </a:r>
          </a:p>
          <a:p>
            <a:pPr algn="l"/>
            <a:r>
              <a:rPr lang="en-US" sz="2800" dirty="0"/>
              <a:t>&lt;input type=</a:t>
            </a:r>
            <a:r>
              <a:rPr lang="en-US" sz="2800" i="1" dirty="0"/>
              <a:t>"submit" value="Login"&gt;</a:t>
            </a:r>
          </a:p>
          <a:p>
            <a:pPr algn="l"/>
            <a:r>
              <a:rPr lang="en-US" sz="2800" dirty="0"/>
              <a:t>&lt;/form&gt;</a:t>
            </a:r>
          </a:p>
          <a:p>
            <a:pPr algn="l"/>
            <a:r>
              <a:rPr lang="en-US" sz="2800" dirty="0"/>
              <a:t>&lt;/body&gt;</a:t>
            </a:r>
          </a:p>
          <a:p>
            <a:pPr algn="l"/>
            <a:r>
              <a:rPr lang="en-US" sz="2800" dirty="0"/>
              <a:t>&lt;/html&gt;</a:t>
            </a:r>
            <a:endParaRPr lang="en-US" sz="2800" dirty="0" smtClean="0"/>
          </a:p>
        </p:txBody>
      </p:sp>
    </p:spTree>
    <p:extLst>
      <p:ext uri="{BB962C8B-B14F-4D97-AF65-F5344CB8AC3E}">
        <p14:creationId xmlns:p14="http://schemas.microsoft.com/office/powerpoint/2010/main" val="4280046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fontScale="90000"/>
          </a:bodyPr>
          <a:lstStyle/>
          <a:p>
            <a:pPr algn="r"/>
            <a:r>
              <a:rPr lang="en-US" sz="2800" dirty="0" err="1" smtClean="0">
                <a:solidFill>
                  <a:srgbClr val="FF0000"/>
                </a:solidFill>
              </a:rPr>
              <a:t>RequestDispatcher</a:t>
            </a:r>
            <a:r>
              <a:rPr lang="en-US" sz="2800" dirty="0" smtClean="0">
                <a:solidFill>
                  <a:srgbClr val="FF0000"/>
                </a:solidFill>
              </a:rPr>
              <a:t> Example</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fontScale="70000" lnSpcReduction="20000"/>
          </a:bodyPr>
          <a:lstStyle/>
          <a:p>
            <a:pPr algn="l"/>
            <a:r>
              <a:rPr lang="en-US" sz="2800" b="1" dirty="0" smtClean="0"/>
              <a:t>Web.xml</a:t>
            </a:r>
          </a:p>
          <a:p>
            <a:pPr algn="l"/>
            <a:r>
              <a:rPr lang="en-US" sz="2800" dirty="0"/>
              <a:t>&lt;?xml version=</a:t>
            </a:r>
            <a:r>
              <a:rPr lang="en-US" sz="2800" i="1" dirty="0"/>
              <a:t>"1.0" encoding="UTF-8"?&gt;</a:t>
            </a:r>
          </a:p>
          <a:p>
            <a:pPr algn="l"/>
            <a:r>
              <a:rPr lang="en-US" sz="2800" dirty="0"/>
              <a:t>&lt;web-app </a:t>
            </a:r>
            <a:r>
              <a:rPr lang="en-US" sz="2800" dirty="0" err="1"/>
              <a:t>xmlns:xsi</a:t>
            </a:r>
            <a:r>
              <a:rPr lang="en-US" sz="2800" dirty="0"/>
              <a:t>=</a:t>
            </a:r>
            <a:r>
              <a:rPr lang="en-US" sz="2800" i="1" dirty="0"/>
              <a:t>"http://www.w3.org/2001/XMLSchema-instance" </a:t>
            </a:r>
            <a:r>
              <a:rPr lang="en-US" sz="2800" i="1" dirty="0" err="1"/>
              <a:t>xmlns</a:t>
            </a:r>
            <a:r>
              <a:rPr lang="en-US" sz="2800" i="1" dirty="0"/>
              <a:t>="http://java.sun.com/xml/ns/</a:t>
            </a:r>
            <a:r>
              <a:rPr lang="en-US" sz="2800" i="1" dirty="0" err="1"/>
              <a:t>javaee</a:t>
            </a:r>
            <a:r>
              <a:rPr lang="en-US" sz="2800" i="1" dirty="0"/>
              <a:t>" </a:t>
            </a:r>
            <a:r>
              <a:rPr lang="en-US" sz="2800" i="1" dirty="0" err="1"/>
              <a:t>xsi:schemaLocation</a:t>
            </a:r>
            <a:r>
              <a:rPr lang="en-US" sz="2800" i="1" dirty="0"/>
              <a:t>="http://java.sun.com/xml/ns/</a:t>
            </a:r>
            <a:r>
              <a:rPr lang="en-US" sz="2800" i="1" dirty="0" err="1"/>
              <a:t>javaee</a:t>
            </a:r>
            <a:r>
              <a:rPr lang="en-US" sz="2800" i="1" dirty="0"/>
              <a:t> http://java.sun.com/xml/ns/javaee/web-app_3_0.xsd" id="</a:t>
            </a:r>
            <a:r>
              <a:rPr lang="en-US" sz="2800" i="1" dirty="0" err="1"/>
              <a:t>WebApp_ID</a:t>
            </a:r>
            <a:r>
              <a:rPr lang="en-US" sz="2800" i="1" dirty="0"/>
              <a:t>" version="3.0"&gt;</a:t>
            </a:r>
          </a:p>
          <a:p>
            <a:pPr algn="l"/>
            <a:r>
              <a:rPr lang="en-US" sz="2800" dirty="0"/>
              <a:t>  &lt;display-name&gt;login&lt;/display-name&gt;</a:t>
            </a:r>
          </a:p>
          <a:p>
            <a:pPr algn="l"/>
            <a:r>
              <a:rPr lang="en-US" sz="2800" dirty="0"/>
              <a:t>  &lt;welcome-file-list&gt;</a:t>
            </a:r>
          </a:p>
          <a:p>
            <a:pPr algn="l"/>
            <a:r>
              <a:rPr lang="en-US" sz="2800" dirty="0"/>
              <a:t>    &lt;welcome-file&gt;welcome.html&lt;/welcome-file&gt;</a:t>
            </a:r>
          </a:p>
          <a:p>
            <a:pPr algn="l"/>
            <a:r>
              <a:rPr lang="en-US" sz="2800" dirty="0"/>
              <a:t>  &lt;/welcome-file-list&gt;</a:t>
            </a:r>
          </a:p>
          <a:p>
            <a:pPr algn="l"/>
            <a:r>
              <a:rPr lang="en-US" sz="2800" dirty="0"/>
              <a:t>  &lt;servlet&gt;</a:t>
            </a:r>
          </a:p>
          <a:p>
            <a:pPr algn="l"/>
            <a:r>
              <a:rPr lang="en-US" sz="2800" dirty="0"/>
              <a:t>    &lt;servlet-name&gt;s1&lt;/servlet-name&gt;</a:t>
            </a:r>
          </a:p>
          <a:p>
            <a:pPr algn="l"/>
            <a:r>
              <a:rPr lang="en-US" sz="2800" dirty="0"/>
              <a:t>    &lt;servlet-class&gt;</a:t>
            </a:r>
            <a:r>
              <a:rPr lang="en-US" sz="2800" dirty="0" err="1"/>
              <a:t>com.st.Login</a:t>
            </a:r>
            <a:r>
              <a:rPr lang="en-US" sz="2800" dirty="0"/>
              <a:t>&lt;/servlet-class&gt;</a:t>
            </a:r>
          </a:p>
          <a:p>
            <a:pPr algn="l"/>
            <a:r>
              <a:rPr lang="en-US" sz="2800" dirty="0"/>
              <a:t>  &lt;/servlet&gt;</a:t>
            </a:r>
          </a:p>
          <a:p>
            <a:pPr algn="l"/>
            <a:r>
              <a:rPr lang="en-US" sz="2800" dirty="0"/>
              <a:t>  &lt;servlet-mapping&gt;</a:t>
            </a:r>
          </a:p>
          <a:p>
            <a:pPr algn="l"/>
            <a:r>
              <a:rPr lang="en-US" sz="2800" dirty="0"/>
              <a:t>    &lt;servlet-name&gt;s1&lt;/servlet-name&gt;</a:t>
            </a:r>
          </a:p>
          <a:p>
            <a:pPr algn="l"/>
            <a:r>
              <a:rPr lang="en-US" sz="2800" dirty="0"/>
              <a:t>    &lt;</a:t>
            </a:r>
            <a:r>
              <a:rPr lang="en-US" sz="2800" dirty="0" err="1"/>
              <a:t>url</a:t>
            </a:r>
            <a:r>
              <a:rPr lang="en-US" sz="2800" dirty="0"/>
              <a:t>-pattern&gt;/</a:t>
            </a:r>
            <a:r>
              <a:rPr lang="en-US" sz="2800" dirty="0" err="1"/>
              <a:t>reqDispatcher</a:t>
            </a:r>
            <a:r>
              <a:rPr lang="en-US" sz="2800" dirty="0"/>
              <a:t>&lt;/</a:t>
            </a:r>
            <a:r>
              <a:rPr lang="en-US" sz="2800" dirty="0" err="1"/>
              <a:t>url</a:t>
            </a:r>
            <a:r>
              <a:rPr lang="en-US" sz="2800" dirty="0"/>
              <a:t>-pattern&gt;</a:t>
            </a:r>
          </a:p>
          <a:p>
            <a:pPr algn="l"/>
            <a:r>
              <a:rPr lang="en-US" sz="2800" dirty="0"/>
              <a:t>  &lt;/servlet-mapping&gt;</a:t>
            </a:r>
          </a:p>
          <a:p>
            <a:pPr algn="l"/>
            <a:endParaRPr lang="en-US" sz="2800" dirty="0" smtClean="0"/>
          </a:p>
        </p:txBody>
      </p:sp>
    </p:spTree>
    <p:extLst>
      <p:ext uri="{BB962C8B-B14F-4D97-AF65-F5344CB8AC3E}">
        <p14:creationId xmlns:p14="http://schemas.microsoft.com/office/powerpoint/2010/main" val="3891600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fontScale="90000"/>
          </a:bodyPr>
          <a:lstStyle/>
          <a:p>
            <a:pPr algn="r"/>
            <a:r>
              <a:rPr lang="en-US" sz="2800" dirty="0" err="1" smtClean="0">
                <a:solidFill>
                  <a:srgbClr val="FF0000"/>
                </a:solidFill>
              </a:rPr>
              <a:t>RequestDispatcher</a:t>
            </a:r>
            <a:r>
              <a:rPr lang="en-US" sz="2800" dirty="0" smtClean="0">
                <a:solidFill>
                  <a:srgbClr val="FF0000"/>
                </a:solidFill>
              </a:rPr>
              <a:t> Example</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a:bodyPr>
          <a:lstStyle/>
          <a:p>
            <a:pPr algn="l"/>
            <a:r>
              <a:rPr lang="en-US" sz="2800" dirty="0"/>
              <a:t> &lt;servlet&gt;</a:t>
            </a:r>
          </a:p>
          <a:p>
            <a:pPr algn="l"/>
            <a:r>
              <a:rPr lang="en-US" sz="2800" dirty="0"/>
              <a:t>    &lt;servlet-name&gt;welcome&lt;/servlet-name&gt;</a:t>
            </a:r>
          </a:p>
          <a:p>
            <a:pPr algn="l"/>
            <a:r>
              <a:rPr lang="en-US" sz="2800" dirty="0"/>
              <a:t>    &lt;servlet-class&gt;</a:t>
            </a:r>
            <a:r>
              <a:rPr lang="en-US" sz="2800" dirty="0" err="1"/>
              <a:t>com.st.Welcome</a:t>
            </a:r>
            <a:r>
              <a:rPr lang="en-US" sz="2800" dirty="0"/>
              <a:t>&lt;/servlet-class&gt;</a:t>
            </a:r>
          </a:p>
          <a:p>
            <a:pPr algn="l"/>
            <a:r>
              <a:rPr lang="en-US" sz="2800" dirty="0"/>
              <a:t>  &lt;/servlet&gt;</a:t>
            </a:r>
          </a:p>
          <a:p>
            <a:pPr algn="l"/>
            <a:r>
              <a:rPr lang="en-US" sz="2800" dirty="0"/>
              <a:t>  &lt;servlet-mapping&gt;</a:t>
            </a:r>
          </a:p>
          <a:p>
            <a:pPr algn="l"/>
            <a:r>
              <a:rPr lang="en-US" sz="2800" dirty="0"/>
              <a:t>    &lt;servlet-name&gt;welcome&lt;/servlet-name&gt;</a:t>
            </a:r>
          </a:p>
          <a:p>
            <a:pPr algn="l"/>
            <a:r>
              <a:rPr lang="en-US" sz="2800" dirty="0"/>
              <a:t>    &lt;</a:t>
            </a:r>
            <a:r>
              <a:rPr lang="en-US" sz="2800" dirty="0" err="1"/>
              <a:t>url</a:t>
            </a:r>
            <a:r>
              <a:rPr lang="en-US" sz="2800" dirty="0"/>
              <a:t>-pattern&gt;/welcome&lt;/</a:t>
            </a:r>
            <a:r>
              <a:rPr lang="en-US" sz="2800" dirty="0" err="1"/>
              <a:t>url</a:t>
            </a:r>
            <a:r>
              <a:rPr lang="en-US" sz="2800" dirty="0"/>
              <a:t>-pattern&gt;</a:t>
            </a:r>
          </a:p>
          <a:p>
            <a:pPr algn="l"/>
            <a:r>
              <a:rPr lang="en-US" sz="2800" dirty="0"/>
              <a:t>  &lt;/servlet-mapping&gt;</a:t>
            </a:r>
          </a:p>
          <a:p>
            <a:pPr algn="l"/>
            <a:r>
              <a:rPr lang="en-US" sz="2800" dirty="0"/>
              <a:t>   </a:t>
            </a:r>
          </a:p>
          <a:p>
            <a:pPr algn="l"/>
            <a:r>
              <a:rPr lang="en-US" sz="2800" dirty="0"/>
              <a:t>&lt;/web-app&gt;</a:t>
            </a:r>
            <a:endParaRPr lang="en-US" sz="2800" dirty="0" smtClean="0"/>
          </a:p>
        </p:txBody>
      </p:sp>
    </p:spTree>
    <p:extLst>
      <p:ext uri="{BB962C8B-B14F-4D97-AF65-F5344CB8AC3E}">
        <p14:creationId xmlns:p14="http://schemas.microsoft.com/office/powerpoint/2010/main" val="92289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fontScale="90000"/>
          </a:bodyPr>
          <a:lstStyle/>
          <a:p>
            <a:pPr algn="r"/>
            <a:r>
              <a:rPr lang="en-US" sz="2800" dirty="0" err="1" smtClean="0">
                <a:solidFill>
                  <a:srgbClr val="FF0000"/>
                </a:solidFill>
              </a:rPr>
              <a:t>RequestDispatcher</a:t>
            </a:r>
            <a:r>
              <a:rPr lang="en-US" sz="2800" dirty="0" smtClean="0">
                <a:solidFill>
                  <a:srgbClr val="FF0000"/>
                </a:solidFill>
              </a:rPr>
              <a:t> Example</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fontScale="62500" lnSpcReduction="20000"/>
          </a:bodyPr>
          <a:lstStyle/>
          <a:p>
            <a:pPr algn="l"/>
            <a:r>
              <a:rPr lang="en-US" sz="2800" b="1" dirty="0" smtClean="0"/>
              <a:t>Login.java</a:t>
            </a:r>
          </a:p>
          <a:p>
            <a:pPr algn="l"/>
            <a:r>
              <a:rPr lang="en-US" sz="2800" dirty="0"/>
              <a:t>import </a:t>
            </a:r>
            <a:r>
              <a:rPr lang="en-US" sz="2800" dirty="0" err="1"/>
              <a:t>java.io.IOException</a:t>
            </a:r>
            <a:r>
              <a:rPr lang="en-US" sz="2800" dirty="0"/>
              <a:t>;</a:t>
            </a:r>
          </a:p>
          <a:p>
            <a:pPr algn="l"/>
            <a:r>
              <a:rPr lang="en-US" sz="2800" dirty="0"/>
              <a:t>import </a:t>
            </a:r>
            <a:r>
              <a:rPr lang="en-US" sz="2800" dirty="0" err="1"/>
              <a:t>java.io.PrintWriter</a:t>
            </a:r>
            <a:r>
              <a:rPr lang="en-US" sz="2800" dirty="0" smtClean="0"/>
              <a:t>;</a:t>
            </a:r>
            <a:endParaRPr lang="en-US" sz="2800" dirty="0"/>
          </a:p>
          <a:p>
            <a:pPr algn="l"/>
            <a:r>
              <a:rPr lang="en-US" sz="2800" dirty="0"/>
              <a:t>import </a:t>
            </a:r>
            <a:r>
              <a:rPr lang="en-US" sz="2800" dirty="0" err="1"/>
              <a:t>javax.servlet.http</a:t>
            </a:r>
            <a:r>
              <a:rPr lang="en-US" sz="2800" dirty="0"/>
              <a:t>.*;</a:t>
            </a:r>
          </a:p>
          <a:p>
            <a:pPr algn="l"/>
            <a:r>
              <a:rPr lang="en-US" sz="2800" dirty="0"/>
              <a:t>import </a:t>
            </a:r>
            <a:r>
              <a:rPr lang="en-US" sz="2800" dirty="0" err="1"/>
              <a:t>javax.servlet.RequestDispatcher</a:t>
            </a:r>
            <a:r>
              <a:rPr lang="en-US" sz="2800" dirty="0"/>
              <a:t>;</a:t>
            </a:r>
          </a:p>
          <a:p>
            <a:pPr algn="l"/>
            <a:r>
              <a:rPr lang="en-US" sz="2800" dirty="0"/>
              <a:t>import </a:t>
            </a:r>
            <a:r>
              <a:rPr lang="en-US" sz="2800" dirty="0" err="1"/>
              <a:t>javax.servlet.ServletException</a:t>
            </a:r>
            <a:r>
              <a:rPr lang="en-US" sz="2800" dirty="0" smtClean="0"/>
              <a:t>;</a:t>
            </a:r>
            <a:endParaRPr lang="en-US" sz="2800" dirty="0"/>
          </a:p>
          <a:p>
            <a:pPr algn="l"/>
            <a:r>
              <a:rPr lang="en-US" sz="2800" dirty="0"/>
              <a:t>public class Login extends </a:t>
            </a:r>
            <a:r>
              <a:rPr lang="en-US" sz="2800" dirty="0" err="1"/>
              <a:t>HttpServlet</a:t>
            </a:r>
            <a:r>
              <a:rPr lang="en-US" sz="2800" dirty="0"/>
              <a:t> </a:t>
            </a:r>
            <a:r>
              <a:rPr lang="en-US" sz="2800" dirty="0" smtClean="0"/>
              <a:t>{</a:t>
            </a:r>
            <a:endParaRPr lang="en-US" sz="2800" dirty="0"/>
          </a:p>
          <a:p>
            <a:pPr algn="l"/>
            <a:r>
              <a:rPr lang="en-US" sz="2800" dirty="0"/>
              <a:t>	public void </a:t>
            </a:r>
            <a:r>
              <a:rPr lang="en-US" sz="2800" dirty="0" err="1"/>
              <a:t>doGet</a:t>
            </a:r>
            <a:r>
              <a:rPr lang="en-US" sz="2800" dirty="0"/>
              <a:t>(</a:t>
            </a:r>
            <a:r>
              <a:rPr lang="en-US" sz="2800" dirty="0" err="1"/>
              <a:t>HttpServletRequest</a:t>
            </a:r>
            <a:r>
              <a:rPr lang="en-US" sz="2800" dirty="0"/>
              <a:t> </a:t>
            </a:r>
            <a:r>
              <a:rPr lang="en-US" sz="2800" dirty="0" err="1"/>
              <a:t>req,HttpServletResponse</a:t>
            </a:r>
            <a:r>
              <a:rPr lang="en-US" sz="2800" dirty="0"/>
              <a:t> res) throws </a:t>
            </a:r>
            <a:r>
              <a:rPr lang="en-US" sz="2800" dirty="0" err="1"/>
              <a:t>IOException,ServletException</a:t>
            </a:r>
            <a:endParaRPr lang="en-US" sz="2800" dirty="0"/>
          </a:p>
          <a:p>
            <a:pPr algn="l"/>
            <a:r>
              <a:rPr lang="en-US" sz="2800" dirty="0"/>
              <a:t>	</a:t>
            </a:r>
            <a:r>
              <a:rPr lang="en-US" sz="2800" dirty="0" smtClean="0"/>
              <a:t>{	</a:t>
            </a:r>
          </a:p>
          <a:p>
            <a:pPr algn="l"/>
            <a:r>
              <a:rPr lang="en-US" sz="2800" dirty="0"/>
              <a:t>	</a:t>
            </a:r>
            <a:r>
              <a:rPr lang="en-US" sz="2800" dirty="0" smtClean="0"/>
              <a:t>	String </a:t>
            </a:r>
            <a:r>
              <a:rPr lang="en-US" sz="2800" dirty="0"/>
              <a:t>name=</a:t>
            </a:r>
            <a:r>
              <a:rPr lang="en-US" sz="2800" dirty="0" err="1"/>
              <a:t>req.getParameter</a:t>
            </a:r>
            <a:r>
              <a:rPr lang="en-US" sz="2800" dirty="0"/>
              <a:t>("name");</a:t>
            </a:r>
          </a:p>
          <a:p>
            <a:pPr algn="l"/>
            <a:r>
              <a:rPr lang="en-US" sz="2800" dirty="0"/>
              <a:t>		String pass=</a:t>
            </a:r>
            <a:r>
              <a:rPr lang="en-US" sz="2800" dirty="0" err="1"/>
              <a:t>req.getParameter</a:t>
            </a:r>
            <a:r>
              <a:rPr lang="en-US" sz="2800" dirty="0"/>
              <a:t>("password");</a:t>
            </a:r>
          </a:p>
          <a:p>
            <a:pPr algn="l"/>
            <a:r>
              <a:rPr lang="en-US" sz="2800" dirty="0"/>
              <a:t>		</a:t>
            </a:r>
            <a:r>
              <a:rPr lang="en-US" sz="2800" dirty="0" err="1"/>
              <a:t>PrintWriter</a:t>
            </a:r>
            <a:r>
              <a:rPr lang="en-US" sz="2800" dirty="0"/>
              <a:t> out=</a:t>
            </a:r>
            <a:r>
              <a:rPr lang="en-US" sz="2800" dirty="0" err="1"/>
              <a:t>res.getWriter</a:t>
            </a:r>
            <a:r>
              <a:rPr lang="en-US" sz="2800" dirty="0"/>
              <a:t>();</a:t>
            </a:r>
          </a:p>
          <a:p>
            <a:pPr algn="l"/>
            <a:r>
              <a:rPr lang="en-US" sz="2800" dirty="0"/>
              <a:t>		</a:t>
            </a:r>
            <a:r>
              <a:rPr lang="en-US" sz="2800" dirty="0" err="1"/>
              <a:t>res.setContentType</a:t>
            </a:r>
            <a:r>
              <a:rPr lang="en-US" sz="2800" dirty="0"/>
              <a:t>("text/html</a:t>
            </a:r>
            <a:r>
              <a:rPr lang="en-US" sz="2800" dirty="0" smtClean="0"/>
              <a:t>");</a:t>
            </a:r>
            <a:r>
              <a:rPr lang="en-US" sz="2800" dirty="0"/>
              <a:t>	</a:t>
            </a:r>
          </a:p>
          <a:p>
            <a:pPr algn="l"/>
            <a:r>
              <a:rPr lang="en-US" sz="2800" dirty="0"/>
              <a:t>		if (</a:t>
            </a:r>
            <a:r>
              <a:rPr lang="en-US" sz="2800" dirty="0" err="1"/>
              <a:t>name.equals</a:t>
            </a:r>
            <a:r>
              <a:rPr lang="en-US" sz="2800" dirty="0"/>
              <a:t>("</a:t>
            </a:r>
            <a:r>
              <a:rPr lang="en-US" sz="2800" dirty="0" err="1"/>
              <a:t>rohit</a:t>
            </a:r>
            <a:r>
              <a:rPr lang="en-US" sz="2800" dirty="0"/>
              <a:t>") &amp;&amp; </a:t>
            </a:r>
            <a:r>
              <a:rPr lang="en-US" sz="2800" dirty="0" err="1"/>
              <a:t>pass.equals</a:t>
            </a:r>
            <a:r>
              <a:rPr lang="en-US" sz="2800" dirty="0"/>
              <a:t>("</a:t>
            </a:r>
            <a:r>
              <a:rPr lang="en-US" sz="2800" dirty="0" err="1"/>
              <a:t>rv</a:t>
            </a:r>
            <a:r>
              <a:rPr lang="en-US" sz="2800" dirty="0"/>
              <a:t>"))</a:t>
            </a:r>
          </a:p>
          <a:p>
            <a:pPr algn="l"/>
            <a:r>
              <a:rPr lang="en-US" sz="2800" dirty="0"/>
              <a:t>		{</a:t>
            </a:r>
          </a:p>
          <a:p>
            <a:pPr algn="l"/>
            <a:r>
              <a:rPr lang="en-US" sz="2800" dirty="0"/>
              <a:t>			</a:t>
            </a:r>
            <a:r>
              <a:rPr lang="en-US" sz="2800" dirty="0" err="1"/>
              <a:t>RequestDispatcher</a:t>
            </a:r>
            <a:r>
              <a:rPr lang="en-US" sz="2800" dirty="0"/>
              <a:t> </a:t>
            </a:r>
            <a:r>
              <a:rPr lang="en-US" sz="2800" dirty="0" err="1"/>
              <a:t>rd</a:t>
            </a:r>
            <a:r>
              <a:rPr lang="en-US" sz="2800" dirty="0"/>
              <a:t> = </a:t>
            </a:r>
            <a:r>
              <a:rPr lang="en-US" sz="2800" dirty="0" err="1"/>
              <a:t>req.getRequestDispatcher</a:t>
            </a:r>
            <a:r>
              <a:rPr lang="en-US" sz="2800" dirty="0"/>
              <a:t>("welcome");</a:t>
            </a:r>
          </a:p>
          <a:p>
            <a:pPr algn="l"/>
            <a:r>
              <a:rPr lang="en-US" sz="2800" dirty="0"/>
              <a:t>			</a:t>
            </a:r>
            <a:r>
              <a:rPr lang="en-US" sz="2800" dirty="0" err="1"/>
              <a:t>rd.forward</a:t>
            </a:r>
            <a:r>
              <a:rPr lang="en-US" sz="2800" dirty="0"/>
              <a:t>(</a:t>
            </a:r>
            <a:r>
              <a:rPr lang="en-US" sz="2800" dirty="0" err="1"/>
              <a:t>req</a:t>
            </a:r>
            <a:r>
              <a:rPr lang="en-US" sz="2800" dirty="0"/>
              <a:t>, res);</a:t>
            </a:r>
          </a:p>
          <a:p>
            <a:pPr algn="l"/>
            <a:r>
              <a:rPr lang="en-US" sz="2800" dirty="0"/>
              <a:t>		</a:t>
            </a:r>
            <a:r>
              <a:rPr lang="en-US" sz="2800" dirty="0" smtClean="0"/>
              <a:t>}</a:t>
            </a:r>
            <a:endParaRPr lang="en-US" sz="2800" dirty="0"/>
          </a:p>
        </p:txBody>
      </p:sp>
    </p:spTree>
    <p:extLst>
      <p:ext uri="{BB962C8B-B14F-4D97-AF65-F5344CB8AC3E}">
        <p14:creationId xmlns:p14="http://schemas.microsoft.com/office/powerpoint/2010/main" val="177781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fontScale="90000"/>
          </a:bodyPr>
          <a:lstStyle/>
          <a:p>
            <a:pPr algn="r"/>
            <a:r>
              <a:rPr lang="en-US" sz="2800" dirty="0" err="1" smtClean="0">
                <a:solidFill>
                  <a:srgbClr val="FF0000"/>
                </a:solidFill>
              </a:rPr>
              <a:t>RequestDispatcher</a:t>
            </a:r>
            <a:r>
              <a:rPr lang="en-US" sz="2800" dirty="0" smtClean="0">
                <a:solidFill>
                  <a:srgbClr val="FF0000"/>
                </a:solidFill>
              </a:rPr>
              <a:t> Example</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a:bodyPr>
          <a:lstStyle/>
          <a:p>
            <a:pPr algn="l"/>
            <a:r>
              <a:rPr lang="en-US" dirty="0"/>
              <a:t>else</a:t>
            </a:r>
          </a:p>
          <a:p>
            <a:pPr algn="l"/>
            <a:r>
              <a:rPr lang="en-US" dirty="0"/>
              <a:t>{</a:t>
            </a:r>
          </a:p>
          <a:p>
            <a:pPr algn="l"/>
            <a:r>
              <a:rPr lang="en-US" dirty="0" err="1"/>
              <a:t>RequestDispatcher</a:t>
            </a:r>
            <a:r>
              <a:rPr lang="en-US" dirty="0"/>
              <a:t> </a:t>
            </a:r>
            <a:r>
              <a:rPr lang="en-US" dirty="0" err="1"/>
              <a:t>rd</a:t>
            </a:r>
            <a:r>
              <a:rPr lang="en-US" dirty="0"/>
              <a:t> = </a:t>
            </a:r>
            <a:r>
              <a:rPr lang="en-US" dirty="0" err="1"/>
              <a:t>req.getRequestDispatcher</a:t>
            </a:r>
            <a:r>
              <a:rPr lang="en-US" dirty="0"/>
              <a:t>("welcome.html");</a:t>
            </a:r>
          </a:p>
          <a:p>
            <a:pPr algn="l"/>
            <a:r>
              <a:rPr lang="en-US" dirty="0" err="1"/>
              <a:t>out.println</a:t>
            </a:r>
            <a:r>
              <a:rPr lang="en-US" dirty="0"/>
              <a:t>("Invalid user try again");</a:t>
            </a:r>
          </a:p>
          <a:p>
            <a:pPr algn="l"/>
            <a:r>
              <a:rPr lang="en-US" dirty="0" err="1"/>
              <a:t>rd.include</a:t>
            </a:r>
            <a:r>
              <a:rPr lang="en-US" dirty="0"/>
              <a:t>(</a:t>
            </a:r>
            <a:r>
              <a:rPr lang="en-US" dirty="0" err="1"/>
              <a:t>req</a:t>
            </a:r>
            <a:r>
              <a:rPr lang="en-US" dirty="0"/>
              <a:t>, res);</a:t>
            </a:r>
          </a:p>
          <a:p>
            <a:pPr algn="l"/>
            <a:r>
              <a:rPr lang="en-US" dirty="0"/>
              <a:t>}</a:t>
            </a:r>
          </a:p>
          <a:p>
            <a:pPr algn="l"/>
            <a:endParaRPr lang="en-US" dirty="0"/>
          </a:p>
          <a:p>
            <a:pPr algn="l"/>
            <a:r>
              <a:rPr lang="en-US" dirty="0" err="1"/>
              <a:t>out.close</a:t>
            </a:r>
            <a:r>
              <a:rPr lang="en-US" dirty="0"/>
              <a:t>();</a:t>
            </a:r>
          </a:p>
          <a:p>
            <a:pPr algn="l"/>
            <a:r>
              <a:rPr lang="en-US" dirty="0"/>
              <a:t>}</a:t>
            </a:r>
          </a:p>
          <a:p>
            <a:pPr algn="l"/>
            <a:r>
              <a:rPr lang="en-US" dirty="0"/>
              <a:t>}</a:t>
            </a:r>
          </a:p>
        </p:txBody>
      </p:sp>
    </p:spTree>
    <p:extLst>
      <p:ext uri="{BB962C8B-B14F-4D97-AF65-F5344CB8AC3E}">
        <p14:creationId xmlns:p14="http://schemas.microsoft.com/office/powerpoint/2010/main" val="1482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fontScale="90000"/>
          </a:bodyPr>
          <a:lstStyle/>
          <a:p>
            <a:pPr algn="r"/>
            <a:r>
              <a:rPr lang="en-US" sz="2800" dirty="0" err="1" smtClean="0">
                <a:solidFill>
                  <a:srgbClr val="FF0000"/>
                </a:solidFill>
              </a:rPr>
              <a:t>RequestDispatcher</a:t>
            </a:r>
            <a:r>
              <a:rPr lang="en-US" sz="2800" dirty="0" smtClean="0">
                <a:solidFill>
                  <a:srgbClr val="FF0000"/>
                </a:solidFill>
              </a:rPr>
              <a:t> Example</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fontScale="85000" lnSpcReduction="20000"/>
          </a:bodyPr>
          <a:lstStyle/>
          <a:p>
            <a:pPr algn="l"/>
            <a:r>
              <a:rPr lang="en-US" b="1" dirty="0" smtClean="0"/>
              <a:t>Welcome.java</a:t>
            </a:r>
          </a:p>
          <a:p>
            <a:pPr algn="l"/>
            <a:r>
              <a:rPr lang="en-US" dirty="0"/>
              <a:t>package com.st</a:t>
            </a:r>
            <a:r>
              <a:rPr lang="en-US" dirty="0" smtClean="0"/>
              <a:t>;</a:t>
            </a:r>
            <a:endParaRPr lang="en-US" dirty="0"/>
          </a:p>
          <a:p>
            <a:pPr algn="l"/>
            <a:r>
              <a:rPr lang="en-US" dirty="0"/>
              <a:t>import </a:t>
            </a:r>
            <a:r>
              <a:rPr lang="en-US" dirty="0" err="1"/>
              <a:t>java.io.IOException</a:t>
            </a:r>
            <a:r>
              <a:rPr lang="en-US" dirty="0"/>
              <a:t>;</a:t>
            </a:r>
          </a:p>
          <a:p>
            <a:pPr algn="l"/>
            <a:r>
              <a:rPr lang="en-US" dirty="0"/>
              <a:t>import </a:t>
            </a:r>
            <a:r>
              <a:rPr lang="en-US" dirty="0" err="1"/>
              <a:t>java.io.PrintWriter</a:t>
            </a:r>
            <a:r>
              <a:rPr lang="en-US" dirty="0" smtClean="0"/>
              <a:t>;</a:t>
            </a:r>
            <a:endParaRPr lang="en-US" dirty="0"/>
          </a:p>
          <a:p>
            <a:pPr algn="l"/>
            <a:r>
              <a:rPr lang="en-US" dirty="0"/>
              <a:t>import </a:t>
            </a:r>
            <a:r>
              <a:rPr lang="en-US" dirty="0" err="1"/>
              <a:t>javax.servlet.http</a:t>
            </a:r>
            <a:r>
              <a:rPr lang="en-US" dirty="0"/>
              <a:t>.*;</a:t>
            </a:r>
          </a:p>
          <a:p>
            <a:pPr algn="l"/>
            <a:r>
              <a:rPr lang="en-US" dirty="0"/>
              <a:t>import </a:t>
            </a:r>
            <a:r>
              <a:rPr lang="en-US" dirty="0" err="1"/>
              <a:t>javax.servlet</a:t>
            </a:r>
            <a:r>
              <a:rPr lang="en-US" dirty="0" smtClean="0"/>
              <a:t>.*;</a:t>
            </a:r>
            <a:endParaRPr lang="en-US" dirty="0"/>
          </a:p>
          <a:p>
            <a:pPr algn="l"/>
            <a:r>
              <a:rPr lang="en-US" dirty="0"/>
              <a:t>public class Welcome extends </a:t>
            </a:r>
            <a:r>
              <a:rPr lang="en-US" dirty="0" err="1"/>
              <a:t>HttpServlet</a:t>
            </a:r>
            <a:r>
              <a:rPr lang="en-US" dirty="0" smtClean="0"/>
              <a:t>{</a:t>
            </a:r>
            <a:endParaRPr lang="en-US" dirty="0"/>
          </a:p>
          <a:p>
            <a:pPr algn="l"/>
            <a:r>
              <a:rPr lang="en-US" dirty="0"/>
              <a:t>public void </a:t>
            </a:r>
            <a:r>
              <a:rPr lang="en-US" dirty="0" err="1"/>
              <a:t>doGet</a:t>
            </a:r>
            <a:r>
              <a:rPr lang="en-US" dirty="0"/>
              <a:t>(</a:t>
            </a:r>
            <a:r>
              <a:rPr lang="en-US" dirty="0" err="1"/>
              <a:t>HttpServletRequest</a:t>
            </a:r>
            <a:r>
              <a:rPr lang="en-US" dirty="0"/>
              <a:t> </a:t>
            </a:r>
            <a:r>
              <a:rPr lang="en-US" dirty="0" err="1"/>
              <a:t>req,HttpServletResponse</a:t>
            </a:r>
            <a:r>
              <a:rPr lang="en-US" dirty="0"/>
              <a:t> res) throws </a:t>
            </a:r>
            <a:r>
              <a:rPr lang="en-US" dirty="0" err="1"/>
              <a:t>IOException</a:t>
            </a:r>
            <a:endParaRPr lang="en-US" dirty="0"/>
          </a:p>
          <a:p>
            <a:pPr algn="l"/>
            <a:r>
              <a:rPr lang="en-US" dirty="0"/>
              <a:t>{</a:t>
            </a:r>
          </a:p>
          <a:p>
            <a:pPr algn="l"/>
            <a:r>
              <a:rPr lang="en-US" dirty="0"/>
              <a:t>String name=</a:t>
            </a:r>
            <a:r>
              <a:rPr lang="en-US" dirty="0" err="1"/>
              <a:t>req.getParameter</a:t>
            </a:r>
            <a:r>
              <a:rPr lang="en-US" dirty="0"/>
              <a:t>("name");</a:t>
            </a:r>
          </a:p>
          <a:p>
            <a:pPr algn="l"/>
            <a:endParaRPr lang="en-US" dirty="0"/>
          </a:p>
          <a:p>
            <a:pPr algn="l"/>
            <a:r>
              <a:rPr lang="en-US" dirty="0" err="1"/>
              <a:t>PrintWriter</a:t>
            </a:r>
            <a:r>
              <a:rPr lang="en-US" dirty="0"/>
              <a:t> out= </a:t>
            </a:r>
            <a:r>
              <a:rPr lang="en-US" dirty="0" err="1"/>
              <a:t>res.getWriter</a:t>
            </a:r>
            <a:r>
              <a:rPr lang="en-US" dirty="0"/>
              <a:t>();</a:t>
            </a:r>
          </a:p>
          <a:p>
            <a:pPr algn="l"/>
            <a:endParaRPr lang="en-US" dirty="0"/>
          </a:p>
          <a:p>
            <a:pPr algn="l"/>
            <a:r>
              <a:rPr lang="en-US" dirty="0" err="1"/>
              <a:t>out.print</a:t>
            </a:r>
            <a:r>
              <a:rPr lang="en-US" dirty="0"/>
              <a:t>("Welcome to servlet " + name);</a:t>
            </a:r>
          </a:p>
          <a:p>
            <a:pPr algn="l"/>
            <a:r>
              <a:rPr lang="en-US" dirty="0" err="1"/>
              <a:t>out.close</a:t>
            </a:r>
            <a:r>
              <a:rPr lang="en-US" dirty="0"/>
              <a:t>();</a:t>
            </a:r>
          </a:p>
          <a:p>
            <a:pPr algn="l"/>
            <a:r>
              <a:rPr lang="en-US" dirty="0"/>
              <a:t>}</a:t>
            </a:r>
          </a:p>
          <a:p>
            <a:pPr algn="l"/>
            <a:r>
              <a:rPr lang="en-US" dirty="0"/>
              <a:t>}</a:t>
            </a:r>
          </a:p>
          <a:p>
            <a:pPr algn="l"/>
            <a:endParaRPr lang="en-US" dirty="0"/>
          </a:p>
        </p:txBody>
      </p:sp>
    </p:spTree>
    <p:extLst>
      <p:ext uri="{BB962C8B-B14F-4D97-AF65-F5344CB8AC3E}">
        <p14:creationId xmlns:p14="http://schemas.microsoft.com/office/powerpoint/2010/main" val="34587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a:bodyPr>
          <a:lstStyle/>
          <a:p>
            <a:pPr algn="r"/>
            <a:r>
              <a:rPr lang="en-US" sz="2800" dirty="0" smtClean="0">
                <a:solidFill>
                  <a:srgbClr val="FF0000"/>
                </a:solidFill>
              </a:rPr>
              <a:t>Initialization parameters</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a:bodyPr>
          <a:lstStyle/>
          <a:p>
            <a:pPr algn="l"/>
            <a:r>
              <a:rPr lang="en-US" b="1" dirty="0" smtClean="0"/>
              <a:t>Initialization Parameters</a:t>
            </a:r>
          </a:p>
          <a:p>
            <a:pPr algn="l"/>
            <a:r>
              <a:rPr lang="en-US" dirty="0" smtClean="0"/>
              <a:t>	</a:t>
            </a:r>
          </a:p>
          <a:p>
            <a:pPr algn="l"/>
            <a:r>
              <a:rPr lang="en-US" dirty="0" smtClean="0"/>
              <a:t>Initialization parameters represents variable textual information, which is contained in web.xml file by the programmer and is made available to servlet’s by web server. Initialization </a:t>
            </a:r>
            <a:r>
              <a:rPr lang="en-US" dirty="0"/>
              <a:t>parameters </a:t>
            </a:r>
            <a:r>
              <a:rPr lang="en-US" dirty="0" smtClean="0"/>
              <a:t>can be of two type.</a:t>
            </a:r>
          </a:p>
          <a:p>
            <a:pPr marL="457200" indent="-457200" algn="l">
              <a:buAutoNum type="arabicPeriod"/>
            </a:pPr>
            <a:r>
              <a:rPr lang="en-US" dirty="0" smtClean="0"/>
              <a:t>Servlet specific</a:t>
            </a:r>
          </a:p>
          <a:p>
            <a:pPr lvl="1" algn="l"/>
            <a:r>
              <a:rPr lang="en-US" dirty="0"/>
              <a:t>	</a:t>
            </a:r>
            <a:r>
              <a:rPr lang="en-US" dirty="0" smtClean="0"/>
              <a:t>Defined for specific servlet</a:t>
            </a:r>
          </a:p>
          <a:p>
            <a:pPr marL="457200" indent="-457200" algn="l">
              <a:buAutoNum type="arabicPeriod"/>
            </a:pPr>
            <a:r>
              <a:rPr lang="en-US" dirty="0" smtClean="0"/>
              <a:t>Application specific</a:t>
            </a:r>
          </a:p>
          <a:p>
            <a:pPr lvl="1" algn="l"/>
            <a:r>
              <a:rPr lang="en-US" dirty="0"/>
              <a:t>	</a:t>
            </a:r>
            <a:r>
              <a:rPr lang="en-US" dirty="0" smtClean="0"/>
              <a:t>Defined for all servlets</a:t>
            </a:r>
          </a:p>
          <a:p>
            <a:pPr algn="l"/>
            <a:endParaRPr lang="en-US" dirty="0"/>
          </a:p>
        </p:txBody>
      </p:sp>
    </p:spTree>
    <p:extLst>
      <p:ext uri="{BB962C8B-B14F-4D97-AF65-F5344CB8AC3E}">
        <p14:creationId xmlns:p14="http://schemas.microsoft.com/office/powerpoint/2010/main" val="107476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52668"/>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574" y="264406"/>
            <a:ext cx="11699914" cy="6378766"/>
          </a:xfrm>
        </p:spPr>
      </p:pic>
    </p:spTree>
    <p:extLst>
      <p:ext uri="{BB962C8B-B14F-4D97-AF65-F5344CB8AC3E}">
        <p14:creationId xmlns:p14="http://schemas.microsoft.com/office/powerpoint/2010/main" val="155373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 name="Content Placeholder 2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365125"/>
            <a:ext cx="10608325" cy="5822855"/>
          </a:xfrm>
        </p:spPr>
      </p:pic>
    </p:spTree>
    <p:extLst>
      <p:ext uri="{BB962C8B-B14F-4D97-AF65-F5344CB8AC3E}">
        <p14:creationId xmlns:p14="http://schemas.microsoft.com/office/powerpoint/2010/main" val="39967933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a:bodyPr>
          <a:lstStyle/>
          <a:p>
            <a:pPr algn="r"/>
            <a:r>
              <a:rPr lang="en-US" sz="2800" dirty="0" smtClean="0">
                <a:solidFill>
                  <a:srgbClr val="FF0000"/>
                </a:solidFill>
              </a:rPr>
              <a:t>Initialization parameters</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fontScale="85000" lnSpcReduction="20000"/>
          </a:bodyPr>
          <a:lstStyle/>
          <a:p>
            <a:pPr algn="l"/>
            <a:r>
              <a:rPr lang="en-US" b="1" dirty="0" smtClean="0"/>
              <a:t>Initialization Parameters</a:t>
            </a:r>
          </a:p>
          <a:p>
            <a:pPr algn="l"/>
            <a:r>
              <a:rPr lang="en-US" dirty="0" smtClean="0"/>
              <a:t>&lt;web-app&gt;</a:t>
            </a:r>
          </a:p>
          <a:p>
            <a:pPr algn="l"/>
            <a:r>
              <a:rPr lang="en-US" dirty="0"/>
              <a:t>	</a:t>
            </a:r>
            <a:r>
              <a:rPr lang="en-US" dirty="0" smtClean="0"/>
              <a:t>&lt;context-</a:t>
            </a:r>
            <a:r>
              <a:rPr lang="en-US" dirty="0" err="1" smtClean="0"/>
              <a:t>param</a:t>
            </a:r>
            <a:r>
              <a:rPr lang="en-US" dirty="0" smtClean="0"/>
              <a:t>&gt;					</a:t>
            </a:r>
            <a:r>
              <a:rPr lang="en-US" dirty="0" smtClean="0">
                <a:solidFill>
                  <a:srgbClr val="FF0000"/>
                </a:solidFill>
              </a:rPr>
              <a:t>(Application specific/Servlet context)</a:t>
            </a:r>
          </a:p>
          <a:p>
            <a:pPr algn="l"/>
            <a:r>
              <a:rPr lang="en-US" dirty="0"/>
              <a:t>	</a:t>
            </a:r>
            <a:r>
              <a:rPr lang="en-US" dirty="0" smtClean="0"/>
              <a:t>	&lt;</a:t>
            </a:r>
            <a:r>
              <a:rPr lang="en-US" dirty="0" err="1" smtClean="0"/>
              <a:t>param</a:t>
            </a:r>
            <a:r>
              <a:rPr lang="en-US" dirty="0" smtClean="0"/>
              <a:t>-name&gt;&lt;/</a:t>
            </a:r>
            <a:r>
              <a:rPr lang="en-US" dirty="0" err="1" smtClean="0"/>
              <a:t>param</a:t>
            </a:r>
            <a:r>
              <a:rPr lang="en-US" dirty="0" smtClean="0"/>
              <a:t>-name&gt;</a:t>
            </a:r>
          </a:p>
          <a:p>
            <a:pPr algn="l"/>
            <a:r>
              <a:rPr lang="en-US" dirty="0"/>
              <a:t>	</a:t>
            </a:r>
            <a:r>
              <a:rPr lang="en-US" dirty="0" smtClean="0"/>
              <a:t>	&lt;</a:t>
            </a:r>
            <a:r>
              <a:rPr lang="en-US" dirty="0" err="1" smtClean="0"/>
              <a:t>param</a:t>
            </a:r>
            <a:r>
              <a:rPr lang="en-US" dirty="0" smtClean="0"/>
              <a:t>-value&gt;&lt;/</a:t>
            </a:r>
            <a:r>
              <a:rPr lang="en-US" dirty="0" err="1" smtClean="0"/>
              <a:t>param</a:t>
            </a:r>
            <a:r>
              <a:rPr lang="en-US" dirty="0" smtClean="0"/>
              <a:t>-value&gt;</a:t>
            </a:r>
            <a:endParaRPr lang="en-US" dirty="0"/>
          </a:p>
          <a:p>
            <a:pPr algn="l"/>
            <a:r>
              <a:rPr lang="en-US" dirty="0" smtClean="0"/>
              <a:t>	&lt;/context-</a:t>
            </a:r>
            <a:r>
              <a:rPr lang="en-US" dirty="0" err="1" smtClean="0"/>
              <a:t>param</a:t>
            </a:r>
            <a:r>
              <a:rPr lang="en-US" dirty="0" smtClean="0"/>
              <a:t>&gt;</a:t>
            </a:r>
          </a:p>
          <a:p>
            <a:pPr algn="l"/>
            <a:r>
              <a:rPr lang="en-US" dirty="0"/>
              <a:t>	</a:t>
            </a:r>
            <a:r>
              <a:rPr lang="en-US" dirty="0" smtClean="0"/>
              <a:t>……</a:t>
            </a:r>
          </a:p>
          <a:p>
            <a:pPr algn="l"/>
            <a:r>
              <a:rPr lang="en-US" dirty="0"/>
              <a:t>	</a:t>
            </a:r>
            <a:r>
              <a:rPr lang="en-US" dirty="0" smtClean="0"/>
              <a:t>&lt;servlet&gt;</a:t>
            </a:r>
          </a:p>
          <a:p>
            <a:pPr algn="l"/>
            <a:r>
              <a:rPr lang="en-US" dirty="0"/>
              <a:t>	</a:t>
            </a:r>
            <a:r>
              <a:rPr lang="en-US" dirty="0" smtClean="0"/>
              <a:t>	&lt;</a:t>
            </a:r>
            <a:r>
              <a:rPr lang="en-US" dirty="0"/>
              <a:t>servlet-name&gt;welcome&lt;/servlet-name</a:t>
            </a:r>
            <a:r>
              <a:rPr lang="en-US" dirty="0" smtClean="0"/>
              <a:t>&gt;</a:t>
            </a:r>
          </a:p>
          <a:p>
            <a:pPr algn="l"/>
            <a:r>
              <a:rPr lang="en-US" dirty="0"/>
              <a:t>	</a:t>
            </a:r>
            <a:r>
              <a:rPr lang="en-US" dirty="0" smtClean="0"/>
              <a:t>	&lt;</a:t>
            </a:r>
            <a:r>
              <a:rPr lang="en-US" dirty="0"/>
              <a:t>servlet-class&gt;</a:t>
            </a:r>
            <a:r>
              <a:rPr lang="en-US" dirty="0" err="1"/>
              <a:t>com.st.Welcome</a:t>
            </a:r>
            <a:r>
              <a:rPr lang="en-US" dirty="0"/>
              <a:t>&lt;/servlet-class</a:t>
            </a:r>
            <a:r>
              <a:rPr lang="en-US" dirty="0" smtClean="0"/>
              <a:t>&gt;</a:t>
            </a:r>
          </a:p>
          <a:p>
            <a:pPr algn="l"/>
            <a:r>
              <a:rPr lang="en-US" dirty="0"/>
              <a:t>	</a:t>
            </a:r>
            <a:r>
              <a:rPr lang="en-US" dirty="0" smtClean="0"/>
              <a:t>	&lt;</a:t>
            </a:r>
            <a:r>
              <a:rPr lang="en-US" dirty="0" err="1" smtClean="0"/>
              <a:t>init-param</a:t>
            </a:r>
            <a:r>
              <a:rPr lang="en-US" dirty="0" smtClean="0"/>
              <a:t>&gt;				</a:t>
            </a:r>
            <a:r>
              <a:rPr lang="en-US" dirty="0" smtClean="0">
                <a:solidFill>
                  <a:srgbClr val="FF0000"/>
                </a:solidFill>
              </a:rPr>
              <a:t>(Servlet specific/Servlet </a:t>
            </a:r>
            <a:r>
              <a:rPr lang="en-US" dirty="0" err="1" smtClean="0">
                <a:solidFill>
                  <a:srgbClr val="FF0000"/>
                </a:solidFill>
              </a:rPr>
              <a:t>config</a:t>
            </a:r>
            <a:r>
              <a:rPr lang="en-US" dirty="0" smtClean="0">
                <a:solidFill>
                  <a:srgbClr val="FF0000"/>
                </a:solidFill>
              </a:rPr>
              <a:t>)</a:t>
            </a:r>
          </a:p>
          <a:p>
            <a:pPr algn="l"/>
            <a:r>
              <a:rPr lang="en-US" dirty="0"/>
              <a:t>	</a:t>
            </a:r>
            <a:r>
              <a:rPr lang="en-US" dirty="0" smtClean="0"/>
              <a:t>		</a:t>
            </a:r>
            <a:r>
              <a:rPr lang="en-US" dirty="0"/>
              <a:t>&lt;</a:t>
            </a:r>
            <a:r>
              <a:rPr lang="en-US" dirty="0" err="1"/>
              <a:t>param</a:t>
            </a:r>
            <a:r>
              <a:rPr lang="en-US" dirty="0"/>
              <a:t>-name&gt;&lt;/</a:t>
            </a:r>
            <a:r>
              <a:rPr lang="en-US" dirty="0" err="1"/>
              <a:t>param</a:t>
            </a:r>
            <a:r>
              <a:rPr lang="en-US" dirty="0"/>
              <a:t>-name&gt;</a:t>
            </a:r>
          </a:p>
          <a:p>
            <a:pPr algn="l"/>
            <a:r>
              <a:rPr lang="en-US" dirty="0" smtClean="0"/>
              <a:t>	</a:t>
            </a:r>
            <a:r>
              <a:rPr lang="en-US" dirty="0"/>
              <a:t>		&lt;</a:t>
            </a:r>
            <a:r>
              <a:rPr lang="en-US" dirty="0" err="1"/>
              <a:t>param</a:t>
            </a:r>
            <a:r>
              <a:rPr lang="en-US" dirty="0"/>
              <a:t>-value&gt;&lt;/</a:t>
            </a:r>
            <a:r>
              <a:rPr lang="en-US" dirty="0" err="1"/>
              <a:t>param</a:t>
            </a:r>
            <a:r>
              <a:rPr lang="en-US" dirty="0"/>
              <a:t>-value</a:t>
            </a:r>
            <a:r>
              <a:rPr lang="en-US" dirty="0" smtClean="0"/>
              <a:t>&gt;</a:t>
            </a:r>
          </a:p>
          <a:p>
            <a:pPr algn="l"/>
            <a:r>
              <a:rPr lang="en-US" dirty="0"/>
              <a:t>	</a:t>
            </a:r>
            <a:r>
              <a:rPr lang="en-US" dirty="0" smtClean="0"/>
              <a:t>	&lt;/</a:t>
            </a:r>
            <a:r>
              <a:rPr lang="en-US" dirty="0" err="1" smtClean="0"/>
              <a:t>init-param</a:t>
            </a:r>
            <a:r>
              <a:rPr lang="en-US" dirty="0" smtClean="0"/>
              <a:t>&gt;</a:t>
            </a:r>
          </a:p>
          <a:p>
            <a:pPr algn="l"/>
            <a:r>
              <a:rPr lang="en-US" dirty="0"/>
              <a:t>		</a:t>
            </a:r>
            <a:r>
              <a:rPr lang="en-US" dirty="0" smtClean="0"/>
              <a:t>......</a:t>
            </a:r>
          </a:p>
          <a:p>
            <a:pPr algn="l"/>
            <a:r>
              <a:rPr lang="en-US" dirty="0"/>
              <a:t>	</a:t>
            </a:r>
            <a:r>
              <a:rPr lang="en-US" dirty="0" smtClean="0"/>
              <a:t>&lt;/servlet&gt;</a:t>
            </a:r>
          </a:p>
          <a:p>
            <a:pPr algn="l"/>
            <a:r>
              <a:rPr lang="en-US" dirty="0" smtClean="0"/>
              <a:t>&lt;/web-app&gt;</a:t>
            </a:r>
            <a:endParaRPr lang="en-US" dirty="0"/>
          </a:p>
          <a:p>
            <a:pPr algn="l"/>
            <a:endParaRPr lang="en-US" dirty="0" smtClean="0"/>
          </a:p>
        </p:txBody>
      </p:sp>
    </p:spTree>
    <p:extLst>
      <p:ext uri="{BB962C8B-B14F-4D97-AF65-F5344CB8AC3E}">
        <p14:creationId xmlns:p14="http://schemas.microsoft.com/office/powerpoint/2010/main" val="399668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a:bodyPr>
          <a:lstStyle/>
          <a:p>
            <a:pPr algn="r"/>
            <a:r>
              <a:rPr lang="en-US" sz="2800" dirty="0" err="1">
                <a:solidFill>
                  <a:srgbClr val="FF0000"/>
                </a:solidFill>
              </a:rPr>
              <a:t>ServletContext</a:t>
            </a:r>
            <a:r>
              <a:rPr lang="en-US" sz="2800" dirty="0">
                <a:solidFill>
                  <a:srgbClr val="FF0000"/>
                </a:solidFill>
              </a:rPr>
              <a:t> Interface</a:t>
            </a:r>
          </a:p>
        </p:txBody>
      </p:sp>
      <p:sp>
        <p:nvSpPr>
          <p:cNvPr id="3" name="Subtitle 2"/>
          <p:cNvSpPr>
            <a:spLocks noGrp="1"/>
          </p:cNvSpPr>
          <p:nvPr>
            <p:ph type="subTitle" idx="1"/>
          </p:nvPr>
        </p:nvSpPr>
        <p:spPr>
          <a:xfrm>
            <a:off x="696037" y="859808"/>
            <a:ext cx="10931856" cy="5786651"/>
          </a:xfrm>
        </p:spPr>
        <p:txBody>
          <a:bodyPr>
            <a:normAutofit/>
          </a:bodyPr>
          <a:lstStyle/>
          <a:p>
            <a:pPr algn="l"/>
            <a:r>
              <a:rPr lang="en-US" b="1" dirty="0" err="1"/>
              <a:t>ServletContext</a:t>
            </a:r>
            <a:r>
              <a:rPr lang="en-US" b="1" dirty="0"/>
              <a:t> Interface</a:t>
            </a:r>
          </a:p>
          <a:p>
            <a:pPr algn="l"/>
            <a:r>
              <a:rPr lang="en-US" dirty="0" smtClean="0"/>
              <a:t>An </a:t>
            </a:r>
            <a:r>
              <a:rPr lang="en-US" dirty="0"/>
              <a:t>object of </a:t>
            </a:r>
            <a:r>
              <a:rPr lang="en-US" dirty="0" err="1"/>
              <a:t>ServletContext</a:t>
            </a:r>
            <a:r>
              <a:rPr lang="en-US" dirty="0"/>
              <a:t> is created by the web container at time of deploying the project. This object can be used to get configuration information from web.xml file. There is only one </a:t>
            </a:r>
            <a:r>
              <a:rPr lang="en-US" dirty="0" err="1"/>
              <a:t>ServletContext</a:t>
            </a:r>
            <a:r>
              <a:rPr lang="en-US" dirty="0"/>
              <a:t> object per web application</a:t>
            </a:r>
            <a:r>
              <a:rPr lang="en-US" dirty="0" smtClean="0"/>
              <a:t>.</a:t>
            </a:r>
          </a:p>
          <a:p>
            <a:pPr algn="l"/>
            <a:r>
              <a:rPr lang="en-US" dirty="0"/>
              <a:t>If any information is shared to many servlet, it is better to provide it from the web.xml file using the &lt;context-</a:t>
            </a:r>
            <a:r>
              <a:rPr lang="en-US" dirty="0" err="1"/>
              <a:t>param</a:t>
            </a:r>
            <a:r>
              <a:rPr lang="en-US" dirty="0"/>
              <a:t>&gt; element</a:t>
            </a:r>
            <a:r>
              <a:rPr lang="en-US" dirty="0" smtClean="0"/>
              <a:t>.</a:t>
            </a:r>
          </a:p>
          <a:p>
            <a:pPr algn="l"/>
            <a:endParaRPr lang="en-US" dirty="0"/>
          </a:p>
          <a:p>
            <a:pPr algn="l"/>
            <a:r>
              <a:rPr lang="en-US" b="1" dirty="0"/>
              <a:t>Advantage of </a:t>
            </a:r>
            <a:r>
              <a:rPr lang="en-US" b="1" dirty="0" err="1"/>
              <a:t>ServletContext</a:t>
            </a:r>
            <a:endParaRPr lang="en-US" b="1" dirty="0"/>
          </a:p>
          <a:p>
            <a:pPr algn="l"/>
            <a:r>
              <a:rPr lang="en-US" dirty="0"/>
              <a:t> </a:t>
            </a:r>
            <a:r>
              <a:rPr lang="en-US" dirty="0" smtClean="0"/>
              <a:t>Easy </a:t>
            </a:r>
            <a:r>
              <a:rPr lang="en-US" dirty="0"/>
              <a:t>to maintain if any information is shared to all the servlet, it is better to make it available for all the servlet. We provide this information from the web.xml file, so if the information is changed, we don't need to modify the servlet. Thus it removes maintenance problem.</a:t>
            </a:r>
          </a:p>
          <a:p>
            <a:pPr algn="l"/>
            <a:endParaRPr lang="en-US" dirty="0"/>
          </a:p>
          <a:p>
            <a:pPr algn="l"/>
            <a:endParaRPr lang="en-US" dirty="0" smtClean="0"/>
          </a:p>
        </p:txBody>
      </p:sp>
    </p:spTree>
    <p:extLst>
      <p:ext uri="{BB962C8B-B14F-4D97-AF65-F5344CB8AC3E}">
        <p14:creationId xmlns:p14="http://schemas.microsoft.com/office/powerpoint/2010/main" val="173243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a:bodyPr>
          <a:lstStyle/>
          <a:p>
            <a:pPr algn="r"/>
            <a:r>
              <a:rPr lang="en-US" sz="2800" dirty="0" err="1">
                <a:solidFill>
                  <a:srgbClr val="FF0000"/>
                </a:solidFill>
              </a:rPr>
              <a:t>ServletContext</a:t>
            </a:r>
            <a:r>
              <a:rPr lang="en-US" sz="2800" dirty="0">
                <a:solidFill>
                  <a:srgbClr val="FF0000"/>
                </a:solidFill>
              </a:rPr>
              <a:t> Interface</a:t>
            </a:r>
          </a:p>
        </p:txBody>
      </p:sp>
      <p:sp>
        <p:nvSpPr>
          <p:cNvPr id="3" name="Subtitle 2"/>
          <p:cNvSpPr>
            <a:spLocks noGrp="1"/>
          </p:cNvSpPr>
          <p:nvPr>
            <p:ph type="subTitle" idx="1"/>
          </p:nvPr>
        </p:nvSpPr>
        <p:spPr>
          <a:xfrm>
            <a:off x="696037" y="859808"/>
            <a:ext cx="10931856" cy="5786651"/>
          </a:xfrm>
        </p:spPr>
        <p:txBody>
          <a:bodyPr>
            <a:normAutofit/>
          </a:bodyPr>
          <a:lstStyle/>
          <a:p>
            <a:pPr algn="l"/>
            <a:r>
              <a:rPr lang="en-US" b="1" dirty="0"/>
              <a:t>Usage of </a:t>
            </a:r>
            <a:r>
              <a:rPr lang="en-US" b="1" dirty="0" err="1"/>
              <a:t>ServletContext</a:t>
            </a:r>
            <a:r>
              <a:rPr lang="en-US" b="1" dirty="0"/>
              <a:t> </a:t>
            </a:r>
            <a:r>
              <a:rPr lang="en-US" b="1" dirty="0" smtClean="0"/>
              <a:t>Interface</a:t>
            </a:r>
            <a:endParaRPr lang="en-US" dirty="0" smtClean="0"/>
          </a:p>
          <a:p>
            <a:pPr algn="l"/>
            <a:r>
              <a:rPr lang="en-US" sz="2000" dirty="0" smtClean="0"/>
              <a:t>There </a:t>
            </a:r>
            <a:r>
              <a:rPr lang="en-US" sz="2000" dirty="0"/>
              <a:t>can be a lot of usage of </a:t>
            </a:r>
            <a:r>
              <a:rPr lang="en-US" sz="2000" dirty="0" err="1"/>
              <a:t>ServletContext</a:t>
            </a:r>
            <a:r>
              <a:rPr lang="en-US" sz="2000" dirty="0"/>
              <a:t> object. Some of them are as follows:</a:t>
            </a:r>
          </a:p>
          <a:p>
            <a:pPr algn="l"/>
            <a:r>
              <a:rPr lang="en-US" sz="2000" dirty="0"/>
              <a:t> 1.The object of </a:t>
            </a:r>
            <a:r>
              <a:rPr lang="en-US" sz="2000" dirty="0" err="1"/>
              <a:t>ServletContext</a:t>
            </a:r>
            <a:r>
              <a:rPr lang="en-US" sz="2000" dirty="0"/>
              <a:t> provides an interface between the container and servlet.</a:t>
            </a:r>
          </a:p>
          <a:p>
            <a:pPr algn="l"/>
            <a:r>
              <a:rPr lang="en-US" sz="2000" dirty="0"/>
              <a:t> 2.The </a:t>
            </a:r>
            <a:r>
              <a:rPr lang="en-US" sz="2000" dirty="0" err="1"/>
              <a:t>ServletContext</a:t>
            </a:r>
            <a:r>
              <a:rPr lang="en-US" sz="2000" dirty="0"/>
              <a:t> object can be used to get configuration information from the web.xml file.</a:t>
            </a:r>
          </a:p>
          <a:p>
            <a:pPr algn="l"/>
            <a:r>
              <a:rPr lang="en-US" sz="2000" dirty="0"/>
              <a:t> 3.The </a:t>
            </a:r>
            <a:r>
              <a:rPr lang="en-US" sz="2000" dirty="0" err="1"/>
              <a:t>ServletContext</a:t>
            </a:r>
            <a:r>
              <a:rPr lang="en-US" sz="2000" dirty="0"/>
              <a:t> object can be used to set, get or remove attribute from the web.xml file.</a:t>
            </a:r>
          </a:p>
          <a:p>
            <a:pPr algn="l"/>
            <a:r>
              <a:rPr lang="en-US" sz="2000" dirty="0"/>
              <a:t> 4.The </a:t>
            </a:r>
            <a:r>
              <a:rPr lang="en-US" sz="2000" dirty="0" err="1"/>
              <a:t>ServletContext</a:t>
            </a:r>
            <a:r>
              <a:rPr lang="en-US" sz="2000" dirty="0"/>
              <a:t> object can be used to provide inter-application communication.</a:t>
            </a:r>
          </a:p>
          <a:p>
            <a:pPr algn="l"/>
            <a:endParaRPr lang="en-US"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449" y="3753133"/>
            <a:ext cx="6777149" cy="2456597"/>
          </a:xfrm>
          <a:prstGeom prst="rect">
            <a:avLst/>
          </a:prstGeom>
        </p:spPr>
      </p:pic>
    </p:spTree>
    <p:extLst>
      <p:ext uri="{BB962C8B-B14F-4D97-AF65-F5344CB8AC3E}">
        <p14:creationId xmlns:p14="http://schemas.microsoft.com/office/powerpoint/2010/main" val="145884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a:bodyPr>
          <a:lstStyle/>
          <a:p>
            <a:pPr algn="r"/>
            <a:r>
              <a:rPr lang="en-US" sz="2800" dirty="0" err="1">
                <a:solidFill>
                  <a:srgbClr val="FF0000"/>
                </a:solidFill>
              </a:rPr>
              <a:t>ServletContext</a:t>
            </a:r>
            <a:r>
              <a:rPr lang="en-US" sz="2800" dirty="0">
                <a:solidFill>
                  <a:srgbClr val="FF0000"/>
                </a:solidFill>
              </a:rPr>
              <a:t> Interface</a:t>
            </a:r>
          </a:p>
        </p:txBody>
      </p:sp>
      <p:sp>
        <p:nvSpPr>
          <p:cNvPr id="3" name="Subtitle 2"/>
          <p:cNvSpPr>
            <a:spLocks noGrp="1"/>
          </p:cNvSpPr>
          <p:nvPr>
            <p:ph type="subTitle" idx="1"/>
          </p:nvPr>
        </p:nvSpPr>
        <p:spPr>
          <a:xfrm>
            <a:off x="696037" y="859808"/>
            <a:ext cx="10931856" cy="5786651"/>
          </a:xfrm>
        </p:spPr>
        <p:txBody>
          <a:bodyPr>
            <a:normAutofit fontScale="92500" lnSpcReduction="10000"/>
          </a:bodyPr>
          <a:lstStyle/>
          <a:p>
            <a:pPr algn="l"/>
            <a:r>
              <a:rPr lang="en-US" b="1" dirty="0"/>
              <a:t>Commonly used methods of </a:t>
            </a:r>
            <a:r>
              <a:rPr lang="en-US" b="1" dirty="0" err="1"/>
              <a:t>ServletContext</a:t>
            </a:r>
            <a:r>
              <a:rPr lang="en-US" b="1" dirty="0"/>
              <a:t> interface</a:t>
            </a:r>
          </a:p>
          <a:p>
            <a:pPr algn="l"/>
            <a:endParaRPr lang="en-US" dirty="0"/>
          </a:p>
          <a:p>
            <a:pPr algn="l"/>
            <a:r>
              <a:rPr lang="en-US" dirty="0"/>
              <a:t>There is given some commonly used methods of </a:t>
            </a:r>
            <a:r>
              <a:rPr lang="en-US" dirty="0" err="1"/>
              <a:t>ServletContext</a:t>
            </a:r>
            <a:r>
              <a:rPr lang="en-US" dirty="0"/>
              <a:t> interface. 1.public String </a:t>
            </a:r>
            <a:r>
              <a:rPr lang="en-US" dirty="0" err="1"/>
              <a:t>getInitParameter</a:t>
            </a:r>
            <a:r>
              <a:rPr lang="en-US" dirty="0"/>
              <a:t>(String name):Returns the parameter value for the specified parameter name.</a:t>
            </a:r>
          </a:p>
          <a:p>
            <a:pPr algn="l"/>
            <a:r>
              <a:rPr lang="en-US" dirty="0"/>
              <a:t> 2.public Enumeration </a:t>
            </a:r>
            <a:r>
              <a:rPr lang="en-US" b="1" dirty="0" err="1"/>
              <a:t>getInitParameterNames</a:t>
            </a:r>
            <a:r>
              <a:rPr lang="en-US" b="1" dirty="0"/>
              <a:t>():</a:t>
            </a:r>
            <a:r>
              <a:rPr lang="en-US" dirty="0"/>
              <a:t>Returns the names of the context's initialization parameters.</a:t>
            </a:r>
          </a:p>
          <a:p>
            <a:pPr algn="l"/>
            <a:r>
              <a:rPr lang="en-US" dirty="0"/>
              <a:t> 3.public void </a:t>
            </a:r>
            <a:r>
              <a:rPr lang="en-US" b="1" dirty="0" err="1"/>
              <a:t>setAttribute</a:t>
            </a:r>
            <a:r>
              <a:rPr lang="en-US" dirty="0"/>
              <a:t>(String </a:t>
            </a:r>
            <a:r>
              <a:rPr lang="en-US" dirty="0" err="1"/>
              <a:t>name,Object</a:t>
            </a:r>
            <a:r>
              <a:rPr lang="en-US" dirty="0"/>
              <a:t> object):sets the given object in the application scope.</a:t>
            </a:r>
          </a:p>
          <a:p>
            <a:pPr algn="l"/>
            <a:r>
              <a:rPr lang="en-US" dirty="0"/>
              <a:t> 4.public Object </a:t>
            </a:r>
            <a:r>
              <a:rPr lang="en-US" b="1" dirty="0" err="1"/>
              <a:t>getAttribute</a:t>
            </a:r>
            <a:r>
              <a:rPr lang="en-US" dirty="0"/>
              <a:t>(String name):Returns the attribute for the specified name.</a:t>
            </a:r>
          </a:p>
          <a:p>
            <a:pPr algn="l"/>
            <a:r>
              <a:rPr lang="en-US" dirty="0"/>
              <a:t>5</a:t>
            </a:r>
            <a:r>
              <a:rPr lang="en-US" dirty="0" smtClean="0"/>
              <a:t>.public </a:t>
            </a:r>
            <a:r>
              <a:rPr lang="en-US" dirty="0"/>
              <a:t>void </a:t>
            </a:r>
            <a:r>
              <a:rPr lang="en-US" b="1" dirty="0" err="1"/>
              <a:t>removeAttribute</a:t>
            </a:r>
            <a:r>
              <a:rPr lang="en-US" dirty="0"/>
              <a:t>(String name):Removes the attribute with the given name from the servlet context.</a:t>
            </a:r>
          </a:p>
          <a:p>
            <a:pPr algn="l"/>
            <a:endParaRPr lang="en-US" dirty="0" smtClean="0"/>
          </a:p>
          <a:p>
            <a:pPr algn="l"/>
            <a:r>
              <a:rPr lang="en-US" b="1" dirty="0" smtClean="0"/>
              <a:t>How </a:t>
            </a:r>
            <a:r>
              <a:rPr lang="en-US" b="1" dirty="0"/>
              <a:t>to get the object of </a:t>
            </a:r>
            <a:r>
              <a:rPr lang="en-US" b="1" dirty="0" err="1"/>
              <a:t>ServletContext</a:t>
            </a:r>
            <a:r>
              <a:rPr lang="en-US" b="1" dirty="0"/>
              <a:t> interface</a:t>
            </a:r>
          </a:p>
          <a:p>
            <a:r>
              <a:rPr lang="en-US" b="1" dirty="0" err="1"/>
              <a:t>getServletContext</a:t>
            </a:r>
            <a:r>
              <a:rPr lang="en-US" b="1" dirty="0"/>
              <a:t>() </a:t>
            </a:r>
            <a:r>
              <a:rPr lang="en-US" dirty="0"/>
              <a:t>method of </a:t>
            </a:r>
            <a:r>
              <a:rPr lang="en-US" dirty="0" err="1"/>
              <a:t>ServletConfig</a:t>
            </a:r>
            <a:r>
              <a:rPr lang="en-US" dirty="0"/>
              <a:t> interface returns the object of </a:t>
            </a:r>
            <a:r>
              <a:rPr lang="en-US" dirty="0" err="1"/>
              <a:t>ServletContext</a:t>
            </a:r>
            <a:r>
              <a:rPr lang="en-US" dirty="0"/>
              <a:t>.</a:t>
            </a:r>
          </a:p>
          <a:p>
            <a:r>
              <a:rPr lang="en-US" b="1" dirty="0" err="1"/>
              <a:t>getServletContext</a:t>
            </a:r>
            <a:r>
              <a:rPr lang="en-US" b="1" dirty="0"/>
              <a:t>() </a:t>
            </a:r>
            <a:r>
              <a:rPr lang="en-US" dirty="0"/>
              <a:t>method of </a:t>
            </a:r>
            <a:r>
              <a:rPr lang="en-US" dirty="0" err="1"/>
              <a:t>GenericServlet</a:t>
            </a:r>
            <a:r>
              <a:rPr lang="en-US" dirty="0"/>
              <a:t> class returns the object of </a:t>
            </a:r>
            <a:r>
              <a:rPr lang="en-US" dirty="0" err="1"/>
              <a:t>ServletContext</a:t>
            </a:r>
            <a:r>
              <a:rPr lang="en-US" dirty="0"/>
              <a:t>.</a:t>
            </a:r>
          </a:p>
          <a:p>
            <a:pPr algn="l"/>
            <a:endParaRPr lang="en-US" dirty="0" smtClean="0"/>
          </a:p>
        </p:txBody>
      </p:sp>
    </p:spTree>
    <p:extLst>
      <p:ext uri="{BB962C8B-B14F-4D97-AF65-F5344CB8AC3E}">
        <p14:creationId xmlns:p14="http://schemas.microsoft.com/office/powerpoint/2010/main" val="151485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a:bodyPr>
          <a:lstStyle/>
          <a:p>
            <a:pPr algn="l"/>
            <a:r>
              <a:rPr lang="en-US" sz="2800" dirty="0" err="1">
                <a:solidFill>
                  <a:srgbClr val="FF0000"/>
                </a:solidFill>
              </a:rPr>
              <a:t>ServletConfig</a:t>
            </a:r>
            <a:r>
              <a:rPr lang="en-US" sz="2800" dirty="0">
                <a:solidFill>
                  <a:srgbClr val="FF0000"/>
                </a:solidFill>
              </a:rPr>
              <a:t> Interface</a:t>
            </a:r>
          </a:p>
        </p:txBody>
      </p:sp>
      <p:sp>
        <p:nvSpPr>
          <p:cNvPr id="3" name="Subtitle 2"/>
          <p:cNvSpPr>
            <a:spLocks noGrp="1"/>
          </p:cNvSpPr>
          <p:nvPr>
            <p:ph type="subTitle" idx="1"/>
          </p:nvPr>
        </p:nvSpPr>
        <p:spPr>
          <a:xfrm>
            <a:off x="696037" y="859808"/>
            <a:ext cx="10931856" cy="5786651"/>
          </a:xfrm>
        </p:spPr>
        <p:txBody>
          <a:bodyPr>
            <a:normAutofit/>
          </a:bodyPr>
          <a:lstStyle/>
          <a:p>
            <a:pPr algn="l"/>
            <a:r>
              <a:rPr lang="en-US" b="1" dirty="0" err="1"/>
              <a:t>ServletConfig</a:t>
            </a:r>
            <a:r>
              <a:rPr lang="en-US" b="1" dirty="0"/>
              <a:t> Interface</a:t>
            </a:r>
          </a:p>
          <a:p>
            <a:pPr algn="l"/>
            <a:r>
              <a:rPr lang="en-US" dirty="0"/>
              <a:t> </a:t>
            </a:r>
          </a:p>
          <a:p>
            <a:pPr algn="l"/>
            <a:r>
              <a:rPr lang="en-US" dirty="0"/>
              <a:t>An object of </a:t>
            </a:r>
            <a:r>
              <a:rPr lang="en-US" dirty="0" err="1"/>
              <a:t>ServletConfig</a:t>
            </a:r>
            <a:r>
              <a:rPr lang="en-US" dirty="0"/>
              <a:t> is created by the web container for each servlet. This object can be used to get configuration information from web.xml file.</a:t>
            </a:r>
          </a:p>
          <a:p>
            <a:pPr algn="l"/>
            <a:r>
              <a:rPr lang="en-US" dirty="0"/>
              <a:t> </a:t>
            </a:r>
            <a:r>
              <a:rPr lang="en-US" dirty="0" smtClean="0"/>
              <a:t>If </a:t>
            </a:r>
            <a:r>
              <a:rPr lang="en-US" dirty="0"/>
              <a:t>the configuration information is modified from the web.xml file, we don't need to change the servlet. So it is easier to manage the web application if any specific content is modified from time to time.</a:t>
            </a:r>
          </a:p>
          <a:p>
            <a:pPr algn="l"/>
            <a:r>
              <a:rPr lang="en-US" dirty="0"/>
              <a:t> </a:t>
            </a:r>
          </a:p>
          <a:p>
            <a:pPr algn="l"/>
            <a:r>
              <a:rPr lang="en-US" b="1" dirty="0"/>
              <a:t>Advantage of </a:t>
            </a:r>
            <a:r>
              <a:rPr lang="en-US" b="1" dirty="0" err="1"/>
              <a:t>ServletConfig</a:t>
            </a:r>
            <a:endParaRPr lang="en-US" b="1" dirty="0"/>
          </a:p>
          <a:p>
            <a:pPr algn="l"/>
            <a:r>
              <a:rPr lang="en-US" dirty="0"/>
              <a:t> </a:t>
            </a:r>
          </a:p>
          <a:p>
            <a:pPr algn="l"/>
            <a:r>
              <a:rPr lang="en-US" dirty="0"/>
              <a:t>The core advantage of </a:t>
            </a:r>
            <a:r>
              <a:rPr lang="en-US" dirty="0" err="1"/>
              <a:t>ServletConfig</a:t>
            </a:r>
            <a:r>
              <a:rPr lang="en-US" dirty="0"/>
              <a:t> is that you don't need to edit the servlet file if information is modified from the web.xml file.</a:t>
            </a:r>
            <a:endParaRPr lang="en-US" dirty="0" smtClean="0"/>
          </a:p>
        </p:txBody>
      </p:sp>
    </p:spTree>
    <p:extLst>
      <p:ext uri="{BB962C8B-B14F-4D97-AF65-F5344CB8AC3E}">
        <p14:creationId xmlns:p14="http://schemas.microsoft.com/office/powerpoint/2010/main" val="274856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a:bodyPr>
          <a:lstStyle/>
          <a:p>
            <a:pPr algn="l"/>
            <a:r>
              <a:rPr lang="en-US" sz="2800" dirty="0" err="1">
                <a:solidFill>
                  <a:srgbClr val="FF0000"/>
                </a:solidFill>
              </a:rPr>
              <a:t>ServletConfig</a:t>
            </a:r>
            <a:r>
              <a:rPr lang="en-US" sz="2800" dirty="0">
                <a:solidFill>
                  <a:srgbClr val="FF0000"/>
                </a:solidFill>
              </a:rPr>
              <a:t> Interface</a:t>
            </a:r>
          </a:p>
        </p:txBody>
      </p:sp>
      <p:sp>
        <p:nvSpPr>
          <p:cNvPr id="3" name="Subtitle 2"/>
          <p:cNvSpPr>
            <a:spLocks noGrp="1"/>
          </p:cNvSpPr>
          <p:nvPr>
            <p:ph type="subTitle" idx="1"/>
          </p:nvPr>
        </p:nvSpPr>
        <p:spPr>
          <a:xfrm>
            <a:off x="696037" y="859808"/>
            <a:ext cx="10931856" cy="5786651"/>
          </a:xfrm>
        </p:spPr>
        <p:txBody>
          <a:bodyPr>
            <a:normAutofit/>
          </a:bodyPr>
          <a:lstStyle/>
          <a:p>
            <a:pPr algn="l"/>
            <a:r>
              <a:rPr lang="en-US" b="1" dirty="0"/>
              <a:t>Methods of </a:t>
            </a:r>
            <a:r>
              <a:rPr lang="en-US" b="1" dirty="0" err="1"/>
              <a:t>ServletConfig</a:t>
            </a:r>
            <a:r>
              <a:rPr lang="en-US" b="1" dirty="0"/>
              <a:t> interface</a:t>
            </a:r>
          </a:p>
          <a:p>
            <a:pPr algn="l"/>
            <a:r>
              <a:rPr lang="en-US" dirty="0"/>
              <a:t> 1.public String </a:t>
            </a:r>
            <a:r>
              <a:rPr lang="en-US" dirty="0" err="1"/>
              <a:t>getInitParameter</a:t>
            </a:r>
            <a:r>
              <a:rPr lang="en-US" dirty="0"/>
              <a:t>(String name):Returns the parameter value for the specified parameter name.</a:t>
            </a:r>
          </a:p>
          <a:p>
            <a:pPr algn="l"/>
            <a:r>
              <a:rPr lang="en-US" dirty="0"/>
              <a:t> 2.public Enumeration </a:t>
            </a:r>
            <a:r>
              <a:rPr lang="en-US" dirty="0" err="1"/>
              <a:t>getInitParameterNames</a:t>
            </a:r>
            <a:r>
              <a:rPr lang="en-US" dirty="0"/>
              <a:t>():Returns an enumeration of all the initialization parameter names.</a:t>
            </a:r>
          </a:p>
          <a:p>
            <a:pPr algn="l"/>
            <a:r>
              <a:rPr lang="en-US" dirty="0"/>
              <a:t> 3.public String </a:t>
            </a:r>
            <a:r>
              <a:rPr lang="en-US" dirty="0" err="1"/>
              <a:t>getServletName</a:t>
            </a:r>
            <a:r>
              <a:rPr lang="en-US" dirty="0"/>
              <a:t>():Returns the name of the servlet.</a:t>
            </a:r>
          </a:p>
          <a:p>
            <a:pPr algn="l"/>
            <a:r>
              <a:rPr lang="en-US" dirty="0"/>
              <a:t> 4.public </a:t>
            </a:r>
            <a:r>
              <a:rPr lang="en-US" dirty="0" err="1"/>
              <a:t>ServletContext</a:t>
            </a:r>
            <a:r>
              <a:rPr lang="en-US" dirty="0"/>
              <a:t> </a:t>
            </a:r>
            <a:r>
              <a:rPr lang="en-US" dirty="0" err="1"/>
              <a:t>getServletContext</a:t>
            </a:r>
            <a:r>
              <a:rPr lang="en-US" dirty="0"/>
              <a:t>():Returns an object of </a:t>
            </a:r>
            <a:r>
              <a:rPr lang="en-US" dirty="0" err="1"/>
              <a:t>ServletContext</a:t>
            </a:r>
            <a:r>
              <a:rPr lang="en-US" dirty="0"/>
              <a:t>.</a:t>
            </a:r>
          </a:p>
          <a:p>
            <a:pPr algn="l"/>
            <a:r>
              <a:rPr lang="en-US" dirty="0"/>
              <a:t> </a:t>
            </a:r>
          </a:p>
          <a:p>
            <a:pPr algn="l"/>
            <a:endParaRPr lang="en-US" dirty="0"/>
          </a:p>
          <a:p>
            <a:pPr algn="l"/>
            <a:r>
              <a:rPr lang="en-US" b="1" dirty="0"/>
              <a:t>How to get the object of </a:t>
            </a:r>
            <a:r>
              <a:rPr lang="en-US" b="1" dirty="0" err="1"/>
              <a:t>ServletConfig</a:t>
            </a:r>
            <a:endParaRPr lang="en-US" b="1" dirty="0"/>
          </a:p>
          <a:p>
            <a:pPr algn="l"/>
            <a:r>
              <a:rPr lang="en-US" dirty="0"/>
              <a:t> 1.getServletConfig() method of Servlet interface returns the object of </a:t>
            </a:r>
            <a:r>
              <a:rPr lang="en-US" dirty="0" err="1"/>
              <a:t>ServletConfig</a:t>
            </a:r>
            <a:r>
              <a:rPr lang="en-US" dirty="0"/>
              <a:t>.</a:t>
            </a:r>
            <a:endParaRPr lang="en-US" dirty="0" smtClean="0"/>
          </a:p>
        </p:txBody>
      </p:sp>
    </p:spTree>
    <p:extLst>
      <p:ext uri="{BB962C8B-B14F-4D97-AF65-F5344CB8AC3E}">
        <p14:creationId xmlns:p14="http://schemas.microsoft.com/office/powerpoint/2010/main" val="236569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a:bodyPr>
          <a:lstStyle/>
          <a:p>
            <a:pPr algn="l"/>
            <a:r>
              <a:rPr lang="en-US" sz="2800" dirty="0" err="1" smtClean="0">
                <a:solidFill>
                  <a:srgbClr val="FF0000"/>
                </a:solidFill>
              </a:rPr>
              <a:t>InitParam</a:t>
            </a:r>
            <a:r>
              <a:rPr lang="en-US" sz="2800" dirty="0" smtClean="0">
                <a:solidFill>
                  <a:srgbClr val="FF0000"/>
                </a:solidFill>
              </a:rPr>
              <a:t> Example</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a:bodyPr>
          <a:lstStyle/>
          <a:p>
            <a:pPr algn="l"/>
            <a:r>
              <a:rPr lang="en-US" b="1" dirty="0" smtClean="0"/>
              <a:t>Edit Last Login Example</a:t>
            </a:r>
          </a:p>
          <a:p>
            <a:pPr algn="l"/>
            <a:endParaRPr lang="en-US" dirty="0" smtClean="0"/>
          </a:p>
          <a:p>
            <a:pPr algn="l"/>
            <a:r>
              <a:rPr lang="en-US" b="1" dirty="0" smtClean="0"/>
              <a:t>Add in web.xml</a:t>
            </a:r>
          </a:p>
          <a:p>
            <a:pPr algn="l"/>
            <a:r>
              <a:rPr lang="en-US" dirty="0"/>
              <a:t> &lt;context-</a:t>
            </a:r>
            <a:r>
              <a:rPr lang="en-US" dirty="0" err="1"/>
              <a:t>param</a:t>
            </a:r>
            <a:r>
              <a:rPr lang="en-US" dirty="0"/>
              <a:t>&gt;</a:t>
            </a:r>
          </a:p>
          <a:p>
            <a:pPr algn="l"/>
            <a:r>
              <a:rPr lang="en-US" dirty="0"/>
              <a:t>  &lt;</a:t>
            </a:r>
            <a:r>
              <a:rPr lang="en-US" dirty="0" err="1"/>
              <a:t>param</a:t>
            </a:r>
            <a:r>
              <a:rPr lang="en-US" dirty="0"/>
              <a:t>-name&gt;username&lt;/</a:t>
            </a:r>
            <a:r>
              <a:rPr lang="en-US" dirty="0" err="1"/>
              <a:t>param</a:t>
            </a:r>
            <a:r>
              <a:rPr lang="en-US" dirty="0"/>
              <a:t>-name&gt;</a:t>
            </a:r>
          </a:p>
          <a:p>
            <a:pPr algn="l"/>
            <a:r>
              <a:rPr lang="en-US" dirty="0"/>
              <a:t>  &lt;</a:t>
            </a:r>
            <a:r>
              <a:rPr lang="en-US" dirty="0" err="1"/>
              <a:t>param</a:t>
            </a:r>
            <a:r>
              <a:rPr lang="en-US" dirty="0"/>
              <a:t>-value&gt;</a:t>
            </a:r>
            <a:r>
              <a:rPr lang="en-US" dirty="0" err="1"/>
              <a:t>rohit</a:t>
            </a:r>
            <a:r>
              <a:rPr lang="en-US" dirty="0"/>
              <a:t>&lt;/</a:t>
            </a:r>
            <a:r>
              <a:rPr lang="en-US" dirty="0" err="1"/>
              <a:t>param</a:t>
            </a:r>
            <a:r>
              <a:rPr lang="en-US" dirty="0"/>
              <a:t>-value&gt;</a:t>
            </a:r>
          </a:p>
          <a:p>
            <a:pPr algn="l"/>
            <a:r>
              <a:rPr lang="en-US" dirty="0"/>
              <a:t>  &lt;/context-</a:t>
            </a:r>
            <a:r>
              <a:rPr lang="en-US" dirty="0" err="1"/>
              <a:t>param</a:t>
            </a:r>
            <a:r>
              <a:rPr lang="en-US" dirty="0"/>
              <a:t>&gt;</a:t>
            </a:r>
          </a:p>
          <a:p>
            <a:pPr algn="l"/>
            <a:r>
              <a:rPr lang="en-US" dirty="0"/>
              <a:t>  &lt;context-</a:t>
            </a:r>
            <a:r>
              <a:rPr lang="en-US" dirty="0" err="1"/>
              <a:t>param</a:t>
            </a:r>
            <a:r>
              <a:rPr lang="en-US" dirty="0"/>
              <a:t>&gt;</a:t>
            </a:r>
          </a:p>
          <a:p>
            <a:pPr algn="l"/>
            <a:r>
              <a:rPr lang="en-US" dirty="0"/>
              <a:t>  &lt;</a:t>
            </a:r>
            <a:r>
              <a:rPr lang="en-US" dirty="0" err="1"/>
              <a:t>param</a:t>
            </a:r>
            <a:r>
              <a:rPr lang="en-US" dirty="0"/>
              <a:t>-name&gt;password&lt;/</a:t>
            </a:r>
            <a:r>
              <a:rPr lang="en-US" dirty="0" err="1"/>
              <a:t>param</a:t>
            </a:r>
            <a:r>
              <a:rPr lang="en-US" dirty="0"/>
              <a:t>-name&gt;</a:t>
            </a:r>
          </a:p>
          <a:p>
            <a:pPr algn="l"/>
            <a:r>
              <a:rPr lang="en-US" dirty="0"/>
              <a:t>  &lt;</a:t>
            </a:r>
            <a:r>
              <a:rPr lang="en-US" dirty="0" err="1"/>
              <a:t>param</a:t>
            </a:r>
            <a:r>
              <a:rPr lang="en-US" dirty="0"/>
              <a:t>-value&gt;</a:t>
            </a:r>
            <a:r>
              <a:rPr lang="en-US" dirty="0" err="1"/>
              <a:t>rohit</a:t>
            </a:r>
            <a:r>
              <a:rPr lang="en-US" dirty="0"/>
              <a:t>&lt;/</a:t>
            </a:r>
            <a:r>
              <a:rPr lang="en-US" dirty="0" err="1"/>
              <a:t>param</a:t>
            </a:r>
            <a:r>
              <a:rPr lang="en-US" dirty="0"/>
              <a:t>-value&gt;</a:t>
            </a:r>
          </a:p>
          <a:p>
            <a:pPr algn="l"/>
            <a:r>
              <a:rPr lang="en-US" dirty="0"/>
              <a:t>  &lt;/context-</a:t>
            </a:r>
            <a:r>
              <a:rPr lang="en-US" dirty="0" err="1"/>
              <a:t>param</a:t>
            </a:r>
            <a:r>
              <a:rPr lang="en-US" dirty="0"/>
              <a:t>&gt;</a:t>
            </a:r>
          </a:p>
          <a:p>
            <a:pPr algn="l"/>
            <a:endParaRPr lang="en-US" dirty="0" smtClean="0"/>
          </a:p>
        </p:txBody>
      </p:sp>
    </p:spTree>
    <p:extLst>
      <p:ext uri="{BB962C8B-B14F-4D97-AF65-F5344CB8AC3E}">
        <p14:creationId xmlns:p14="http://schemas.microsoft.com/office/powerpoint/2010/main" val="303273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a:bodyPr>
          <a:lstStyle/>
          <a:p>
            <a:pPr algn="l"/>
            <a:r>
              <a:rPr lang="en-US" sz="2800" dirty="0" err="1" smtClean="0">
                <a:solidFill>
                  <a:srgbClr val="FF0000"/>
                </a:solidFill>
              </a:rPr>
              <a:t>InitParam</a:t>
            </a:r>
            <a:r>
              <a:rPr lang="en-US" sz="2800" dirty="0" smtClean="0">
                <a:solidFill>
                  <a:srgbClr val="FF0000"/>
                </a:solidFill>
              </a:rPr>
              <a:t> Example</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a:bodyPr>
          <a:lstStyle/>
          <a:p>
            <a:pPr algn="l"/>
            <a:r>
              <a:rPr lang="en-US" b="1" dirty="0" smtClean="0"/>
              <a:t>Change In Login.java</a:t>
            </a:r>
          </a:p>
          <a:p>
            <a:pPr algn="l"/>
            <a:endParaRPr lang="en-US" b="1" dirty="0"/>
          </a:p>
          <a:p>
            <a:pPr algn="l"/>
            <a:r>
              <a:rPr lang="en-US" dirty="0" err="1"/>
              <a:t>ServletConfig</a:t>
            </a:r>
            <a:r>
              <a:rPr lang="en-US" dirty="0"/>
              <a:t> </a:t>
            </a:r>
            <a:r>
              <a:rPr lang="en-US" dirty="0" err="1"/>
              <a:t>config</a:t>
            </a:r>
            <a:r>
              <a:rPr lang="en-US" dirty="0"/>
              <a:t> = </a:t>
            </a:r>
            <a:r>
              <a:rPr lang="en-US" dirty="0" err="1"/>
              <a:t>getServletConfig</a:t>
            </a:r>
            <a:r>
              <a:rPr lang="en-US" dirty="0"/>
              <a:t>();</a:t>
            </a:r>
          </a:p>
          <a:p>
            <a:pPr algn="l"/>
            <a:r>
              <a:rPr lang="en-US" dirty="0" err="1"/>
              <a:t>ServletContext</a:t>
            </a:r>
            <a:r>
              <a:rPr lang="en-US" dirty="0"/>
              <a:t> </a:t>
            </a:r>
            <a:r>
              <a:rPr lang="en-US" dirty="0" err="1"/>
              <a:t>ctx</a:t>
            </a:r>
            <a:r>
              <a:rPr lang="en-US" dirty="0"/>
              <a:t> = </a:t>
            </a:r>
            <a:r>
              <a:rPr lang="en-US" dirty="0" err="1"/>
              <a:t>config.getServletContext</a:t>
            </a:r>
            <a:r>
              <a:rPr lang="en-US" dirty="0"/>
              <a:t>();</a:t>
            </a:r>
          </a:p>
          <a:p>
            <a:pPr algn="l"/>
            <a:r>
              <a:rPr lang="en-US" dirty="0"/>
              <a:t>String username= </a:t>
            </a:r>
            <a:r>
              <a:rPr lang="en-US" dirty="0" err="1"/>
              <a:t>ctx.getInitParameter</a:t>
            </a:r>
            <a:r>
              <a:rPr lang="en-US" dirty="0"/>
              <a:t>("username");</a:t>
            </a:r>
          </a:p>
          <a:p>
            <a:pPr algn="l"/>
            <a:r>
              <a:rPr lang="en-US" dirty="0"/>
              <a:t>String password= </a:t>
            </a:r>
            <a:r>
              <a:rPr lang="en-US" dirty="0" err="1"/>
              <a:t>ctx.getInitParameter</a:t>
            </a:r>
            <a:r>
              <a:rPr lang="en-US" dirty="0"/>
              <a:t>("password");</a:t>
            </a:r>
          </a:p>
          <a:p>
            <a:pPr algn="l"/>
            <a:endParaRPr lang="en-US" dirty="0"/>
          </a:p>
          <a:p>
            <a:pPr algn="l"/>
            <a:r>
              <a:rPr lang="en-US" dirty="0"/>
              <a:t>if (</a:t>
            </a:r>
            <a:r>
              <a:rPr lang="en-US" dirty="0" err="1"/>
              <a:t>name.equals</a:t>
            </a:r>
            <a:r>
              <a:rPr lang="en-US" dirty="0"/>
              <a:t>(username) &amp;&amp; </a:t>
            </a:r>
            <a:r>
              <a:rPr lang="en-US" dirty="0" err="1"/>
              <a:t>pass.equals</a:t>
            </a:r>
            <a:r>
              <a:rPr lang="en-US" dirty="0"/>
              <a:t>(password))</a:t>
            </a:r>
          </a:p>
          <a:p>
            <a:pPr algn="l"/>
            <a:r>
              <a:rPr lang="en-US" dirty="0"/>
              <a:t>{</a:t>
            </a:r>
          </a:p>
          <a:p>
            <a:pPr algn="l"/>
            <a:r>
              <a:rPr lang="en-US" dirty="0" err="1"/>
              <a:t>RequestDispatcher</a:t>
            </a:r>
            <a:r>
              <a:rPr lang="en-US" dirty="0"/>
              <a:t> </a:t>
            </a:r>
            <a:r>
              <a:rPr lang="en-US" dirty="0" err="1"/>
              <a:t>rd</a:t>
            </a:r>
            <a:r>
              <a:rPr lang="en-US" dirty="0"/>
              <a:t> = </a:t>
            </a:r>
            <a:r>
              <a:rPr lang="en-US" dirty="0" err="1"/>
              <a:t>req.getRequestDispatcher</a:t>
            </a:r>
            <a:r>
              <a:rPr lang="en-US" dirty="0"/>
              <a:t>("welcome");</a:t>
            </a:r>
          </a:p>
          <a:p>
            <a:pPr algn="l"/>
            <a:r>
              <a:rPr lang="en-US" dirty="0" err="1"/>
              <a:t>rd.forward</a:t>
            </a:r>
            <a:r>
              <a:rPr lang="en-US" dirty="0"/>
              <a:t>(</a:t>
            </a:r>
            <a:r>
              <a:rPr lang="en-US" dirty="0" err="1"/>
              <a:t>req</a:t>
            </a:r>
            <a:r>
              <a:rPr lang="en-US" dirty="0"/>
              <a:t>, res);</a:t>
            </a:r>
          </a:p>
          <a:p>
            <a:pPr algn="l"/>
            <a:r>
              <a:rPr lang="en-US" dirty="0"/>
              <a:t>}</a:t>
            </a:r>
            <a:endParaRPr lang="en-US" dirty="0" smtClean="0"/>
          </a:p>
        </p:txBody>
      </p:sp>
    </p:spTree>
    <p:extLst>
      <p:ext uri="{BB962C8B-B14F-4D97-AF65-F5344CB8AC3E}">
        <p14:creationId xmlns:p14="http://schemas.microsoft.com/office/powerpoint/2010/main" val="174516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84191" y="163773"/>
            <a:ext cx="3789529" cy="518615"/>
          </a:xfrm>
        </p:spPr>
        <p:txBody>
          <a:bodyPr>
            <a:normAutofit/>
          </a:bodyPr>
          <a:lstStyle/>
          <a:p>
            <a:pPr algn="r"/>
            <a:r>
              <a:rPr lang="en-US" sz="2800" dirty="0" smtClean="0">
                <a:solidFill>
                  <a:srgbClr val="FF0000"/>
                </a:solidFill>
              </a:rPr>
              <a:t>Summary</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lnSpcReduction="10000"/>
          </a:bodyPr>
          <a:lstStyle/>
          <a:p>
            <a:pPr algn="l"/>
            <a:r>
              <a:rPr lang="en-US" b="1" dirty="0"/>
              <a:t>Points Discussed In this </a:t>
            </a:r>
            <a:r>
              <a:rPr lang="en-US" b="1" dirty="0" smtClean="0"/>
              <a:t>session</a:t>
            </a:r>
            <a:endParaRPr lang="en-US" b="1" dirty="0"/>
          </a:p>
          <a:p>
            <a:pPr algn="l"/>
            <a:endParaRPr lang="en-US" dirty="0"/>
          </a:p>
          <a:p>
            <a:pPr algn="l"/>
            <a:r>
              <a:rPr lang="en-US" dirty="0"/>
              <a:t>1. Overview of Servlet</a:t>
            </a:r>
          </a:p>
          <a:p>
            <a:pPr algn="l"/>
            <a:r>
              <a:rPr lang="en-US" dirty="0"/>
              <a:t>2. Servlet Interface</a:t>
            </a:r>
          </a:p>
          <a:p>
            <a:pPr algn="l"/>
            <a:r>
              <a:rPr lang="en-US" dirty="0"/>
              <a:t>3. Servlet Life Cycle</a:t>
            </a:r>
          </a:p>
          <a:p>
            <a:pPr algn="l"/>
            <a:r>
              <a:rPr lang="en-US" dirty="0"/>
              <a:t>4. </a:t>
            </a:r>
            <a:r>
              <a:rPr lang="en-US" dirty="0" err="1"/>
              <a:t>HttpServlet</a:t>
            </a:r>
            <a:endParaRPr lang="en-US" dirty="0"/>
          </a:p>
          <a:p>
            <a:pPr algn="l"/>
            <a:r>
              <a:rPr lang="en-US" dirty="0"/>
              <a:t>5. </a:t>
            </a:r>
            <a:r>
              <a:rPr lang="en-US" dirty="0" err="1"/>
              <a:t>ServletRequest</a:t>
            </a:r>
            <a:r>
              <a:rPr lang="en-US" dirty="0"/>
              <a:t> Interface</a:t>
            </a:r>
          </a:p>
          <a:p>
            <a:pPr algn="l"/>
            <a:r>
              <a:rPr lang="en-US" dirty="0"/>
              <a:t>6. </a:t>
            </a:r>
            <a:r>
              <a:rPr lang="en-US" dirty="0" err="1"/>
              <a:t>ServletResponse</a:t>
            </a:r>
            <a:r>
              <a:rPr lang="en-US" dirty="0"/>
              <a:t> interface</a:t>
            </a:r>
          </a:p>
          <a:p>
            <a:pPr algn="l"/>
            <a:r>
              <a:rPr lang="en-US" dirty="0"/>
              <a:t>7. Servlet Chaining</a:t>
            </a:r>
          </a:p>
          <a:p>
            <a:pPr algn="l"/>
            <a:r>
              <a:rPr lang="en-US" dirty="0"/>
              <a:t>8. </a:t>
            </a:r>
            <a:r>
              <a:rPr lang="en-US" dirty="0" err="1"/>
              <a:t>RequestDispatcher</a:t>
            </a:r>
            <a:endParaRPr lang="en-US" dirty="0"/>
          </a:p>
          <a:p>
            <a:pPr algn="l"/>
            <a:r>
              <a:rPr lang="en-US" dirty="0"/>
              <a:t>9. Initialization parameters</a:t>
            </a:r>
          </a:p>
          <a:p>
            <a:pPr algn="l"/>
            <a:r>
              <a:rPr lang="en-US" dirty="0"/>
              <a:t>10. </a:t>
            </a:r>
            <a:r>
              <a:rPr lang="en-US" dirty="0" err="1"/>
              <a:t>ServletContext</a:t>
            </a:r>
            <a:r>
              <a:rPr lang="en-US" dirty="0"/>
              <a:t> Interface</a:t>
            </a:r>
          </a:p>
          <a:p>
            <a:pPr algn="l"/>
            <a:r>
              <a:rPr lang="en-US" dirty="0"/>
              <a:t>11. </a:t>
            </a:r>
            <a:r>
              <a:rPr lang="en-US" dirty="0" err="1"/>
              <a:t>ServletConfig</a:t>
            </a:r>
            <a:r>
              <a:rPr lang="en-US" dirty="0"/>
              <a:t> Interface</a:t>
            </a:r>
            <a:endParaRPr lang="en-US" dirty="0" smtClean="0"/>
          </a:p>
        </p:txBody>
      </p:sp>
    </p:spTree>
    <p:extLst>
      <p:ext uri="{BB962C8B-B14F-4D97-AF65-F5344CB8AC3E}">
        <p14:creationId xmlns:p14="http://schemas.microsoft.com/office/powerpoint/2010/main" val="40208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164" y="365125"/>
            <a:ext cx="10593636" cy="5811838"/>
          </a:xfrm>
        </p:spPr>
      </p:pic>
    </p:spTree>
    <p:extLst>
      <p:ext uri="{BB962C8B-B14F-4D97-AF65-F5344CB8AC3E}">
        <p14:creationId xmlns:p14="http://schemas.microsoft.com/office/powerpoint/2010/main" val="3857800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262280" y="163773"/>
            <a:ext cx="2811439" cy="518615"/>
          </a:xfrm>
        </p:spPr>
        <p:txBody>
          <a:bodyPr>
            <a:normAutofit fontScale="90000"/>
          </a:bodyPr>
          <a:lstStyle/>
          <a:p>
            <a:pPr algn="r"/>
            <a:r>
              <a:rPr lang="en-US" sz="2800" dirty="0" smtClean="0">
                <a:solidFill>
                  <a:srgbClr val="FF0000"/>
                </a:solidFill>
              </a:rPr>
              <a:t>Overview of Servlet</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smtClean="0"/>
              <a:t>Servlet</a:t>
            </a:r>
            <a:r>
              <a:rPr lang="en-US" sz="2800" dirty="0" smtClean="0"/>
              <a:t> technology is used to create web application (resides at server side and generates dynamic web page).</a:t>
            </a:r>
          </a:p>
          <a:p>
            <a:pPr algn="l"/>
            <a:endParaRPr lang="en-US" sz="2800" dirty="0"/>
          </a:p>
          <a:p>
            <a:pPr algn="l"/>
            <a:r>
              <a:rPr lang="en-US" sz="2800" b="1" dirty="0" smtClean="0"/>
              <a:t>Servlet</a:t>
            </a:r>
            <a:r>
              <a:rPr lang="en-US" sz="2800" dirty="0" smtClean="0"/>
              <a:t> technology is robust and scalable because of java language. Before Servlet, CGI (Common Gateway Interface) scripting language was popular as a server-side programming language. But there was many disadvantages of this technology. We </a:t>
            </a:r>
            <a:r>
              <a:rPr lang="en-US" sz="2800" dirty="0" smtClean="0"/>
              <a:t>will discuss these </a:t>
            </a:r>
            <a:r>
              <a:rPr lang="en-US" sz="2800" dirty="0" smtClean="0"/>
              <a:t>disadvantages </a:t>
            </a:r>
            <a:r>
              <a:rPr lang="en-US" sz="2800" dirty="0" smtClean="0"/>
              <a:t>later</a:t>
            </a:r>
            <a:r>
              <a:rPr lang="en-US" sz="2800" dirty="0" smtClean="0"/>
              <a:t>.</a:t>
            </a:r>
            <a:endParaRPr lang="en-US" sz="2800" dirty="0" smtClean="0"/>
          </a:p>
          <a:p>
            <a:pPr algn="l"/>
            <a:endParaRPr lang="en-US" sz="2800" dirty="0"/>
          </a:p>
          <a:p>
            <a:pPr algn="l"/>
            <a:r>
              <a:rPr lang="en-US" sz="2800" dirty="0" smtClean="0"/>
              <a:t>There are many interfaces and classes in the servlet API such as Servlet, </a:t>
            </a:r>
            <a:r>
              <a:rPr lang="en-US" sz="2800" dirty="0" err="1" smtClean="0"/>
              <a:t>GenericServlet</a:t>
            </a:r>
            <a:r>
              <a:rPr lang="en-US" sz="2800" dirty="0" smtClean="0"/>
              <a:t>, </a:t>
            </a:r>
            <a:r>
              <a:rPr lang="en-US" sz="2800" dirty="0" err="1" smtClean="0"/>
              <a:t>HttpServlet</a:t>
            </a:r>
            <a:r>
              <a:rPr lang="en-US" sz="2800" dirty="0" smtClean="0"/>
              <a:t>, </a:t>
            </a:r>
            <a:r>
              <a:rPr lang="en-US" sz="2800" dirty="0" err="1" smtClean="0"/>
              <a:t>ServletRequest</a:t>
            </a:r>
            <a:r>
              <a:rPr lang="en-US" sz="2800" dirty="0" smtClean="0"/>
              <a:t>, </a:t>
            </a:r>
            <a:r>
              <a:rPr lang="en-US" sz="2800" dirty="0" err="1" smtClean="0"/>
              <a:t>ServletResponse</a:t>
            </a:r>
            <a:r>
              <a:rPr lang="en-US" sz="2800" dirty="0" smtClean="0"/>
              <a:t> etc.</a:t>
            </a:r>
            <a:endParaRPr lang="en-US" sz="2800" dirty="0"/>
          </a:p>
        </p:txBody>
      </p:sp>
    </p:spTree>
    <p:extLst>
      <p:ext uri="{BB962C8B-B14F-4D97-AF65-F5344CB8AC3E}">
        <p14:creationId xmlns:p14="http://schemas.microsoft.com/office/powerpoint/2010/main" val="198476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262280" y="163773"/>
            <a:ext cx="2811439" cy="518615"/>
          </a:xfrm>
        </p:spPr>
        <p:txBody>
          <a:bodyPr>
            <a:normAutofit fontScale="90000"/>
          </a:bodyPr>
          <a:lstStyle/>
          <a:p>
            <a:pPr algn="r"/>
            <a:r>
              <a:rPr lang="en-US" sz="2800" dirty="0" smtClean="0">
                <a:solidFill>
                  <a:srgbClr val="FF0000"/>
                </a:solidFill>
              </a:rPr>
              <a:t>Overview of Servlet</a:t>
            </a:r>
            <a:endParaRPr lang="en-US" sz="2800" dirty="0">
              <a:solidFill>
                <a:srgbClr val="FF0000"/>
              </a:solidFill>
            </a:endParaRPr>
          </a:p>
        </p:txBody>
      </p:sp>
      <p:sp>
        <p:nvSpPr>
          <p:cNvPr id="3" name="Subtitle 2"/>
          <p:cNvSpPr>
            <a:spLocks noGrp="1"/>
          </p:cNvSpPr>
          <p:nvPr>
            <p:ph type="subTitle" idx="1"/>
          </p:nvPr>
        </p:nvSpPr>
        <p:spPr>
          <a:xfrm>
            <a:off x="696037" y="859809"/>
            <a:ext cx="10931856" cy="5408790"/>
          </a:xfrm>
        </p:spPr>
        <p:txBody>
          <a:bodyPr>
            <a:normAutofit lnSpcReduction="10000"/>
          </a:bodyPr>
          <a:lstStyle/>
          <a:p>
            <a:pPr algn="l"/>
            <a:r>
              <a:rPr lang="en-US" sz="2800" b="1" dirty="0" smtClean="0"/>
              <a:t>What is a Servlet?</a:t>
            </a:r>
          </a:p>
          <a:p>
            <a:pPr algn="l"/>
            <a:endParaRPr lang="en-US" sz="2800" b="1" dirty="0" smtClean="0"/>
          </a:p>
          <a:p>
            <a:pPr algn="l"/>
            <a:r>
              <a:rPr lang="en-US" sz="2800" dirty="0" smtClean="0"/>
              <a:t> Servlet can be described in many ways, depending on the context.</a:t>
            </a:r>
          </a:p>
          <a:p>
            <a:pPr algn="l"/>
            <a:r>
              <a:rPr lang="en-US" sz="2800" dirty="0" smtClean="0"/>
              <a:t> •Servlet is a technology i.e. used to create web application.</a:t>
            </a:r>
          </a:p>
          <a:p>
            <a:pPr algn="l"/>
            <a:r>
              <a:rPr lang="en-US" sz="2800" dirty="0" smtClean="0"/>
              <a:t> •Servlet is an API that provides many interfaces and classes including documentations.</a:t>
            </a:r>
          </a:p>
          <a:p>
            <a:pPr algn="l"/>
            <a:r>
              <a:rPr lang="en-US" sz="2800" dirty="0" smtClean="0"/>
              <a:t> •Servlet is an interface that must be implemented for creating any servlet.</a:t>
            </a:r>
          </a:p>
          <a:p>
            <a:pPr algn="l"/>
            <a:r>
              <a:rPr lang="en-US" sz="2800" dirty="0" smtClean="0"/>
              <a:t> •Servlet is a class that extend the capabilities of the servers and respond to the incoming request. It can respond to any type of requests.</a:t>
            </a:r>
          </a:p>
          <a:p>
            <a:pPr algn="l"/>
            <a:r>
              <a:rPr lang="en-US" sz="2800" dirty="0" smtClean="0"/>
              <a:t> •Servlet is a web component that is deployed on the server to create dynamic web page.</a:t>
            </a:r>
            <a:endParaRPr lang="en-US" sz="2800" dirty="0"/>
          </a:p>
        </p:txBody>
      </p:sp>
    </p:spTree>
    <p:extLst>
      <p:ext uri="{BB962C8B-B14F-4D97-AF65-F5344CB8AC3E}">
        <p14:creationId xmlns:p14="http://schemas.microsoft.com/office/powerpoint/2010/main" val="86876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262280" y="163773"/>
            <a:ext cx="2811439" cy="518615"/>
          </a:xfrm>
        </p:spPr>
        <p:txBody>
          <a:bodyPr>
            <a:normAutofit fontScale="90000"/>
          </a:bodyPr>
          <a:lstStyle/>
          <a:p>
            <a:pPr algn="r"/>
            <a:r>
              <a:rPr lang="en-US" sz="2800" dirty="0" smtClean="0">
                <a:solidFill>
                  <a:srgbClr val="FF0000"/>
                </a:solidFill>
              </a:rPr>
              <a:t>Overview of Servlet</a:t>
            </a:r>
            <a:endParaRPr lang="en-US" sz="2800" dirty="0">
              <a:solidFill>
                <a:srgbClr val="FF0000"/>
              </a:solidFill>
            </a:endParaRPr>
          </a:p>
        </p:txBody>
      </p:sp>
      <p:sp>
        <p:nvSpPr>
          <p:cNvPr id="3" name="Subtitle 2"/>
          <p:cNvSpPr>
            <a:spLocks noGrp="1"/>
          </p:cNvSpPr>
          <p:nvPr>
            <p:ph type="subTitle" idx="1"/>
          </p:nvPr>
        </p:nvSpPr>
        <p:spPr>
          <a:xfrm>
            <a:off x="696037" y="859808"/>
            <a:ext cx="10931856" cy="5786651"/>
          </a:xfrm>
        </p:spPr>
        <p:txBody>
          <a:bodyPr>
            <a:normAutofit/>
          </a:bodyPr>
          <a:lstStyle/>
          <a:p>
            <a:pPr algn="l"/>
            <a:r>
              <a:rPr lang="en-US" sz="2800" b="1" dirty="0" smtClean="0"/>
              <a:t>CGI(Common Gateway Interface)</a:t>
            </a:r>
          </a:p>
          <a:p>
            <a:pPr algn="l"/>
            <a:endParaRPr lang="en-US" sz="2800" dirty="0" smtClean="0"/>
          </a:p>
          <a:p>
            <a:pPr algn="l"/>
            <a:r>
              <a:rPr lang="en-US" sz="2800" dirty="0" smtClean="0"/>
              <a:t>CGI technology enables the web server to call an external program and pass HTTP request information to the external program to process the request. For each request, it starts a new process.</a:t>
            </a:r>
          </a:p>
          <a:p>
            <a:pPr algn="l"/>
            <a:r>
              <a:rPr lang="en-US" sz="2800" dirty="0" smtClean="0"/>
              <a:t> </a:t>
            </a:r>
          </a:p>
          <a:p>
            <a:pPr algn="l"/>
            <a:r>
              <a:rPr lang="en-US" sz="2800" dirty="0" smtClean="0"/>
              <a:t>Disadvantages of CGI</a:t>
            </a:r>
          </a:p>
          <a:p>
            <a:pPr algn="l"/>
            <a:r>
              <a:rPr lang="en-US" sz="2800" dirty="0" smtClean="0"/>
              <a:t>1.If </a:t>
            </a:r>
            <a:r>
              <a:rPr lang="en-US" sz="2800" dirty="0" smtClean="0"/>
              <a:t>number of clients increases, it takes more time for sending response.</a:t>
            </a:r>
          </a:p>
          <a:p>
            <a:pPr algn="l"/>
            <a:r>
              <a:rPr lang="en-US" sz="2800" dirty="0" smtClean="0"/>
              <a:t> 2.For each request, it starts a process and Web server is limited to start processes.</a:t>
            </a:r>
          </a:p>
          <a:p>
            <a:pPr algn="l"/>
            <a:r>
              <a:rPr lang="en-US" sz="2800" dirty="0" smtClean="0"/>
              <a:t> 3.It uses platform dependent language e.g. C, C++, </a:t>
            </a:r>
            <a:r>
              <a:rPr lang="en-US" sz="2800" dirty="0" err="1" smtClean="0"/>
              <a:t>perl</a:t>
            </a:r>
            <a:r>
              <a:rPr lang="en-US" sz="2800" dirty="0" smtClean="0"/>
              <a:t>.</a:t>
            </a:r>
            <a:endParaRPr lang="en-US" sz="2800" dirty="0"/>
          </a:p>
        </p:txBody>
      </p:sp>
    </p:spTree>
    <p:extLst>
      <p:ext uri="{BB962C8B-B14F-4D97-AF65-F5344CB8AC3E}">
        <p14:creationId xmlns:p14="http://schemas.microsoft.com/office/powerpoint/2010/main" val="258257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LINAME" val="๠๹๎๷๬๾๾๴๱๴๰๯"/>
  <p:tag name="DATETIME" val="ใฺ฽ฺ฽฻฼เหห฼฾ๅ฼฾๛๘หำ๒๘๟ึเๅ฾฻ิ"/>
  <p:tag name="DONEBY" val="๞๟๧ກ๰๽๸๬๽"/>
  <p:tag name="IPADDRESS" val="๯๷๳๮ຂ๷฻฻ใแ"/>
  <p:tag name="APPVER" val="฾ู฻"/>
  <p:tag name="RANDOM" val="11"/>
  <p:tag name="CHECKSUM"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4260</TotalTime>
  <Words>3022</Words>
  <Application>Microsoft Office PowerPoint</Application>
  <PresentationFormat>Widescreen</PresentationFormat>
  <Paragraphs>494</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Calibri Light</vt:lpstr>
      <vt:lpstr>Courier</vt:lpstr>
      <vt:lpstr>Times New Roman</vt:lpstr>
      <vt:lpstr>Office Theme</vt:lpstr>
      <vt:lpstr>PowerPoint Presentation</vt:lpstr>
      <vt:lpstr>Agenda</vt:lpstr>
      <vt:lpstr>Client-Server Model</vt:lpstr>
      <vt:lpstr>Overview of Servlet</vt:lpstr>
      <vt:lpstr>PowerPoint Presentation</vt:lpstr>
      <vt:lpstr>PowerPoint Presentation</vt:lpstr>
      <vt:lpstr>Overview of Servlet</vt:lpstr>
      <vt:lpstr>Overview of Servlet</vt:lpstr>
      <vt:lpstr>Overview of Servlet</vt:lpstr>
      <vt:lpstr>PowerPoint Presentation</vt:lpstr>
      <vt:lpstr>PowerPoint Presentation</vt:lpstr>
      <vt:lpstr>Overview of Servlet</vt:lpstr>
      <vt:lpstr>PowerPoint Presentation</vt:lpstr>
      <vt:lpstr>PowerPoint Presentation</vt:lpstr>
      <vt:lpstr>PowerPoint Presentation</vt:lpstr>
      <vt:lpstr>Servlet Architecture</vt:lpstr>
      <vt:lpstr>Servlet Interface</vt:lpstr>
      <vt:lpstr>Servlet Life Cycle Methods</vt:lpstr>
      <vt:lpstr>Servlet Interface</vt:lpstr>
      <vt:lpstr>Servlet Life Cycle</vt:lpstr>
      <vt:lpstr>Servlet Life Cycle</vt:lpstr>
      <vt:lpstr>Servlet Life Cycle</vt:lpstr>
      <vt:lpstr>PowerPoint Presentation</vt:lpstr>
      <vt:lpstr>Servlet implementation</vt:lpstr>
      <vt:lpstr>HttpServlet</vt:lpstr>
      <vt:lpstr>Http get and post</vt:lpstr>
      <vt:lpstr>HttpServlet</vt:lpstr>
      <vt:lpstr>Directory structure</vt:lpstr>
      <vt:lpstr>Directory structure</vt:lpstr>
      <vt:lpstr>Example Welcome Servlet</vt:lpstr>
      <vt:lpstr>Example Welcome Servlet</vt:lpstr>
      <vt:lpstr>Example Welcome Servlet</vt:lpstr>
      <vt:lpstr>Example Welcome Servlet</vt:lpstr>
      <vt:lpstr>ServletRequest Interface</vt:lpstr>
      <vt:lpstr>ServletRequest Interface</vt:lpstr>
      <vt:lpstr>Parameter and Attribute</vt:lpstr>
      <vt:lpstr>ServletResponse interface</vt:lpstr>
      <vt:lpstr>Servlet Chaining</vt:lpstr>
      <vt:lpstr>Servlet Chaining</vt:lpstr>
      <vt:lpstr>RequestDispatcher</vt:lpstr>
      <vt:lpstr>RequestDispatcher</vt:lpstr>
      <vt:lpstr>RequestDispatcher</vt:lpstr>
      <vt:lpstr>RequestDispatcher Example</vt:lpstr>
      <vt:lpstr>RequestDispatcher Example</vt:lpstr>
      <vt:lpstr>RequestDispatcher Example</vt:lpstr>
      <vt:lpstr>RequestDispatcher Example</vt:lpstr>
      <vt:lpstr>RequestDispatcher Example</vt:lpstr>
      <vt:lpstr>RequestDispatcher Example</vt:lpstr>
      <vt:lpstr>Initialization parameters</vt:lpstr>
      <vt:lpstr>PowerPoint Presentation</vt:lpstr>
      <vt:lpstr>Initialization parameters</vt:lpstr>
      <vt:lpstr>ServletContext Interface</vt:lpstr>
      <vt:lpstr>ServletContext Interface</vt:lpstr>
      <vt:lpstr>ServletContext Interface</vt:lpstr>
      <vt:lpstr>ServletConfig Interface</vt:lpstr>
      <vt:lpstr>ServletConfig Interface</vt:lpstr>
      <vt:lpstr>InitParam Example</vt:lpstr>
      <vt:lpstr>InitParam Example</vt:lpstr>
      <vt:lpstr>Summary</vt:lpstr>
    </vt:vector>
  </TitlesOfParts>
  <Company>STMicroelectronics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Servlet</dc:title>
  <dc:creator>Rohit VERMA ICT-SCC</dc:creator>
  <cp:lastModifiedBy>Nitin -</cp:lastModifiedBy>
  <cp:revision>207</cp:revision>
  <dcterms:created xsi:type="dcterms:W3CDTF">2015-08-02T07:31:50Z</dcterms:created>
  <dcterms:modified xsi:type="dcterms:W3CDTF">2017-02-01T09:36:17Z</dcterms:modified>
</cp:coreProperties>
</file>