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353" r:id="rId2"/>
    <p:sldId id="354" r:id="rId3"/>
    <p:sldId id="304" r:id="rId4"/>
    <p:sldId id="305" r:id="rId5"/>
    <p:sldId id="306" r:id="rId6"/>
    <p:sldId id="307" r:id="rId7"/>
    <p:sldId id="309" r:id="rId8"/>
    <p:sldId id="310" r:id="rId9"/>
    <p:sldId id="308" r:id="rId10"/>
    <p:sldId id="311" r:id="rId11"/>
    <p:sldId id="314" r:id="rId12"/>
    <p:sldId id="315" r:id="rId13"/>
    <p:sldId id="316" r:id="rId14"/>
    <p:sldId id="317" r:id="rId15"/>
    <p:sldId id="318" r:id="rId16"/>
    <p:sldId id="319" r:id="rId17"/>
    <p:sldId id="320" r:id="rId18"/>
    <p:sldId id="321" r:id="rId19"/>
    <p:sldId id="322" r:id="rId20"/>
    <p:sldId id="357" r:id="rId21"/>
    <p:sldId id="323" r:id="rId22"/>
    <p:sldId id="324" r:id="rId23"/>
    <p:sldId id="325" r:id="rId24"/>
    <p:sldId id="326" r:id="rId25"/>
    <p:sldId id="361" r:id="rId26"/>
    <p:sldId id="358" r:id="rId27"/>
    <p:sldId id="327" r:id="rId28"/>
    <p:sldId id="328" r:id="rId29"/>
    <p:sldId id="329" r:id="rId30"/>
    <p:sldId id="330" r:id="rId31"/>
    <p:sldId id="359" r:id="rId32"/>
    <p:sldId id="360" r:id="rId33"/>
    <p:sldId id="331" r:id="rId34"/>
    <p:sldId id="332" r:id="rId35"/>
    <p:sldId id="333" r:id="rId36"/>
    <p:sldId id="334" r:id="rId37"/>
    <p:sldId id="335" r:id="rId38"/>
    <p:sldId id="336" r:id="rId39"/>
    <p:sldId id="337" r:id="rId40"/>
    <p:sldId id="338" r:id="rId41"/>
    <p:sldId id="340" r:id="rId42"/>
    <p:sldId id="341" r:id="rId43"/>
    <p:sldId id="342" r:id="rId44"/>
    <p:sldId id="343" r:id="rId45"/>
    <p:sldId id="344" r:id="rId46"/>
    <p:sldId id="345" r:id="rId47"/>
    <p:sldId id="346" r:id="rId48"/>
    <p:sldId id="347" r:id="rId49"/>
    <p:sldId id="348" r:id="rId50"/>
    <p:sldId id="349" r:id="rId51"/>
    <p:sldId id="350" r:id="rId52"/>
    <p:sldId id="351" r:id="rId53"/>
    <p:sldId id="352" r:id="rId54"/>
    <p:sldId id="355" r:id="rId55"/>
  </p:sldIdLst>
  <p:sldSz cx="12192000" cy="6858000"/>
  <p:notesSz cx="6858000" cy="91440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AA5412-B46D-4AC4-8F9F-D68EEDFC1476}"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78D49-94D0-4219-B99F-205FC22B28BD}" type="slidenum">
              <a:rPr lang="en-US" smtClean="0"/>
              <a:t>‹#›</a:t>
            </a:fld>
            <a:endParaRPr lang="en-US"/>
          </a:p>
        </p:txBody>
      </p:sp>
    </p:spTree>
    <p:extLst>
      <p:ext uri="{BB962C8B-B14F-4D97-AF65-F5344CB8AC3E}">
        <p14:creationId xmlns:p14="http://schemas.microsoft.com/office/powerpoint/2010/main" val="2929024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AA5412-B46D-4AC4-8F9F-D68EEDFC1476}"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78D49-94D0-4219-B99F-205FC22B28BD}" type="slidenum">
              <a:rPr lang="en-US" smtClean="0"/>
              <a:t>‹#›</a:t>
            </a:fld>
            <a:endParaRPr lang="en-US"/>
          </a:p>
        </p:txBody>
      </p:sp>
    </p:spTree>
    <p:extLst>
      <p:ext uri="{BB962C8B-B14F-4D97-AF65-F5344CB8AC3E}">
        <p14:creationId xmlns:p14="http://schemas.microsoft.com/office/powerpoint/2010/main" val="61096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AA5412-B46D-4AC4-8F9F-D68EEDFC1476}"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78D49-94D0-4219-B99F-205FC22B28BD}" type="slidenum">
              <a:rPr lang="en-US" smtClean="0"/>
              <a:t>‹#›</a:t>
            </a:fld>
            <a:endParaRPr lang="en-US"/>
          </a:p>
        </p:txBody>
      </p:sp>
    </p:spTree>
    <p:extLst>
      <p:ext uri="{BB962C8B-B14F-4D97-AF65-F5344CB8AC3E}">
        <p14:creationId xmlns:p14="http://schemas.microsoft.com/office/powerpoint/2010/main" val="2625290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AA5412-B46D-4AC4-8F9F-D68EEDFC1476}"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78D49-94D0-4219-B99F-205FC22B28BD}" type="slidenum">
              <a:rPr lang="en-US" smtClean="0"/>
              <a:t>‹#›</a:t>
            </a:fld>
            <a:endParaRPr lang="en-US"/>
          </a:p>
        </p:txBody>
      </p:sp>
    </p:spTree>
    <p:extLst>
      <p:ext uri="{BB962C8B-B14F-4D97-AF65-F5344CB8AC3E}">
        <p14:creationId xmlns:p14="http://schemas.microsoft.com/office/powerpoint/2010/main" val="163781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AA5412-B46D-4AC4-8F9F-D68EEDFC1476}"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78D49-94D0-4219-B99F-205FC22B28BD}" type="slidenum">
              <a:rPr lang="en-US" smtClean="0"/>
              <a:t>‹#›</a:t>
            </a:fld>
            <a:endParaRPr lang="en-US"/>
          </a:p>
        </p:txBody>
      </p:sp>
    </p:spTree>
    <p:extLst>
      <p:ext uri="{BB962C8B-B14F-4D97-AF65-F5344CB8AC3E}">
        <p14:creationId xmlns:p14="http://schemas.microsoft.com/office/powerpoint/2010/main" val="9100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AA5412-B46D-4AC4-8F9F-D68EEDFC1476}"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78D49-94D0-4219-B99F-205FC22B28BD}" type="slidenum">
              <a:rPr lang="en-US" smtClean="0"/>
              <a:t>‹#›</a:t>
            </a:fld>
            <a:endParaRPr lang="en-US"/>
          </a:p>
        </p:txBody>
      </p:sp>
    </p:spTree>
    <p:extLst>
      <p:ext uri="{BB962C8B-B14F-4D97-AF65-F5344CB8AC3E}">
        <p14:creationId xmlns:p14="http://schemas.microsoft.com/office/powerpoint/2010/main" val="4184561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AA5412-B46D-4AC4-8F9F-D68EEDFC1476}" type="datetimeFigureOut">
              <a:rPr lang="en-US" smtClean="0"/>
              <a:t>1/31/2017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078D49-94D0-4219-B99F-205FC22B28BD}" type="slidenum">
              <a:rPr lang="en-US" smtClean="0"/>
              <a:t>‹#›</a:t>
            </a:fld>
            <a:endParaRPr lang="en-US"/>
          </a:p>
        </p:txBody>
      </p:sp>
    </p:spTree>
    <p:extLst>
      <p:ext uri="{BB962C8B-B14F-4D97-AF65-F5344CB8AC3E}">
        <p14:creationId xmlns:p14="http://schemas.microsoft.com/office/powerpoint/2010/main" val="3506114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AA5412-B46D-4AC4-8F9F-D68EEDFC1476}" type="datetimeFigureOut">
              <a:rPr lang="en-US" smtClean="0"/>
              <a:t>1/31/2017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078D49-94D0-4219-B99F-205FC22B28BD}" type="slidenum">
              <a:rPr lang="en-US" smtClean="0"/>
              <a:t>‹#›</a:t>
            </a:fld>
            <a:endParaRPr lang="en-US"/>
          </a:p>
        </p:txBody>
      </p:sp>
    </p:spTree>
    <p:extLst>
      <p:ext uri="{BB962C8B-B14F-4D97-AF65-F5344CB8AC3E}">
        <p14:creationId xmlns:p14="http://schemas.microsoft.com/office/powerpoint/2010/main" val="1204404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A5412-B46D-4AC4-8F9F-D68EEDFC1476}" type="datetimeFigureOut">
              <a:rPr lang="en-US" smtClean="0"/>
              <a:t>1/31/2017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078D49-94D0-4219-B99F-205FC22B28BD}" type="slidenum">
              <a:rPr lang="en-US" smtClean="0"/>
              <a:t>‹#›</a:t>
            </a:fld>
            <a:endParaRPr lang="en-US"/>
          </a:p>
        </p:txBody>
      </p:sp>
    </p:spTree>
    <p:extLst>
      <p:ext uri="{BB962C8B-B14F-4D97-AF65-F5344CB8AC3E}">
        <p14:creationId xmlns:p14="http://schemas.microsoft.com/office/powerpoint/2010/main" val="2367735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AA5412-B46D-4AC4-8F9F-D68EEDFC1476}"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78D49-94D0-4219-B99F-205FC22B28BD}" type="slidenum">
              <a:rPr lang="en-US" smtClean="0"/>
              <a:t>‹#›</a:t>
            </a:fld>
            <a:endParaRPr lang="en-US"/>
          </a:p>
        </p:txBody>
      </p:sp>
    </p:spTree>
    <p:extLst>
      <p:ext uri="{BB962C8B-B14F-4D97-AF65-F5344CB8AC3E}">
        <p14:creationId xmlns:p14="http://schemas.microsoft.com/office/powerpoint/2010/main" val="520142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AA5412-B46D-4AC4-8F9F-D68EEDFC1476}"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78D49-94D0-4219-B99F-205FC22B28BD}" type="slidenum">
              <a:rPr lang="en-US" smtClean="0"/>
              <a:t>‹#›</a:t>
            </a:fld>
            <a:endParaRPr lang="en-US"/>
          </a:p>
        </p:txBody>
      </p:sp>
    </p:spTree>
    <p:extLst>
      <p:ext uri="{BB962C8B-B14F-4D97-AF65-F5344CB8AC3E}">
        <p14:creationId xmlns:p14="http://schemas.microsoft.com/office/powerpoint/2010/main" val="784234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AA5412-B46D-4AC4-8F9F-D68EEDFC1476}" type="datetimeFigureOut">
              <a:rPr lang="en-US" smtClean="0"/>
              <a:t>1/31/2017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078D49-94D0-4219-B99F-205FC22B28BD}" type="slidenum">
              <a:rPr lang="en-US" smtClean="0"/>
              <a:t>‹#›</a:t>
            </a:fld>
            <a:endParaRPr lang="en-US"/>
          </a:p>
        </p:txBody>
      </p:sp>
    </p:spTree>
    <p:extLst>
      <p:ext uri="{BB962C8B-B14F-4D97-AF65-F5344CB8AC3E}">
        <p14:creationId xmlns:p14="http://schemas.microsoft.com/office/powerpoint/2010/main" val="900693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r>
              <a:rPr lang="en-US" sz="6000" dirty="0" smtClean="0"/>
              <a:t>JAVA Servlet</a:t>
            </a:r>
            <a:endParaRPr lang="en-US" sz="6000" dirty="0"/>
          </a:p>
        </p:txBody>
      </p:sp>
    </p:spTree>
    <p:extLst>
      <p:ext uri="{BB962C8B-B14F-4D97-AF65-F5344CB8AC3E}">
        <p14:creationId xmlns:p14="http://schemas.microsoft.com/office/powerpoint/2010/main" val="955146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b="1" dirty="0" smtClean="0"/>
              <a:t>Cookies</a:t>
            </a:r>
            <a:endParaRPr lang="en-US" dirty="0" smtClean="0"/>
          </a:p>
          <a:p>
            <a:pPr algn="l"/>
            <a:endParaRPr lang="en-US" dirty="0" smtClean="0"/>
          </a:p>
          <a:p>
            <a:pPr algn="l"/>
            <a:r>
              <a:rPr lang="en-US" dirty="0" smtClean="0"/>
              <a:t>A </a:t>
            </a:r>
            <a:r>
              <a:rPr lang="en-US" dirty="0"/>
              <a:t>cookie is a small piece of information that is persisted between the multiple client </a:t>
            </a:r>
            <a:r>
              <a:rPr lang="en-US" dirty="0" smtClean="0"/>
              <a:t>requests.</a:t>
            </a:r>
          </a:p>
          <a:p>
            <a:pPr algn="l"/>
            <a:endParaRPr lang="en-US" dirty="0"/>
          </a:p>
          <a:p>
            <a:pPr algn="l"/>
            <a:r>
              <a:rPr lang="en-US" dirty="0" smtClean="0"/>
              <a:t>A </a:t>
            </a:r>
            <a:r>
              <a:rPr lang="en-US" dirty="0"/>
              <a:t>cookie has a name, a single value, and optional attributes such as a comment, path and domain qualifiers, a maximum age, and a version number.</a:t>
            </a:r>
          </a:p>
          <a:p>
            <a:pPr algn="l"/>
            <a:endParaRPr lang="en-US" dirty="0" smtClean="0"/>
          </a:p>
          <a:p>
            <a:pPr algn="l"/>
            <a:r>
              <a:rPr lang="en-US" dirty="0" smtClean="0"/>
              <a:t> </a:t>
            </a:r>
          </a:p>
        </p:txBody>
      </p:sp>
      <p:sp>
        <p:nvSpPr>
          <p:cNvPr id="4" name="Title 3"/>
          <p:cNvSpPr>
            <a:spLocks noGrp="1"/>
          </p:cNvSpPr>
          <p:nvPr>
            <p:ph type="ctrTitle"/>
          </p:nvPr>
        </p:nvSpPr>
        <p:spPr>
          <a:xfrm>
            <a:off x="8284191" y="163773"/>
            <a:ext cx="3789529" cy="518615"/>
          </a:xfrm>
        </p:spPr>
        <p:txBody>
          <a:bodyPr>
            <a:normAutofit/>
          </a:bodyPr>
          <a:lstStyle/>
          <a:p>
            <a:r>
              <a:rPr lang="en-US" sz="2800" dirty="0" smtClean="0">
                <a:solidFill>
                  <a:srgbClr val="FF0000"/>
                </a:solidFill>
              </a:rPr>
              <a:t>Cookies</a:t>
            </a:r>
            <a:endParaRPr lang="en-US" sz="2800" dirty="0">
              <a:solidFill>
                <a:srgbClr val="FF0000"/>
              </a:solidFill>
            </a:endParaRPr>
          </a:p>
        </p:txBody>
      </p:sp>
    </p:spTree>
    <p:extLst>
      <p:ext uri="{BB962C8B-B14F-4D97-AF65-F5344CB8AC3E}">
        <p14:creationId xmlns:p14="http://schemas.microsoft.com/office/powerpoint/2010/main" val="3322396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b="1" dirty="0"/>
              <a:t>How Cookie works</a:t>
            </a:r>
          </a:p>
          <a:p>
            <a:pPr algn="l"/>
            <a:r>
              <a:rPr lang="en-US" dirty="0"/>
              <a:t> </a:t>
            </a:r>
            <a:r>
              <a:rPr lang="en-US" dirty="0" smtClean="0"/>
              <a:t>By </a:t>
            </a:r>
            <a:r>
              <a:rPr lang="en-US" dirty="0"/>
              <a:t>default, each request is considered as a new request. In cookies technique, we add cookie with response from the servlet. So cookie is stored in the cache of the browser. After that if request is sent by the user, cookie is added with request by default. Thus, we recognize the user as the old user.</a:t>
            </a:r>
          </a:p>
          <a:p>
            <a:pPr algn="l"/>
            <a:r>
              <a:rPr lang="en-US" dirty="0"/>
              <a:t> </a:t>
            </a:r>
            <a:endParaRPr lang="en-US" dirty="0" smtClean="0"/>
          </a:p>
        </p:txBody>
      </p:sp>
      <p:sp>
        <p:nvSpPr>
          <p:cNvPr id="4" name="Title 3"/>
          <p:cNvSpPr>
            <a:spLocks noGrp="1"/>
          </p:cNvSpPr>
          <p:nvPr>
            <p:ph type="ctrTitle"/>
          </p:nvPr>
        </p:nvSpPr>
        <p:spPr>
          <a:xfrm>
            <a:off x="8284191" y="163773"/>
            <a:ext cx="3789529" cy="518615"/>
          </a:xfrm>
        </p:spPr>
        <p:txBody>
          <a:bodyPr>
            <a:normAutofit/>
          </a:bodyPr>
          <a:lstStyle/>
          <a:p>
            <a:r>
              <a:rPr lang="en-US" sz="2800" dirty="0" smtClean="0">
                <a:solidFill>
                  <a:srgbClr val="FF0000"/>
                </a:solidFill>
              </a:rPr>
              <a:t>Cookies</a:t>
            </a:r>
            <a:endParaRPr lang="en-US" sz="2800"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199" y="2787267"/>
            <a:ext cx="10741444" cy="3767769"/>
          </a:xfrm>
          <a:prstGeom prst="rect">
            <a:avLst/>
          </a:prstGeom>
        </p:spPr>
      </p:pic>
    </p:spTree>
    <p:extLst>
      <p:ext uri="{BB962C8B-B14F-4D97-AF65-F5344CB8AC3E}">
        <p14:creationId xmlns:p14="http://schemas.microsoft.com/office/powerpoint/2010/main" val="1248527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fontScale="92500" lnSpcReduction="20000"/>
          </a:bodyPr>
          <a:lstStyle/>
          <a:p>
            <a:pPr algn="l"/>
            <a:r>
              <a:rPr lang="en-US" b="1" dirty="0"/>
              <a:t>Types of Cookie</a:t>
            </a:r>
          </a:p>
          <a:p>
            <a:pPr algn="l"/>
            <a:r>
              <a:rPr lang="en-US" dirty="0"/>
              <a:t> </a:t>
            </a:r>
          </a:p>
          <a:p>
            <a:pPr algn="l"/>
            <a:r>
              <a:rPr lang="en-US" dirty="0"/>
              <a:t>There are 2 types of cookies in servlets.</a:t>
            </a:r>
          </a:p>
          <a:p>
            <a:pPr algn="l"/>
            <a:r>
              <a:rPr lang="en-US" dirty="0"/>
              <a:t> 1.Non-persistent </a:t>
            </a:r>
            <a:r>
              <a:rPr lang="en-US" dirty="0" smtClean="0"/>
              <a:t>cookie</a:t>
            </a:r>
          </a:p>
          <a:p>
            <a:pPr algn="l"/>
            <a:r>
              <a:rPr lang="en-US" dirty="0"/>
              <a:t>	It is valid for single session only. It is removed each time when user closes the browser</a:t>
            </a:r>
            <a:r>
              <a:rPr lang="en-US" dirty="0" smtClean="0"/>
              <a:t>.</a:t>
            </a:r>
            <a:endParaRPr lang="en-US" dirty="0"/>
          </a:p>
          <a:p>
            <a:pPr algn="l"/>
            <a:r>
              <a:rPr lang="en-US" dirty="0"/>
              <a:t> 2.Persistent cookie</a:t>
            </a:r>
          </a:p>
          <a:p>
            <a:pPr algn="l"/>
            <a:r>
              <a:rPr lang="en-US" dirty="0"/>
              <a:t> </a:t>
            </a:r>
            <a:r>
              <a:rPr lang="en-US" dirty="0" smtClean="0"/>
              <a:t>	It </a:t>
            </a:r>
            <a:r>
              <a:rPr lang="en-US" dirty="0"/>
              <a:t>is valid for multiple session . It is not removed each time when user closes the browser. It is removed only if user logout or </a:t>
            </a:r>
            <a:r>
              <a:rPr lang="en-US" dirty="0" err="1"/>
              <a:t>signout</a:t>
            </a:r>
            <a:r>
              <a:rPr lang="en-US" dirty="0"/>
              <a:t>.</a:t>
            </a:r>
          </a:p>
          <a:p>
            <a:pPr algn="l"/>
            <a:r>
              <a:rPr lang="en-US" dirty="0" smtClean="0"/>
              <a:t> </a:t>
            </a:r>
            <a:endParaRPr lang="en-US" dirty="0"/>
          </a:p>
          <a:p>
            <a:pPr algn="l"/>
            <a:r>
              <a:rPr lang="en-US" dirty="0"/>
              <a:t>Advantage of Cookies</a:t>
            </a:r>
          </a:p>
          <a:p>
            <a:pPr algn="l"/>
            <a:r>
              <a:rPr lang="en-US" dirty="0"/>
              <a:t> 1.Simplest technique of maintaining the state.</a:t>
            </a:r>
          </a:p>
          <a:p>
            <a:pPr algn="l"/>
            <a:r>
              <a:rPr lang="en-US" dirty="0"/>
              <a:t> 2.Cookies are maintained at client side.</a:t>
            </a:r>
          </a:p>
          <a:p>
            <a:pPr algn="l"/>
            <a:r>
              <a:rPr lang="en-US" dirty="0"/>
              <a:t> </a:t>
            </a:r>
          </a:p>
          <a:p>
            <a:pPr algn="l"/>
            <a:r>
              <a:rPr lang="en-US" dirty="0"/>
              <a:t>Disadvantage of Cookies</a:t>
            </a:r>
          </a:p>
          <a:p>
            <a:pPr algn="l"/>
            <a:r>
              <a:rPr lang="en-US" dirty="0"/>
              <a:t> 1.It will not work if cookie is disabled from the browser.</a:t>
            </a:r>
          </a:p>
          <a:p>
            <a:pPr algn="l"/>
            <a:r>
              <a:rPr lang="en-US" dirty="0"/>
              <a:t> 2.Only textual information can be set in Cookie object.</a:t>
            </a:r>
          </a:p>
          <a:p>
            <a:pPr algn="l"/>
            <a:endParaRPr lang="en-US" dirty="0" smtClean="0"/>
          </a:p>
        </p:txBody>
      </p:sp>
      <p:sp>
        <p:nvSpPr>
          <p:cNvPr id="4" name="Title 3"/>
          <p:cNvSpPr>
            <a:spLocks noGrp="1"/>
          </p:cNvSpPr>
          <p:nvPr>
            <p:ph type="ctrTitle"/>
          </p:nvPr>
        </p:nvSpPr>
        <p:spPr>
          <a:xfrm>
            <a:off x="8284191" y="163773"/>
            <a:ext cx="3789529" cy="518615"/>
          </a:xfrm>
        </p:spPr>
        <p:txBody>
          <a:bodyPr>
            <a:normAutofit/>
          </a:bodyPr>
          <a:lstStyle/>
          <a:p>
            <a:r>
              <a:rPr lang="en-US" sz="2800" dirty="0" smtClean="0">
                <a:solidFill>
                  <a:srgbClr val="FF0000"/>
                </a:solidFill>
              </a:rPr>
              <a:t>Cookies</a:t>
            </a:r>
            <a:endParaRPr lang="en-US" sz="2800" dirty="0">
              <a:solidFill>
                <a:srgbClr val="FF0000"/>
              </a:solidFill>
            </a:endParaRPr>
          </a:p>
        </p:txBody>
      </p:sp>
    </p:spTree>
    <p:extLst>
      <p:ext uri="{BB962C8B-B14F-4D97-AF65-F5344CB8AC3E}">
        <p14:creationId xmlns:p14="http://schemas.microsoft.com/office/powerpoint/2010/main" val="830999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b="1" dirty="0"/>
              <a:t>Cookie class </a:t>
            </a:r>
          </a:p>
          <a:p>
            <a:pPr algn="l"/>
            <a:r>
              <a:rPr lang="en-US" dirty="0" err="1"/>
              <a:t>javax.servlet.http.Cookie</a:t>
            </a:r>
            <a:r>
              <a:rPr lang="en-US" dirty="0"/>
              <a:t> class provides the functionality of using cookies. It provides a lot of useful methods for cookies.</a:t>
            </a:r>
          </a:p>
          <a:p>
            <a:pPr algn="l"/>
            <a:r>
              <a:rPr lang="en-US" dirty="0"/>
              <a:t> </a:t>
            </a:r>
          </a:p>
          <a:p>
            <a:pPr algn="l"/>
            <a:r>
              <a:rPr lang="en-US" b="1" dirty="0"/>
              <a:t>Constructor</a:t>
            </a:r>
            <a:r>
              <a:rPr lang="en-US" dirty="0"/>
              <a:t> of Cookie class</a:t>
            </a:r>
          </a:p>
          <a:p>
            <a:pPr algn="l"/>
            <a:r>
              <a:rPr lang="en-US" dirty="0"/>
              <a:t>Cookie()</a:t>
            </a:r>
          </a:p>
          <a:p>
            <a:pPr algn="l"/>
            <a:r>
              <a:rPr lang="en-US" dirty="0"/>
              <a:t> constructs a cookie.</a:t>
            </a:r>
          </a:p>
          <a:p>
            <a:pPr algn="l"/>
            <a:r>
              <a:rPr lang="en-US" dirty="0"/>
              <a:t>Cookie(String name, String value)</a:t>
            </a:r>
          </a:p>
          <a:p>
            <a:pPr algn="l"/>
            <a:r>
              <a:rPr lang="en-US" dirty="0"/>
              <a:t> constructs a cookie with a specified name and value.</a:t>
            </a:r>
            <a:endParaRPr lang="en-US" dirty="0" smtClean="0"/>
          </a:p>
        </p:txBody>
      </p:sp>
      <p:sp>
        <p:nvSpPr>
          <p:cNvPr id="4" name="Title 3"/>
          <p:cNvSpPr>
            <a:spLocks noGrp="1"/>
          </p:cNvSpPr>
          <p:nvPr>
            <p:ph type="ctrTitle"/>
          </p:nvPr>
        </p:nvSpPr>
        <p:spPr>
          <a:xfrm>
            <a:off x="8284191" y="163773"/>
            <a:ext cx="3789529" cy="518615"/>
          </a:xfrm>
        </p:spPr>
        <p:txBody>
          <a:bodyPr>
            <a:normAutofit/>
          </a:bodyPr>
          <a:lstStyle/>
          <a:p>
            <a:r>
              <a:rPr lang="en-US" sz="2800" dirty="0" smtClean="0">
                <a:solidFill>
                  <a:srgbClr val="FF0000"/>
                </a:solidFill>
              </a:rPr>
              <a:t>Cookies</a:t>
            </a:r>
            <a:endParaRPr lang="en-US" sz="2800" dirty="0">
              <a:solidFill>
                <a:srgbClr val="FF0000"/>
              </a:solidFill>
            </a:endParaRPr>
          </a:p>
        </p:txBody>
      </p:sp>
    </p:spTree>
    <p:extLst>
      <p:ext uri="{BB962C8B-B14F-4D97-AF65-F5344CB8AC3E}">
        <p14:creationId xmlns:p14="http://schemas.microsoft.com/office/powerpoint/2010/main" val="2703468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b="1" dirty="0"/>
              <a:t>Useful Methods of Cookie class</a:t>
            </a:r>
          </a:p>
          <a:p>
            <a:pPr algn="l"/>
            <a:r>
              <a:rPr lang="en-US" dirty="0"/>
              <a:t> </a:t>
            </a:r>
          </a:p>
          <a:p>
            <a:pPr algn="l"/>
            <a:r>
              <a:rPr lang="en-US" dirty="0"/>
              <a:t>public void </a:t>
            </a:r>
            <a:r>
              <a:rPr lang="en-US" dirty="0" err="1"/>
              <a:t>setMaxAge</a:t>
            </a:r>
            <a:r>
              <a:rPr lang="en-US" dirty="0"/>
              <a:t>(</a:t>
            </a:r>
            <a:r>
              <a:rPr lang="en-US" dirty="0" err="1"/>
              <a:t>int</a:t>
            </a:r>
            <a:r>
              <a:rPr lang="en-US" dirty="0"/>
              <a:t> expiry)</a:t>
            </a:r>
          </a:p>
          <a:p>
            <a:pPr algn="l"/>
            <a:r>
              <a:rPr lang="en-US" dirty="0"/>
              <a:t>	Sets the maximum age of the cookie in seconds.</a:t>
            </a:r>
          </a:p>
          <a:p>
            <a:pPr algn="l"/>
            <a:r>
              <a:rPr lang="en-US" dirty="0"/>
              <a:t>public String </a:t>
            </a:r>
            <a:r>
              <a:rPr lang="en-US" dirty="0" err="1"/>
              <a:t>getName</a:t>
            </a:r>
            <a:r>
              <a:rPr lang="en-US" dirty="0"/>
              <a:t>()</a:t>
            </a:r>
          </a:p>
          <a:p>
            <a:pPr algn="l"/>
            <a:r>
              <a:rPr lang="en-US" dirty="0"/>
              <a:t>	Returns the name of the cookie. The name cannot be changed after creation.</a:t>
            </a:r>
          </a:p>
          <a:p>
            <a:pPr algn="l"/>
            <a:r>
              <a:rPr lang="en-US" dirty="0"/>
              <a:t>public String </a:t>
            </a:r>
            <a:r>
              <a:rPr lang="en-US" dirty="0" err="1"/>
              <a:t>getValue</a:t>
            </a:r>
            <a:r>
              <a:rPr lang="en-US" dirty="0"/>
              <a:t>()</a:t>
            </a:r>
          </a:p>
          <a:p>
            <a:pPr algn="l"/>
            <a:r>
              <a:rPr lang="en-US" dirty="0"/>
              <a:t>	Returns the value of the cookie. </a:t>
            </a:r>
          </a:p>
          <a:p>
            <a:pPr algn="l"/>
            <a:r>
              <a:rPr lang="en-US" dirty="0"/>
              <a:t>public void </a:t>
            </a:r>
            <a:r>
              <a:rPr lang="en-US" dirty="0" err="1"/>
              <a:t>setName</a:t>
            </a:r>
            <a:r>
              <a:rPr lang="en-US" dirty="0"/>
              <a:t>(String name)</a:t>
            </a:r>
          </a:p>
          <a:p>
            <a:pPr algn="l"/>
            <a:r>
              <a:rPr lang="en-US" dirty="0"/>
              <a:t>	changes the name of the cookie. </a:t>
            </a:r>
          </a:p>
          <a:p>
            <a:pPr algn="l"/>
            <a:r>
              <a:rPr lang="en-US" dirty="0"/>
              <a:t>public void </a:t>
            </a:r>
            <a:r>
              <a:rPr lang="en-US" dirty="0" err="1"/>
              <a:t>setValue</a:t>
            </a:r>
            <a:r>
              <a:rPr lang="en-US" dirty="0"/>
              <a:t>(String value)</a:t>
            </a:r>
          </a:p>
          <a:p>
            <a:pPr algn="l"/>
            <a:r>
              <a:rPr lang="en-US" dirty="0"/>
              <a:t>	changes the value of the cookie.</a:t>
            </a:r>
            <a:endParaRPr lang="en-US" dirty="0" smtClean="0"/>
          </a:p>
        </p:txBody>
      </p:sp>
      <p:sp>
        <p:nvSpPr>
          <p:cNvPr id="4" name="Title 3"/>
          <p:cNvSpPr>
            <a:spLocks noGrp="1"/>
          </p:cNvSpPr>
          <p:nvPr>
            <p:ph type="ctrTitle"/>
          </p:nvPr>
        </p:nvSpPr>
        <p:spPr>
          <a:xfrm>
            <a:off x="8284191" y="163773"/>
            <a:ext cx="3789529" cy="518615"/>
          </a:xfrm>
        </p:spPr>
        <p:txBody>
          <a:bodyPr>
            <a:normAutofit/>
          </a:bodyPr>
          <a:lstStyle/>
          <a:p>
            <a:r>
              <a:rPr lang="en-US" sz="2800" dirty="0" smtClean="0">
                <a:solidFill>
                  <a:srgbClr val="FF0000"/>
                </a:solidFill>
              </a:rPr>
              <a:t>Cookies</a:t>
            </a:r>
            <a:endParaRPr lang="en-US" sz="2800" dirty="0">
              <a:solidFill>
                <a:srgbClr val="FF0000"/>
              </a:solidFill>
            </a:endParaRPr>
          </a:p>
        </p:txBody>
      </p:sp>
    </p:spTree>
    <p:extLst>
      <p:ext uri="{BB962C8B-B14F-4D97-AF65-F5344CB8AC3E}">
        <p14:creationId xmlns:p14="http://schemas.microsoft.com/office/powerpoint/2010/main" val="1259498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b="1" dirty="0"/>
              <a:t>Other methods required for using Cookies </a:t>
            </a:r>
          </a:p>
          <a:p>
            <a:pPr algn="l"/>
            <a:endParaRPr lang="en-US" dirty="0" smtClean="0"/>
          </a:p>
          <a:p>
            <a:pPr algn="l"/>
            <a:r>
              <a:rPr lang="en-US" dirty="0"/>
              <a:t>	1.public void </a:t>
            </a:r>
            <a:r>
              <a:rPr lang="en-US" dirty="0" err="1"/>
              <a:t>addCookie</a:t>
            </a:r>
            <a:r>
              <a:rPr lang="en-US" dirty="0"/>
              <a:t>(Cookie </a:t>
            </a:r>
            <a:r>
              <a:rPr lang="en-US" dirty="0" err="1"/>
              <a:t>ck</a:t>
            </a:r>
            <a:r>
              <a:rPr lang="en-US" dirty="0"/>
              <a:t>):method of </a:t>
            </a:r>
            <a:r>
              <a:rPr lang="en-US" dirty="0" err="1"/>
              <a:t>HttpServletResponse</a:t>
            </a:r>
            <a:r>
              <a:rPr lang="en-US" dirty="0"/>
              <a:t> interface is used to add cookie in response object.</a:t>
            </a:r>
          </a:p>
          <a:p>
            <a:pPr algn="l"/>
            <a:r>
              <a:rPr lang="en-US" dirty="0"/>
              <a:t>	2.public Cookie[] </a:t>
            </a:r>
            <a:r>
              <a:rPr lang="en-US" dirty="0" err="1"/>
              <a:t>getCookies</a:t>
            </a:r>
            <a:r>
              <a:rPr lang="en-US" dirty="0"/>
              <a:t>():method of </a:t>
            </a:r>
            <a:r>
              <a:rPr lang="en-US" dirty="0" err="1"/>
              <a:t>HttpServletRequest</a:t>
            </a:r>
            <a:r>
              <a:rPr lang="en-US" dirty="0"/>
              <a:t> interface is used to return all the cookies from the browser.</a:t>
            </a:r>
          </a:p>
          <a:p>
            <a:pPr algn="l"/>
            <a:endParaRPr lang="en-US" dirty="0" smtClean="0"/>
          </a:p>
        </p:txBody>
      </p:sp>
      <p:sp>
        <p:nvSpPr>
          <p:cNvPr id="4" name="Title 3"/>
          <p:cNvSpPr>
            <a:spLocks noGrp="1"/>
          </p:cNvSpPr>
          <p:nvPr>
            <p:ph type="ctrTitle"/>
          </p:nvPr>
        </p:nvSpPr>
        <p:spPr>
          <a:xfrm>
            <a:off x="8284191" y="163773"/>
            <a:ext cx="3789529" cy="518615"/>
          </a:xfrm>
        </p:spPr>
        <p:txBody>
          <a:bodyPr>
            <a:normAutofit/>
          </a:bodyPr>
          <a:lstStyle/>
          <a:p>
            <a:r>
              <a:rPr lang="en-US" sz="2800" dirty="0" smtClean="0">
                <a:solidFill>
                  <a:srgbClr val="FF0000"/>
                </a:solidFill>
              </a:rPr>
              <a:t>Cookies</a:t>
            </a:r>
            <a:endParaRPr lang="en-US" sz="2800" dirty="0">
              <a:solidFill>
                <a:srgbClr val="FF0000"/>
              </a:solidFill>
            </a:endParaRPr>
          </a:p>
        </p:txBody>
      </p:sp>
    </p:spTree>
    <p:extLst>
      <p:ext uri="{BB962C8B-B14F-4D97-AF65-F5344CB8AC3E}">
        <p14:creationId xmlns:p14="http://schemas.microsoft.com/office/powerpoint/2010/main" val="231536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b="1" dirty="0" smtClean="0"/>
              <a:t>Change in Last Program</a:t>
            </a:r>
          </a:p>
          <a:p>
            <a:pPr algn="l"/>
            <a:endParaRPr lang="en-US" b="1" dirty="0"/>
          </a:p>
          <a:p>
            <a:pPr algn="l"/>
            <a:r>
              <a:rPr lang="en-US" b="1" dirty="0" smtClean="0"/>
              <a:t>Welcome.java</a:t>
            </a:r>
          </a:p>
          <a:p>
            <a:pPr algn="l"/>
            <a:r>
              <a:rPr lang="en-US" b="1" dirty="0"/>
              <a:t>	</a:t>
            </a:r>
            <a:r>
              <a:rPr lang="en-US" dirty="0"/>
              <a:t>Cookie </a:t>
            </a:r>
            <a:r>
              <a:rPr lang="en-US" dirty="0" err="1"/>
              <a:t>ck</a:t>
            </a:r>
            <a:r>
              <a:rPr lang="en-US" dirty="0"/>
              <a:t> = new Cookie("username",</a:t>
            </a:r>
            <a:r>
              <a:rPr lang="en-US" dirty="0" err="1"/>
              <a:t>str</a:t>
            </a:r>
            <a:r>
              <a:rPr lang="en-US" dirty="0"/>
              <a:t>);</a:t>
            </a:r>
          </a:p>
          <a:p>
            <a:pPr algn="l"/>
            <a:r>
              <a:rPr lang="en-US" dirty="0" smtClean="0"/>
              <a:t>	</a:t>
            </a:r>
            <a:r>
              <a:rPr lang="en-US" dirty="0" err="1" smtClean="0"/>
              <a:t>res.addCookie</a:t>
            </a:r>
            <a:r>
              <a:rPr lang="en-US" dirty="0" smtClean="0"/>
              <a:t>(</a:t>
            </a:r>
            <a:r>
              <a:rPr lang="en-US" dirty="0" err="1" smtClean="0"/>
              <a:t>ck</a:t>
            </a:r>
            <a:r>
              <a:rPr lang="en-US" dirty="0" smtClean="0"/>
              <a:t>);</a:t>
            </a:r>
          </a:p>
          <a:p>
            <a:pPr algn="l"/>
            <a:r>
              <a:rPr lang="en-US" b="1" dirty="0" smtClean="0"/>
              <a:t>Tour.java</a:t>
            </a:r>
          </a:p>
          <a:p>
            <a:pPr algn="l"/>
            <a:r>
              <a:rPr lang="en-US" dirty="0" smtClean="0"/>
              <a:t>	Cookie </a:t>
            </a:r>
            <a:r>
              <a:rPr lang="en-US" dirty="0" err="1"/>
              <a:t>ck</a:t>
            </a:r>
            <a:r>
              <a:rPr lang="en-US" dirty="0"/>
              <a:t>[] = </a:t>
            </a:r>
            <a:r>
              <a:rPr lang="en-US" dirty="0" err="1"/>
              <a:t>req.getCookies</a:t>
            </a:r>
            <a:r>
              <a:rPr lang="en-US" dirty="0"/>
              <a:t>();</a:t>
            </a:r>
          </a:p>
          <a:p>
            <a:pPr algn="l"/>
            <a:r>
              <a:rPr lang="en-US" dirty="0" smtClean="0"/>
              <a:t>	if(</a:t>
            </a:r>
            <a:r>
              <a:rPr lang="en-US" dirty="0" err="1" smtClean="0"/>
              <a:t>ck</a:t>
            </a:r>
            <a:r>
              <a:rPr lang="en-US" dirty="0"/>
              <a:t>!=null)</a:t>
            </a:r>
          </a:p>
          <a:p>
            <a:pPr algn="l"/>
            <a:r>
              <a:rPr lang="en-US" dirty="0" smtClean="0"/>
              <a:t>	</a:t>
            </a:r>
            <a:r>
              <a:rPr lang="en-US" dirty="0" err="1" smtClean="0"/>
              <a:t>str</a:t>
            </a:r>
            <a:r>
              <a:rPr lang="en-US" dirty="0" smtClean="0"/>
              <a:t>=</a:t>
            </a:r>
            <a:r>
              <a:rPr lang="en-US" dirty="0" err="1" smtClean="0"/>
              <a:t>ck</a:t>
            </a:r>
            <a:r>
              <a:rPr lang="en-US" dirty="0" smtClean="0"/>
              <a:t>[0</a:t>
            </a:r>
            <a:r>
              <a:rPr lang="en-US" dirty="0"/>
              <a:t>].</a:t>
            </a:r>
            <a:r>
              <a:rPr lang="en-US" dirty="0" err="1"/>
              <a:t>getValue</a:t>
            </a:r>
            <a:r>
              <a:rPr lang="en-US" dirty="0"/>
              <a:t>();</a:t>
            </a:r>
          </a:p>
          <a:p>
            <a:pPr algn="l"/>
            <a:endParaRPr lang="en-US" b="1" dirty="0" smtClean="0"/>
          </a:p>
        </p:txBody>
      </p:sp>
      <p:sp>
        <p:nvSpPr>
          <p:cNvPr id="4" name="Title 3"/>
          <p:cNvSpPr>
            <a:spLocks noGrp="1"/>
          </p:cNvSpPr>
          <p:nvPr>
            <p:ph type="ctrTitle"/>
          </p:nvPr>
        </p:nvSpPr>
        <p:spPr>
          <a:xfrm>
            <a:off x="8284191" y="163773"/>
            <a:ext cx="3789529" cy="518615"/>
          </a:xfrm>
        </p:spPr>
        <p:txBody>
          <a:bodyPr>
            <a:normAutofit/>
          </a:bodyPr>
          <a:lstStyle/>
          <a:p>
            <a:r>
              <a:rPr lang="en-US" sz="2800" dirty="0" smtClean="0">
                <a:solidFill>
                  <a:srgbClr val="FF0000"/>
                </a:solidFill>
              </a:rPr>
              <a:t>Cookies Example</a:t>
            </a:r>
            <a:endParaRPr lang="en-US" sz="2800" dirty="0">
              <a:solidFill>
                <a:srgbClr val="FF0000"/>
              </a:solidFill>
            </a:endParaRPr>
          </a:p>
        </p:txBody>
      </p:sp>
    </p:spTree>
    <p:extLst>
      <p:ext uri="{BB962C8B-B14F-4D97-AF65-F5344CB8AC3E}">
        <p14:creationId xmlns:p14="http://schemas.microsoft.com/office/powerpoint/2010/main" val="1706464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b="1" dirty="0"/>
              <a:t>Hidden Form Field</a:t>
            </a:r>
          </a:p>
          <a:p>
            <a:pPr algn="l"/>
            <a:endParaRPr lang="en-US" dirty="0"/>
          </a:p>
          <a:p>
            <a:pPr algn="l"/>
            <a:r>
              <a:rPr lang="en-US" dirty="0"/>
              <a:t>In case of Hidden Form Field a hidden (invisible) </a:t>
            </a:r>
            <a:r>
              <a:rPr lang="en-US" dirty="0" smtClean="0"/>
              <a:t>text field </a:t>
            </a:r>
            <a:r>
              <a:rPr lang="en-US" dirty="0"/>
              <a:t>is used for maintaining the state of an user.</a:t>
            </a:r>
          </a:p>
          <a:p>
            <a:pPr algn="l"/>
            <a:r>
              <a:rPr lang="en-US" dirty="0"/>
              <a:t> </a:t>
            </a:r>
          </a:p>
          <a:p>
            <a:pPr algn="l"/>
            <a:r>
              <a:rPr lang="en-US" dirty="0"/>
              <a:t>In such case, we store the information in the hidden field and get it from another servlet. This approach is better if we have to submit form in all the pages and we don't want to depend on the browser.</a:t>
            </a:r>
          </a:p>
          <a:p>
            <a:pPr algn="l"/>
            <a:r>
              <a:rPr lang="en-US" dirty="0"/>
              <a:t> </a:t>
            </a:r>
          </a:p>
          <a:p>
            <a:pPr algn="l"/>
            <a:r>
              <a:rPr lang="en-US" dirty="0"/>
              <a:t>Let's see the code to store value in hidden field</a:t>
            </a:r>
            <a:r>
              <a:rPr lang="en-US" dirty="0" smtClean="0"/>
              <a:t>.</a:t>
            </a:r>
            <a:endParaRPr lang="en-US" dirty="0"/>
          </a:p>
          <a:p>
            <a:pPr algn="l"/>
            <a:r>
              <a:rPr lang="en-US" dirty="0"/>
              <a:t>	&lt;input type="hidden" name="</a:t>
            </a:r>
            <a:r>
              <a:rPr lang="en-US" dirty="0" err="1"/>
              <a:t>uname</a:t>
            </a:r>
            <a:r>
              <a:rPr lang="en-US" dirty="0"/>
              <a:t>" value="</a:t>
            </a:r>
            <a:r>
              <a:rPr lang="en-US" dirty="0" smtClean="0"/>
              <a:t>Rohit"&gt;  </a:t>
            </a:r>
            <a:endParaRPr lang="en-US" dirty="0"/>
          </a:p>
          <a:p>
            <a:pPr algn="l"/>
            <a:r>
              <a:rPr lang="en-US" dirty="0"/>
              <a:t>	Here, </a:t>
            </a:r>
            <a:r>
              <a:rPr lang="en-US" dirty="0" err="1"/>
              <a:t>uname</a:t>
            </a:r>
            <a:r>
              <a:rPr lang="en-US" dirty="0"/>
              <a:t> is the hidden field name and </a:t>
            </a:r>
            <a:r>
              <a:rPr lang="en-US" dirty="0" smtClean="0"/>
              <a:t>Rohit is </a:t>
            </a:r>
            <a:r>
              <a:rPr lang="en-US" dirty="0"/>
              <a:t>the hidden field value.</a:t>
            </a:r>
            <a:endParaRPr lang="en-US" dirty="0" smtClean="0"/>
          </a:p>
        </p:txBody>
      </p:sp>
      <p:sp>
        <p:nvSpPr>
          <p:cNvPr id="4" name="Title 3"/>
          <p:cNvSpPr>
            <a:spLocks noGrp="1"/>
          </p:cNvSpPr>
          <p:nvPr>
            <p:ph type="ctrTitle"/>
          </p:nvPr>
        </p:nvSpPr>
        <p:spPr>
          <a:xfrm>
            <a:off x="8284191" y="163773"/>
            <a:ext cx="3789529" cy="518615"/>
          </a:xfrm>
        </p:spPr>
        <p:txBody>
          <a:bodyPr>
            <a:normAutofit/>
          </a:bodyPr>
          <a:lstStyle/>
          <a:p>
            <a:pPr algn="l"/>
            <a:r>
              <a:rPr lang="en-US" sz="2800" dirty="0">
                <a:solidFill>
                  <a:srgbClr val="FF0000"/>
                </a:solidFill>
              </a:rPr>
              <a:t>Hidden Form Field</a:t>
            </a:r>
          </a:p>
        </p:txBody>
      </p:sp>
    </p:spTree>
    <p:extLst>
      <p:ext uri="{BB962C8B-B14F-4D97-AF65-F5344CB8AC3E}">
        <p14:creationId xmlns:p14="http://schemas.microsoft.com/office/powerpoint/2010/main" val="1231004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b="1" dirty="0"/>
              <a:t>Advantage of Hidden Form Field</a:t>
            </a:r>
          </a:p>
          <a:p>
            <a:pPr algn="l"/>
            <a:r>
              <a:rPr lang="en-US" dirty="0"/>
              <a:t> 1.It will always work whether cookie is disabled or not.</a:t>
            </a:r>
          </a:p>
          <a:p>
            <a:pPr algn="l"/>
            <a:r>
              <a:rPr lang="en-US" dirty="0"/>
              <a:t> </a:t>
            </a:r>
          </a:p>
          <a:p>
            <a:pPr algn="l"/>
            <a:r>
              <a:rPr lang="en-US" b="1" dirty="0"/>
              <a:t>Disadvantage of Hidden Form Field:</a:t>
            </a:r>
          </a:p>
          <a:p>
            <a:pPr algn="l"/>
            <a:r>
              <a:rPr lang="en-US" dirty="0"/>
              <a:t> 1.It is maintained at server side.</a:t>
            </a:r>
          </a:p>
          <a:p>
            <a:pPr algn="l"/>
            <a:r>
              <a:rPr lang="en-US" dirty="0"/>
              <a:t> 2.Extra form submission is required on each pages.</a:t>
            </a:r>
          </a:p>
          <a:p>
            <a:pPr algn="l"/>
            <a:r>
              <a:rPr lang="en-US" dirty="0"/>
              <a:t> 3.Only textual information can be used.</a:t>
            </a:r>
            <a:endParaRPr lang="en-US" dirty="0" smtClean="0"/>
          </a:p>
        </p:txBody>
      </p:sp>
      <p:sp>
        <p:nvSpPr>
          <p:cNvPr id="4" name="Title 3"/>
          <p:cNvSpPr>
            <a:spLocks noGrp="1"/>
          </p:cNvSpPr>
          <p:nvPr>
            <p:ph type="ctrTitle"/>
          </p:nvPr>
        </p:nvSpPr>
        <p:spPr>
          <a:xfrm>
            <a:off x="8284191" y="163773"/>
            <a:ext cx="3789529" cy="518615"/>
          </a:xfrm>
        </p:spPr>
        <p:txBody>
          <a:bodyPr>
            <a:normAutofit/>
          </a:bodyPr>
          <a:lstStyle/>
          <a:p>
            <a:pPr algn="l"/>
            <a:r>
              <a:rPr lang="en-US" sz="2800" dirty="0">
                <a:solidFill>
                  <a:srgbClr val="FF0000"/>
                </a:solidFill>
              </a:rPr>
              <a:t>Hidden Form Field</a:t>
            </a:r>
          </a:p>
        </p:txBody>
      </p:sp>
    </p:spTree>
    <p:extLst>
      <p:ext uri="{BB962C8B-B14F-4D97-AF65-F5344CB8AC3E}">
        <p14:creationId xmlns:p14="http://schemas.microsoft.com/office/powerpoint/2010/main" val="1057453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b="1" dirty="0"/>
              <a:t>Change in Last Program</a:t>
            </a:r>
          </a:p>
          <a:p>
            <a:pPr algn="l"/>
            <a:endParaRPr lang="en-US" b="1" dirty="0"/>
          </a:p>
          <a:p>
            <a:pPr algn="l"/>
            <a:r>
              <a:rPr lang="en-US" b="1" dirty="0"/>
              <a:t>Welcome.java</a:t>
            </a:r>
          </a:p>
          <a:p>
            <a:pPr algn="l"/>
            <a:r>
              <a:rPr lang="en-US" b="1" dirty="0"/>
              <a:t>	</a:t>
            </a:r>
            <a:r>
              <a:rPr lang="en-US" dirty="0" err="1"/>
              <a:t>out.println</a:t>
            </a:r>
            <a:r>
              <a:rPr lang="en-US" dirty="0"/>
              <a:t>("&lt;</a:t>
            </a:r>
            <a:r>
              <a:rPr lang="en-US" dirty="0" err="1"/>
              <a:t>br</a:t>
            </a:r>
            <a:r>
              <a:rPr lang="en-US" dirty="0"/>
              <a:t>&gt;&lt;input type=hidden name=username value=\""+</a:t>
            </a:r>
            <a:r>
              <a:rPr lang="en-US" dirty="0" err="1"/>
              <a:t>str</a:t>
            </a:r>
            <a:r>
              <a:rPr lang="en-US" dirty="0" smtClean="0"/>
              <a:t>+"\"&gt;");</a:t>
            </a:r>
          </a:p>
          <a:p>
            <a:pPr algn="l"/>
            <a:endParaRPr lang="en-US" b="1" dirty="0"/>
          </a:p>
          <a:p>
            <a:pPr algn="l"/>
            <a:r>
              <a:rPr lang="en-US" b="1" dirty="0" smtClean="0"/>
              <a:t>Tour.java</a:t>
            </a:r>
            <a:endParaRPr lang="en-US" b="1" dirty="0"/>
          </a:p>
          <a:p>
            <a:pPr algn="l"/>
            <a:r>
              <a:rPr lang="en-US" dirty="0"/>
              <a:t>	String </a:t>
            </a:r>
            <a:r>
              <a:rPr lang="en-US" dirty="0" err="1"/>
              <a:t>str</a:t>
            </a:r>
            <a:r>
              <a:rPr lang="en-US" dirty="0"/>
              <a:t> = </a:t>
            </a:r>
            <a:r>
              <a:rPr lang="en-US" dirty="0" err="1"/>
              <a:t>req.getParameter</a:t>
            </a:r>
            <a:r>
              <a:rPr lang="en-US" dirty="0"/>
              <a:t>("username");</a:t>
            </a:r>
            <a:endParaRPr lang="en-US" b="1" dirty="0"/>
          </a:p>
          <a:p>
            <a:pPr algn="l"/>
            <a:endParaRPr lang="en-US" dirty="0" smtClean="0"/>
          </a:p>
        </p:txBody>
      </p:sp>
      <p:sp>
        <p:nvSpPr>
          <p:cNvPr id="4" name="Title 3"/>
          <p:cNvSpPr>
            <a:spLocks noGrp="1"/>
          </p:cNvSpPr>
          <p:nvPr>
            <p:ph type="ctrTitle"/>
          </p:nvPr>
        </p:nvSpPr>
        <p:spPr>
          <a:xfrm>
            <a:off x="8284191" y="163773"/>
            <a:ext cx="3789529" cy="518615"/>
          </a:xfrm>
        </p:spPr>
        <p:txBody>
          <a:bodyPr>
            <a:normAutofit fontScale="90000"/>
          </a:bodyPr>
          <a:lstStyle/>
          <a:p>
            <a:pPr algn="l"/>
            <a:r>
              <a:rPr lang="en-US" sz="2800" dirty="0">
                <a:solidFill>
                  <a:srgbClr val="FF0000"/>
                </a:solidFill>
              </a:rPr>
              <a:t>Hidden Form </a:t>
            </a:r>
            <a:r>
              <a:rPr lang="en-US" sz="2800" dirty="0" smtClean="0">
                <a:solidFill>
                  <a:srgbClr val="FF0000"/>
                </a:solidFill>
              </a:rPr>
              <a:t>Field example</a:t>
            </a:r>
            <a:endParaRPr lang="en-US" sz="2800" dirty="0">
              <a:solidFill>
                <a:srgbClr val="FF0000"/>
              </a:solidFill>
            </a:endParaRPr>
          </a:p>
        </p:txBody>
      </p:sp>
    </p:spTree>
    <p:extLst>
      <p:ext uri="{BB962C8B-B14F-4D97-AF65-F5344CB8AC3E}">
        <p14:creationId xmlns:p14="http://schemas.microsoft.com/office/powerpoint/2010/main" val="1963205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altLang="en-US" sz="2800" b="1" dirty="0" smtClean="0"/>
              <a:t>In this session we will see</a:t>
            </a:r>
          </a:p>
          <a:p>
            <a:pPr algn="l"/>
            <a:endParaRPr lang="en-US" altLang="en-US" sz="2800" b="1" dirty="0" smtClean="0"/>
          </a:p>
          <a:p>
            <a:pPr algn="l"/>
            <a:r>
              <a:rPr lang="en-US" sz="2800" dirty="0"/>
              <a:t>1. Session Tracking</a:t>
            </a:r>
          </a:p>
          <a:p>
            <a:pPr algn="l"/>
            <a:r>
              <a:rPr lang="en-US" sz="2800" dirty="0"/>
              <a:t>2. Event and Listener in servlet</a:t>
            </a:r>
          </a:p>
          <a:p>
            <a:pPr algn="l"/>
            <a:r>
              <a:rPr lang="en-US" sz="2800" dirty="0"/>
              <a:t>3. Servlet Filter</a:t>
            </a:r>
          </a:p>
        </p:txBody>
      </p:sp>
      <p:sp>
        <p:nvSpPr>
          <p:cNvPr id="4" name="Title 3"/>
          <p:cNvSpPr>
            <a:spLocks noGrp="1"/>
          </p:cNvSpPr>
          <p:nvPr>
            <p:ph type="ctrTitle"/>
          </p:nvPr>
        </p:nvSpPr>
        <p:spPr>
          <a:xfrm>
            <a:off x="9262280" y="163773"/>
            <a:ext cx="2811439" cy="518615"/>
          </a:xfrm>
        </p:spPr>
        <p:txBody>
          <a:bodyPr>
            <a:normAutofit/>
          </a:bodyPr>
          <a:lstStyle/>
          <a:p>
            <a:pPr algn="r"/>
            <a:r>
              <a:rPr lang="en-US" altLang="en-US" sz="2400" dirty="0">
                <a:solidFill>
                  <a:srgbClr val="FF0000"/>
                </a:solidFill>
              </a:rPr>
              <a:t>Agenda</a:t>
            </a:r>
            <a:endParaRPr lang="en-US" sz="2800" dirty="0">
              <a:solidFill>
                <a:srgbClr val="FF0000"/>
              </a:solidFill>
            </a:endParaRPr>
          </a:p>
        </p:txBody>
      </p:sp>
    </p:spTree>
    <p:extLst>
      <p:ext uri="{BB962C8B-B14F-4D97-AF65-F5344CB8AC3E}">
        <p14:creationId xmlns:p14="http://schemas.microsoft.com/office/powerpoint/2010/main" val="2221755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91518"/>
            <a:ext cx="10515600" cy="5277080"/>
          </a:xfrm>
        </p:spPr>
      </p:pic>
      <p:sp>
        <p:nvSpPr>
          <p:cNvPr id="5" name="Title 3"/>
          <p:cNvSpPr txBox="1">
            <a:spLocks/>
          </p:cNvSpPr>
          <p:nvPr/>
        </p:nvSpPr>
        <p:spPr>
          <a:xfrm>
            <a:off x="8458049" y="323744"/>
            <a:ext cx="3733951" cy="5743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solidFill>
                  <a:srgbClr val="FF0000"/>
                </a:solidFill>
              </a:rPr>
              <a:t>URL Rewriting</a:t>
            </a:r>
            <a:endParaRPr lang="en-US" sz="2400" dirty="0">
              <a:solidFill>
                <a:srgbClr val="FF0000"/>
              </a:solidFill>
            </a:endParaRPr>
          </a:p>
        </p:txBody>
      </p:sp>
    </p:spTree>
    <p:extLst>
      <p:ext uri="{BB962C8B-B14F-4D97-AF65-F5344CB8AC3E}">
        <p14:creationId xmlns:p14="http://schemas.microsoft.com/office/powerpoint/2010/main" val="4162173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b="1" dirty="0"/>
              <a:t>URL Rewriting</a:t>
            </a:r>
          </a:p>
          <a:p>
            <a:pPr algn="l"/>
            <a:r>
              <a:rPr lang="en-US" dirty="0"/>
              <a:t> </a:t>
            </a:r>
          </a:p>
          <a:p>
            <a:pPr algn="l"/>
            <a:r>
              <a:rPr lang="en-US" dirty="0"/>
              <a:t>In URL rewriting, we append a token or identifier to the URL of the next Servlet or the next resource. We can send parameter name/value pairs using the following format:</a:t>
            </a:r>
          </a:p>
          <a:p>
            <a:pPr algn="l"/>
            <a:endParaRPr lang="en-US" dirty="0"/>
          </a:p>
          <a:p>
            <a:pPr algn="l"/>
            <a:r>
              <a:rPr lang="en-US" dirty="0"/>
              <a:t>url?name1=value1&amp;name2=value2</a:t>
            </a:r>
            <a:r>
              <a:rPr lang="en-US" dirty="0" smtClean="0"/>
              <a:t>&amp;</a:t>
            </a:r>
            <a:endParaRPr lang="en-US" dirty="0"/>
          </a:p>
          <a:p>
            <a:pPr algn="l"/>
            <a:endParaRPr lang="en-US" dirty="0"/>
          </a:p>
          <a:p>
            <a:pPr algn="l"/>
            <a:r>
              <a:rPr lang="en-US" dirty="0"/>
              <a:t>A name and a value is separated using an equal = sign, a parameter name/value pair is separated from another parameter using the ampersand(&amp;). When the user clicks the hyperlink, the parameter name/value pairs will be passed to the server. From a Servlet, we can use </a:t>
            </a:r>
            <a:r>
              <a:rPr lang="en-US" dirty="0" err="1"/>
              <a:t>getParameter</a:t>
            </a:r>
            <a:r>
              <a:rPr lang="en-US" dirty="0"/>
              <a:t>() method to obtain a parameter value.</a:t>
            </a:r>
            <a:endParaRPr lang="en-US" dirty="0" smtClean="0"/>
          </a:p>
        </p:txBody>
      </p:sp>
      <p:sp>
        <p:nvSpPr>
          <p:cNvPr id="4" name="Title 3"/>
          <p:cNvSpPr>
            <a:spLocks noGrp="1"/>
          </p:cNvSpPr>
          <p:nvPr>
            <p:ph type="ctrTitle"/>
          </p:nvPr>
        </p:nvSpPr>
        <p:spPr>
          <a:xfrm>
            <a:off x="8284191" y="163773"/>
            <a:ext cx="3789529" cy="518615"/>
          </a:xfrm>
        </p:spPr>
        <p:txBody>
          <a:bodyPr>
            <a:normAutofit/>
          </a:bodyPr>
          <a:lstStyle/>
          <a:p>
            <a:pPr algn="l"/>
            <a:r>
              <a:rPr lang="en-US" sz="2400" dirty="0">
                <a:solidFill>
                  <a:srgbClr val="FF0000"/>
                </a:solidFill>
              </a:rPr>
              <a:t>URL Rewriting</a:t>
            </a:r>
          </a:p>
        </p:txBody>
      </p:sp>
    </p:spTree>
    <p:extLst>
      <p:ext uri="{BB962C8B-B14F-4D97-AF65-F5344CB8AC3E}">
        <p14:creationId xmlns:p14="http://schemas.microsoft.com/office/powerpoint/2010/main" val="1451828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dirty="0"/>
              <a:t>Advantage of URL Rewriting</a:t>
            </a:r>
          </a:p>
          <a:p>
            <a:pPr algn="l"/>
            <a:r>
              <a:rPr lang="en-US" dirty="0"/>
              <a:t> </a:t>
            </a:r>
            <a:endParaRPr lang="en-US" dirty="0" smtClean="0"/>
          </a:p>
          <a:p>
            <a:pPr algn="l"/>
            <a:r>
              <a:rPr lang="en-US" dirty="0" smtClean="0"/>
              <a:t>1.It </a:t>
            </a:r>
            <a:r>
              <a:rPr lang="en-US" dirty="0"/>
              <a:t>will always work whether cookie is disabled or not (browser independent).</a:t>
            </a:r>
          </a:p>
          <a:p>
            <a:pPr algn="l"/>
            <a:r>
              <a:rPr lang="en-US" dirty="0"/>
              <a:t> 2.Extra form submission is not required on each pages.</a:t>
            </a:r>
          </a:p>
          <a:p>
            <a:pPr algn="l"/>
            <a:r>
              <a:rPr lang="en-US" dirty="0"/>
              <a:t> </a:t>
            </a:r>
          </a:p>
          <a:p>
            <a:pPr algn="l"/>
            <a:r>
              <a:rPr lang="en-US" dirty="0"/>
              <a:t>Disadvantage of URL Rewriting</a:t>
            </a:r>
          </a:p>
          <a:p>
            <a:pPr algn="l"/>
            <a:endParaRPr lang="en-US" dirty="0" smtClean="0"/>
          </a:p>
          <a:p>
            <a:pPr algn="l"/>
            <a:r>
              <a:rPr lang="en-US" dirty="0" smtClean="0"/>
              <a:t> </a:t>
            </a:r>
            <a:r>
              <a:rPr lang="en-US" dirty="0"/>
              <a:t>1.It will work only with links.</a:t>
            </a:r>
          </a:p>
          <a:p>
            <a:pPr algn="l"/>
            <a:r>
              <a:rPr lang="en-US" dirty="0"/>
              <a:t> 2.It can send Only textual information.</a:t>
            </a:r>
            <a:endParaRPr lang="en-US" dirty="0" smtClean="0"/>
          </a:p>
        </p:txBody>
      </p:sp>
      <p:sp>
        <p:nvSpPr>
          <p:cNvPr id="4" name="Title 3"/>
          <p:cNvSpPr>
            <a:spLocks noGrp="1"/>
          </p:cNvSpPr>
          <p:nvPr>
            <p:ph type="ctrTitle"/>
          </p:nvPr>
        </p:nvSpPr>
        <p:spPr>
          <a:xfrm>
            <a:off x="8284191" y="163773"/>
            <a:ext cx="3789529" cy="518615"/>
          </a:xfrm>
        </p:spPr>
        <p:txBody>
          <a:bodyPr>
            <a:normAutofit/>
          </a:bodyPr>
          <a:lstStyle/>
          <a:p>
            <a:pPr algn="l"/>
            <a:r>
              <a:rPr lang="en-US" sz="2400" dirty="0">
                <a:solidFill>
                  <a:srgbClr val="FF0000"/>
                </a:solidFill>
              </a:rPr>
              <a:t>URL Rewriting</a:t>
            </a:r>
          </a:p>
        </p:txBody>
      </p:sp>
    </p:spTree>
    <p:extLst>
      <p:ext uri="{BB962C8B-B14F-4D97-AF65-F5344CB8AC3E}">
        <p14:creationId xmlns:p14="http://schemas.microsoft.com/office/powerpoint/2010/main" val="1131611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b="1" dirty="0"/>
              <a:t>Change in Last Program</a:t>
            </a:r>
          </a:p>
          <a:p>
            <a:pPr algn="l"/>
            <a:endParaRPr lang="en-US" b="1" dirty="0"/>
          </a:p>
          <a:p>
            <a:pPr algn="l"/>
            <a:r>
              <a:rPr lang="en-US" b="1" dirty="0"/>
              <a:t>Welcome.java</a:t>
            </a:r>
          </a:p>
          <a:p>
            <a:pPr algn="l"/>
            <a:r>
              <a:rPr lang="en-US" b="1" dirty="0"/>
              <a:t>	</a:t>
            </a:r>
            <a:r>
              <a:rPr lang="en-US" dirty="0" smtClean="0"/>
              <a:t>remove form</a:t>
            </a:r>
          </a:p>
          <a:p>
            <a:pPr algn="l"/>
            <a:r>
              <a:rPr lang="en-US" b="1" dirty="0"/>
              <a:t>	</a:t>
            </a:r>
            <a:r>
              <a:rPr lang="en-US" dirty="0" err="1"/>
              <a:t>out.println</a:t>
            </a:r>
            <a:r>
              <a:rPr lang="en-US" dirty="0"/>
              <a:t>("&lt;</a:t>
            </a:r>
            <a:r>
              <a:rPr lang="en-US" dirty="0" err="1"/>
              <a:t>br</a:t>
            </a:r>
            <a:r>
              <a:rPr lang="en-US" dirty="0"/>
              <a:t>&gt;&lt;a </a:t>
            </a:r>
            <a:r>
              <a:rPr lang="en-US" dirty="0" err="1"/>
              <a:t>href</a:t>
            </a:r>
            <a:r>
              <a:rPr lang="en-US" dirty="0"/>
              <a:t>=\"s2?username="+</a:t>
            </a:r>
            <a:r>
              <a:rPr lang="en-US" dirty="0" err="1"/>
              <a:t>str</a:t>
            </a:r>
            <a:r>
              <a:rPr lang="en-US" dirty="0"/>
              <a:t>+"\"&gt;Take a Tour &lt;/a&gt;");</a:t>
            </a:r>
            <a:endParaRPr lang="en-US" b="1" dirty="0"/>
          </a:p>
          <a:p>
            <a:pPr algn="l"/>
            <a:endParaRPr lang="en-US" b="1" dirty="0" smtClean="0"/>
          </a:p>
          <a:p>
            <a:pPr algn="l"/>
            <a:endParaRPr lang="en-US" dirty="0" smtClean="0"/>
          </a:p>
        </p:txBody>
      </p:sp>
      <p:sp>
        <p:nvSpPr>
          <p:cNvPr id="4" name="Title 3"/>
          <p:cNvSpPr>
            <a:spLocks noGrp="1"/>
          </p:cNvSpPr>
          <p:nvPr>
            <p:ph type="ctrTitle"/>
          </p:nvPr>
        </p:nvSpPr>
        <p:spPr>
          <a:xfrm>
            <a:off x="8284191" y="163773"/>
            <a:ext cx="3789529" cy="518615"/>
          </a:xfrm>
        </p:spPr>
        <p:txBody>
          <a:bodyPr>
            <a:normAutofit/>
          </a:bodyPr>
          <a:lstStyle/>
          <a:p>
            <a:pPr algn="l"/>
            <a:r>
              <a:rPr lang="en-US" sz="2400" dirty="0">
                <a:solidFill>
                  <a:srgbClr val="FF0000"/>
                </a:solidFill>
              </a:rPr>
              <a:t>URL </a:t>
            </a:r>
            <a:r>
              <a:rPr lang="en-US" sz="2400" dirty="0" smtClean="0">
                <a:solidFill>
                  <a:srgbClr val="FF0000"/>
                </a:solidFill>
              </a:rPr>
              <a:t>Rewriting example</a:t>
            </a:r>
            <a:endParaRPr lang="en-US" sz="2400" dirty="0">
              <a:solidFill>
                <a:srgbClr val="FF0000"/>
              </a:solidFill>
            </a:endParaRPr>
          </a:p>
        </p:txBody>
      </p:sp>
    </p:spTree>
    <p:extLst>
      <p:ext uri="{BB962C8B-B14F-4D97-AF65-F5344CB8AC3E}">
        <p14:creationId xmlns:p14="http://schemas.microsoft.com/office/powerpoint/2010/main" val="330080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b="1" dirty="0" err="1"/>
              <a:t>HttpSession</a:t>
            </a:r>
            <a:r>
              <a:rPr lang="en-US" b="1" dirty="0"/>
              <a:t> </a:t>
            </a:r>
            <a:r>
              <a:rPr lang="en-US" b="1" dirty="0" smtClean="0"/>
              <a:t>interface</a:t>
            </a:r>
            <a:endParaRPr lang="en-US" dirty="0"/>
          </a:p>
          <a:p>
            <a:pPr algn="l"/>
            <a:r>
              <a:rPr lang="en-US" dirty="0" smtClean="0"/>
              <a:t>An object of </a:t>
            </a:r>
            <a:r>
              <a:rPr lang="en-US" dirty="0" err="1" smtClean="0"/>
              <a:t>HttpSession</a:t>
            </a:r>
            <a:r>
              <a:rPr lang="en-US" dirty="0" smtClean="0"/>
              <a:t> can be get created for each user. This object can be used to store user specific info on the server.</a:t>
            </a:r>
          </a:p>
          <a:p>
            <a:pPr algn="l"/>
            <a:endParaRPr lang="en-US" dirty="0"/>
          </a:p>
          <a:p>
            <a:pPr algn="l"/>
            <a:r>
              <a:rPr lang="en-US" dirty="0"/>
              <a:t>The </a:t>
            </a:r>
            <a:r>
              <a:rPr lang="en-US" dirty="0" err="1"/>
              <a:t>HttpServletRequest</a:t>
            </a:r>
            <a:r>
              <a:rPr lang="en-US" dirty="0"/>
              <a:t> interface provides two methods to get the object of </a:t>
            </a:r>
            <a:r>
              <a:rPr lang="en-US" dirty="0" err="1"/>
              <a:t>HttpSession</a:t>
            </a:r>
            <a:r>
              <a:rPr lang="en-US" dirty="0"/>
              <a:t>:</a:t>
            </a:r>
          </a:p>
          <a:p>
            <a:pPr algn="l"/>
            <a:r>
              <a:rPr lang="en-US" dirty="0"/>
              <a:t> 1.public </a:t>
            </a:r>
            <a:r>
              <a:rPr lang="en-US" dirty="0" err="1"/>
              <a:t>HttpSession</a:t>
            </a:r>
            <a:r>
              <a:rPr lang="en-US" dirty="0"/>
              <a:t> </a:t>
            </a:r>
            <a:r>
              <a:rPr lang="en-US" dirty="0" err="1"/>
              <a:t>getSession</a:t>
            </a:r>
            <a:r>
              <a:rPr lang="en-US" dirty="0"/>
              <a:t>():Returns the current session associated with this request, or if the request does not have a session, creates one.</a:t>
            </a:r>
          </a:p>
          <a:p>
            <a:pPr algn="l"/>
            <a:r>
              <a:rPr lang="en-US" dirty="0"/>
              <a:t> 2.public </a:t>
            </a:r>
            <a:r>
              <a:rPr lang="en-US" dirty="0" err="1"/>
              <a:t>HttpSession</a:t>
            </a:r>
            <a:r>
              <a:rPr lang="en-US" dirty="0"/>
              <a:t> </a:t>
            </a:r>
            <a:r>
              <a:rPr lang="en-US" dirty="0" err="1"/>
              <a:t>getSession</a:t>
            </a:r>
            <a:r>
              <a:rPr lang="en-US" dirty="0"/>
              <a:t>(</a:t>
            </a:r>
            <a:r>
              <a:rPr lang="en-US" dirty="0" err="1"/>
              <a:t>boolean</a:t>
            </a:r>
            <a:r>
              <a:rPr lang="en-US" dirty="0"/>
              <a:t> create):Returns the current </a:t>
            </a:r>
            <a:r>
              <a:rPr lang="en-US" dirty="0" err="1"/>
              <a:t>HttpSession</a:t>
            </a:r>
            <a:r>
              <a:rPr lang="en-US" dirty="0"/>
              <a:t> associated with this request or, if there is no current session and create is true, returns a new session.</a:t>
            </a:r>
          </a:p>
          <a:p>
            <a:pPr algn="l"/>
            <a:endParaRPr lang="en-US" dirty="0" smtClean="0"/>
          </a:p>
        </p:txBody>
      </p:sp>
      <p:sp>
        <p:nvSpPr>
          <p:cNvPr id="4" name="Title 3"/>
          <p:cNvSpPr>
            <a:spLocks noGrp="1"/>
          </p:cNvSpPr>
          <p:nvPr>
            <p:ph type="ctrTitle"/>
          </p:nvPr>
        </p:nvSpPr>
        <p:spPr>
          <a:xfrm>
            <a:off x="8284191" y="163773"/>
            <a:ext cx="3789529" cy="518615"/>
          </a:xfrm>
        </p:spPr>
        <p:txBody>
          <a:bodyPr>
            <a:normAutofit/>
          </a:bodyPr>
          <a:lstStyle/>
          <a:p>
            <a:pPr algn="r"/>
            <a:r>
              <a:rPr lang="en-US" sz="2400" dirty="0" err="1" smtClean="0">
                <a:solidFill>
                  <a:srgbClr val="FF0000"/>
                </a:solidFill>
              </a:rPr>
              <a:t>HttpSession</a:t>
            </a:r>
            <a:endParaRPr lang="en-US" sz="2400" dirty="0">
              <a:solidFill>
                <a:srgbClr val="FF0000"/>
              </a:solidFill>
            </a:endParaRPr>
          </a:p>
        </p:txBody>
      </p:sp>
    </p:spTree>
    <p:extLst>
      <p:ext uri="{BB962C8B-B14F-4D97-AF65-F5344CB8AC3E}">
        <p14:creationId xmlns:p14="http://schemas.microsoft.com/office/powerpoint/2010/main" val="4157689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183" y="376142"/>
            <a:ext cx="10515600" cy="5811838"/>
          </a:xfrm>
        </p:spPr>
      </p:pic>
    </p:spTree>
    <p:extLst>
      <p:ext uri="{BB962C8B-B14F-4D97-AF65-F5344CB8AC3E}">
        <p14:creationId xmlns:p14="http://schemas.microsoft.com/office/powerpoint/2010/main" val="1160656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68637"/>
            <a:ext cx="10515600" cy="5071020"/>
          </a:xfrm>
        </p:spPr>
      </p:pic>
      <p:sp>
        <p:nvSpPr>
          <p:cNvPr id="5" name="Title 3"/>
          <p:cNvSpPr txBox="1">
            <a:spLocks/>
          </p:cNvSpPr>
          <p:nvPr/>
        </p:nvSpPr>
        <p:spPr>
          <a:xfrm>
            <a:off x="8284191" y="163773"/>
            <a:ext cx="3789529" cy="5186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400" smtClean="0">
                <a:solidFill>
                  <a:srgbClr val="FF0000"/>
                </a:solidFill>
              </a:rPr>
              <a:t>HttpSession</a:t>
            </a:r>
            <a:endParaRPr lang="en-US" sz="2400" dirty="0">
              <a:solidFill>
                <a:srgbClr val="FF0000"/>
              </a:solidFill>
            </a:endParaRPr>
          </a:p>
        </p:txBody>
      </p:sp>
    </p:spTree>
    <p:extLst>
      <p:ext uri="{BB962C8B-B14F-4D97-AF65-F5344CB8AC3E}">
        <p14:creationId xmlns:p14="http://schemas.microsoft.com/office/powerpoint/2010/main" val="2300177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b="1" dirty="0"/>
              <a:t>Commonly used methods of </a:t>
            </a:r>
            <a:r>
              <a:rPr lang="en-US" b="1" dirty="0" err="1"/>
              <a:t>HttpSession</a:t>
            </a:r>
            <a:r>
              <a:rPr lang="en-US" b="1" dirty="0"/>
              <a:t> interface</a:t>
            </a:r>
          </a:p>
          <a:p>
            <a:pPr algn="l"/>
            <a:endParaRPr lang="en-US" dirty="0" smtClean="0"/>
          </a:p>
          <a:p>
            <a:pPr algn="l"/>
            <a:r>
              <a:rPr lang="en-US" dirty="0" smtClean="0"/>
              <a:t>public </a:t>
            </a:r>
            <a:r>
              <a:rPr lang="en-US" dirty="0"/>
              <a:t>void </a:t>
            </a:r>
            <a:r>
              <a:rPr lang="en-US" dirty="0" err="1"/>
              <a:t>setAttribute</a:t>
            </a:r>
            <a:r>
              <a:rPr lang="en-US" dirty="0"/>
              <a:t>(String name, Object value)</a:t>
            </a:r>
          </a:p>
          <a:p>
            <a:pPr algn="l"/>
            <a:r>
              <a:rPr lang="en-US" dirty="0"/>
              <a:t>           Binds an object to this session, using the name specified.</a:t>
            </a:r>
          </a:p>
          <a:p>
            <a:pPr algn="l"/>
            <a:endParaRPr lang="en-US" dirty="0"/>
          </a:p>
          <a:p>
            <a:pPr algn="l"/>
            <a:r>
              <a:rPr lang="en-US" dirty="0"/>
              <a:t>public Object </a:t>
            </a:r>
            <a:r>
              <a:rPr lang="en-US" dirty="0" err="1"/>
              <a:t>getAttribute</a:t>
            </a:r>
            <a:r>
              <a:rPr lang="en-US" dirty="0"/>
              <a:t>(String name)</a:t>
            </a:r>
          </a:p>
          <a:p>
            <a:pPr algn="l"/>
            <a:r>
              <a:rPr lang="en-US" dirty="0"/>
              <a:t>           Returns the object bound with the specified name in this session, or null if no object is bound under the name.</a:t>
            </a:r>
          </a:p>
          <a:p>
            <a:pPr algn="l"/>
            <a:r>
              <a:rPr lang="en-US" dirty="0"/>
              <a:t> </a:t>
            </a:r>
          </a:p>
          <a:p>
            <a:pPr algn="l"/>
            <a:r>
              <a:rPr lang="en-US" dirty="0"/>
              <a:t>public Enumeration </a:t>
            </a:r>
            <a:r>
              <a:rPr lang="en-US" dirty="0" err="1"/>
              <a:t>getAttributeNames</a:t>
            </a:r>
            <a:r>
              <a:rPr lang="en-US" dirty="0"/>
              <a:t>()</a:t>
            </a:r>
          </a:p>
          <a:p>
            <a:pPr algn="l"/>
            <a:r>
              <a:rPr lang="en-US" dirty="0"/>
              <a:t>           Returns an Enumeration of String objects containing the names of all the objects bound to this session.</a:t>
            </a:r>
          </a:p>
          <a:p>
            <a:pPr algn="l"/>
            <a:endParaRPr lang="en-US" dirty="0"/>
          </a:p>
        </p:txBody>
      </p:sp>
      <p:sp>
        <p:nvSpPr>
          <p:cNvPr id="4" name="Title 3"/>
          <p:cNvSpPr>
            <a:spLocks noGrp="1"/>
          </p:cNvSpPr>
          <p:nvPr>
            <p:ph type="ctrTitle"/>
          </p:nvPr>
        </p:nvSpPr>
        <p:spPr>
          <a:xfrm>
            <a:off x="8284191" y="163773"/>
            <a:ext cx="3789529" cy="518615"/>
          </a:xfrm>
        </p:spPr>
        <p:txBody>
          <a:bodyPr>
            <a:normAutofit/>
          </a:bodyPr>
          <a:lstStyle/>
          <a:p>
            <a:pPr algn="r"/>
            <a:r>
              <a:rPr lang="en-US" sz="2400" dirty="0" err="1">
                <a:solidFill>
                  <a:srgbClr val="FF0000"/>
                </a:solidFill>
              </a:rPr>
              <a:t>HttpSession</a:t>
            </a:r>
            <a:endParaRPr lang="en-US" sz="2400" dirty="0">
              <a:solidFill>
                <a:srgbClr val="FF0000"/>
              </a:solidFill>
            </a:endParaRPr>
          </a:p>
        </p:txBody>
      </p:sp>
    </p:spTree>
    <p:extLst>
      <p:ext uri="{BB962C8B-B14F-4D97-AF65-F5344CB8AC3E}">
        <p14:creationId xmlns:p14="http://schemas.microsoft.com/office/powerpoint/2010/main" val="4225675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b="1" dirty="0"/>
              <a:t>Commonly used methods of </a:t>
            </a:r>
            <a:r>
              <a:rPr lang="en-US" b="1" dirty="0" err="1"/>
              <a:t>HttpSession</a:t>
            </a:r>
            <a:r>
              <a:rPr lang="en-US" b="1" dirty="0"/>
              <a:t> interface</a:t>
            </a:r>
          </a:p>
          <a:p>
            <a:pPr algn="l"/>
            <a:endParaRPr lang="en-US" dirty="0" smtClean="0"/>
          </a:p>
          <a:p>
            <a:pPr algn="l"/>
            <a:r>
              <a:rPr lang="en-US" dirty="0"/>
              <a:t>public void </a:t>
            </a:r>
            <a:r>
              <a:rPr lang="en-US" dirty="0" err="1"/>
              <a:t>removeAttribute</a:t>
            </a:r>
            <a:r>
              <a:rPr lang="en-US" dirty="0"/>
              <a:t>(String name)</a:t>
            </a:r>
          </a:p>
          <a:p>
            <a:pPr algn="l"/>
            <a:r>
              <a:rPr lang="en-US" dirty="0"/>
              <a:t>           Removes the object bound with the specified name from this session.</a:t>
            </a:r>
          </a:p>
          <a:p>
            <a:pPr algn="l"/>
            <a:r>
              <a:rPr lang="en-US" dirty="0"/>
              <a:t>		   </a:t>
            </a:r>
          </a:p>
          <a:p>
            <a:pPr algn="l"/>
            <a:r>
              <a:rPr lang="en-US" dirty="0"/>
              <a:t>public void </a:t>
            </a:r>
            <a:r>
              <a:rPr lang="en-US" dirty="0" err="1"/>
              <a:t>setMaxInactiveInterval</a:t>
            </a:r>
            <a:r>
              <a:rPr lang="en-US" dirty="0"/>
              <a:t>(</a:t>
            </a:r>
            <a:r>
              <a:rPr lang="en-US" dirty="0" err="1"/>
              <a:t>int</a:t>
            </a:r>
            <a:r>
              <a:rPr lang="en-US" dirty="0"/>
              <a:t> interval)</a:t>
            </a:r>
          </a:p>
          <a:p>
            <a:pPr algn="l"/>
            <a:r>
              <a:rPr lang="en-US" dirty="0"/>
              <a:t>           Specifies the time, in seconds, between client requests before the servlet container will invalidate this session.</a:t>
            </a:r>
          </a:p>
          <a:p>
            <a:pPr algn="l"/>
            <a:endParaRPr lang="en-US" dirty="0"/>
          </a:p>
          <a:p>
            <a:pPr algn="l"/>
            <a:r>
              <a:rPr lang="en-US" dirty="0"/>
              <a:t>public void invalidate()</a:t>
            </a:r>
          </a:p>
          <a:p>
            <a:pPr algn="l"/>
            <a:r>
              <a:rPr lang="en-US" dirty="0"/>
              <a:t>           Invalidates this session then unbinds any objects bound to it.</a:t>
            </a:r>
          </a:p>
        </p:txBody>
      </p:sp>
      <p:sp>
        <p:nvSpPr>
          <p:cNvPr id="4" name="Title 3"/>
          <p:cNvSpPr>
            <a:spLocks noGrp="1"/>
          </p:cNvSpPr>
          <p:nvPr>
            <p:ph type="ctrTitle"/>
          </p:nvPr>
        </p:nvSpPr>
        <p:spPr>
          <a:xfrm>
            <a:off x="8284191" y="163773"/>
            <a:ext cx="3789529" cy="518615"/>
          </a:xfrm>
        </p:spPr>
        <p:txBody>
          <a:bodyPr>
            <a:normAutofit/>
          </a:bodyPr>
          <a:lstStyle/>
          <a:p>
            <a:pPr algn="r"/>
            <a:r>
              <a:rPr lang="en-US" sz="2400" dirty="0" err="1">
                <a:solidFill>
                  <a:srgbClr val="FF0000"/>
                </a:solidFill>
              </a:rPr>
              <a:t>HttpSession</a:t>
            </a:r>
            <a:endParaRPr lang="en-US" sz="2400" dirty="0">
              <a:solidFill>
                <a:srgbClr val="FF0000"/>
              </a:solidFill>
            </a:endParaRPr>
          </a:p>
        </p:txBody>
      </p:sp>
    </p:spTree>
    <p:extLst>
      <p:ext uri="{BB962C8B-B14F-4D97-AF65-F5344CB8AC3E}">
        <p14:creationId xmlns:p14="http://schemas.microsoft.com/office/powerpoint/2010/main" val="873929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b="1" dirty="0"/>
              <a:t>Change in Last Program</a:t>
            </a:r>
          </a:p>
          <a:p>
            <a:pPr algn="l"/>
            <a:endParaRPr lang="en-US" b="1" dirty="0"/>
          </a:p>
          <a:p>
            <a:pPr algn="l"/>
            <a:r>
              <a:rPr lang="en-US" b="1" dirty="0"/>
              <a:t>Welcome.java</a:t>
            </a:r>
          </a:p>
          <a:p>
            <a:pPr algn="l"/>
            <a:r>
              <a:rPr lang="en-US" b="1" dirty="0" smtClean="0"/>
              <a:t>	</a:t>
            </a:r>
            <a:r>
              <a:rPr lang="en-US" dirty="0" err="1"/>
              <a:t>HttpSession</a:t>
            </a:r>
            <a:r>
              <a:rPr lang="en-US" dirty="0"/>
              <a:t> session=</a:t>
            </a:r>
            <a:r>
              <a:rPr lang="en-US" dirty="0" err="1"/>
              <a:t>req.getSession</a:t>
            </a:r>
            <a:r>
              <a:rPr lang="en-US" dirty="0"/>
              <a:t>();</a:t>
            </a:r>
          </a:p>
          <a:p>
            <a:pPr algn="l"/>
            <a:r>
              <a:rPr lang="en-US" dirty="0" smtClean="0"/>
              <a:t>	</a:t>
            </a:r>
            <a:r>
              <a:rPr lang="en-US" dirty="0" err="1" smtClean="0"/>
              <a:t>session.setAttribute</a:t>
            </a:r>
            <a:r>
              <a:rPr lang="en-US" dirty="0"/>
              <a:t>("username",</a:t>
            </a:r>
            <a:r>
              <a:rPr lang="en-US" dirty="0" err="1"/>
              <a:t>str</a:t>
            </a:r>
            <a:r>
              <a:rPr lang="en-US" dirty="0" smtClean="0"/>
              <a:t>);</a:t>
            </a:r>
          </a:p>
          <a:p>
            <a:pPr algn="l"/>
            <a:endParaRPr lang="en-US" b="1" dirty="0"/>
          </a:p>
          <a:p>
            <a:pPr algn="l"/>
            <a:r>
              <a:rPr lang="en-US" b="1" dirty="0" smtClean="0"/>
              <a:t>Tour.java</a:t>
            </a:r>
          </a:p>
          <a:p>
            <a:pPr algn="l"/>
            <a:r>
              <a:rPr lang="en-US" b="1" dirty="0"/>
              <a:t>	</a:t>
            </a:r>
            <a:r>
              <a:rPr lang="en-US" dirty="0" err="1"/>
              <a:t>HttpSession</a:t>
            </a:r>
            <a:r>
              <a:rPr lang="en-US" dirty="0"/>
              <a:t> session=</a:t>
            </a:r>
            <a:r>
              <a:rPr lang="en-US" dirty="0" err="1"/>
              <a:t>req.getSession</a:t>
            </a:r>
            <a:r>
              <a:rPr lang="en-US" dirty="0"/>
              <a:t>();</a:t>
            </a:r>
          </a:p>
          <a:p>
            <a:pPr algn="l"/>
            <a:r>
              <a:rPr lang="en-US" dirty="0" smtClean="0"/>
              <a:t>	</a:t>
            </a:r>
            <a:r>
              <a:rPr lang="en-US" dirty="0" err="1" smtClean="0"/>
              <a:t>session.getAttribute</a:t>
            </a:r>
            <a:r>
              <a:rPr lang="en-US" dirty="0"/>
              <a:t>("username");</a:t>
            </a:r>
          </a:p>
          <a:p>
            <a:pPr algn="l"/>
            <a:r>
              <a:rPr lang="en-US" dirty="0" smtClean="0"/>
              <a:t>	String </a:t>
            </a:r>
            <a:r>
              <a:rPr lang="en-US" dirty="0" err="1"/>
              <a:t>str</a:t>
            </a:r>
            <a:r>
              <a:rPr lang="en-US" dirty="0"/>
              <a:t> = (String) </a:t>
            </a:r>
            <a:r>
              <a:rPr lang="en-US" dirty="0" err="1"/>
              <a:t>session.getAttribute</a:t>
            </a:r>
            <a:r>
              <a:rPr lang="en-US" dirty="0"/>
              <a:t>("username");</a:t>
            </a:r>
            <a:endParaRPr lang="en-US" b="1" dirty="0"/>
          </a:p>
          <a:p>
            <a:pPr algn="l"/>
            <a:endParaRPr lang="en-US" dirty="0"/>
          </a:p>
          <a:p>
            <a:pPr algn="l"/>
            <a:endParaRPr lang="en-US" dirty="0"/>
          </a:p>
        </p:txBody>
      </p:sp>
      <p:sp>
        <p:nvSpPr>
          <p:cNvPr id="4" name="Title 3"/>
          <p:cNvSpPr>
            <a:spLocks noGrp="1"/>
          </p:cNvSpPr>
          <p:nvPr>
            <p:ph type="ctrTitle"/>
          </p:nvPr>
        </p:nvSpPr>
        <p:spPr>
          <a:xfrm>
            <a:off x="8284191" y="163773"/>
            <a:ext cx="3789529" cy="518615"/>
          </a:xfrm>
        </p:spPr>
        <p:txBody>
          <a:bodyPr>
            <a:normAutofit/>
          </a:bodyPr>
          <a:lstStyle/>
          <a:p>
            <a:pPr algn="r"/>
            <a:r>
              <a:rPr lang="en-US" sz="2400" dirty="0" err="1" smtClean="0">
                <a:solidFill>
                  <a:srgbClr val="FF0000"/>
                </a:solidFill>
              </a:rPr>
              <a:t>HttpSession</a:t>
            </a:r>
            <a:r>
              <a:rPr lang="en-US" sz="2400" dirty="0" smtClean="0">
                <a:solidFill>
                  <a:srgbClr val="FF0000"/>
                </a:solidFill>
              </a:rPr>
              <a:t> example</a:t>
            </a:r>
            <a:endParaRPr lang="en-US" sz="2400" dirty="0">
              <a:solidFill>
                <a:srgbClr val="FF0000"/>
              </a:solidFill>
            </a:endParaRPr>
          </a:p>
        </p:txBody>
      </p:sp>
    </p:spTree>
    <p:extLst>
      <p:ext uri="{BB962C8B-B14F-4D97-AF65-F5344CB8AC3E}">
        <p14:creationId xmlns:p14="http://schemas.microsoft.com/office/powerpoint/2010/main" val="3639974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b="1" dirty="0"/>
              <a:t>Session Tracking in Servlets</a:t>
            </a:r>
          </a:p>
          <a:p>
            <a:pPr algn="l"/>
            <a:endParaRPr lang="en-US" dirty="0"/>
          </a:p>
          <a:p>
            <a:pPr algn="l"/>
            <a:r>
              <a:rPr lang="en-US" dirty="0"/>
              <a:t>Session simply means a particular interval of time</a:t>
            </a:r>
            <a:r>
              <a:rPr lang="en-US" dirty="0" smtClean="0"/>
              <a:t>.</a:t>
            </a:r>
            <a:endParaRPr lang="en-US" dirty="0"/>
          </a:p>
          <a:p>
            <a:pPr algn="l"/>
            <a:endParaRPr lang="en-US" dirty="0" smtClean="0"/>
          </a:p>
          <a:p>
            <a:pPr algn="l"/>
            <a:r>
              <a:rPr lang="en-US" dirty="0" smtClean="0"/>
              <a:t>Session </a:t>
            </a:r>
            <a:r>
              <a:rPr lang="en-US" dirty="0"/>
              <a:t>Tracking is a way to maintain state (data) of an user. It is also known as session management in servlet.</a:t>
            </a:r>
          </a:p>
          <a:p>
            <a:pPr algn="l"/>
            <a:endParaRPr lang="en-US" dirty="0"/>
          </a:p>
          <a:p>
            <a:pPr algn="l"/>
            <a:r>
              <a:rPr lang="en-US" dirty="0"/>
              <a:t>Http protocol is a stateless so we need to maintain state using session tracking techniques. Each time user requests to the server, server treats the request as the new request. So we need to maintain the state of an user to recognize to particular user.</a:t>
            </a:r>
          </a:p>
          <a:p>
            <a:pPr algn="l"/>
            <a:r>
              <a:rPr lang="en-US" dirty="0"/>
              <a:t> </a:t>
            </a:r>
          </a:p>
          <a:p>
            <a:pPr algn="l"/>
            <a:r>
              <a:rPr lang="en-US" dirty="0"/>
              <a:t>HTTP is stateless that means each request is considered as the new request. It is shown in the figure given below:</a:t>
            </a:r>
          </a:p>
          <a:p>
            <a:pPr algn="l"/>
            <a:endParaRPr lang="en-US" dirty="0" smtClean="0"/>
          </a:p>
        </p:txBody>
      </p:sp>
      <p:sp>
        <p:nvSpPr>
          <p:cNvPr id="4" name="Title 3"/>
          <p:cNvSpPr>
            <a:spLocks noGrp="1"/>
          </p:cNvSpPr>
          <p:nvPr>
            <p:ph type="ctrTitle"/>
          </p:nvPr>
        </p:nvSpPr>
        <p:spPr>
          <a:xfrm>
            <a:off x="8284191" y="163773"/>
            <a:ext cx="3789529" cy="518615"/>
          </a:xfrm>
        </p:spPr>
        <p:txBody>
          <a:bodyPr>
            <a:normAutofit/>
          </a:bodyPr>
          <a:lstStyle/>
          <a:p>
            <a:pPr algn="r"/>
            <a:r>
              <a:rPr lang="en-US" sz="2800" dirty="0">
                <a:solidFill>
                  <a:srgbClr val="FF0000"/>
                </a:solidFill>
              </a:rPr>
              <a:t>Session Tracking</a:t>
            </a:r>
          </a:p>
        </p:txBody>
      </p:sp>
    </p:spTree>
    <p:extLst>
      <p:ext uri="{BB962C8B-B14F-4D97-AF65-F5344CB8AC3E}">
        <p14:creationId xmlns:p14="http://schemas.microsoft.com/office/powerpoint/2010/main" val="1531393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b="1" dirty="0" smtClean="0"/>
              <a:t>Listener’s </a:t>
            </a:r>
            <a:r>
              <a:rPr lang="en-US" b="1" dirty="0"/>
              <a:t>in Servlet</a:t>
            </a:r>
          </a:p>
          <a:p>
            <a:pPr algn="l"/>
            <a:endParaRPr lang="en-US" dirty="0"/>
          </a:p>
          <a:p>
            <a:pPr algn="l"/>
            <a:r>
              <a:rPr lang="en-US" dirty="0"/>
              <a:t>Events are basically occurrence of something. Changing the state of an object is known as an event.</a:t>
            </a:r>
          </a:p>
          <a:p>
            <a:pPr algn="l"/>
            <a:endParaRPr lang="en-US" dirty="0"/>
          </a:p>
          <a:p>
            <a:pPr algn="l"/>
            <a:r>
              <a:rPr lang="en-US" dirty="0"/>
              <a:t>We can perform some important tasks at the occurrence of these exceptions, such as counting total and current logged-in users, creating tables of the database at time of deploying the project, creating database connection object etc.</a:t>
            </a:r>
          </a:p>
          <a:p>
            <a:pPr algn="l"/>
            <a:endParaRPr lang="en-US" dirty="0"/>
          </a:p>
          <a:p>
            <a:pPr algn="l"/>
            <a:r>
              <a:rPr lang="en-US" dirty="0"/>
              <a:t>There are many Event classes and Listener interfaces in the </a:t>
            </a:r>
            <a:r>
              <a:rPr lang="en-US" dirty="0" err="1"/>
              <a:t>javax.servlet</a:t>
            </a:r>
            <a:r>
              <a:rPr lang="en-US" dirty="0"/>
              <a:t> and </a:t>
            </a:r>
            <a:r>
              <a:rPr lang="en-US" dirty="0" err="1"/>
              <a:t>javax.servlet.http</a:t>
            </a:r>
            <a:r>
              <a:rPr lang="en-US" dirty="0"/>
              <a:t> packages.</a:t>
            </a:r>
          </a:p>
        </p:txBody>
      </p:sp>
      <p:sp>
        <p:nvSpPr>
          <p:cNvPr id="4" name="Title 3"/>
          <p:cNvSpPr>
            <a:spLocks noGrp="1"/>
          </p:cNvSpPr>
          <p:nvPr>
            <p:ph type="ctrTitle"/>
          </p:nvPr>
        </p:nvSpPr>
        <p:spPr>
          <a:xfrm>
            <a:off x="8284191" y="163773"/>
            <a:ext cx="3789529" cy="518615"/>
          </a:xfrm>
        </p:spPr>
        <p:txBody>
          <a:bodyPr>
            <a:normAutofit/>
          </a:bodyPr>
          <a:lstStyle/>
          <a:p>
            <a:pPr algn="r"/>
            <a:r>
              <a:rPr lang="en-US" sz="2400" dirty="0" smtClean="0">
                <a:solidFill>
                  <a:srgbClr val="FF0000"/>
                </a:solidFill>
              </a:rPr>
              <a:t>Listener’s in servlet</a:t>
            </a:r>
            <a:endParaRPr lang="en-US" sz="2400" dirty="0">
              <a:solidFill>
                <a:srgbClr val="FF0000"/>
              </a:solidFill>
            </a:endParaRPr>
          </a:p>
        </p:txBody>
      </p:sp>
    </p:spTree>
    <p:extLst>
      <p:ext uri="{BB962C8B-B14F-4D97-AF65-F5344CB8AC3E}">
        <p14:creationId xmlns:p14="http://schemas.microsoft.com/office/powerpoint/2010/main" val="1278220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2268" y="1143244"/>
            <a:ext cx="10515600" cy="5262979"/>
          </a:xfrm>
          <a:prstGeom prst="rect">
            <a:avLst/>
          </a:prstGeom>
        </p:spPr>
        <p:txBody>
          <a:bodyPr wrap="square">
            <a:spAutoFit/>
          </a:bodyPr>
          <a:lstStyle/>
          <a:p>
            <a:r>
              <a:rPr lang="en-US" sz="2400" dirty="0"/>
              <a:t>There are two levels of </a:t>
            </a:r>
            <a:r>
              <a:rPr lang="en-US" sz="2400" dirty="0" smtClean="0"/>
              <a:t>servlet events: </a:t>
            </a:r>
          </a:p>
          <a:p>
            <a:endParaRPr lang="en-US" sz="2400" dirty="0" smtClean="0"/>
          </a:p>
          <a:p>
            <a:pPr>
              <a:buFont typeface="Arial" panose="020B0604020202020204" pitchFamily="34" charset="0"/>
              <a:buChar char="•"/>
            </a:pPr>
            <a:r>
              <a:rPr lang="en-US" sz="2400" dirty="0" smtClean="0"/>
              <a:t>Servlet context-level (application-level) event </a:t>
            </a:r>
          </a:p>
          <a:p>
            <a:r>
              <a:rPr lang="en-US" sz="2400" dirty="0" smtClean="0"/>
              <a:t> This event involves resources or state held at the level of the application servlet        context object. </a:t>
            </a:r>
          </a:p>
          <a:p>
            <a:endParaRPr lang="en-US" sz="2400" dirty="0" smtClean="0"/>
          </a:p>
          <a:p>
            <a:pPr>
              <a:buFont typeface="Arial" panose="020B0604020202020204" pitchFamily="34" charset="0"/>
              <a:buChar char="•"/>
            </a:pPr>
            <a:r>
              <a:rPr lang="en-US" sz="2400" dirty="0" smtClean="0"/>
              <a:t>Session-level </a:t>
            </a:r>
            <a:r>
              <a:rPr lang="en-US" sz="2400" dirty="0"/>
              <a:t>event </a:t>
            </a:r>
          </a:p>
          <a:p>
            <a:r>
              <a:rPr lang="en-US" sz="2400" dirty="0" smtClean="0"/>
              <a:t>  This </a:t>
            </a:r>
            <a:r>
              <a:rPr lang="en-US" sz="2400" dirty="0"/>
              <a:t>event involves resources or state associated with the series of requests from a </a:t>
            </a:r>
            <a:r>
              <a:rPr lang="en-US" sz="2400" dirty="0" smtClean="0"/>
              <a:t> single </a:t>
            </a:r>
            <a:r>
              <a:rPr lang="en-US" sz="2400" dirty="0"/>
              <a:t>user session; that is, associated with the HTTP session object. </a:t>
            </a:r>
          </a:p>
          <a:p>
            <a:endParaRPr lang="en-US" sz="2400" dirty="0" smtClean="0"/>
          </a:p>
          <a:p>
            <a:r>
              <a:rPr lang="en-US" sz="2400" dirty="0" smtClean="0"/>
              <a:t>Each </a:t>
            </a:r>
            <a:r>
              <a:rPr lang="en-US" sz="2400" dirty="0"/>
              <a:t>of these two levels has two event categories: </a:t>
            </a:r>
            <a:endParaRPr lang="en-US" sz="2400" dirty="0" smtClean="0"/>
          </a:p>
          <a:p>
            <a:endParaRPr lang="en-US" sz="2400" dirty="0"/>
          </a:p>
          <a:p>
            <a:pPr>
              <a:buFont typeface="Arial" panose="020B0604020202020204" pitchFamily="34" charset="0"/>
              <a:buChar char="•"/>
            </a:pPr>
            <a:r>
              <a:rPr lang="en-US" sz="2400" dirty="0"/>
              <a:t>Lifecycle changes </a:t>
            </a:r>
          </a:p>
          <a:p>
            <a:pPr>
              <a:buFont typeface="Arial" panose="020B0604020202020204" pitchFamily="34" charset="0"/>
              <a:buChar char="•"/>
            </a:pPr>
            <a:r>
              <a:rPr lang="en-US" sz="2400" dirty="0"/>
              <a:t>Attribute changes </a:t>
            </a:r>
          </a:p>
        </p:txBody>
      </p:sp>
      <p:sp>
        <p:nvSpPr>
          <p:cNvPr id="5" name="Title 3"/>
          <p:cNvSpPr txBox="1">
            <a:spLocks/>
          </p:cNvSpPr>
          <p:nvPr/>
        </p:nvSpPr>
        <p:spPr>
          <a:xfrm>
            <a:off x="8284191" y="163773"/>
            <a:ext cx="3789529" cy="5186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400" dirty="0" smtClean="0">
                <a:solidFill>
                  <a:srgbClr val="FF0000"/>
                </a:solidFill>
              </a:rPr>
              <a:t>Listener’s in servlet</a:t>
            </a:r>
            <a:endParaRPr lang="en-US" sz="2400" dirty="0">
              <a:solidFill>
                <a:srgbClr val="FF0000"/>
              </a:solidFill>
            </a:endParaRPr>
          </a:p>
        </p:txBody>
      </p:sp>
    </p:spTree>
    <p:extLst>
      <p:ext uri="{BB962C8B-B14F-4D97-AF65-F5344CB8AC3E}">
        <p14:creationId xmlns:p14="http://schemas.microsoft.com/office/powerpoint/2010/main" val="3078466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99276575"/>
              </p:ext>
            </p:extLst>
          </p:nvPr>
        </p:nvGraphicFramePr>
        <p:xfrm>
          <a:off x="1202074" y="1079652"/>
          <a:ext cx="9787851" cy="5386347"/>
        </p:xfrm>
        <a:graphic>
          <a:graphicData uri="http://schemas.openxmlformats.org/drawingml/2006/table">
            <a:tbl>
              <a:tblPr/>
              <a:tblGrid>
                <a:gridCol w="3262617"/>
                <a:gridCol w="3262617"/>
                <a:gridCol w="3262617"/>
              </a:tblGrid>
              <a:tr h="341221">
                <a:tc>
                  <a:txBody>
                    <a:bodyPr/>
                    <a:lstStyle/>
                    <a:p>
                      <a:pPr algn="l" rtl="0"/>
                      <a:r>
                        <a:rPr lang="en-US" sz="1700" dirty="0"/>
                        <a:t>Event Category </a:t>
                      </a:r>
                    </a:p>
                  </a:txBody>
                  <a:tcPr marL="26597" marR="26597" marT="26597" marB="26597" anchor="b">
                    <a:lnL>
                      <a:noFill/>
                    </a:lnL>
                    <a:lnR>
                      <a:noFill/>
                    </a:lnR>
                    <a:lnT>
                      <a:noFill/>
                    </a:lnT>
                    <a:lnB>
                      <a:noFill/>
                    </a:lnB>
                  </a:tcPr>
                </a:tc>
                <a:tc>
                  <a:txBody>
                    <a:bodyPr/>
                    <a:lstStyle/>
                    <a:p>
                      <a:pPr algn="l" rtl="0"/>
                      <a:r>
                        <a:rPr lang="en-US" sz="1700"/>
                        <a:t>Event Descriptions </a:t>
                      </a:r>
                    </a:p>
                  </a:txBody>
                  <a:tcPr marL="26597" marR="26597" marT="26597" marB="26597" anchor="b">
                    <a:lnL>
                      <a:noFill/>
                    </a:lnL>
                    <a:lnR>
                      <a:noFill/>
                    </a:lnR>
                    <a:lnT>
                      <a:noFill/>
                    </a:lnT>
                    <a:lnB>
                      <a:noFill/>
                    </a:lnB>
                  </a:tcPr>
                </a:tc>
                <a:tc>
                  <a:txBody>
                    <a:bodyPr/>
                    <a:lstStyle/>
                    <a:p>
                      <a:pPr algn="l" rtl="0"/>
                      <a:r>
                        <a:rPr lang="en-US" sz="1700"/>
                        <a:t>Java Interface </a:t>
                      </a:r>
                    </a:p>
                  </a:txBody>
                  <a:tcPr marL="26597" marR="26597" marT="26597" marB="26597" anchor="b">
                    <a:lnL>
                      <a:noFill/>
                    </a:lnL>
                    <a:lnR>
                      <a:noFill/>
                    </a:lnR>
                    <a:lnT>
                      <a:noFill/>
                    </a:lnT>
                    <a:lnB>
                      <a:noFill/>
                    </a:lnB>
                  </a:tcPr>
                </a:tc>
              </a:tr>
              <a:tr h="1473603">
                <a:tc>
                  <a:txBody>
                    <a:bodyPr/>
                    <a:lstStyle/>
                    <a:p>
                      <a:pPr algn="l" rtl="0"/>
                      <a:r>
                        <a:rPr lang="en-US" sz="1700" dirty="0"/>
                        <a:t>Servlet context lifecycle changes </a:t>
                      </a:r>
                    </a:p>
                  </a:txBody>
                  <a:tcPr marL="26597" marR="26597" marT="26597" marB="26597">
                    <a:lnL>
                      <a:noFill/>
                    </a:lnL>
                    <a:lnR>
                      <a:noFill/>
                    </a:lnR>
                    <a:lnT>
                      <a:noFill/>
                    </a:lnT>
                    <a:lnB>
                      <a:noFill/>
                    </a:lnB>
                  </a:tcPr>
                </a:tc>
                <a:tc>
                  <a:txBody>
                    <a:bodyPr/>
                    <a:lstStyle/>
                    <a:p>
                      <a:pPr algn="l" rtl="0"/>
                      <a:r>
                        <a:rPr lang="en-US" sz="1700"/>
                        <a:t>Servlet context creation, at which point the first request can be serviced </a:t>
                      </a:r>
                    </a:p>
                    <a:p>
                      <a:pPr algn="l" rtl="0"/>
                      <a:r>
                        <a:rPr lang="en-US" sz="1700"/>
                        <a:t>Imminent shutdown of the servlet context </a:t>
                      </a:r>
                    </a:p>
                  </a:txBody>
                  <a:tcPr marL="26597" marR="26597" marT="26597" marB="26597">
                    <a:lnL>
                      <a:noFill/>
                    </a:lnL>
                    <a:lnR>
                      <a:noFill/>
                    </a:lnR>
                    <a:lnT>
                      <a:noFill/>
                    </a:lnT>
                    <a:lnB>
                      <a:noFill/>
                    </a:lnB>
                  </a:tcPr>
                </a:tc>
                <a:tc>
                  <a:txBody>
                    <a:bodyPr/>
                    <a:lstStyle/>
                    <a:p>
                      <a:pPr algn="l" rtl="0"/>
                      <a:r>
                        <a:rPr lang="en-US" sz="1700"/>
                        <a:t>javax.servlet. ServletContextListener </a:t>
                      </a:r>
                    </a:p>
                  </a:txBody>
                  <a:tcPr marL="26597" marR="26597" marT="26597" marB="26597">
                    <a:lnL>
                      <a:noFill/>
                    </a:lnL>
                    <a:lnR>
                      <a:noFill/>
                    </a:lnR>
                    <a:lnT>
                      <a:noFill/>
                    </a:lnT>
                    <a:lnB>
                      <a:noFill/>
                    </a:lnB>
                  </a:tcPr>
                </a:tc>
              </a:tr>
              <a:tr h="1756699">
                <a:tc>
                  <a:txBody>
                    <a:bodyPr/>
                    <a:lstStyle/>
                    <a:p>
                      <a:pPr algn="l" rtl="0"/>
                      <a:r>
                        <a:rPr lang="en-US" sz="1700"/>
                        <a:t>Servlet context attribute changes </a:t>
                      </a:r>
                    </a:p>
                  </a:txBody>
                  <a:tcPr marL="26597" marR="26597" marT="26597" marB="26597">
                    <a:lnL>
                      <a:noFill/>
                    </a:lnL>
                    <a:lnR>
                      <a:noFill/>
                    </a:lnR>
                    <a:lnT>
                      <a:noFill/>
                    </a:lnT>
                    <a:lnB>
                      <a:noFill/>
                    </a:lnB>
                  </a:tcPr>
                </a:tc>
                <a:tc>
                  <a:txBody>
                    <a:bodyPr/>
                    <a:lstStyle/>
                    <a:p>
                      <a:pPr algn="l" rtl="0"/>
                      <a:r>
                        <a:rPr lang="en-US" sz="1700" dirty="0"/>
                        <a:t>Addition of servlet context attributes </a:t>
                      </a:r>
                    </a:p>
                    <a:p>
                      <a:pPr algn="l" rtl="0"/>
                      <a:r>
                        <a:rPr lang="en-US" sz="1700" dirty="0"/>
                        <a:t>Removal of servlet context attributes </a:t>
                      </a:r>
                    </a:p>
                    <a:p>
                      <a:pPr algn="l" rtl="0"/>
                      <a:r>
                        <a:rPr lang="en-US" sz="1700" dirty="0"/>
                        <a:t>Replacement of servlet context attributes </a:t>
                      </a:r>
                    </a:p>
                  </a:txBody>
                  <a:tcPr marL="26597" marR="26597" marT="26597" marB="26597">
                    <a:lnL>
                      <a:noFill/>
                    </a:lnL>
                    <a:lnR>
                      <a:noFill/>
                    </a:lnR>
                    <a:lnT>
                      <a:noFill/>
                    </a:lnT>
                    <a:lnB>
                      <a:noFill/>
                    </a:lnB>
                  </a:tcPr>
                </a:tc>
                <a:tc>
                  <a:txBody>
                    <a:bodyPr/>
                    <a:lstStyle/>
                    <a:p>
                      <a:pPr algn="l" rtl="0"/>
                      <a:r>
                        <a:rPr lang="en-US" sz="1700"/>
                        <a:t>javax.servlet. ServletContextAttributeListener </a:t>
                      </a:r>
                    </a:p>
                  </a:txBody>
                  <a:tcPr marL="26597" marR="26597" marT="26597" marB="26597">
                    <a:lnL>
                      <a:noFill/>
                    </a:lnL>
                    <a:lnR>
                      <a:noFill/>
                    </a:lnR>
                    <a:lnT>
                      <a:noFill/>
                    </a:lnT>
                    <a:lnB>
                      <a:noFill/>
                    </a:lnB>
                  </a:tcPr>
                </a:tc>
              </a:tr>
              <a:tr h="907412">
                <a:tc>
                  <a:txBody>
                    <a:bodyPr/>
                    <a:lstStyle/>
                    <a:p>
                      <a:pPr algn="l" rtl="0"/>
                      <a:r>
                        <a:rPr lang="en-US" sz="1700"/>
                        <a:t>Session lifecycle changes </a:t>
                      </a:r>
                    </a:p>
                  </a:txBody>
                  <a:tcPr marL="26597" marR="26597" marT="26597" marB="26597">
                    <a:lnL>
                      <a:noFill/>
                    </a:lnL>
                    <a:lnR>
                      <a:noFill/>
                    </a:lnR>
                    <a:lnT>
                      <a:noFill/>
                    </a:lnT>
                    <a:lnB>
                      <a:noFill/>
                    </a:lnB>
                  </a:tcPr>
                </a:tc>
                <a:tc>
                  <a:txBody>
                    <a:bodyPr/>
                    <a:lstStyle/>
                    <a:p>
                      <a:pPr algn="l" rtl="0"/>
                      <a:r>
                        <a:rPr lang="en-US" sz="1700"/>
                        <a:t>Session creation </a:t>
                      </a:r>
                    </a:p>
                    <a:p>
                      <a:pPr algn="l" rtl="0"/>
                      <a:r>
                        <a:rPr lang="en-US" sz="1700"/>
                        <a:t>Session invalidation </a:t>
                      </a:r>
                    </a:p>
                    <a:p>
                      <a:pPr algn="l" rtl="0"/>
                      <a:r>
                        <a:rPr lang="en-US" sz="1700"/>
                        <a:t>Session timeout </a:t>
                      </a:r>
                    </a:p>
                  </a:txBody>
                  <a:tcPr marL="26597" marR="26597" marT="26597" marB="26597">
                    <a:lnL>
                      <a:noFill/>
                    </a:lnL>
                    <a:lnR>
                      <a:noFill/>
                    </a:lnR>
                    <a:lnT>
                      <a:noFill/>
                    </a:lnT>
                    <a:lnB>
                      <a:noFill/>
                    </a:lnB>
                  </a:tcPr>
                </a:tc>
                <a:tc>
                  <a:txBody>
                    <a:bodyPr/>
                    <a:lstStyle/>
                    <a:p>
                      <a:pPr algn="l" rtl="0"/>
                      <a:r>
                        <a:rPr lang="en-US" sz="1700"/>
                        <a:t>javax.servlet.http. HttpSessionListener </a:t>
                      </a:r>
                    </a:p>
                  </a:txBody>
                  <a:tcPr marL="26597" marR="26597" marT="26597" marB="26597">
                    <a:lnL>
                      <a:noFill/>
                    </a:lnL>
                    <a:lnR>
                      <a:noFill/>
                    </a:lnR>
                    <a:lnT>
                      <a:noFill/>
                    </a:lnT>
                    <a:lnB>
                      <a:noFill/>
                    </a:lnB>
                  </a:tcPr>
                </a:tc>
              </a:tr>
              <a:tr h="907412">
                <a:tc>
                  <a:txBody>
                    <a:bodyPr/>
                    <a:lstStyle/>
                    <a:p>
                      <a:pPr algn="l" rtl="0"/>
                      <a:r>
                        <a:rPr lang="en-US" sz="1700"/>
                        <a:t>Session attribute changes </a:t>
                      </a:r>
                    </a:p>
                  </a:txBody>
                  <a:tcPr marL="26597" marR="26597" marT="26597" marB="26597">
                    <a:lnL>
                      <a:noFill/>
                    </a:lnL>
                    <a:lnR>
                      <a:noFill/>
                    </a:lnR>
                    <a:lnT>
                      <a:noFill/>
                    </a:lnT>
                    <a:lnB>
                      <a:noFill/>
                    </a:lnB>
                  </a:tcPr>
                </a:tc>
                <a:tc>
                  <a:txBody>
                    <a:bodyPr/>
                    <a:lstStyle/>
                    <a:p>
                      <a:pPr algn="l" rtl="0"/>
                      <a:r>
                        <a:rPr lang="en-US" sz="1700"/>
                        <a:t>Addition of session attributes </a:t>
                      </a:r>
                    </a:p>
                    <a:p>
                      <a:pPr algn="l" rtl="0"/>
                      <a:r>
                        <a:rPr lang="en-US" sz="1700"/>
                        <a:t>Removal of session attributes </a:t>
                      </a:r>
                    </a:p>
                    <a:p>
                      <a:pPr algn="l" rtl="0"/>
                      <a:r>
                        <a:rPr lang="en-US" sz="1700"/>
                        <a:t>Replacement of session attributes </a:t>
                      </a:r>
                    </a:p>
                  </a:txBody>
                  <a:tcPr marL="26597" marR="26597" marT="26597" marB="26597">
                    <a:lnL>
                      <a:noFill/>
                    </a:lnL>
                    <a:lnR>
                      <a:noFill/>
                    </a:lnR>
                    <a:lnT>
                      <a:noFill/>
                    </a:lnT>
                    <a:lnB>
                      <a:noFill/>
                    </a:lnB>
                  </a:tcPr>
                </a:tc>
                <a:tc>
                  <a:txBody>
                    <a:bodyPr/>
                    <a:lstStyle/>
                    <a:p>
                      <a:pPr algn="l" rtl="0"/>
                      <a:r>
                        <a:rPr lang="en-US" sz="1700" dirty="0" err="1"/>
                        <a:t>javax.servlet.http</a:t>
                      </a:r>
                      <a:r>
                        <a:rPr lang="en-US" sz="1700" dirty="0"/>
                        <a:t>. </a:t>
                      </a:r>
                      <a:r>
                        <a:rPr lang="en-US" sz="1700" dirty="0" err="1"/>
                        <a:t>HttpSessionAttributeListener</a:t>
                      </a:r>
                      <a:r>
                        <a:rPr lang="en-US" sz="1700" dirty="0"/>
                        <a:t> </a:t>
                      </a:r>
                    </a:p>
                  </a:txBody>
                  <a:tcPr marL="26597" marR="26597" marT="26597" marB="26597">
                    <a:lnL>
                      <a:noFill/>
                    </a:lnL>
                    <a:lnR>
                      <a:noFill/>
                    </a:lnR>
                    <a:lnT>
                      <a:noFill/>
                    </a:lnT>
                    <a:lnB>
                      <a:noFill/>
                    </a:lnB>
                  </a:tcPr>
                </a:tc>
              </a:tr>
            </a:tbl>
          </a:graphicData>
        </a:graphic>
      </p:graphicFrame>
      <p:sp>
        <p:nvSpPr>
          <p:cNvPr id="6" name="Title 3"/>
          <p:cNvSpPr txBox="1">
            <a:spLocks/>
          </p:cNvSpPr>
          <p:nvPr/>
        </p:nvSpPr>
        <p:spPr>
          <a:xfrm>
            <a:off x="8284191" y="163773"/>
            <a:ext cx="3789529" cy="5186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400" dirty="0" smtClean="0">
                <a:solidFill>
                  <a:srgbClr val="FF0000"/>
                </a:solidFill>
              </a:rPr>
              <a:t>Listener’s in servlet</a:t>
            </a:r>
            <a:endParaRPr lang="en-US" sz="2400" dirty="0">
              <a:solidFill>
                <a:srgbClr val="FF0000"/>
              </a:solidFill>
            </a:endParaRPr>
          </a:p>
        </p:txBody>
      </p:sp>
    </p:spTree>
    <p:extLst>
      <p:ext uri="{BB962C8B-B14F-4D97-AF65-F5344CB8AC3E}">
        <p14:creationId xmlns:p14="http://schemas.microsoft.com/office/powerpoint/2010/main" val="765239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b="1" dirty="0" smtClean="0"/>
              <a:t>Event Listener interfaces</a:t>
            </a:r>
            <a:endParaRPr lang="en-US" b="1" dirty="0"/>
          </a:p>
          <a:p>
            <a:pPr algn="l"/>
            <a:r>
              <a:rPr lang="en-US" dirty="0" smtClean="0"/>
              <a:t> 1</a:t>
            </a:r>
            <a:r>
              <a:rPr lang="en-US" dirty="0" smtClean="0"/>
              <a:t>.ServletContextListener</a:t>
            </a:r>
            <a:endParaRPr lang="en-US" dirty="0"/>
          </a:p>
          <a:p>
            <a:pPr algn="l"/>
            <a:r>
              <a:rPr lang="en-US" dirty="0"/>
              <a:t> </a:t>
            </a:r>
            <a:r>
              <a:rPr lang="en-US" dirty="0" smtClean="0"/>
              <a:t>2.ServletContextAttributeListener</a:t>
            </a:r>
            <a:endParaRPr lang="en-US" dirty="0"/>
          </a:p>
          <a:p>
            <a:pPr algn="l"/>
            <a:r>
              <a:rPr lang="en-US" dirty="0"/>
              <a:t> </a:t>
            </a:r>
            <a:r>
              <a:rPr lang="en-US" dirty="0" smtClean="0"/>
              <a:t>3.HttpSessionListener</a:t>
            </a:r>
            <a:endParaRPr lang="en-US" dirty="0"/>
          </a:p>
          <a:p>
            <a:pPr algn="l"/>
            <a:r>
              <a:rPr lang="en-US" dirty="0"/>
              <a:t> </a:t>
            </a:r>
            <a:r>
              <a:rPr lang="en-US" dirty="0"/>
              <a:t>4.HttpSessionAttributeListener …so on</a:t>
            </a:r>
          </a:p>
          <a:p>
            <a:pPr algn="l"/>
            <a:r>
              <a:rPr lang="en-US" dirty="0" smtClean="0"/>
              <a:t>   </a:t>
            </a:r>
            <a:endParaRPr lang="en-US" dirty="0"/>
          </a:p>
          <a:p>
            <a:pPr algn="l"/>
            <a:r>
              <a:rPr lang="en-US" b="1" dirty="0"/>
              <a:t>Event classes</a:t>
            </a:r>
          </a:p>
          <a:p>
            <a:pPr algn="l"/>
            <a:r>
              <a:rPr lang="en-US" dirty="0" smtClean="0"/>
              <a:t> 1</a:t>
            </a:r>
            <a:r>
              <a:rPr lang="en-US" dirty="0" smtClean="0"/>
              <a:t>.ServletContextEvent</a:t>
            </a:r>
            <a:endParaRPr lang="en-US" dirty="0"/>
          </a:p>
          <a:p>
            <a:pPr algn="l"/>
            <a:r>
              <a:rPr lang="en-US" dirty="0" smtClean="0"/>
              <a:t> 2</a:t>
            </a:r>
            <a:r>
              <a:rPr lang="en-US" dirty="0" smtClean="0"/>
              <a:t>.ServletContextAttributeEvent</a:t>
            </a:r>
            <a:endParaRPr lang="en-US" dirty="0"/>
          </a:p>
          <a:p>
            <a:pPr algn="l"/>
            <a:r>
              <a:rPr lang="en-US" dirty="0"/>
              <a:t> </a:t>
            </a:r>
            <a:r>
              <a:rPr lang="en-US" dirty="0" smtClean="0"/>
              <a:t>3.HttpSessionEvent</a:t>
            </a:r>
            <a:endParaRPr lang="en-US" dirty="0"/>
          </a:p>
          <a:p>
            <a:pPr algn="l"/>
            <a:r>
              <a:rPr lang="en-US" dirty="0"/>
              <a:t> </a:t>
            </a:r>
            <a:r>
              <a:rPr lang="en-US" dirty="0" smtClean="0"/>
              <a:t>4.HttpSessionBindingEvent</a:t>
            </a:r>
            <a:endParaRPr lang="en-US" dirty="0"/>
          </a:p>
          <a:p>
            <a:pPr algn="l"/>
            <a:endParaRPr lang="en-US" dirty="0"/>
          </a:p>
        </p:txBody>
      </p:sp>
      <p:sp>
        <p:nvSpPr>
          <p:cNvPr id="4" name="Title 3"/>
          <p:cNvSpPr>
            <a:spLocks noGrp="1"/>
          </p:cNvSpPr>
          <p:nvPr>
            <p:ph type="ctrTitle"/>
          </p:nvPr>
        </p:nvSpPr>
        <p:spPr>
          <a:xfrm>
            <a:off x="8284191" y="163773"/>
            <a:ext cx="3789529" cy="518615"/>
          </a:xfrm>
        </p:spPr>
        <p:txBody>
          <a:bodyPr>
            <a:normAutofit/>
          </a:bodyPr>
          <a:lstStyle/>
          <a:p>
            <a:pPr algn="r"/>
            <a:r>
              <a:rPr lang="en-US" sz="2400" dirty="0">
                <a:solidFill>
                  <a:srgbClr val="FF0000"/>
                </a:solidFill>
              </a:rPr>
              <a:t>Listener’s in servlet</a:t>
            </a:r>
          </a:p>
        </p:txBody>
      </p:sp>
    </p:spTree>
    <p:extLst>
      <p:ext uri="{BB962C8B-B14F-4D97-AF65-F5344CB8AC3E}">
        <p14:creationId xmlns:p14="http://schemas.microsoft.com/office/powerpoint/2010/main" val="4191725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fontScale="92500" lnSpcReduction="20000"/>
          </a:bodyPr>
          <a:lstStyle/>
          <a:p>
            <a:pPr algn="l"/>
            <a:r>
              <a:rPr lang="en-US" b="1" dirty="0" smtClean="0"/>
              <a:t>Index.html</a:t>
            </a:r>
          </a:p>
          <a:p>
            <a:pPr algn="l"/>
            <a:endParaRPr lang="en-US" b="1" dirty="0"/>
          </a:p>
          <a:p>
            <a:pPr algn="l"/>
            <a:r>
              <a:rPr lang="en-US" dirty="0"/>
              <a:t>&lt;!DOCTYPE html&gt;</a:t>
            </a:r>
          </a:p>
          <a:p>
            <a:pPr algn="l"/>
            <a:r>
              <a:rPr lang="en-US" dirty="0"/>
              <a:t>&lt;html&gt;</a:t>
            </a:r>
          </a:p>
          <a:p>
            <a:pPr algn="l"/>
            <a:r>
              <a:rPr lang="en-US" dirty="0"/>
              <a:t>&lt;head&gt;</a:t>
            </a:r>
          </a:p>
          <a:p>
            <a:pPr algn="l"/>
            <a:r>
              <a:rPr lang="en-US" dirty="0"/>
              <a:t>&lt;meta charset=</a:t>
            </a:r>
            <a:r>
              <a:rPr lang="en-US" i="1" dirty="0"/>
              <a:t>"ISO-8859-1"&gt;</a:t>
            </a:r>
          </a:p>
          <a:p>
            <a:pPr algn="l"/>
            <a:r>
              <a:rPr lang="en-US" dirty="0"/>
              <a:t>&lt;title&gt;login&lt;/title&gt;</a:t>
            </a:r>
          </a:p>
          <a:p>
            <a:pPr algn="l"/>
            <a:r>
              <a:rPr lang="en-US" dirty="0"/>
              <a:t>&lt;/head&gt;</a:t>
            </a:r>
          </a:p>
          <a:p>
            <a:pPr algn="l"/>
            <a:r>
              <a:rPr lang="en-US" dirty="0"/>
              <a:t>&lt;body&gt;</a:t>
            </a:r>
          </a:p>
          <a:p>
            <a:pPr algn="l"/>
            <a:r>
              <a:rPr lang="en-US" dirty="0"/>
              <a:t>&lt;form action=</a:t>
            </a:r>
            <a:r>
              <a:rPr lang="en-US" i="1" dirty="0"/>
              <a:t>"login"&gt;</a:t>
            </a:r>
          </a:p>
          <a:p>
            <a:pPr algn="l"/>
            <a:r>
              <a:rPr lang="en-US" dirty="0"/>
              <a:t> Name &lt;input type=</a:t>
            </a:r>
            <a:r>
              <a:rPr lang="en-US" i="1" dirty="0"/>
              <a:t>"text" name="user"&gt;</a:t>
            </a:r>
          </a:p>
          <a:p>
            <a:pPr algn="l"/>
            <a:r>
              <a:rPr lang="en-US" dirty="0"/>
              <a:t> &lt;input type=</a:t>
            </a:r>
            <a:r>
              <a:rPr lang="en-US" i="1" dirty="0"/>
              <a:t>"submit" value="submit"&gt;</a:t>
            </a:r>
          </a:p>
          <a:p>
            <a:pPr algn="l"/>
            <a:r>
              <a:rPr lang="en-US" dirty="0"/>
              <a:t>&lt;/form&gt;</a:t>
            </a:r>
          </a:p>
          <a:p>
            <a:pPr algn="l"/>
            <a:endParaRPr lang="en-US" dirty="0"/>
          </a:p>
          <a:p>
            <a:pPr algn="l"/>
            <a:r>
              <a:rPr lang="en-US" dirty="0"/>
              <a:t>&lt;/body&gt;</a:t>
            </a:r>
          </a:p>
          <a:p>
            <a:pPr algn="l"/>
            <a:r>
              <a:rPr lang="en-US" dirty="0"/>
              <a:t>&lt;/html&gt;</a:t>
            </a:r>
            <a:endParaRPr lang="en-US" b="1" dirty="0"/>
          </a:p>
        </p:txBody>
      </p:sp>
      <p:sp>
        <p:nvSpPr>
          <p:cNvPr id="4" name="Title 3"/>
          <p:cNvSpPr>
            <a:spLocks noGrp="1"/>
          </p:cNvSpPr>
          <p:nvPr>
            <p:ph type="ctrTitle"/>
          </p:nvPr>
        </p:nvSpPr>
        <p:spPr>
          <a:xfrm>
            <a:off x="8284191" y="163773"/>
            <a:ext cx="3789529" cy="518615"/>
          </a:xfrm>
        </p:spPr>
        <p:txBody>
          <a:bodyPr>
            <a:normAutofit/>
          </a:bodyPr>
          <a:lstStyle/>
          <a:p>
            <a:pPr algn="r"/>
            <a:r>
              <a:rPr lang="en-US" sz="2400" dirty="0" err="1" smtClean="0">
                <a:solidFill>
                  <a:srgbClr val="FF0000"/>
                </a:solidFill>
              </a:rPr>
              <a:t>SessionListener</a:t>
            </a:r>
            <a:r>
              <a:rPr lang="en-US" sz="2400" dirty="0" smtClean="0">
                <a:solidFill>
                  <a:srgbClr val="FF0000"/>
                </a:solidFill>
              </a:rPr>
              <a:t> example</a:t>
            </a:r>
            <a:endParaRPr lang="en-US" sz="2400" dirty="0">
              <a:solidFill>
                <a:srgbClr val="FF0000"/>
              </a:solidFill>
            </a:endParaRPr>
          </a:p>
        </p:txBody>
      </p:sp>
    </p:spTree>
    <p:extLst>
      <p:ext uri="{BB962C8B-B14F-4D97-AF65-F5344CB8AC3E}">
        <p14:creationId xmlns:p14="http://schemas.microsoft.com/office/powerpoint/2010/main" val="746688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fontScale="62500" lnSpcReduction="20000"/>
          </a:bodyPr>
          <a:lstStyle/>
          <a:p>
            <a:pPr algn="l"/>
            <a:r>
              <a:rPr lang="en-US" b="1" dirty="0" smtClean="0"/>
              <a:t>Web.xml </a:t>
            </a:r>
          </a:p>
          <a:p>
            <a:pPr algn="l"/>
            <a:r>
              <a:rPr lang="en-US" b="1" dirty="0"/>
              <a:t>&lt;listener&gt;</a:t>
            </a:r>
          </a:p>
          <a:p>
            <a:pPr algn="l"/>
            <a:r>
              <a:rPr lang="en-US" b="1" dirty="0"/>
              <a:t>  &lt;listener-class&gt;</a:t>
            </a:r>
            <a:r>
              <a:rPr lang="en-US" b="1" dirty="0" err="1"/>
              <a:t>com.st.SessionListener</a:t>
            </a:r>
            <a:r>
              <a:rPr lang="en-US" b="1" dirty="0"/>
              <a:t>&lt;/listener-class&gt;</a:t>
            </a:r>
          </a:p>
          <a:p>
            <a:pPr algn="l"/>
            <a:r>
              <a:rPr lang="en-US" b="1" dirty="0"/>
              <a:t>  &lt;/listener</a:t>
            </a:r>
            <a:r>
              <a:rPr lang="en-US" b="1" dirty="0" smtClean="0"/>
              <a:t>&gt;</a:t>
            </a:r>
            <a:endParaRPr lang="en-US" b="1" dirty="0"/>
          </a:p>
          <a:p>
            <a:pPr algn="l"/>
            <a:r>
              <a:rPr lang="en-US" dirty="0"/>
              <a:t>  &lt;servlet&gt;</a:t>
            </a:r>
          </a:p>
          <a:p>
            <a:pPr algn="l"/>
            <a:r>
              <a:rPr lang="en-US" dirty="0"/>
              <a:t>  &lt;servlet-name&gt;s1&lt;/servlet-name&gt;</a:t>
            </a:r>
          </a:p>
          <a:p>
            <a:pPr algn="l"/>
            <a:r>
              <a:rPr lang="en-US" dirty="0"/>
              <a:t>  &lt;servlet-class&gt;</a:t>
            </a:r>
            <a:r>
              <a:rPr lang="en-US" dirty="0" err="1"/>
              <a:t>com.st.Login</a:t>
            </a:r>
            <a:r>
              <a:rPr lang="en-US" dirty="0"/>
              <a:t>&lt;/servlet-class&gt;</a:t>
            </a:r>
          </a:p>
          <a:p>
            <a:pPr algn="l"/>
            <a:r>
              <a:rPr lang="en-US" dirty="0"/>
              <a:t>  &lt;/servlet&gt;</a:t>
            </a:r>
          </a:p>
          <a:p>
            <a:pPr algn="l"/>
            <a:r>
              <a:rPr lang="en-US" dirty="0"/>
              <a:t>  &lt;servlet-mapping&gt;</a:t>
            </a:r>
          </a:p>
          <a:p>
            <a:pPr algn="l"/>
            <a:r>
              <a:rPr lang="en-US" dirty="0"/>
              <a:t>  &lt;servlet-name&gt;s1&lt;/servlet-name&gt;</a:t>
            </a:r>
          </a:p>
          <a:p>
            <a:pPr algn="l"/>
            <a:r>
              <a:rPr lang="en-US" dirty="0"/>
              <a:t>  &lt;</a:t>
            </a:r>
            <a:r>
              <a:rPr lang="en-US" dirty="0" err="1"/>
              <a:t>url</a:t>
            </a:r>
            <a:r>
              <a:rPr lang="en-US" dirty="0"/>
              <a:t>-pattern&gt;/login&lt;/</a:t>
            </a:r>
            <a:r>
              <a:rPr lang="en-US" dirty="0" err="1"/>
              <a:t>url</a:t>
            </a:r>
            <a:r>
              <a:rPr lang="en-US" dirty="0"/>
              <a:t>-pattern&gt;</a:t>
            </a:r>
          </a:p>
          <a:p>
            <a:pPr algn="l"/>
            <a:r>
              <a:rPr lang="en-US" dirty="0"/>
              <a:t>  &lt;/servlet-mapping</a:t>
            </a:r>
            <a:r>
              <a:rPr lang="en-US" dirty="0" smtClean="0"/>
              <a:t>&gt;</a:t>
            </a:r>
            <a:endParaRPr lang="en-US" dirty="0"/>
          </a:p>
          <a:p>
            <a:pPr algn="l"/>
            <a:r>
              <a:rPr lang="en-US" dirty="0"/>
              <a:t>    &lt;servlet&gt;</a:t>
            </a:r>
          </a:p>
          <a:p>
            <a:pPr algn="l"/>
            <a:r>
              <a:rPr lang="en-US" dirty="0"/>
              <a:t>  &lt;servlet-name&gt;s2&lt;/servlet-name&gt;</a:t>
            </a:r>
          </a:p>
          <a:p>
            <a:pPr algn="l"/>
            <a:r>
              <a:rPr lang="en-US" dirty="0"/>
              <a:t>  &lt;servlet-class&gt;</a:t>
            </a:r>
            <a:r>
              <a:rPr lang="en-US" dirty="0" err="1"/>
              <a:t>com.st.Logout</a:t>
            </a:r>
            <a:r>
              <a:rPr lang="en-US" dirty="0"/>
              <a:t>&lt;/servlet-class&gt;</a:t>
            </a:r>
          </a:p>
          <a:p>
            <a:pPr algn="l"/>
            <a:r>
              <a:rPr lang="en-US" dirty="0"/>
              <a:t>  &lt;/servlet&gt;</a:t>
            </a:r>
          </a:p>
          <a:p>
            <a:pPr algn="l"/>
            <a:r>
              <a:rPr lang="en-US" dirty="0"/>
              <a:t>  &lt;servlet-mapping&gt;</a:t>
            </a:r>
          </a:p>
          <a:p>
            <a:pPr algn="l"/>
            <a:r>
              <a:rPr lang="en-US" dirty="0"/>
              <a:t>  &lt;servlet-name&gt;s2&lt;/servlet-name&gt;</a:t>
            </a:r>
          </a:p>
          <a:p>
            <a:pPr algn="l"/>
            <a:r>
              <a:rPr lang="en-US" dirty="0"/>
              <a:t>  &lt;</a:t>
            </a:r>
            <a:r>
              <a:rPr lang="en-US" dirty="0" err="1"/>
              <a:t>url</a:t>
            </a:r>
            <a:r>
              <a:rPr lang="en-US" dirty="0"/>
              <a:t>-pattern&gt;/logout&lt;/</a:t>
            </a:r>
            <a:r>
              <a:rPr lang="en-US" dirty="0" err="1"/>
              <a:t>url</a:t>
            </a:r>
            <a:r>
              <a:rPr lang="en-US" dirty="0"/>
              <a:t>-pattern&gt;</a:t>
            </a:r>
          </a:p>
          <a:p>
            <a:pPr algn="l"/>
            <a:r>
              <a:rPr lang="en-US" dirty="0"/>
              <a:t>  &lt;/servlet-mapping&gt;</a:t>
            </a:r>
            <a:endParaRPr lang="en-US" b="1" dirty="0"/>
          </a:p>
        </p:txBody>
      </p:sp>
      <p:sp>
        <p:nvSpPr>
          <p:cNvPr id="4" name="Title 3"/>
          <p:cNvSpPr>
            <a:spLocks noGrp="1"/>
          </p:cNvSpPr>
          <p:nvPr>
            <p:ph type="ctrTitle"/>
          </p:nvPr>
        </p:nvSpPr>
        <p:spPr>
          <a:xfrm>
            <a:off x="8284191" y="163773"/>
            <a:ext cx="3789529" cy="518615"/>
          </a:xfrm>
        </p:spPr>
        <p:txBody>
          <a:bodyPr>
            <a:normAutofit/>
          </a:bodyPr>
          <a:lstStyle/>
          <a:p>
            <a:pPr algn="r"/>
            <a:r>
              <a:rPr lang="en-US" sz="2400" dirty="0" err="1" smtClean="0">
                <a:solidFill>
                  <a:srgbClr val="FF0000"/>
                </a:solidFill>
              </a:rPr>
              <a:t>SessionListener</a:t>
            </a:r>
            <a:r>
              <a:rPr lang="en-US" sz="2400" dirty="0" smtClean="0">
                <a:solidFill>
                  <a:srgbClr val="FF0000"/>
                </a:solidFill>
              </a:rPr>
              <a:t> example</a:t>
            </a:r>
            <a:endParaRPr lang="en-US" sz="2400" dirty="0">
              <a:solidFill>
                <a:srgbClr val="FF0000"/>
              </a:solidFill>
            </a:endParaRPr>
          </a:p>
        </p:txBody>
      </p:sp>
    </p:spTree>
    <p:extLst>
      <p:ext uri="{BB962C8B-B14F-4D97-AF65-F5344CB8AC3E}">
        <p14:creationId xmlns:p14="http://schemas.microsoft.com/office/powerpoint/2010/main" val="2662004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fontScale="77500" lnSpcReduction="20000"/>
          </a:bodyPr>
          <a:lstStyle/>
          <a:p>
            <a:pPr algn="l"/>
            <a:r>
              <a:rPr lang="en-US" b="1" dirty="0" smtClean="0"/>
              <a:t>Login.java</a:t>
            </a:r>
          </a:p>
          <a:p>
            <a:pPr algn="l"/>
            <a:r>
              <a:rPr lang="en-US" dirty="0"/>
              <a:t>package com.st</a:t>
            </a:r>
            <a:r>
              <a:rPr lang="en-US" dirty="0" smtClean="0"/>
              <a:t>;</a:t>
            </a:r>
            <a:endParaRPr lang="en-US" dirty="0"/>
          </a:p>
          <a:p>
            <a:pPr algn="l"/>
            <a:r>
              <a:rPr lang="en-US" dirty="0"/>
              <a:t>import </a:t>
            </a:r>
            <a:r>
              <a:rPr lang="en-US" dirty="0" err="1"/>
              <a:t>javax.servlet</a:t>
            </a:r>
            <a:r>
              <a:rPr lang="en-US" dirty="0"/>
              <a:t>.*;</a:t>
            </a:r>
          </a:p>
          <a:p>
            <a:pPr algn="l"/>
            <a:r>
              <a:rPr lang="en-US" dirty="0"/>
              <a:t>import </a:t>
            </a:r>
            <a:r>
              <a:rPr lang="en-US" dirty="0" err="1"/>
              <a:t>javax.servlet.http</a:t>
            </a:r>
            <a:r>
              <a:rPr lang="en-US" dirty="0"/>
              <a:t>.*;</a:t>
            </a:r>
          </a:p>
          <a:p>
            <a:pPr algn="l"/>
            <a:r>
              <a:rPr lang="en-US" dirty="0"/>
              <a:t>import java.io</a:t>
            </a:r>
            <a:r>
              <a:rPr lang="en-US" dirty="0" smtClean="0"/>
              <a:t>.*;</a:t>
            </a:r>
            <a:endParaRPr lang="en-US" dirty="0"/>
          </a:p>
          <a:p>
            <a:pPr algn="l"/>
            <a:r>
              <a:rPr lang="en-US" dirty="0"/>
              <a:t>public class Login extends </a:t>
            </a:r>
            <a:r>
              <a:rPr lang="en-US" dirty="0" err="1"/>
              <a:t>HttpServlet</a:t>
            </a:r>
            <a:r>
              <a:rPr lang="en-US" dirty="0" smtClean="0"/>
              <a:t>{</a:t>
            </a:r>
            <a:endParaRPr lang="en-US" dirty="0"/>
          </a:p>
          <a:p>
            <a:pPr algn="l"/>
            <a:r>
              <a:rPr lang="en-US" dirty="0"/>
              <a:t>public void </a:t>
            </a:r>
            <a:r>
              <a:rPr lang="en-US" dirty="0" err="1"/>
              <a:t>doGet</a:t>
            </a:r>
            <a:r>
              <a:rPr lang="en-US" dirty="0"/>
              <a:t>(</a:t>
            </a:r>
            <a:r>
              <a:rPr lang="en-US" dirty="0" err="1"/>
              <a:t>HttpServletRequest</a:t>
            </a:r>
            <a:r>
              <a:rPr lang="en-US" dirty="0"/>
              <a:t> </a:t>
            </a:r>
            <a:r>
              <a:rPr lang="en-US" dirty="0" err="1"/>
              <a:t>req,HttpServletResponse</a:t>
            </a:r>
            <a:r>
              <a:rPr lang="en-US" dirty="0"/>
              <a:t> res) throws </a:t>
            </a:r>
            <a:r>
              <a:rPr lang="en-US" dirty="0" err="1"/>
              <a:t>ServletException,IOException</a:t>
            </a:r>
            <a:endParaRPr lang="en-US" dirty="0"/>
          </a:p>
          <a:p>
            <a:pPr algn="l"/>
            <a:r>
              <a:rPr lang="en-US" dirty="0" smtClean="0"/>
              <a:t>{</a:t>
            </a:r>
            <a:endParaRPr lang="en-US" dirty="0"/>
          </a:p>
          <a:p>
            <a:pPr algn="l"/>
            <a:r>
              <a:rPr lang="en-US" dirty="0" err="1"/>
              <a:t>HttpSession</a:t>
            </a:r>
            <a:r>
              <a:rPr lang="en-US" dirty="0"/>
              <a:t> session=</a:t>
            </a:r>
            <a:r>
              <a:rPr lang="en-US" dirty="0" err="1"/>
              <a:t>req.getSession</a:t>
            </a:r>
            <a:r>
              <a:rPr lang="en-US" dirty="0"/>
              <a:t>();</a:t>
            </a:r>
          </a:p>
          <a:p>
            <a:pPr algn="l"/>
            <a:r>
              <a:rPr lang="en-US" dirty="0" err="1"/>
              <a:t>int</a:t>
            </a:r>
            <a:r>
              <a:rPr lang="en-US" dirty="0"/>
              <a:t> total=(Integer)</a:t>
            </a:r>
            <a:r>
              <a:rPr lang="en-US" dirty="0" err="1"/>
              <a:t>session.getAttribute</a:t>
            </a:r>
            <a:r>
              <a:rPr lang="en-US" dirty="0"/>
              <a:t>("total");</a:t>
            </a:r>
          </a:p>
          <a:p>
            <a:pPr algn="l"/>
            <a:r>
              <a:rPr lang="en-US" dirty="0" err="1"/>
              <a:t>int</a:t>
            </a:r>
            <a:r>
              <a:rPr lang="en-US" dirty="0"/>
              <a:t> current=(Integer)</a:t>
            </a:r>
            <a:r>
              <a:rPr lang="en-US" dirty="0" err="1"/>
              <a:t>session.getAttribute</a:t>
            </a:r>
            <a:r>
              <a:rPr lang="en-US" dirty="0"/>
              <a:t>("current");</a:t>
            </a:r>
          </a:p>
          <a:p>
            <a:pPr algn="l"/>
            <a:r>
              <a:rPr lang="en-US" dirty="0" err="1"/>
              <a:t>PrintWriter</a:t>
            </a:r>
            <a:r>
              <a:rPr lang="en-US" dirty="0"/>
              <a:t> out=</a:t>
            </a:r>
            <a:r>
              <a:rPr lang="en-US" dirty="0" err="1"/>
              <a:t>res.getWriter</a:t>
            </a:r>
            <a:r>
              <a:rPr lang="en-US" dirty="0"/>
              <a:t>();</a:t>
            </a:r>
          </a:p>
          <a:p>
            <a:pPr algn="l"/>
            <a:r>
              <a:rPr lang="en-US" dirty="0" err="1"/>
              <a:t>out.println</a:t>
            </a:r>
            <a:r>
              <a:rPr lang="en-US" dirty="0"/>
              <a:t>("Total "+total);</a:t>
            </a:r>
          </a:p>
          <a:p>
            <a:pPr algn="l"/>
            <a:r>
              <a:rPr lang="en-US" dirty="0" err="1"/>
              <a:t>out.println</a:t>
            </a:r>
            <a:r>
              <a:rPr lang="en-US" dirty="0"/>
              <a:t>("current "+current);</a:t>
            </a:r>
          </a:p>
          <a:p>
            <a:pPr algn="l"/>
            <a:r>
              <a:rPr lang="en-US" dirty="0" err="1"/>
              <a:t>out.println</a:t>
            </a:r>
            <a:r>
              <a:rPr lang="en-US" dirty="0"/>
              <a:t>("&lt;</a:t>
            </a:r>
            <a:r>
              <a:rPr lang="en-US" dirty="0" err="1"/>
              <a:t>br</a:t>
            </a:r>
            <a:r>
              <a:rPr lang="en-US" dirty="0"/>
              <a:t>&gt;&lt;a </a:t>
            </a:r>
            <a:r>
              <a:rPr lang="en-US" dirty="0" err="1"/>
              <a:t>href</a:t>
            </a:r>
            <a:r>
              <a:rPr lang="en-US" dirty="0"/>
              <a:t>=\"logout\"&gt;LOGOUT&lt;/a&gt;");</a:t>
            </a:r>
          </a:p>
          <a:p>
            <a:pPr algn="l"/>
            <a:r>
              <a:rPr lang="en-US" dirty="0" smtClean="0"/>
              <a:t>}</a:t>
            </a:r>
            <a:endParaRPr lang="en-US" dirty="0"/>
          </a:p>
          <a:p>
            <a:pPr algn="l"/>
            <a:r>
              <a:rPr lang="en-US" dirty="0"/>
              <a:t>}</a:t>
            </a:r>
          </a:p>
          <a:p>
            <a:pPr algn="l"/>
            <a:endParaRPr lang="en-US" dirty="0"/>
          </a:p>
        </p:txBody>
      </p:sp>
      <p:sp>
        <p:nvSpPr>
          <p:cNvPr id="4" name="Title 3"/>
          <p:cNvSpPr>
            <a:spLocks noGrp="1"/>
          </p:cNvSpPr>
          <p:nvPr>
            <p:ph type="ctrTitle"/>
          </p:nvPr>
        </p:nvSpPr>
        <p:spPr>
          <a:xfrm>
            <a:off x="8284191" y="163773"/>
            <a:ext cx="3789529" cy="518615"/>
          </a:xfrm>
        </p:spPr>
        <p:txBody>
          <a:bodyPr>
            <a:normAutofit/>
          </a:bodyPr>
          <a:lstStyle/>
          <a:p>
            <a:pPr algn="r"/>
            <a:r>
              <a:rPr lang="en-US" sz="2400" dirty="0" err="1" smtClean="0">
                <a:solidFill>
                  <a:srgbClr val="FF0000"/>
                </a:solidFill>
              </a:rPr>
              <a:t>SessionListener</a:t>
            </a:r>
            <a:r>
              <a:rPr lang="en-US" sz="2400" dirty="0" smtClean="0">
                <a:solidFill>
                  <a:srgbClr val="FF0000"/>
                </a:solidFill>
              </a:rPr>
              <a:t> example</a:t>
            </a:r>
            <a:endParaRPr lang="en-US" sz="2400" dirty="0">
              <a:solidFill>
                <a:srgbClr val="FF0000"/>
              </a:solidFill>
            </a:endParaRPr>
          </a:p>
        </p:txBody>
      </p:sp>
    </p:spTree>
    <p:extLst>
      <p:ext uri="{BB962C8B-B14F-4D97-AF65-F5344CB8AC3E}">
        <p14:creationId xmlns:p14="http://schemas.microsoft.com/office/powerpoint/2010/main" val="854378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fontScale="92500" lnSpcReduction="10000"/>
          </a:bodyPr>
          <a:lstStyle/>
          <a:p>
            <a:pPr algn="l"/>
            <a:r>
              <a:rPr lang="en-US" b="1" dirty="0" smtClean="0"/>
              <a:t>Logout.java</a:t>
            </a:r>
          </a:p>
          <a:p>
            <a:pPr algn="l"/>
            <a:r>
              <a:rPr lang="en-US" dirty="0"/>
              <a:t>package com.st</a:t>
            </a:r>
            <a:r>
              <a:rPr lang="en-US" dirty="0" smtClean="0"/>
              <a:t>;</a:t>
            </a:r>
            <a:endParaRPr lang="en-US" dirty="0"/>
          </a:p>
          <a:p>
            <a:pPr algn="l"/>
            <a:r>
              <a:rPr lang="en-US" dirty="0"/>
              <a:t>import </a:t>
            </a:r>
            <a:r>
              <a:rPr lang="en-US" dirty="0" err="1"/>
              <a:t>javax.servlet</a:t>
            </a:r>
            <a:r>
              <a:rPr lang="en-US" dirty="0"/>
              <a:t>.*;</a:t>
            </a:r>
          </a:p>
          <a:p>
            <a:pPr algn="l"/>
            <a:r>
              <a:rPr lang="en-US" dirty="0"/>
              <a:t>import </a:t>
            </a:r>
            <a:r>
              <a:rPr lang="en-US" dirty="0" err="1"/>
              <a:t>javax.servlet.http</a:t>
            </a:r>
            <a:r>
              <a:rPr lang="en-US" dirty="0" smtClean="0"/>
              <a:t>.*;</a:t>
            </a:r>
            <a:endParaRPr lang="en-US" dirty="0"/>
          </a:p>
          <a:p>
            <a:pPr algn="l"/>
            <a:r>
              <a:rPr lang="en-US" dirty="0"/>
              <a:t>import java.io</a:t>
            </a:r>
            <a:r>
              <a:rPr lang="en-US" dirty="0" smtClean="0"/>
              <a:t>.*;</a:t>
            </a:r>
            <a:endParaRPr lang="en-US" dirty="0"/>
          </a:p>
          <a:p>
            <a:pPr algn="l"/>
            <a:r>
              <a:rPr lang="en-US" dirty="0"/>
              <a:t>public class Logout extends </a:t>
            </a:r>
            <a:r>
              <a:rPr lang="en-US" dirty="0" err="1"/>
              <a:t>HttpServlet</a:t>
            </a:r>
            <a:r>
              <a:rPr lang="en-US" dirty="0" smtClean="0"/>
              <a:t>{</a:t>
            </a:r>
            <a:endParaRPr lang="en-US" dirty="0"/>
          </a:p>
          <a:p>
            <a:pPr algn="l"/>
            <a:r>
              <a:rPr lang="en-US" dirty="0"/>
              <a:t>public void </a:t>
            </a:r>
            <a:r>
              <a:rPr lang="en-US" dirty="0" err="1"/>
              <a:t>doGet</a:t>
            </a:r>
            <a:r>
              <a:rPr lang="en-US" dirty="0"/>
              <a:t>(</a:t>
            </a:r>
            <a:r>
              <a:rPr lang="en-US" dirty="0" err="1"/>
              <a:t>HttpServletRequest</a:t>
            </a:r>
            <a:r>
              <a:rPr lang="en-US" dirty="0"/>
              <a:t> </a:t>
            </a:r>
            <a:r>
              <a:rPr lang="en-US" dirty="0" err="1"/>
              <a:t>req,HttpServletResponse</a:t>
            </a:r>
            <a:r>
              <a:rPr lang="en-US" dirty="0"/>
              <a:t> res) throws </a:t>
            </a:r>
            <a:r>
              <a:rPr lang="en-US" dirty="0" err="1"/>
              <a:t>ServletException,IOException</a:t>
            </a:r>
            <a:endParaRPr lang="en-US" dirty="0"/>
          </a:p>
          <a:p>
            <a:pPr algn="l"/>
            <a:r>
              <a:rPr lang="en-US" dirty="0" smtClean="0"/>
              <a:t>{</a:t>
            </a:r>
            <a:endParaRPr lang="en-US" dirty="0"/>
          </a:p>
          <a:p>
            <a:pPr algn="l"/>
            <a:r>
              <a:rPr lang="en-US" dirty="0" err="1"/>
              <a:t>PrintWriter</a:t>
            </a:r>
            <a:r>
              <a:rPr lang="en-US" dirty="0"/>
              <a:t> out=</a:t>
            </a:r>
            <a:r>
              <a:rPr lang="en-US" dirty="0" err="1"/>
              <a:t>res.getWriter</a:t>
            </a:r>
            <a:r>
              <a:rPr lang="en-US" dirty="0"/>
              <a:t>();</a:t>
            </a:r>
          </a:p>
          <a:p>
            <a:pPr algn="l"/>
            <a:r>
              <a:rPr lang="en-US" dirty="0" err="1"/>
              <a:t>HttpSession</a:t>
            </a:r>
            <a:r>
              <a:rPr lang="en-US" dirty="0"/>
              <a:t> session=</a:t>
            </a:r>
            <a:r>
              <a:rPr lang="en-US" dirty="0" err="1"/>
              <a:t>req.getSession</a:t>
            </a:r>
            <a:r>
              <a:rPr lang="en-US" dirty="0"/>
              <a:t>();</a:t>
            </a:r>
          </a:p>
          <a:p>
            <a:pPr algn="l"/>
            <a:r>
              <a:rPr lang="en-US" dirty="0" err="1"/>
              <a:t>session.invalidate</a:t>
            </a:r>
            <a:r>
              <a:rPr lang="en-US" dirty="0"/>
              <a:t>();</a:t>
            </a:r>
          </a:p>
          <a:p>
            <a:pPr algn="l"/>
            <a:r>
              <a:rPr lang="en-US" dirty="0" err="1"/>
              <a:t>out.println</a:t>
            </a:r>
            <a:r>
              <a:rPr lang="en-US" dirty="0"/>
              <a:t>("Logged Out</a:t>
            </a:r>
            <a:r>
              <a:rPr lang="en-US" dirty="0" smtClean="0"/>
              <a:t>");</a:t>
            </a:r>
            <a:endParaRPr lang="en-US" dirty="0"/>
          </a:p>
          <a:p>
            <a:pPr algn="l"/>
            <a:r>
              <a:rPr lang="en-US" dirty="0"/>
              <a:t>}</a:t>
            </a:r>
          </a:p>
          <a:p>
            <a:pPr algn="l"/>
            <a:r>
              <a:rPr lang="en-US" dirty="0"/>
              <a:t>}</a:t>
            </a:r>
          </a:p>
          <a:p>
            <a:pPr algn="l"/>
            <a:endParaRPr lang="en-US" b="1" dirty="0"/>
          </a:p>
        </p:txBody>
      </p:sp>
      <p:sp>
        <p:nvSpPr>
          <p:cNvPr id="4" name="Title 3"/>
          <p:cNvSpPr>
            <a:spLocks noGrp="1"/>
          </p:cNvSpPr>
          <p:nvPr>
            <p:ph type="ctrTitle"/>
          </p:nvPr>
        </p:nvSpPr>
        <p:spPr>
          <a:xfrm>
            <a:off x="8284191" y="163773"/>
            <a:ext cx="3789529" cy="518615"/>
          </a:xfrm>
        </p:spPr>
        <p:txBody>
          <a:bodyPr>
            <a:normAutofit/>
          </a:bodyPr>
          <a:lstStyle/>
          <a:p>
            <a:pPr algn="r"/>
            <a:r>
              <a:rPr lang="en-US" sz="2400" dirty="0" err="1" smtClean="0">
                <a:solidFill>
                  <a:srgbClr val="FF0000"/>
                </a:solidFill>
              </a:rPr>
              <a:t>SessionListener</a:t>
            </a:r>
            <a:r>
              <a:rPr lang="en-US" sz="2400" dirty="0" smtClean="0">
                <a:solidFill>
                  <a:srgbClr val="FF0000"/>
                </a:solidFill>
              </a:rPr>
              <a:t> example</a:t>
            </a:r>
            <a:endParaRPr lang="en-US" sz="2400" dirty="0">
              <a:solidFill>
                <a:srgbClr val="FF0000"/>
              </a:solidFill>
            </a:endParaRPr>
          </a:p>
        </p:txBody>
      </p:sp>
    </p:spTree>
    <p:extLst>
      <p:ext uri="{BB962C8B-B14F-4D97-AF65-F5344CB8AC3E}">
        <p14:creationId xmlns:p14="http://schemas.microsoft.com/office/powerpoint/2010/main" val="4093698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fontScale="92500" lnSpcReduction="20000"/>
          </a:bodyPr>
          <a:lstStyle/>
          <a:p>
            <a:pPr algn="l"/>
            <a:r>
              <a:rPr lang="en-US" b="1" dirty="0" smtClean="0"/>
              <a:t>SessionListener.java</a:t>
            </a:r>
          </a:p>
          <a:p>
            <a:pPr algn="l"/>
            <a:r>
              <a:rPr lang="en-US" dirty="0" smtClean="0"/>
              <a:t>package </a:t>
            </a:r>
            <a:r>
              <a:rPr lang="en-US" dirty="0"/>
              <a:t>com.st</a:t>
            </a:r>
            <a:r>
              <a:rPr lang="en-US" dirty="0" smtClean="0"/>
              <a:t>;</a:t>
            </a:r>
            <a:endParaRPr lang="en-US" dirty="0"/>
          </a:p>
          <a:p>
            <a:pPr algn="l"/>
            <a:r>
              <a:rPr lang="en-US" dirty="0"/>
              <a:t>import </a:t>
            </a:r>
            <a:r>
              <a:rPr lang="en-US" dirty="0" err="1"/>
              <a:t>javax.servlet.http</a:t>
            </a:r>
            <a:r>
              <a:rPr lang="en-US" dirty="0" smtClean="0"/>
              <a:t>.*;</a:t>
            </a:r>
            <a:endParaRPr lang="en-US" dirty="0"/>
          </a:p>
          <a:p>
            <a:pPr algn="l"/>
            <a:r>
              <a:rPr lang="en-US" dirty="0"/>
              <a:t>public class </a:t>
            </a:r>
            <a:r>
              <a:rPr lang="en-US" dirty="0" err="1"/>
              <a:t>SessionListener</a:t>
            </a:r>
            <a:r>
              <a:rPr lang="en-US" dirty="0"/>
              <a:t> implements </a:t>
            </a:r>
            <a:r>
              <a:rPr lang="en-US" dirty="0" err="1"/>
              <a:t>HttpSessionListener</a:t>
            </a:r>
            <a:r>
              <a:rPr lang="en-US" dirty="0" smtClean="0"/>
              <a:t>{</a:t>
            </a:r>
            <a:endParaRPr lang="en-US" dirty="0"/>
          </a:p>
          <a:p>
            <a:pPr algn="l"/>
            <a:r>
              <a:rPr lang="en-US" dirty="0"/>
              <a:t>static </a:t>
            </a:r>
            <a:r>
              <a:rPr lang="en-US" dirty="0" err="1"/>
              <a:t>int</a:t>
            </a:r>
            <a:r>
              <a:rPr lang="en-US" dirty="0"/>
              <a:t> </a:t>
            </a:r>
            <a:r>
              <a:rPr lang="en-US" i="1" dirty="0" err="1" smtClean="0"/>
              <a:t>total;</a:t>
            </a:r>
            <a:r>
              <a:rPr lang="en-US" dirty="0" err="1" smtClean="0"/>
              <a:t>static</a:t>
            </a:r>
            <a:r>
              <a:rPr lang="en-US" dirty="0" smtClean="0"/>
              <a:t> </a:t>
            </a:r>
            <a:r>
              <a:rPr lang="en-US" dirty="0" err="1"/>
              <a:t>int</a:t>
            </a:r>
            <a:r>
              <a:rPr lang="en-US" dirty="0"/>
              <a:t> </a:t>
            </a:r>
            <a:r>
              <a:rPr lang="en-US" i="1" dirty="0"/>
              <a:t>current</a:t>
            </a:r>
            <a:r>
              <a:rPr lang="en-US" i="1" dirty="0" smtClean="0"/>
              <a:t>;</a:t>
            </a:r>
            <a:endParaRPr lang="en-US" dirty="0"/>
          </a:p>
          <a:p>
            <a:pPr algn="l"/>
            <a:r>
              <a:rPr lang="en-US" dirty="0"/>
              <a:t>public void </a:t>
            </a:r>
            <a:r>
              <a:rPr lang="en-US" dirty="0" err="1"/>
              <a:t>sessionCreated</a:t>
            </a:r>
            <a:r>
              <a:rPr lang="en-US" dirty="0"/>
              <a:t>(</a:t>
            </a:r>
            <a:r>
              <a:rPr lang="en-US" dirty="0" err="1"/>
              <a:t>HttpSessionEvent</a:t>
            </a:r>
            <a:r>
              <a:rPr lang="en-US" dirty="0"/>
              <a:t> arg0) </a:t>
            </a:r>
            <a:r>
              <a:rPr lang="en-US" dirty="0" smtClean="0"/>
              <a:t>{</a:t>
            </a:r>
            <a:endParaRPr lang="en-US" dirty="0"/>
          </a:p>
          <a:p>
            <a:pPr algn="l"/>
            <a:r>
              <a:rPr lang="en-US" dirty="0" err="1"/>
              <a:t>HttpSession</a:t>
            </a:r>
            <a:r>
              <a:rPr lang="en-US" dirty="0"/>
              <a:t> session=arg0.getSession();</a:t>
            </a:r>
          </a:p>
          <a:p>
            <a:pPr algn="l"/>
            <a:r>
              <a:rPr lang="en-US" i="1" dirty="0"/>
              <a:t>total=total+1;</a:t>
            </a:r>
          </a:p>
          <a:p>
            <a:pPr algn="l"/>
            <a:r>
              <a:rPr lang="en-US" i="1" dirty="0"/>
              <a:t>current=current+1;</a:t>
            </a:r>
          </a:p>
          <a:p>
            <a:pPr algn="l"/>
            <a:r>
              <a:rPr lang="en-US" dirty="0" err="1"/>
              <a:t>session.setAttribute</a:t>
            </a:r>
            <a:r>
              <a:rPr lang="en-US" dirty="0"/>
              <a:t>("total", </a:t>
            </a:r>
            <a:r>
              <a:rPr lang="en-US" i="1" dirty="0"/>
              <a:t>total);</a:t>
            </a:r>
          </a:p>
          <a:p>
            <a:pPr algn="l"/>
            <a:r>
              <a:rPr lang="en-US" dirty="0" err="1"/>
              <a:t>session.setAttribute</a:t>
            </a:r>
            <a:r>
              <a:rPr lang="en-US" dirty="0"/>
              <a:t>("current", </a:t>
            </a:r>
            <a:r>
              <a:rPr lang="en-US" i="1" dirty="0"/>
              <a:t>current</a:t>
            </a:r>
            <a:r>
              <a:rPr lang="en-US" i="1" dirty="0" smtClean="0"/>
              <a:t>);</a:t>
            </a:r>
            <a:r>
              <a:rPr lang="en-US" dirty="0" smtClean="0"/>
              <a:t>}</a:t>
            </a:r>
            <a:endParaRPr lang="en-US" dirty="0"/>
          </a:p>
          <a:p>
            <a:pPr algn="l"/>
            <a:r>
              <a:rPr lang="en-US" dirty="0"/>
              <a:t>public void </a:t>
            </a:r>
            <a:r>
              <a:rPr lang="en-US" dirty="0" err="1"/>
              <a:t>sessionDestroyed</a:t>
            </a:r>
            <a:r>
              <a:rPr lang="en-US" dirty="0"/>
              <a:t>(</a:t>
            </a:r>
            <a:r>
              <a:rPr lang="en-US" dirty="0" err="1"/>
              <a:t>HttpSessionEvent</a:t>
            </a:r>
            <a:r>
              <a:rPr lang="en-US" dirty="0"/>
              <a:t> arg0) {</a:t>
            </a:r>
          </a:p>
          <a:p>
            <a:pPr algn="l"/>
            <a:r>
              <a:rPr lang="en-US" i="1" dirty="0"/>
              <a:t>current=current-1;</a:t>
            </a:r>
          </a:p>
          <a:p>
            <a:pPr algn="l"/>
            <a:r>
              <a:rPr lang="en-US" dirty="0" err="1"/>
              <a:t>HttpSession</a:t>
            </a:r>
            <a:r>
              <a:rPr lang="en-US" dirty="0"/>
              <a:t> session=arg0.getSession();</a:t>
            </a:r>
          </a:p>
          <a:p>
            <a:pPr algn="l"/>
            <a:r>
              <a:rPr lang="en-US" dirty="0" err="1"/>
              <a:t>session.setAttribute</a:t>
            </a:r>
            <a:r>
              <a:rPr lang="en-US" dirty="0"/>
              <a:t>("current", </a:t>
            </a:r>
            <a:r>
              <a:rPr lang="en-US" i="1" dirty="0"/>
              <a:t>current</a:t>
            </a:r>
            <a:r>
              <a:rPr lang="en-US" i="1" dirty="0" smtClean="0"/>
              <a:t>);</a:t>
            </a:r>
            <a:r>
              <a:rPr lang="en-US" dirty="0" smtClean="0"/>
              <a:t>}}</a:t>
            </a:r>
            <a:endParaRPr lang="en-US" dirty="0"/>
          </a:p>
          <a:p>
            <a:pPr algn="l"/>
            <a:endParaRPr lang="en-US" b="1" dirty="0"/>
          </a:p>
        </p:txBody>
      </p:sp>
      <p:sp>
        <p:nvSpPr>
          <p:cNvPr id="4" name="Title 3"/>
          <p:cNvSpPr>
            <a:spLocks noGrp="1"/>
          </p:cNvSpPr>
          <p:nvPr>
            <p:ph type="ctrTitle"/>
          </p:nvPr>
        </p:nvSpPr>
        <p:spPr>
          <a:xfrm>
            <a:off x="8284191" y="163773"/>
            <a:ext cx="3789529" cy="518615"/>
          </a:xfrm>
        </p:spPr>
        <p:txBody>
          <a:bodyPr>
            <a:normAutofit/>
          </a:bodyPr>
          <a:lstStyle/>
          <a:p>
            <a:pPr algn="r"/>
            <a:r>
              <a:rPr lang="en-US" sz="2400" dirty="0" err="1" smtClean="0">
                <a:solidFill>
                  <a:srgbClr val="FF0000"/>
                </a:solidFill>
              </a:rPr>
              <a:t>SessionListener</a:t>
            </a:r>
            <a:r>
              <a:rPr lang="en-US" sz="2400" dirty="0" smtClean="0">
                <a:solidFill>
                  <a:srgbClr val="FF0000"/>
                </a:solidFill>
              </a:rPr>
              <a:t> example</a:t>
            </a:r>
            <a:endParaRPr lang="en-US" sz="2400" dirty="0">
              <a:solidFill>
                <a:srgbClr val="FF0000"/>
              </a:solidFill>
            </a:endParaRPr>
          </a:p>
        </p:txBody>
      </p:sp>
    </p:spTree>
    <p:extLst>
      <p:ext uri="{BB962C8B-B14F-4D97-AF65-F5344CB8AC3E}">
        <p14:creationId xmlns:p14="http://schemas.microsoft.com/office/powerpoint/2010/main" val="7562354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b="1" dirty="0"/>
              <a:t>Servlet Filter</a:t>
            </a:r>
          </a:p>
          <a:p>
            <a:pPr algn="l"/>
            <a:endParaRPr lang="en-US" dirty="0"/>
          </a:p>
          <a:p>
            <a:pPr algn="l"/>
            <a:r>
              <a:rPr lang="en-US" dirty="0"/>
              <a:t>A filter is an object that is invoked at the preprocessing and post processing of a request.</a:t>
            </a:r>
          </a:p>
          <a:p>
            <a:pPr algn="l"/>
            <a:r>
              <a:rPr lang="en-US" dirty="0"/>
              <a:t> </a:t>
            </a:r>
          </a:p>
          <a:p>
            <a:pPr algn="l"/>
            <a:r>
              <a:rPr lang="en-US" dirty="0"/>
              <a:t>It is mainly used to perform filtering tasks such as conversion, logging, compression, encryption and decryption, input validation etc.</a:t>
            </a:r>
          </a:p>
          <a:p>
            <a:pPr algn="l"/>
            <a:r>
              <a:rPr lang="en-US" dirty="0"/>
              <a:t> </a:t>
            </a:r>
          </a:p>
          <a:p>
            <a:pPr algn="l"/>
            <a:r>
              <a:rPr lang="en-US" dirty="0"/>
              <a:t>The servlet filter is pluggable, i.e. its entry is defined in the web.xml file, if we remove the entry of filter from the web.xml file, filter will be removed automatically and we don't need to change the servlet.</a:t>
            </a:r>
          </a:p>
          <a:p>
            <a:pPr algn="l"/>
            <a:r>
              <a:rPr lang="en-US" dirty="0"/>
              <a:t> </a:t>
            </a:r>
          </a:p>
          <a:p>
            <a:pPr algn="l"/>
            <a:r>
              <a:rPr lang="en-US" dirty="0"/>
              <a:t>So maintenance cost will be less.</a:t>
            </a:r>
          </a:p>
          <a:p>
            <a:pPr algn="l"/>
            <a:endParaRPr lang="en-US" dirty="0"/>
          </a:p>
        </p:txBody>
      </p:sp>
      <p:sp>
        <p:nvSpPr>
          <p:cNvPr id="4" name="Title 3"/>
          <p:cNvSpPr>
            <a:spLocks noGrp="1"/>
          </p:cNvSpPr>
          <p:nvPr>
            <p:ph type="ctrTitle"/>
          </p:nvPr>
        </p:nvSpPr>
        <p:spPr>
          <a:xfrm>
            <a:off x="8284191" y="163773"/>
            <a:ext cx="3789529" cy="518615"/>
          </a:xfrm>
        </p:spPr>
        <p:txBody>
          <a:bodyPr>
            <a:normAutofit/>
          </a:bodyPr>
          <a:lstStyle/>
          <a:p>
            <a:pPr algn="r"/>
            <a:r>
              <a:rPr lang="en-US" sz="2400" dirty="0">
                <a:solidFill>
                  <a:srgbClr val="FF0000"/>
                </a:solidFill>
              </a:rPr>
              <a:t>Servlet </a:t>
            </a:r>
            <a:r>
              <a:rPr lang="en-US" sz="2400" dirty="0" smtClean="0">
                <a:solidFill>
                  <a:srgbClr val="FF0000"/>
                </a:solidFill>
              </a:rPr>
              <a:t>Filter</a:t>
            </a:r>
            <a:endParaRPr lang="en-US" sz="2400" dirty="0">
              <a:solidFill>
                <a:srgbClr val="FF0000"/>
              </a:solidFill>
            </a:endParaRPr>
          </a:p>
        </p:txBody>
      </p:sp>
    </p:spTree>
    <p:extLst>
      <p:ext uri="{BB962C8B-B14F-4D97-AF65-F5344CB8AC3E}">
        <p14:creationId xmlns:p14="http://schemas.microsoft.com/office/powerpoint/2010/main" val="1536895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dirty="0"/>
              <a:t>HTTP is stateless that means each request is considered as the new request. It is shown in the figure given below:</a:t>
            </a:r>
          </a:p>
          <a:p>
            <a:pPr algn="l"/>
            <a:endParaRPr lang="en-US" dirty="0" smtClean="0"/>
          </a:p>
        </p:txBody>
      </p:sp>
      <p:sp>
        <p:nvSpPr>
          <p:cNvPr id="4" name="Title 3"/>
          <p:cNvSpPr>
            <a:spLocks noGrp="1"/>
          </p:cNvSpPr>
          <p:nvPr>
            <p:ph type="ctrTitle"/>
          </p:nvPr>
        </p:nvSpPr>
        <p:spPr>
          <a:xfrm>
            <a:off x="8284191" y="163773"/>
            <a:ext cx="3789529" cy="518615"/>
          </a:xfrm>
        </p:spPr>
        <p:txBody>
          <a:bodyPr>
            <a:normAutofit/>
          </a:bodyPr>
          <a:lstStyle/>
          <a:p>
            <a:pPr algn="r"/>
            <a:r>
              <a:rPr lang="en-US" sz="2800" dirty="0">
                <a:solidFill>
                  <a:srgbClr val="FF0000"/>
                </a:solidFill>
              </a:rPr>
              <a:t>Session Tracking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359" y="2199350"/>
            <a:ext cx="6472665" cy="3890055"/>
          </a:xfrm>
          <a:prstGeom prst="rect">
            <a:avLst/>
          </a:prstGeom>
        </p:spPr>
      </p:pic>
    </p:spTree>
    <p:extLst>
      <p:ext uri="{BB962C8B-B14F-4D97-AF65-F5344CB8AC3E}">
        <p14:creationId xmlns:p14="http://schemas.microsoft.com/office/powerpoint/2010/main" val="5645780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dirty="0" smtClean="0"/>
              <a:t> </a:t>
            </a:r>
            <a:endParaRPr lang="en-US" dirty="0"/>
          </a:p>
        </p:txBody>
      </p:sp>
      <p:sp>
        <p:nvSpPr>
          <p:cNvPr id="4" name="Title 3"/>
          <p:cNvSpPr>
            <a:spLocks noGrp="1"/>
          </p:cNvSpPr>
          <p:nvPr>
            <p:ph type="ctrTitle"/>
          </p:nvPr>
        </p:nvSpPr>
        <p:spPr>
          <a:xfrm>
            <a:off x="8284191" y="163773"/>
            <a:ext cx="3789529" cy="518615"/>
          </a:xfrm>
        </p:spPr>
        <p:txBody>
          <a:bodyPr>
            <a:normAutofit/>
          </a:bodyPr>
          <a:lstStyle/>
          <a:p>
            <a:pPr algn="r"/>
            <a:r>
              <a:rPr lang="en-US" sz="2400" dirty="0">
                <a:solidFill>
                  <a:srgbClr val="FF0000"/>
                </a:solidFill>
              </a:rPr>
              <a:t>Servlet </a:t>
            </a:r>
            <a:r>
              <a:rPr lang="en-US" sz="2400" dirty="0" smtClean="0">
                <a:solidFill>
                  <a:srgbClr val="FF0000"/>
                </a:solidFill>
              </a:rPr>
              <a:t>Filter</a:t>
            </a:r>
            <a:endParaRPr lang="en-US" sz="2400" dirty="0">
              <a:solidFill>
                <a:srgbClr val="FF0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730" y="859808"/>
            <a:ext cx="8434317" cy="5786651"/>
          </a:xfrm>
          <a:prstGeom prst="rect">
            <a:avLst/>
          </a:prstGeom>
        </p:spPr>
      </p:pic>
    </p:spTree>
    <p:extLst>
      <p:ext uri="{BB962C8B-B14F-4D97-AF65-F5344CB8AC3E}">
        <p14:creationId xmlns:p14="http://schemas.microsoft.com/office/powerpoint/2010/main" val="31583871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dirty="0"/>
              <a:t>Usage of Filter</a:t>
            </a:r>
          </a:p>
          <a:p>
            <a:pPr algn="l"/>
            <a:r>
              <a:rPr lang="en-US" dirty="0"/>
              <a:t> •recording all incoming requests</a:t>
            </a:r>
          </a:p>
          <a:p>
            <a:pPr algn="l"/>
            <a:r>
              <a:rPr lang="en-US" dirty="0"/>
              <a:t> •logs the IP addresses of the computers from which the requests originate</a:t>
            </a:r>
          </a:p>
          <a:p>
            <a:pPr algn="l"/>
            <a:r>
              <a:rPr lang="en-US" dirty="0"/>
              <a:t> •conversion</a:t>
            </a:r>
          </a:p>
          <a:p>
            <a:pPr algn="l"/>
            <a:r>
              <a:rPr lang="en-US" dirty="0"/>
              <a:t> •data compression</a:t>
            </a:r>
          </a:p>
          <a:p>
            <a:pPr algn="l"/>
            <a:r>
              <a:rPr lang="en-US" dirty="0"/>
              <a:t> •encryption and decryption</a:t>
            </a:r>
          </a:p>
          <a:p>
            <a:pPr algn="l"/>
            <a:r>
              <a:rPr lang="en-US" dirty="0"/>
              <a:t> •input validation etc.</a:t>
            </a:r>
          </a:p>
          <a:p>
            <a:pPr algn="l"/>
            <a:r>
              <a:rPr lang="en-US" dirty="0"/>
              <a:t> </a:t>
            </a:r>
          </a:p>
          <a:p>
            <a:pPr algn="l"/>
            <a:r>
              <a:rPr lang="en-US" dirty="0"/>
              <a:t>Advantage of Filter</a:t>
            </a:r>
          </a:p>
          <a:p>
            <a:pPr algn="l"/>
            <a:r>
              <a:rPr lang="en-US" dirty="0"/>
              <a:t> 1.Filter is pluggable.</a:t>
            </a:r>
          </a:p>
          <a:p>
            <a:pPr algn="l"/>
            <a:r>
              <a:rPr lang="en-US" dirty="0"/>
              <a:t> 2.One filter don't have dependency onto another resource.</a:t>
            </a:r>
          </a:p>
          <a:p>
            <a:pPr algn="l"/>
            <a:r>
              <a:rPr lang="en-US" dirty="0"/>
              <a:t> 3.Less Maintenance</a:t>
            </a:r>
          </a:p>
        </p:txBody>
      </p:sp>
      <p:sp>
        <p:nvSpPr>
          <p:cNvPr id="4" name="Title 3"/>
          <p:cNvSpPr>
            <a:spLocks noGrp="1"/>
          </p:cNvSpPr>
          <p:nvPr>
            <p:ph type="ctrTitle"/>
          </p:nvPr>
        </p:nvSpPr>
        <p:spPr>
          <a:xfrm>
            <a:off x="8284191" y="163773"/>
            <a:ext cx="3789529" cy="518615"/>
          </a:xfrm>
        </p:spPr>
        <p:txBody>
          <a:bodyPr>
            <a:normAutofit/>
          </a:bodyPr>
          <a:lstStyle/>
          <a:p>
            <a:pPr algn="r"/>
            <a:r>
              <a:rPr lang="en-US" sz="2400" dirty="0">
                <a:solidFill>
                  <a:srgbClr val="FF0000"/>
                </a:solidFill>
              </a:rPr>
              <a:t>Servlet </a:t>
            </a:r>
            <a:r>
              <a:rPr lang="en-US" sz="2400" dirty="0" smtClean="0">
                <a:solidFill>
                  <a:srgbClr val="FF0000"/>
                </a:solidFill>
              </a:rPr>
              <a:t>Filter</a:t>
            </a:r>
            <a:endParaRPr lang="en-US" sz="2400" dirty="0">
              <a:solidFill>
                <a:srgbClr val="FF0000"/>
              </a:solidFill>
            </a:endParaRPr>
          </a:p>
        </p:txBody>
      </p:sp>
    </p:spTree>
    <p:extLst>
      <p:ext uri="{BB962C8B-B14F-4D97-AF65-F5344CB8AC3E}">
        <p14:creationId xmlns:p14="http://schemas.microsoft.com/office/powerpoint/2010/main" val="1113547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fontScale="85000" lnSpcReduction="10000"/>
          </a:bodyPr>
          <a:lstStyle/>
          <a:p>
            <a:pPr algn="l"/>
            <a:r>
              <a:rPr lang="en-US" b="1" dirty="0"/>
              <a:t>Filter </a:t>
            </a:r>
            <a:r>
              <a:rPr lang="en-US" b="1" dirty="0" smtClean="0"/>
              <a:t>API</a:t>
            </a:r>
            <a:endParaRPr lang="en-US" b="1" dirty="0"/>
          </a:p>
          <a:p>
            <a:pPr algn="l"/>
            <a:r>
              <a:rPr lang="en-US" dirty="0"/>
              <a:t>Like servlet filter have its own API. The </a:t>
            </a:r>
            <a:r>
              <a:rPr lang="en-US" dirty="0" err="1"/>
              <a:t>javax.servlet</a:t>
            </a:r>
            <a:r>
              <a:rPr lang="en-US" dirty="0"/>
              <a:t> package contains the three interfaces of Filter API.</a:t>
            </a:r>
          </a:p>
          <a:p>
            <a:pPr algn="l"/>
            <a:r>
              <a:rPr lang="en-US" dirty="0"/>
              <a:t> 1.Filter</a:t>
            </a:r>
          </a:p>
          <a:p>
            <a:pPr algn="l"/>
            <a:r>
              <a:rPr lang="en-US" dirty="0"/>
              <a:t> 2.FilterChain</a:t>
            </a:r>
          </a:p>
          <a:p>
            <a:pPr algn="l"/>
            <a:r>
              <a:rPr lang="en-US" dirty="0"/>
              <a:t> 3.FilterConfig</a:t>
            </a:r>
          </a:p>
          <a:p>
            <a:pPr algn="l"/>
            <a:r>
              <a:rPr lang="en-US" dirty="0"/>
              <a:t> </a:t>
            </a:r>
          </a:p>
          <a:p>
            <a:pPr algn="l"/>
            <a:r>
              <a:rPr lang="en-US" dirty="0"/>
              <a:t>1) </a:t>
            </a:r>
            <a:r>
              <a:rPr lang="en-US" b="1" dirty="0"/>
              <a:t>Filter </a:t>
            </a:r>
            <a:r>
              <a:rPr lang="en-US" b="1" dirty="0" smtClean="0"/>
              <a:t>interface </a:t>
            </a:r>
            <a:endParaRPr lang="en-US" b="1" dirty="0"/>
          </a:p>
          <a:p>
            <a:pPr algn="l"/>
            <a:r>
              <a:rPr lang="en-US" dirty="0"/>
              <a:t>For creating any filter, you must implement the Filter interface. Filter interface provides the life cycle methods for a filter</a:t>
            </a:r>
            <a:r>
              <a:rPr lang="en-US" dirty="0" smtClean="0"/>
              <a:t>.</a:t>
            </a:r>
            <a:endParaRPr lang="en-US" dirty="0"/>
          </a:p>
          <a:p>
            <a:pPr algn="l"/>
            <a:r>
              <a:rPr lang="en-US" dirty="0"/>
              <a:t>public void </a:t>
            </a:r>
            <a:r>
              <a:rPr lang="en-US" dirty="0" err="1"/>
              <a:t>init</a:t>
            </a:r>
            <a:r>
              <a:rPr lang="en-US" dirty="0"/>
              <a:t>(</a:t>
            </a:r>
            <a:r>
              <a:rPr lang="en-US" dirty="0" err="1"/>
              <a:t>FilterConfig</a:t>
            </a:r>
            <a:r>
              <a:rPr lang="en-US" dirty="0"/>
              <a:t> </a:t>
            </a:r>
            <a:r>
              <a:rPr lang="en-US" dirty="0" err="1"/>
              <a:t>config</a:t>
            </a:r>
            <a:r>
              <a:rPr lang="en-US" dirty="0"/>
              <a:t>)</a:t>
            </a:r>
          </a:p>
          <a:p>
            <a:pPr algn="l"/>
            <a:r>
              <a:rPr lang="en-US" dirty="0"/>
              <a:t>	</a:t>
            </a:r>
            <a:r>
              <a:rPr lang="en-US" dirty="0" err="1"/>
              <a:t>init</a:t>
            </a:r>
            <a:r>
              <a:rPr lang="en-US" dirty="0"/>
              <a:t>() method is invoked only once. It is used to initialize the filter</a:t>
            </a:r>
            <a:r>
              <a:rPr lang="en-US" dirty="0" smtClean="0"/>
              <a:t>.</a:t>
            </a:r>
            <a:endParaRPr lang="en-US" dirty="0"/>
          </a:p>
          <a:p>
            <a:pPr algn="l"/>
            <a:r>
              <a:rPr lang="en-US" dirty="0"/>
              <a:t>public void </a:t>
            </a:r>
            <a:r>
              <a:rPr lang="en-US" dirty="0" err="1"/>
              <a:t>doFilter</a:t>
            </a:r>
            <a:r>
              <a:rPr lang="en-US" dirty="0"/>
              <a:t>(</a:t>
            </a:r>
            <a:r>
              <a:rPr lang="en-US" dirty="0" err="1"/>
              <a:t>HttpServletRequest</a:t>
            </a:r>
            <a:r>
              <a:rPr lang="en-US" dirty="0"/>
              <a:t> </a:t>
            </a:r>
            <a:r>
              <a:rPr lang="en-US" dirty="0" err="1"/>
              <a:t>request,HttpServletResponse</a:t>
            </a:r>
            <a:r>
              <a:rPr lang="en-US" dirty="0"/>
              <a:t> response, </a:t>
            </a:r>
            <a:r>
              <a:rPr lang="en-US" dirty="0" err="1"/>
              <a:t>FilterChain</a:t>
            </a:r>
            <a:r>
              <a:rPr lang="en-US" dirty="0"/>
              <a:t> chain)</a:t>
            </a:r>
          </a:p>
          <a:p>
            <a:pPr algn="l"/>
            <a:r>
              <a:rPr lang="en-US" dirty="0"/>
              <a:t>	</a:t>
            </a:r>
            <a:r>
              <a:rPr lang="en-US" dirty="0" err="1"/>
              <a:t>doFilter</a:t>
            </a:r>
            <a:r>
              <a:rPr lang="en-US" dirty="0"/>
              <a:t>() method is invoked every time when user request to any resource, to which the filter is </a:t>
            </a:r>
            <a:r>
              <a:rPr lang="en-US" dirty="0" err="1"/>
              <a:t>mapped.It</a:t>
            </a:r>
            <a:r>
              <a:rPr lang="en-US" dirty="0"/>
              <a:t> is used to perform filtering tasks</a:t>
            </a:r>
            <a:r>
              <a:rPr lang="en-US" dirty="0" smtClean="0"/>
              <a:t>.</a:t>
            </a:r>
            <a:endParaRPr lang="en-US" dirty="0"/>
          </a:p>
          <a:p>
            <a:pPr algn="l"/>
            <a:r>
              <a:rPr lang="en-US" dirty="0"/>
              <a:t>public void destroy()</a:t>
            </a:r>
          </a:p>
          <a:p>
            <a:pPr algn="l"/>
            <a:r>
              <a:rPr lang="en-US" dirty="0"/>
              <a:t>	This is invoked only once when filter is taken out of the service.</a:t>
            </a:r>
          </a:p>
        </p:txBody>
      </p:sp>
      <p:sp>
        <p:nvSpPr>
          <p:cNvPr id="4" name="Title 3"/>
          <p:cNvSpPr>
            <a:spLocks noGrp="1"/>
          </p:cNvSpPr>
          <p:nvPr>
            <p:ph type="ctrTitle"/>
          </p:nvPr>
        </p:nvSpPr>
        <p:spPr>
          <a:xfrm>
            <a:off x="8284191" y="163773"/>
            <a:ext cx="3789529" cy="518615"/>
          </a:xfrm>
        </p:spPr>
        <p:txBody>
          <a:bodyPr>
            <a:normAutofit/>
          </a:bodyPr>
          <a:lstStyle/>
          <a:p>
            <a:pPr algn="r"/>
            <a:r>
              <a:rPr lang="en-US" sz="2400" dirty="0">
                <a:solidFill>
                  <a:srgbClr val="FF0000"/>
                </a:solidFill>
              </a:rPr>
              <a:t>Servlet </a:t>
            </a:r>
            <a:r>
              <a:rPr lang="en-US" sz="2400" dirty="0" smtClean="0">
                <a:solidFill>
                  <a:srgbClr val="FF0000"/>
                </a:solidFill>
              </a:rPr>
              <a:t>Filter</a:t>
            </a:r>
            <a:endParaRPr lang="en-US" sz="2400" dirty="0">
              <a:solidFill>
                <a:srgbClr val="FF0000"/>
              </a:solidFill>
            </a:endParaRPr>
          </a:p>
        </p:txBody>
      </p:sp>
    </p:spTree>
    <p:extLst>
      <p:ext uri="{BB962C8B-B14F-4D97-AF65-F5344CB8AC3E}">
        <p14:creationId xmlns:p14="http://schemas.microsoft.com/office/powerpoint/2010/main" val="3178048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dirty="0"/>
              <a:t>2) </a:t>
            </a:r>
            <a:r>
              <a:rPr lang="en-US" b="1" dirty="0" err="1"/>
              <a:t>FilterChain</a:t>
            </a:r>
            <a:r>
              <a:rPr lang="en-US" b="1" dirty="0"/>
              <a:t> interface</a:t>
            </a:r>
          </a:p>
          <a:p>
            <a:pPr algn="l"/>
            <a:r>
              <a:rPr lang="en-US" dirty="0"/>
              <a:t> </a:t>
            </a:r>
          </a:p>
          <a:p>
            <a:pPr algn="l"/>
            <a:r>
              <a:rPr lang="en-US" dirty="0"/>
              <a:t>The object of </a:t>
            </a:r>
            <a:r>
              <a:rPr lang="en-US" dirty="0" err="1"/>
              <a:t>FilterChain</a:t>
            </a:r>
            <a:r>
              <a:rPr lang="en-US" dirty="0"/>
              <a:t> is responsible to invoke the next filter or resource in the </a:t>
            </a:r>
            <a:r>
              <a:rPr lang="en-US" dirty="0" err="1"/>
              <a:t>chain.This</a:t>
            </a:r>
            <a:r>
              <a:rPr lang="en-US" dirty="0"/>
              <a:t> object is passed in the </a:t>
            </a:r>
            <a:r>
              <a:rPr lang="en-US" dirty="0" err="1"/>
              <a:t>doFilter</a:t>
            </a:r>
            <a:r>
              <a:rPr lang="en-US" dirty="0"/>
              <a:t> method of Filter </a:t>
            </a:r>
            <a:r>
              <a:rPr lang="en-US" dirty="0" err="1"/>
              <a:t>interface.The</a:t>
            </a:r>
            <a:r>
              <a:rPr lang="en-US" dirty="0"/>
              <a:t> </a:t>
            </a:r>
            <a:r>
              <a:rPr lang="en-US" dirty="0" err="1"/>
              <a:t>FilterChain</a:t>
            </a:r>
            <a:r>
              <a:rPr lang="en-US" dirty="0"/>
              <a:t> interface contains only one method:</a:t>
            </a:r>
          </a:p>
          <a:p>
            <a:pPr algn="l"/>
            <a:r>
              <a:rPr lang="en-US" dirty="0"/>
              <a:t> 1.public void </a:t>
            </a:r>
            <a:r>
              <a:rPr lang="en-US" dirty="0" err="1"/>
              <a:t>doFilter</a:t>
            </a:r>
            <a:r>
              <a:rPr lang="en-US" dirty="0"/>
              <a:t>(</a:t>
            </a:r>
            <a:r>
              <a:rPr lang="en-US" dirty="0" err="1"/>
              <a:t>HttpServletRequest</a:t>
            </a:r>
            <a:r>
              <a:rPr lang="en-US" dirty="0"/>
              <a:t> request, </a:t>
            </a:r>
            <a:r>
              <a:rPr lang="en-US" dirty="0" err="1"/>
              <a:t>HttpServletResponse</a:t>
            </a:r>
            <a:r>
              <a:rPr lang="en-US" dirty="0"/>
              <a:t> response): it passes the control to the next filter or resource.</a:t>
            </a:r>
          </a:p>
          <a:p>
            <a:pPr algn="l"/>
            <a:endParaRPr lang="en-US" dirty="0"/>
          </a:p>
        </p:txBody>
      </p:sp>
      <p:sp>
        <p:nvSpPr>
          <p:cNvPr id="4" name="Title 3"/>
          <p:cNvSpPr>
            <a:spLocks noGrp="1"/>
          </p:cNvSpPr>
          <p:nvPr>
            <p:ph type="ctrTitle"/>
          </p:nvPr>
        </p:nvSpPr>
        <p:spPr>
          <a:xfrm>
            <a:off x="8284191" y="163773"/>
            <a:ext cx="3789529" cy="518615"/>
          </a:xfrm>
        </p:spPr>
        <p:txBody>
          <a:bodyPr>
            <a:normAutofit/>
          </a:bodyPr>
          <a:lstStyle/>
          <a:p>
            <a:pPr algn="r"/>
            <a:r>
              <a:rPr lang="en-US" sz="2400" dirty="0">
                <a:solidFill>
                  <a:srgbClr val="FF0000"/>
                </a:solidFill>
              </a:rPr>
              <a:t>Servlet </a:t>
            </a:r>
            <a:r>
              <a:rPr lang="en-US" sz="2400" dirty="0" smtClean="0">
                <a:solidFill>
                  <a:srgbClr val="FF0000"/>
                </a:solidFill>
              </a:rPr>
              <a:t>Filter</a:t>
            </a:r>
            <a:endParaRPr lang="en-US" sz="2400" dirty="0">
              <a:solidFill>
                <a:srgbClr val="FF0000"/>
              </a:solidFill>
            </a:endParaRPr>
          </a:p>
        </p:txBody>
      </p:sp>
    </p:spTree>
    <p:extLst>
      <p:ext uri="{BB962C8B-B14F-4D97-AF65-F5344CB8AC3E}">
        <p14:creationId xmlns:p14="http://schemas.microsoft.com/office/powerpoint/2010/main" val="15984960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fontScale="92500" lnSpcReduction="10000"/>
          </a:bodyPr>
          <a:lstStyle/>
          <a:p>
            <a:pPr algn="l"/>
            <a:r>
              <a:rPr lang="en-US" b="1" dirty="0"/>
              <a:t>How to define Filter</a:t>
            </a:r>
          </a:p>
          <a:p>
            <a:pPr algn="l"/>
            <a:r>
              <a:rPr lang="en-US" dirty="0"/>
              <a:t>	We can define filter same as servlet. Let's see the elements of filter and filter-mapping</a:t>
            </a:r>
            <a:r>
              <a:rPr lang="en-US" dirty="0" smtClean="0"/>
              <a:t>.</a:t>
            </a:r>
          </a:p>
          <a:p>
            <a:pPr algn="l"/>
            <a:endParaRPr lang="en-US" dirty="0" smtClean="0"/>
          </a:p>
          <a:p>
            <a:pPr algn="l"/>
            <a:r>
              <a:rPr lang="en-US" dirty="0" smtClean="0"/>
              <a:t>&lt;</a:t>
            </a:r>
            <a:r>
              <a:rPr lang="en-US" dirty="0"/>
              <a:t>web-app&gt;  </a:t>
            </a:r>
          </a:p>
          <a:p>
            <a:pPr algn="l"/>
            <a:r>
              <a:rPr lang="en-US" dirty="0"/>
              <a:t>&lt;filter&gt;  </a:t>
            </a:r>
          </a:p>
          <a:p>
            <a:pPr algn="l"/>
            <a:r>
              <a:rPr lang="en-US" dirty="0"/>
              <a:t>&lt;filter-name&gt;...&lt;/filter-name&gt;  </a:t>
            </a:r>
          </a:p>
          <a:p>
            <a:pPr algn="l"/>
            <a:r>
              <a:rPr lang="en-US" dirty="0"/>
              <a:t>&lt;filter-class&gt;...&lt;/filter-class&gt;  </a:t>
            </a:r>
          </a:p>
          <a:p>
            <a:pPr algn="l"/>
            <a:r>
              <a:rPr lang="en-US" dirty="0"/>
              <a:t>&lt;/filter&gt;  </a:t>
            </a:r>
          </a:p>
          <a:p>
            <a:pPr algn="l"/>
            <a:r>
              <a:rPr lang="en-US" dirty="0"/>
              <a:t>   </a:t>
            </a:r>
          </a:p>
          <a:p>
            <a:pPr algn="l"/>
            <a:r>
              <a:rPr lang="en-US" dirty="0"/>
              <a:t>&lt;filter-mapping&gt;  </a:t>
            </a:r>
          </a:p>
          <a:p>
            <a:pPr algn="l"/>
            <a:r>
              <a:rPr lang="en-US" dirty="0"/>
              <a:t>&lt;filter-name&gt;...&lt;/filter-name&gt;  </a:t>
            </a:r>
          </a:p>
          <a:p>
            <a:pPr algn="l"/>
            <a:r>
              <a:rPr lang="en-US" dirty="0"/>
              <a:t>&lt;</a:t>
            </a:r>
            <a:r>
              <a:rPr lang="en-US" dirty="0" err="1"/>
              <a:t>url</a:t>
            </a:r>
            <a:r>
              <a:rPr lang="en-US" dirty="0"/>
              <a:t>-pattern&gt;...&lt;/</a:t>
            </a:r>
            <a:r>
              <a:rPr lang="en-US" dirty="0" err="1"/>
              <a:t>url</a:t>
            </a:r>
            <a:r>
              <a:rPr lang="en-US" dirty="0"/>
              <a:t>-pattern&gt;  </a:t>
            </a:r>
          </a:p>
          <a:p>
            <a:pPr algn="l"/>
            <a:r>
              <a:rPr lang="en-US" dirty="0"/>
              <a:t>&lt;/filter-mapping&gt;  </a:t>
            </a:r>
          </a:p>
          <a:p>
            <a:pPr algn="l"/>
            <a:r>
              <a:rPr lang="en-US" dirty="0"/>
              <a:t>&lt;/web-app&gt;</a:t>
            </a:r>
          </a:p>
        </p:txBody>
      </p:sp>
      <p:sp>
        <p:nvSpPr>
          <p:cNvPr id="4" name="Title 3"/>
          <p:cNvSpPr>
            <a:spLocks noGrp="1"/>
          </p:cNvSpPr>
          <p:nvPr>
            <p:ph type="ctrTitle"/>
          </p:nvPr>
        </p:nvSpPr>
        <p:spPr>
          <a:xfrm>
            <a:off x="8284191" y="163773"/>
            <a:ext cx="3789529" cy="518615"/>
          </a:xfrm>
        </p:spPr>
        <p:txBody>
          <a:bodyPr>
            <a:normAutofit/>
          </a:bodyPr>
          <a:lstStyle/>
          <a:p>
            <a:pPr algn="r"/>
            <a:r>
              <a:rPr lang="en-US" sz="2400" dirty="0">
                <a:solidFill>
                  <a:srgbClr val="FF0000"/>
                </a:solidFill>
              </a:rPr>
              <a:t>Servlet </a:t>
            </a:r>
            <a:r>
              <a:rPr lang="en-US" sz="2400" dirty="0" smtClean="0">
                <a:solidFill>
                  <a:srgbClr val="FF0000"/>
                </a:solidFill>
              </a:rPr>
              <a:t>Filter</a:t>
            </a:r>
            <a:endParaRPr lang="en-US" sz="2400" dirty="0">
              <a:solidFill>
                <a:srgbClr val="FF0000"/>
              </a:solidFill>
            </a:endParaRPr>
          </a:p>
        </p:txBody>
      </p:sp>
    </p:spTree>
    <p:extLst>
      <p:ext uri="{BB962C8B-B14F-4D97-AF65-F5344CB8AC3E}">
        <p14:creationId xmlns:p14="http://schemas.microsoft.com/office/powerpoint/2010/main" val="934768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lnSpcReduction="10000"/>
          </a:bodyPr>
          <a:lstStyle/>
          <a:p>
            <a:pPr algn="l"/>
            <a:r>
              <a:rPr lang="en-US" b="1" dirty="0" smtClean="0"/>
              <a:t>3. </a:t>
            </a:r>
            <a:r>
              <a:rPr lang="en-US" b="1" dirty="0" err="1" smtClean="0"/>
              <a:t>FilterConfig</a:t>
            </a:r>
            <a:endParaRPr lang="en-US" b="1" dirty="0"/>
          </a:p>
          <a:p>
            <a:pPr algn="l"/>
            <a:endParaRPr lang="en-US" dirty="0"/>
          </a:p>
          <a:p>
            <a:pPr algn="l"/>
            <a:r>
              <a:rPr lang="en-US" dirty="0"/>
              <a:t>An object of </a:t>
            </a:r>
            <a:r>
              <a:rPr lang="en-US" dirty="0" err="1"/>
              <a:t>FilterConfig</a:t>
            </a:r>
            <a:r>
              <a:rPr lang="en-US" dirty="0"/>
              <a:t> is created by the web container. This object can be used to get the configuration information from the web.xml file.</a:t>
            </a:r>
          </a:p>
          <a:p>
            <a:pPr algn="l"/>
            <a:r>
              <a:rPr lang="en-US" dirty="0"/>
              <a:t> </a:t>
            </a:r>
          </a:p>
          <a:p>
            <a:pPr algn="l"/>
            <a:r>
              <a:rPr lang="en-US" dirty="0"/>
              <a:t>Methods of </a:t>
            </a:r>
            <a:r>
              <a:rPr lang="en-US" dirty="0" err="1"/>
              <a:t>FilterConfig</a:t>
            </a:r>
            <a:r>
              <a:rPr lang="en-US" dirty="0"/>
              <a:t> interface</a:t>
            </a:r>
          </a:p>
          <a:p>
            <a:pPr algn="l"/>
            <a:r>
              <a:rPr lang="en-US" dirty="0"/>
              <a:t> </a:t>
            </a:r>
          </a:p>
          <a:p>
            <a:pPr algn="l"/>
            <a:r>
              <a:rPr lang="en-US" dirty="0"/>
              <a:t>There are following 4 methods in the </a:t>
            </a:r>
            <a:r>
              <a:rPr lang="en-US" dirty="0" err="1"/>
              <a:t>FilterConfig</a:t>
            </a:r>
            <a:r>
              <a:rPr lang="en-US" dirty="0"/>
              <a:t> interface.</a:t>
            </a:r>
          </a:p>
          <a:p>
            <a:pPr algn="l"/>
            <a:r>
              <a:rPr lang="en-US" dirty="0"/>
              <a:t> 1.public void </a:t>
            </a:r>
            <a:r>
              <a:rPr lang="en-US" dirty="0" err="1"/>
              <a:t>init</a:t>
            </a:r>
            <a:r>
              <a:rPr lang="en-US" dirty="0"/>
              <a:t>(</a:t>
            </a:r>
            <a:r>
              <a:rPr lang="en-US" dirty="0" err="1"/>
              <a:t>FilterConfig</a:t>
            </a:r>
            <a:r>
              <a:rPr lang="en-US" dirty="0"/>
              <a:t> </a:t>
            </a:r>
            <a:r>
              <a:rPr lang="en-US" dirty="0" err="1"/>
              <a:t>config</a:t>
            </a:r>
            <a:r>
              <a:rPr lang="en-US" dirty="0"/>
              <a:t>): </a:t>
            </a:r>
            <a:r>
              <a:rPr lang="en-US" dirty="0" err="1"/>
              <a:t>init</a:t>
            </a:r>
            <a:r>
              <a:rPr lang="en-US" dirty="0"/>
              <a:t>() method is invoked only once it is used to initialize the filter.</a:t>
            </a:r>
          </a:p>
          <a:p>
            <a:pPr algn="l"/>
            <a:r>
              <a:rPr lang="en-US" dirty="0"/>
              <a:t> 2.public String </a:t>
            </a:r>
            <a:r>
              <a:rPr lang="en-US" dirty="0" err="1"/>
              <a:t>getInitParameter</a:t>
            </a:r>
            <a:r>
              <a:rPr lang="en-US" dirty="0"/>
              <a:t>(String </a:t>
            </a:r>
            <a:r>
              <a:rPr lang="en-US" dirty="0" err="1"/>
              <a:t>parameterName</a:t>
            </a:r>
            <a:r>
              <a:rPr lang="en-US" dirty="0"/>
              <a:t>): Returns the parameter value for the specified parameter name.</a:t>
            </a:r>
          </a:p>
          <a:p>
            <a:pPr algn="l"/>
            <a:r>
              <a:rPr lang="en-US" dirty="0"/>
              <a:t> 3.public java.util.Enumeration </a:t>
            </a:r>
            <a:r>
              <a:rPr lang="en-US" dirty="0" err="1"/>
              <a:t>getInitParameterNames</a:t>
            </a:r>
            <a:r>
              <a:rPr lang="en-US" dirty="0"/>
              <a:t>(): Returns an enumeration containing all the parameter names.</a:t>
            </a:r>
          </a:p>
          <a:p>
            <a:pPr algn="l"/>
            <a:r>
              <a:rPr lang="en-US" dirty="0"/>
              <a:t> 4.public </a:t>
            </a:r>
            <a:r>
              <a:rPr lang="en-US" dirty="0" err="1"/>
              <a:t>ServletContext</a:t>
            </a:r>
            <a:r>
              <a:rPr lang="en-US" dirty="0"/>
              <a:t> </a:t>
            </a:r>
            <a:r>
              <a:rPr lang="en-US" dirty="0" err="1"/>
              <a:t>getServletContext</a:t>
            </a:r>
            <a:r>
              <a:rPr lang="en-US" dirty="0"/>
              <a:t>(): Returns the </a:t>
            </a:r>
            <a:r>
              <a:rPr lang="en-US" dirty="0" err="1"/>
              <a:t>ServletContext</a:t>
            </a:r>
            <a:r>
              <a:rPr lang="en-US" dirty="0"/>
              <a:t> object.</a:t>
            </a:r>
          </a:p>
        </p:txBody>
      </p:sp>
      <p:sp>
        <p:nvSpPr>
          <p:cNvPr id="4" name="Title 3"/>
          <p:cNvSpPr>
            <a:spLocks noGrp="1"/>
          </p:cNvSpPr>
          <p:nvPr>
            <p:ph type="ctrTitle"/>
          </p:nvPr>
        </p:nvSpPr>
        <p:spPr>
          <a:xfrm>
            <a:off x="8284191" y="163773"/>
            <a:ext cx="3789529" cy="518615"/>
          </a:xfrm>
        </p:spPr>
        <p:txBody>
          <a:bodyPr>
            <a:normAutofit/>
          </a:bodyPr>
          <a:lstStyle/>
          <a:p>
            <a:pPr algn="r"/>
            <a:r>
              <a:rPr lang="en-US" sz="2400" dirty="0">
                <a:solidFill>
                  <a:srgbClr val="FF0000"/>
                </a:solidFill>
              </a:rPr>
              <a:t>Servlet </a:t>
            </a:r>
            <a:r>
              <a:rPr lang="en-US" sz="2400" dirty="0" smtClean="0">
                <a:solidFill>
                  <a:srgbClr val="FF0000"/>
                </a:solidFill>
              </a:rPr>
              <a:t>Filter</a:t>
            </a:r>
            <a:endParaRPr lang="en-US" sz="2400" dirty="0">
              <a:solidFill>
                <a:srgbClr val="FF0000"/>
              </a:solidFill>
            </a:endParaRPr>
          </a:p>
        </p:txBody>
      </p:sp>
    </p:spTree>
    <p:extLst>
      <p:ext uri="{BB962C8B-B14F-4D97-AF65-F5344CB8AC3E}">
        <p14:creationId xmlns:p14="http://schemas.microsoft.com/office/powerpoint/2010/main" val="528514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fontScale="92500" lnSpcReduction="20000"/>
          </a:bodyPr>
          <a:lstStyle/>
          <a:p>
            <a:pPr algn="l"/>
            <a:r>
              <a:rPr lang="en-US" b="1" dirty="0" smtClean="0"/>
              <a:t>Index.html</a:t>
            </a:r>
          </a:p>
          <a:p>
            <a:pPr algn="l"/>
            <a:endParaRPr lang="en-US" b="1" dirty="0"/>
          </a:p>
          <a:p>
            <a:pPr algn="l"/>
            <a:r>
              <a:rPr lang="en-US" dirty="0"/>
              <a:t>&lt;!DOCTYPE html&gt;</a:t>
            </a:r>
          </a:p>
          <a:p>
            <a:pPr algn="l"/>
            <a:r>
              <a:rPr lang="en-US" dirty="0"/>
              <a:t>&lt;html&gt;</a:t>
            </a:r>
          </a:p>
          <a:p>
            <a:pPr algn="l"/>
            <a:r>
              <a:rPr lang="en-US" dirty="0"/>
              <a:t>&lt;head&gt;</a:t>
            </a:r>
          </a:p>
          <a:p>
            <a:pPr algn="l"/>
            <a:r>
              <a:rPr lang="en-US" dirty="0"/>
              <a:t>&lt;meta charset=</a:t>
            </a:r>
            <a:r>
              <a:rPr lang="en-US" i="1" dirty="0"/>
              <a:t>"ISO-8859-1"&gt;</a:t>
            </a:r>
          </a:p>
          <a:p>
            <a:pPr algn="l"/>
            <a:r>
              <a:rPr lang="en-US" dirty="0"/>
              <a:t>&lt;title&gt;Insert title here&lt;/title&gt;</a:t>
            </a:r>
          </a:p>
          <a:p>
            <a:pPr algn="l"/>
            <a:r>
              <a:rPr lang="en-US" dirty="0"/>
              <a:t>&lt;/head&gt;</a:t>
            </a:r>
          </a:p>
          <a:p>
            <a:pPr algn="l"/>
            <a:r>
              <a:rPr lang="en-US" dirty="0"/>
              <a:t>&lt;body&gt;</a:t>
            </a:r>
          </a:p>
          <a:p>
            <a:pPr algn="l"/>
            <a:r>
              <a:rPr lang="en-US" dirty="0"/>
              <a:t>&lt;a </a:t>
            </a:r>
            <a:r>
              <a:rPr lang="en-US" dirty="0" err="1"/>
              <a:t>href</a:t>
            </a:r>
            <a:r>
              <a:rPr lang="en-US" dirty="0"/>
              <a:t>=</a:t>
            </a:r>
            <a:r>
              <a:rPr lang="en-US" i="1" dirty="0"/>
              <a:t>"servlet1"&gt;SERVLET 1&lt;/a&gt;</a:t>
            </a:r>
          </a:p>
          <a:p>
            <a:pPr algn="l"/>
            <a:r>
              <a:rPr lang="en-US" dirty="0"/>
              <a:t>&lt;</a:t>
            </a:r>
            <a:r>
              <a:rPr lang="en-US" dirty="0" err="1"/>
              <a:t>br</a:t>
            </a:r>
            <a:r>
              <a:rPr lang="en-US" dirty="0"/>
              <a:t>&gt;</a:t>
            </a:r>
          </a:p>
          <a:p>
            <a:pPr algn="l"/>
            <a:r>
              <a:rPr lang="en-US" dirty="0"/>
              <a:t>&lt;a </a:t>
            </a:r>
            <a:r>
              <a:rPr lang="en-US" dirty="0" err="1"/>
              <a:t>href</a:t>
            </a:r>
            <a:r>
              <a:rPr lang="en-US" dirty="0"/>
              <a:t>=</a:t>
            </a:r>
            <a:r>
              <a:rPr lang="en-US" i="1" dirty="0"/>
              <a:t>"servlet2"&gt;SERVLET 2&lt;/a&gt;</a:t>
            </a:r>
          </a:p>
          <a:p>
            <a:pPr algn="l"/>
            <a:endParaRPr lang="en-US" dirty="0"/>
          </a:p>
          <a:p>
            <a:pPr algn="l"/>
            <a:r>
              <a:rPr lang="en-US" dirty="0"/>
              <a:t>&lt;/body&gt;</a:t>
            </a:r>
          </a:p>
          <a:p>
            <a:pPr algn="l"/>
            <a:r>
              <a:rPr lang="en-US" dirty="0"/>
              <a:t>&lt;/html&gt;</a:t>
            </a:r>
            <a:endParaRPr lang="en-US" b="1" dirty="0"/>
          </a:p>
        </p:txBody>
      </p:sp>
      <p:sp>
        <p:nvSpPr>
          <p:cNvPr id="4" name="Title 3"/>
          <p:cNvSpPr>
            <a:spLocks noGrp="1"/>
          </p:cNvSpPr>
          <p:nvPr>
            <p:ph type="ctrTitle"/>
          </p:nvPr>
        </p:nvSpPr>
        <p:spPr>
          <a:xfrm>
            <a:off x="8284191" y="163773"/>
            <a:ext cx="3789529" cy="518615"/>
          </a:xfrm>
        </p:spPr>
        <p:txBody>
          <a:bodyPr>
            <a:normAutofit/>
          </a:bodyPr>
          <a:lstStyle/>
          <a:p>
            <a:pPr algn="r"/>
            <a:r>
              <a:rPr lang="en-US" sz="2400" dirty="0" smtClean="0">
                <a:solidFill>
                  <a:srgbClr val="FF0000"/>
                </a:solidFill>
              </a:rPr>
              <a:t>Filter example</a:t>
            </a:r>
            <a:endParaRPr lang="en-US" sz="2400" dirty="0">
              <a:solidFill>
                <a:srgbClr val="FF0000"/>
              </a:solidFill>
            </a:endParaRPr>
          </a:p>
        </p:txBody>
      </p:sp>
    </p:spTree>
    <p:extLst>
      <p:ext uri="{BB962C8B-B14F-4D97-AF65-F5344CB8AC3E}">
        <p14:creationId xmlns:p14="http://schemas.microsoft.com/office/powerpoint/2010/main" val="1552462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lnSpcReduction="10000"/>
          </a:bodyPr>
          <a:lstStyle/>
          <a:p>
            <a:pPr algn="l"/>
            <a:r>
              <a:rPr lang="en-US" b="1" dirty="0" smtClean="0"/>
              <a:t>Web.xml</a:t>
            </a:r>
          </a:p>
          <a:p>
            <a:pPr algn="l"/>
            <a:r>
              <a:rPr lang="en-US" dirty="0"/>
              <a:t> &lt;filter&gt;</a:t>
            </a:r>
          </a:p>
          <a:p>
            <a:pPr algn="l"/>
            <a:r>
              <a:rPr lang="en-US" dirty="0"/>
              <a:t>  &lt;filter-name&gt;f1&lt;/filter-name&gt;</a:t>
            </a:r>
          </a:p>
          <a:p>
            <a:pPr algn="l"/>
            <a:r>
              <a:rPr lang="en-US" dirty="0"/>
              <a:t>  &lt;filter-class&gt;com.st.Filter1&lt;/filter-class&gt;</a:t>
            </a:r>
          </a:p>
          <a:p>
            <a:pPr algn="l"/>
            <a:r>
              <a:rPr lang="en-US" dirty="0"/>
              <a:t>  &lt;/filter&gt;</a:t>
            </a:r>
          </a:p>
          <a:p>
            <a:pPr algn="l"/>
            <a:r>
              <a:rPr lang="en-US" dirty="0"/>
              <a:t>  &lt;filter-mapping&gt;</a:t>
            </a:r>
          </a:p>
          <a:p>
            <a:pPr algn="l"/>
            <a:r>
              <a:rPr lang="en-US" dirty="0"/>
              <a:t>  &lt;filter-name&gt;f1&lt;/filter-name&gt;</a:t>
            </a:r>
          </a:p>
          <a:p>
            <a:pPr algn="l"/>
            <a:r>
              <a:rPr lang="en-US" dirty="0"/>
              <a:t>  &lt;</a:t>
            </a:r>
            <a:r>
              <a:rPr lang="en-US" dirty="0" err="1"/>
              <a:t>url</a:t>
            </a:r>
            <a:r>
              <a:rPr lang="en-US" dirty="0"/>
              <a:t>-pattern&gt;/servlet1&lt;/</a:t>
            </a:r>
            <a:r>
              <a:rPr lang="en-US" dirty="0" err="1"/>
              <a:t>url</a:t>
            </a:r>
            <a:r>
              <a:rPr lang="en-US" dirty="0"/>
              <a:t>-pattern&gt;</a:t>
            </a:r>
          </a:p>
          <a:p>
            <a:pPr algn="l"/>
            <a:r>
              <a:rPr lang="en-US" dirty="0"/>
              <a:t>  &lt;/filter-mapping&gt;</a:t>
            </a:r>
          </a:p>
          <a:p>
            <a:pPr algn="l"/>
            <a:r>
              <a:rPr lang="en-US" dirty="0"/>
              <a:t>  &lt;filter-mapping&gt;</a:t>
            </a:r>
          </a:p>
          <a:p>
            <a:pPr algn="l"/>
            <a:r>
              <a:rPr lang="en-US" dirty="0"/>
              <a:t>  &lt;filter-name&gt;f1&lt;/filter-name&gt;</a:t>
            </a:r>
          </a:p>
          <a:p>
            <a:pPr algn="l"/>
            <a:r>
              <a:rPr lang="en-US" dirty="0"/>
              <a:t>  &lt;</a:t>
            </a:r>
            <a:r>
              <a:rPr lang="en-US" dirty="0" err="1"/>
              <a:t>url</a:t>
            </a:r>
            <a:r>
              <a:rPr lang="en-US" dirty="0"/>
              <a:t>-pattern&gt;/servlet2&lt;/</a:t>
            </a:r>
            <a:r>
              <a:rPr lang="en-US" dirty="0" err="1"/>
              <a:t>url</a:t>
            </a:r>
            <a:r>
              <a:rPr lang="en-US" dirty="0"/>
              <a:t>-pattern&gt;</a:t>
            </a:r>
          </a:p>
          <a:p>
            <a:pPr algn="l"/>
            <a:r>
              <a:rPr lang="en-US" dirty="0"/>
              <a:t>  &lt;/filter-mapping&gt;</a:t>
            </a:r>
          </a:p>
          <a:p>
            <a:pPr algn="l"/>
            <a:endParaRPr lang="en-US" b="1" dirty="0"/>
          </a:p>
        </p:txBody>
      </p:sp>
      <p:sp>
        <p:nvSpPr>
          <p:cNvPr id="4" name="Title 3"/>
          <p:cNvSpPr>
            <a:spLocks noGrp="1"/>
          </p:cNvSpPr>
          <p:nvPr>
            <p:ph type="ctrTitle"/>
          </p:nvPr>
        </p:nvSpPr>
        <p:spPr>
          <a:xfrm>
            <a:off x="8284191" y="163773"/>
            <a:ext cx="3789529" cy="518615"/>
          </a:xfrm>
        </p:spPr>
        <p:txBody>
          <a:bodyPr>
            <a:normAutofit/>
          </a:bodyPr>
          <a:lstStyle/>
          <a:p>
            <a:pPr algn="r"/>
            <a:r>
              <a:rPr lang="en-US" sz="2400" dirty="0" smtClean="0">
                <a:solidFill>
                  <a:srgbClr val="FF0000"/>
                </a:solidFill>
              </a:rPr>
              <a:t>Filter example</a:t>
            </a:r>
            <a:endParaRPr lang="en-US" sz="2400" dirty="0">
              <a:solidFill>
                <a:srgbClr val="FF0000"/>
              </a:solidFill>
            </a:endParaRPr>
          </a:p>
        </p:txBody>
      </p:sp>
    </p:spTree>
    <p:extLst>
      <p:ext uri="{BB962C8B-B14F-4D97-AF65-F5344CB8AC3E}">
        <p14:creationId xmlns:p14="http://schemas.microsoft.com/office/powerpoint/2010/main" val="15272300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fontScale="85000" lnSpcReduction="20000"/>
          </a:bodyPr>
          <a:lstStyle/>
          <a:p>
            <a:pPr algn="l"/>
            <a:r>
              <a:rPr lang="en-US" dirty="0"/>
              <a:t>&lt;filter&gt;</a:t>
            </a:r>
          </a:p>
          <a:p>
            <a:pPr algn="l"/>
            <a:r>
              <a:rPr lang="en-US" dirty="0"/>
              <a:t>  &lt;filter-name&gt;f2&lt;/filter-name&gt;</a:t>
            </a:r>
          </a:p>
          <a:p>
            <a:pPr algn="l"/>
            <a:r>
              <a:rPr lang="en-US" dirty="0"/>
              <a:t>  &lt;filter-class&gt;com.st.Filter2&lt;/filter-class&gt;</a:t>
            </a:r>
          </a:p>
          <a:p>
            <a:pPr algn="l"/>
            <a:r>
              <a:rPr lang="en-US" dirty="0"/>
              <a:t>  &lt;/filter&gt;</a:t>
            </a:r>
          </a:p>
          <a:p>
            <a:pPr algn="l"/>
            <a:r>
              <a:rPr lang="en-US" dirty="0"/>
              <a:t>  &lt;filter-mapping&gt;</a:t>
            </a:r>
          </a:p>
          <a:p>
            <a:pPr algn="l"/>
            <a:r>
              <a:rPr lang="en-US" dirty="0"/>
              <a:t>  &lt;filter-name&gt;f2&lt;/filter-name&gt;</a:t>
            </a:r>
          </a:p>
          <a:p>
            <a:pPr algn="l"/>
            <a:r>
              <a:rPr lang="en-US" dirty="0"/>
              <a:t>  &lt;</a:t>
            </a:r>
            <a:r>
              <a:rPr lang="en-US" dirty="0" err="1"/>
              <a:t>url</a:t>
            </a:r>
            <a:r>
              <a:rPr lang="en-US" dirty="0"/>
              <a:t>-pattern&gt;/servlet2&lt;/</a:t>
            </a:r>
            <a:r>
              <a:rPr lang="en-US" dirty="0" err="1"/>
              <a:t>url</a:t>
            </a:r>
            <a:r>
              <a:rPr lang="en-US" dirty="0"/>
              <a:t>-pattern&gt;</a:t>
            </a:r>
          </a:p>
          <a:p>
            <a:pPr algn="l"/>
            <a:r>
              <a:rPr lang="en-US" dirty="0"/>
              <a:t>  &lt;/filter-mapping&gt;</a:t>
            </a:r>
          </a:p>
          <a:p>
            <a:pPr algn="l"/>
            <a:endParaRPr lang="en-US" dirty="0"/>
          </a:p>
          <a:p>
            <a:pPr algn="l"/>
            <a:r>
              <a:rPr lang="en-US" dirty="0"/>
              <a:t>  &lt;servlet&gt;</a:t>
            </a:r>
          </a:p>
          <a:p>
            <a:pPr algn="l"/>
            <a:r>
              <a:rPr lang="en-US" dirty="0"/>
              <a:t>  &lt;servlet-name&gt;s1&lt;/servlet-name&gt;</a:t>
            </a:r>
          </a:p>
          <a:p>
            <a:pPr algn="l"/>
            <a:r>
              <a:rPr lang="en-US" dirty="0"/>
              <a:t>  &lt;servlet-class&gt;com.st.Servlet1&lt;/servlet-class&gt;</a:t>
            </a:r>
          </a:p>
          <a:p>
            <a:pPr algn="l"/>
            <a:r>
              <a:rPr lang="en-US" dirty="0"/>
              <a:t>  &lt;/servlet&gt;</a:t>
            </a:r>
          </a:p>
          <a:p>
            <a:pPr algn="l"/>
            <a:r>
              <a:rPr lang="en-US" dirty="0"/>
              <a:t>  &lt;servlet-mapping&gt;</a:t>
            </a:r>
          </a:p>
          <a:p>
            <a:pPr algn="l"/>
            <a:r>
              <a:rPr lang="en-US" dirty="0"/>
              <a:t>  &lt;servlet-name&gt;s1&lt;/servlet-name&gt;</a:t>
            </a:r>
          </a:p>
          <a:p>
            <a:pPr algn="l"/>
            <a:r>
              <a:rPr lang="en-US" dirty="0"/>
              <a:t>  &lt;</a:t>
            </a:r>
            <a:r>
              <a:rPr lang="en-US" dirty="0" err="1"/>
              <a:t>url</a:t>
            </a:r>
            <a:r>
              <a:rPr lang="en-US" dirty="0"/>
              <a:t>-pattern&gt;/servlet1&lt;/</a:t>
            </a:r>
            <a:r>
              <a:rPr lang="en-US" dirty="0" err="1"/>
              <a:t>url</a:t>
            </a:r>
            <a:r>
              <a:rPr lang="en-US" dirty="0"/>
              <a:t>-pattern&gt;</a:t>
            </a:r>
          </a:p>
          <a:p>
            <a:pPr algn="l"/>
            <a:r>
              <a:rPr lang="en-US" dirty="0"/>
              <a:t>  &lt;/servlet-mapping&gt;</a:t>
            </a:r>
            <a:endParaRPr lang="en-US" b="1" dirty="0"/>
          </a:p>
        </p:txBody>
      </p:sp>
      <p:sp>
        <p:nvSpPr>
          <p:cNvPr id="4" name="Title 3"/>
          <p:cNvSpPr>
            <a:spLocks noGrp="1"/>
          </p:cNvSpPr>
          <p:nvPr>
            <p:ph type="ctrTitle"/>
          </p:nvPr>
        </p:nvSpPr>
        <p:spPr>
          <a:xfrm>
            <a:off x="8284191" y="163773"/>
            <a:ext cx="3789529" cy="518615"/>
          </a:xfrm>
        </p:spPr>
        <p:txBody>
          <a:bodyPr>
            <a:normAutofit/>
          </a:bodyPr>
          <a:lstStyle/>
          <a:p>
            <a:pPr algn="r"/>
            <a:r>
              <a:rPr lang="en-US" sz="2400" dirty="0" smtClean="0">
                <a:solidFill>
                  <a:srgbClr val="FF0000"/>
                </a:solidFill>
              </a:rPr>
              <a:t>Filter example</a:t>
            </a:r>
            <a:endParaRPr lang="en-US" sz="2400" dirty="0">
              <a:solidFill>
                <a:srgbClr val="FF0000"/>
              </a:solidFill>
            </a:endParaRPr>
          </a:p>
        </p:txBody>
      </p:sp>
    </p:spTree>
    <p:extLst>
      <p:ext uri="{BB962C8B-B14F-4D97-AF65-F5344CB8AC3E}">
        <p14:creationId xmlns:p14="http://schemas.microsoft.com/office/powerpoint/2010/main" val="744911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dirty="0"/>
              <a:t>&lt;servlet&gt;</a:t>
            </a:r>
          </a:p>
          <a:p>
            <a:pPr algn="l"/>
            <a:r>
              <a:rPr lang="en-US" dirty="0"/>
              <a:t>  &lt;servlet-name&gt;s2&lt;/servlet-name&gt;</a:t>
            </a:r>
          </a:p>
          <a:p>
            <a:pPr algn="l"/>
            <a:r>
              <a:rPr lang="en-US" dirty="0"/>
              <a:t>  &lt;servlet-class&gt;com.st.Servlet2&lt;/servlet-class&gt;</a:t>
            </a:r>
          </a:p>
          <a:p>
            <a:pPr algn="l"/>
            <a:r>
              <a:rPr lang="en-US" dirty="0"/>
              <a:t>  &lt;/servlet&gt;</a:t>
            </a:r>
          </a:p>
          <a:p>
            <a:pPr algn="l"/>
            <a:r>
              <a:rPr lang="en-US" dirty="0"/>
              <a:t>  &lt;servlet-mapping&gt;</a:t>
            </a:r>
          </a:p>
          <a:p>
            <a:pPr algn="l"/>
            <a:r>
              <a:rPr lang="en-US" dirty="0"/>
              <a:t>  &lt;servlet-name&gt;s2&lt;/servlet-name&gt;</a:t>
            </a:r>
          </a:p>
          <a:p>
            <a:pPr algn="l"/>
            <a:r>
              <a:rPr lang="en-US" dirty="0"/>
              <a:t>  &lt;</a:t>
            </a:r>
            <a:r>
              <a:rPr lang="en-US" dirty="0" err="1"/>
              <a:t>url</a:t>
            </a:r>
            <a:r>
              <a:rPr lang="en-US" dirty="0"/>
              <a:t>-pattern&gt;/servlet2&lt;/</a:t>
            </a:r>
            <a:r>
              <a:rPr lang="en-US" dirty="0" err="1"/>
              <a:t>url</a:t>
            </a:r>
            <a:r>
              <a:rPr lang="en-US" dirty="0"/>
              <a:t>-pattern&gt;</a:t>
            </a:r>
          </a:p>
          <a:p>
            <a:pPr algn="l"/>
            <a:r>
              <a:rPr lang="en-US" dirty="0"/>
              <a:t>  &lt;/servlet-mapping&gt;</a:t>
            </a:r>
            <a:endParaRPr lang="en-US" b="1" dirty="0"/>
          </a:p>
        </p:txBody>
      </p:sp>
      <p:sp>
        <p:nvSpPr>
          <p:cNvPr id="4" name="Title 3"/>
          <p:cNvSpPr>
            <a:spLocks noGrp="1"/>
          </p:cNvSpPr>
          <p:nvPr>
            <p:ph type="ctrTitle"/>
          </p:nvPr>
        </p:nvSpPr>
        <p:spPr>
          <a:xfrm>
            <a:off x="8284191" y="163773"/>
            <a:ext cx="3789529" cy="518615"/>
          </a:xfrm>
        </p:spPr>
        <p:txBody>
          <a:bodyPr>
            <a:normAutofit/>
          </a:bodyPr>
          <a:lstStyle/>
          <a:p>
            <a:pPr algn="r"/>
            <a:r>
              <a:rPr lang="en-US" sz="2400" dirty="0" smtClean="0">
                <a:solidFill>
                  <a:srgbClr val="FF0000"/>
                </a:solidFill>
              </a:rPr>
              <a:t>Filter example</a:t>
            </a:r>
            <a:endParaRPr lang="en-US" sz="2400" dirty="0">
              <a:solidFill>
                <a:srgbClr val="FF0000"/>
              </a:solidFill>
            </a:endParaRPr>
          </a:p>
        </p:txBody>
      </p:sp>
    </p:spTree>
    <p:extLst>
      <p:ext uri="{BB962C8B-B14F-4D97-AF65-F5344CB8AC3E}">
        <p14:creationId xmlns:p14="http://schemas.microsoft.com/office/powerpoint/2010/main" val="157562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fontScale="92500" lnSpcReduction="20000"/>
          </a:bodyPr>
          <a:lstStyle/>
          <a:p>
            <a:pPr algn="l"/>
            <a:r>
              <a:rPr lang="en-US" b="1" dirty="0" smtClean="0"/>
              <a:t>Index.html</a:t>
            </a:r>
          </a:p>
          <a:p>
            <a:pPr algn="l"/>
            <a:endParaRPr lang="en-US" dirty="0"/>
          </a:p>
          <a:p>
            <a:pPr algn="l"/>
            <a:r>
              <a:rPr lang="en-US" dirty="0"/>
              <a:t>&lt;!DOCTYPE html&gt;</a:t>
            </a:r>
          </a:p>
          <a:p>
            <a:pPr algn="l"/>
            <a:r>
              <a:rPr lang="en-US" dirty="0"/>
              <a:t>&lt;html&gt;</a:t>
            </a:r>
          </a:p>
          <a:p>
            <a:pPr algn="l"/>
            <a:r>
              <a:rPr lang="en-US" dirty="0"/>
              <a:t>&lt;head&gt;</a:t>
            </a:r>
          </a:p>
          <a:p>
            <a:pPr algn="l"/>
            <a:r>
              <a:rPr lang="en-US" dirty="0"/>
              <a:t>&lt;meta charset=</a:t>
            </a:r>
            <a:r>
              <a:rPr lang="en-US" i="1" dirty="0"/>
              <a:t>"ISO-8859-1"&gt;</a:t>
            </a:r>
          </a:p>
          <a:p>
            <a:pPr algn="l"/>
            <a:r>
              <a:rPr lang="en-US" dirty="0"/>
              <a:t>&lt;title&gt;index page&lt;/title&gt;</a:t>
            </a:r>
          </a:p>
          <a:p>
            <a:pPr algn="l"/>
            <a:r>
              <a:rPr lang="en-US" dirty="0"/>
              <a:t>&lt;/head&gt;</a:t>
            </a:r>
          </a:p>
          <a:p>
            <a:pPr algn="l"/>
            <a:r>
              <a:rPr lang="en-US" dirty="0"/>
              <a:t>&lt;body&gt;</a:t>
            </a:r>
          </a:p>
          <a:p>
            <a:pPr algn="l"/>
            <a:r>
              <a:rPr lang="en-US" dirty="0"/>
              <a:t>&lt;form action=</a:t>
            </a:r>
            <a:r>
              <a:rPr lang="en-US" i="1" dirty="0"/>
              <a:t>"s1"&gt;</a:t>
            </a:r>
          </a:p>
          <a:p>
            <a:pPr algn="l"/>
            <a:r>
              <a:rPr lang="en-US" dirty="0"/>
              <a:t>Name &lt;input type=</a:t>
            </a:r>
            <a:r>
              <a:rPr lang="en-US" i="1" dirty="0"/>
              <a:t>text name="name"&gt;&lt;</a:t>
            </a:r>
            <a:r>
              <a:rPr lang="en-US" i="1" dirty="0" err="1"/>
              <a:t>br</a:t>
            </a:r>
            <a:r>
              <a:rPr lang="en-US" i="1" dirty="0"/>
              <a:t>&gt;</a:t>
            </a:r>
          </a:p>
          <a:p>
            <a:pPr algn="l"/>
            <a:r>
              <a:rPr lang="en-US" dirty="0"/>
              <a:t>&lt;input type=</a:t>
            </a:r>
            <a:r>
              <a:rPr lang="en-US" i="1" dirty="0"/>
              <a:t>"submit" value="submit"&gt;</a:t>
            </a:r>
          </a:p>
          <a:p>
            <a:pPr algn="l"/>
            <a:r>
              <a:rPr lang="en-US" dirty="0"/>
              <a:t>&lt;/form&gt;</a:t>
            </a:r>
          </a:p>
          <a:p>
            <a:pPr algn="l"/>
            <a:r>
              <a:rPr lang="en-US" dirty="0"/>
              <a:t>&lt;/body&gt;</a:t>
            </a:r>
          </a:p>
          <a:p>
            <a:pPr algn="l"/>
            <a:r>
              <a:rPr lang="en-US" dirty="0"/>
              <a:t>&lt;/html&gt;</a:t>
            </a:r>
            <a:endParaRPr lang="en-US" dirty="0" smtClean="0"/>
          </a:p>
        </p:txBody>
      </p:sp>
      <p:sp>
        <p:nvSpPr>
          <p:cNvPr id="4" name="Title 3"/>
          <p:cNvSpPr>
            <a:spLocks noGrp="1"/>
          </p:cNvSpPr>
          <p:nvPr>
            <p:ph type="ctrTitle"/>
          </p:nvPr>
        </p:nvSpPr>
        <p:spPr>
          <a:xfrm>
            <a:off x="8284191" y="163773"/>
            <a:ext cx="3789529" cy="518615"/>
          </a:xfrm>
        </p:spPr>
        <p:txBody>
          <a:bodyPr>
            <a:normAutofit/>
          </a:bodyPr>
          <a:lstStyle/>
          <a:p>
            <a:pPr algn="r"/>
            <a:r>
              <a:rPr lang="en-US" sz="2800" dirty="0" smtClean="0">
                <a:solidFill>
                  <a:srgbClr val="FF0000"/>
                </a:solidFill>
              </a:rPr>
              <a:t>Http state issue example</a:t>
            </a:r>
            <a:endParaRPr lang="en-US" sz="2800" dirty="0">
              <a:solidFill>
                <a:srgbClr val="FF0000"/>
              </a:solidFill>
            </a:endParaRPr>
          </a:p>
        </p:txBody>
      </p:sp>
    </p:spTree>
    <p:extLst>
      <p:ext uri="{BB962C8B-B14F-4D97-AF65-F5344CB8AC3E}">
        <p14:creationId xmlns:p14="http://schemas.microsoft.com/office/powerpoint/2010/main" val="24737839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fontScale="85000" lnSpcReduction="20000"/>
          </a:bodyPr>
          <a:lstStyle/>
          <a:p>
            <a:pPr algn="l"/>
            <a:r>
              <a:rPr lang="en-US" b="1" dirty="0" smtClean="0"/>
              <a:t>Filter1.java</a:t>
            </a:r>
          </a:p>
          <a:p>
            <a:pPr algn="l"/>
            <a:r>
              <a:rPr lang="en-US" dirty="0"/>
              <a:t>package </a:t>
            </a:r>
            <a:r>
              <a:rPr lang="en-US" dirty="0" smtClean="0"/>
              <a:t>com.st;</a:t>
            </a:r>
          </a:p>
          <a:p>
            <a:pPr algn="l"/>
            <a:r>
              <a:rPr lang="en-US" dirty="0" smtClean="0"/>
              <a:t>import </a:t>
            </a:r>
            <a:r>
              <a:rPr lang="en-US" dirty="0" err="1" smtClean="0"/>
              <a:t>java.io.IOException;import</a:t>
            </a:r>
            <a:r>
              <a:rPr lang="en-US" dirty="0" smtClean="0"/>
              <a:t> </a:t>
            </a:r>
            <a:r>
              <a:rPr lang="en-US" dirty="0" err="1" smtClean="0"/>
              <a:t>java.io.PrintWriter;import</a:t>
            </a:r>
            <a:r>
              <a:rPr lang="en-US" dirty="0" smtClean="0"/>
              <a:t> </a:t>
            </a:r>
            <a:r>
              <a:rPr lang="en-US" dirty="0" err="1"/>
              <a:t>javax.servlet</a:t>
            </a:r>
            <a:r>
              <a:rPr lang="en-US" dirty="0"/>
              <a:t>.*;</a:t>
            </a:r>
          </a:p>
          <a:p>
            <a:pPr algn="l"/>
            <a:r>
              <a:rPr lang="en-US" dirty="0" smtClean="0"/>
              <a:t>public </a:t>
            </a:r>
            <a:r>
              <a:rPr lang="en-US" dirty="0"/>
              <a:t>class Filter1 implements Filter{</a:t>
            </a:r>
          </a:p>
          <a:p>
            <a:pPr algn="l"/>
            <a:r>
              <a:rPr lang="en-US" dirty="0" smtClean="0"/>
              <a:t>public </a:t>
            </a:r>
            <a:r>
              <a:rPr lang="en-US" dirty="0"/>
              <a:t>void destroy() {</a:t>
            </a:r>
          </a:p>
          <a:p>
            <a:pPr algn="l"/>
            <a:r>
              <a:rPr lang="en-US" dirty="0" err="1"/>
              <a:t>System.</a:t>
            </a:r>
            <a:r>
              <a:rPr lang="en-US" i="1" dirty="0" err="1"/>
              <a:t>out.println</a:t>
            </a:r>
            <a:r>
              <a:rPr lang="en-US" i="1" dirty="0"/>
              <a:t>("Filter1 one destroyed</a:t>
            </a:r>
            <a:r>
              <a:rPr lang="en-US" i="1" dirty="0" smtClean="0"/>
              <a:t>");</a:t>
            </a:r>
            <a:r>
              <a:rPr lang="en-US" dirty="0" smtClean="0"/>
              <a:t>}</a:t>
            </a:r>
            <a:endParaRPr lang="en-US" dirty="0"/>
          </a:p>
          <a:p>
            <a:pPr algn="l"/>
            <a:r>
              <a:rPr lang="en-US" dirty="0"/>
              <a:t>public void </a:t>
            </a:r>
            <a:r>
              <a:rPr lang="en-US" dirty="0" err="1"/>
              <a:t>doFilter</a:t>
            </a:r>
            <a:r>
              <a:rPr lang="en-US" dirty="0"/>
              <a:t>(</a:t>
            </a:r>
            <a:r>
              <a:rPr lang="en-US" dirty="0" err="1"/>
              <a:t>ServletRequest</a:t>
            </a:r>
            <a:r>
              <a:rPr lang="en-US" dirty="0"/>
              <a:t> arg0, </a:t>
            </a:r>
            <a:r>
              <a:rPr lang="en-US" dirty="0" err="1"/>
              <a:t>ServletResponse</a:t>
            </a:r>
            <a:r>
              <a:rPr lang="en-US" dirty="0"/>
              <a:t> arg1,</a:t>
            </a:r>
          </a:p>
          <a:p>
            <a:pPr algn="l"/>
            <a:r>
              <a:rPr lang="en-US" dirty="0" err="1"/>
              <a:t>FilterChain</a:t>
            </a:r>
            <a:r>
              <a:rPr lang="en-US" dirty="0"/>
              <a:t> arg2) throws </a:t>
            </a:r>
            <a:r>
              <a:rPr lang="en-US" dirty="0" err="1"/>
              <a:t>IOException</a:t>
            </a:r>
            <a:r>
              <a:rPr lang="en-US" dirty="0"/>
              <a:t>, </a:t>
            </a:r>
            <a:r>
              <a:rPr lang="en-US" dirty="0" err="1"/>
              <a:t>ServletException</a:t>
            </a:r>
            <a:r>
              <a:rPr lang="en-US" dirty="0"/>
              <a:t> {</a:t>
            </a:r>
          </a:p>
          <a:p>
            <a:pPr algn="l"/>
            <a:r>
              <a:rPr lang="en-US" dirty="0" err="1"/>
              <a:t>System.</a:t>
            </a:r>
            <a:r>
              <a:rPr lang="en-US" i="1" dirty="0" err="1"/>
              <a:t>out.println</a:t>
            </a:r>
            <a:r>
              <a:rPr lang="en-US" i="1" dirty="0"/>
              <a:t>("Filter1 do filter is called");</a:t>
            </a:r>
          </a:p>
          <a:p>
            <a:pPr algn="l"/>
            <a:r>
              <a:rPr lang="en-US" dirty="0" err="1"/>
              <a:t>PrintWriter</a:t>
            </a:r>
            <a:r>
              <a:rPr lang="en-US" dirty="0"/>
              <a:t> out= arg1.getWriter();</a:t>
            </a:r>
          </a:p>
          <a:p>
            <a:pPr algn="l"/>
            <a:r>
              <a:rPr lang="en-US" dirty="0" err="1"/>
              <a:t>out.println</a:t>
            </a:r>
            <a:r>
              <a:rPr lang="en-US" dirty="0"/>
              <a:t>("HEADER by filter1");</a:t>
            </a:r>
          </a:p>
          <a:p>
            <a:pPr algn="l"/>
            <a:r>
              <a:rPr lang="en-US" dirty="0"/>
              <a:t>arg2.doFilter(arg0, arg1);</a:t>
            </a:r>
          </a:p>
          <a:p>
            <a:pPr algn="l"/>
            <a:r>
              <a:rPr lang="en-US" dirty="0" err="1"/>
              <a:t>out.println</a:t>
            </a:r>
            <a:r>
              <a:rPr lang="en-US" dirty="0"/>
              <a:t>("FOOTER by filter1");</a:t>
            </a:r>
          </a:p>
          <a:p>
            <a:pPr algn="l"/>
            <a:r>
              <a:rPr lang="en-US" dirty="0" err="1"/>
              <a:t>out.close</a:t>
            </a:r>
            <a:r>
              <a:rPr lang="en-US" dirty="0" smtClean="0"/>
              <a:t>();}</a:t>
            </a:r>
            <a:endParaRPr lang="en-US" dirty="0"/>
          </a:p>
          <a:p>
            <a:pPr algn="l"/>
            <a:r>
              <a:rPr lang="en-US" dirty="0"/>
              <a:t>public void </a:t>
            </a:r>
            <a:r>
              <a:rPr lang="en-US" dirty="0" err="1"/>
              <a:t>init</a:t>
            </a:r>
            <a:r>
              <a:rPr lang="en-US" dirty="0"/>
              <a:t>(</a:t>
            </a:r>
            <a:r>
              <a:rPr lang="en-US" dirty="0" err="1"/>
              <a:t>FilterConfig</a:t>
            </a:r>
            <a:r>
              <a:rPr lang="en-US" dirty="0"/>
              <a:t> arg0) throws </a:t>
            </a:r>
            <a:r>
              <a:rPr lang="en-US" dirty="0" err="1"/>
              <a:t>ServletException</a:t>
            </a:r>
            <a:r>
              <a:rPr lang="en-US" dirty="0"/>
              <a:t> {</a:t>
            </a:r>
          </a:p>
          <a:p>
            <a:pPr algn="l"/>
            <a:r>
              <a:rPr lang="en-US" dirty="0" err="1"/>
              <a:t>System.</a:t>
            </a:r>
            <a:r>
              <a:rPr lang="en-US" i="1" dirty="0" err="1"/>
              <a:t>out.println</a:t>
            </a:r>
            <a:r>
              <a:rPr lang="en-US" i="1" dirty="0"/>
              <a:t>("Filter1 one CREATED");</a:t>
            </a:r>
          </a:p>
          <a:p>
            <a:pPr algn="l"/>
            <a:r>
              <a:rPr lang="en-US" dirty="0" smtClean="0"/>
              <a:t>}}</a:t>
            </a:r>
            <a:endParaRPr lang="en-US" dirty="0"/>
          </a:p>
          <a:p>
            <a:pPr algn="l"/>
            <a:endParaRPr lang="en-US" dirty="0"/>
          </a:p>
        </p:txBody>
      </p:sp>
      <p:sp>
        <p:nvSpPr>
          <p:cNvPr id="4" name="Title 3"/>
          <p:cNvSpPr>
            <a:spLocks noGrp="1"/>
          </p:cNvSpPr>
          <p:nvPr>
            <p:ph type="ctrTitle"/>
          </p:nvPr>
        </p:nvSpPr>
        <p:spPr>
          <a:xfrm>
            <a:off x="8284191" y="163773"/>
            <a:ext cx="3789529" cy="518615"/>
          </a:xfrm>
        </p:spPr>
        <p:txBody>
          <a:bodyPr>
            <a:normAutofit/>
          </a:bodyPr>
          <a:lstStyle/>
          <a:p>
            <a:pPr algn="r"/>
            <a:r>
              <a:rPr lang="en-US" sz="2400" dirty="0" smtClean="0">
                <a:solidFill>
                  <a:srgbClr val="FF0000"/>
                </a:solidFill>
              </a:rPr>
              <a:t>Filter example</a:t>
            </a:r>
            <a:endParaRPr lang="en-US" sz="2400" dirty="0">
              <a:solidFill>
                <a:srgbClr val="FF0000"/>
              </a:solidFill>
            </a:endParaRPr>
          </a:p>
        </p:txBody>
      </p:sp>
    </p:spTree>
    <p:extLst>
      <p:ext uri="{BB962C8B-B14F-4D97-AF65-F5344CB8AC3E}">
        <p14:creationId xmlns:p14="http://schemas.microsoft.com/office/powerpoint/2010/main" val="21812307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fontScale="85000" lnSpcReduction="20000"/>
          </a:bodyPr>
          <a:lstStyle/>
          <a:p>
            <a:pPr algn="l"/>
            <a:r>
              <a:rPr lang="en-US" b="1" dirty="0" smtClean="0"/>
              <a:t>Filter2.java</a:t>
            </a:r>
          </a:p>
          <a:p>
            <a:pPr algn="l"/>
            <a:r>
              <a:rPr lang="en-US" dirty="0"/>
              <a:t>package com.st;</a:t>
            </a:r>
          </a:p>
          <a:p>
            <a:pPr algn="l"/>
            <a:r>
              <a:rPr lang="en-US" dirty="0" smtClean="0"/>
              <a:t>import </a:t>
            </a:r>
            <a:r>
              <a:rPr lang="en-US" dirty="0" err="1" smtClean="0"/>
              <a:t>java.io.IOException;import</a:t>
            </a:r>
            <a:r>
              <a:rPr lang="en-US" dirty="0" smtClean="0"/>
              <a:t> </a:t>
            </a:r>
            <a:r>
              <a:rPr lang="en-US" dirty="0" err="1" smtClean="0"/>
              <a:t>java.io.PrintWriter;import</a:t>
            </a:r>
            <a:r>
              <a:rPr lang="en-US" dirty="0" smtClean="0"/>
              <a:t> </a:t>
            </a:r>
            <a:r>
              <a:rPr lang="en-US" dirty="0" err="1"/>
              <a:t>javax.servlet</a:t>
            </a:r>
            <a:r>
              <a:rPr lang="en-US" dirty="0"/>
              <a:t>.*;</a:t>
            </a:r>
          </a:p>
          <a:p>
            <a:pPr algn="l"/>
            <a:r>
              <a:rPr lang="en-US" dirty="0" smtClean="0"/>
              <a:t>public </a:t>
            </a:r>
            <a:r>
              <a:rPr lang="en-US" dirty="0"/>
              <a:t>class Filter2 implements Filter{</a:t>
            </a:r>
          </a:p>
          <a:p>
            <a:pPr algn="l"/>
            <a:r>
              <a:rPr lang="en-US" dirty="0" smtClean="0"/>
              <a:t>public </a:t>
            </a:r>
            <a:r>
              <a:rPr lang="en-US" dirty="0"/>
              <a:t>void destroy() {</a:t>
            </a:r>
          </a:p>
          <a:p>
            <a:pPr algn="l"/>
            <a:r>
              <a:rPr lang="en-US" dirty="0" err="1"/>
              <a:t>System.</a:t>
            </a:r>
            <a:r>
              <a:rPr lang="en-US" i="1" dirty="0" err="1"/>
              <a:t>out.println</a:t>
            </a:r>
            <a:r>
              <a:rPr lang="en-US" i="1" dirty="0"/>
              <a:t>("Filter2 one destroyed</a:t>
            </a:r>
            <a:r>
              <a:rPr lang="en-US" i="1" dirty="0" smtClean="0"/>
              <a:t>");</a:t>
            </a:r>
            <a:r>
              <a:rPr lang="en-US" dirty="0" smtClean="0"/>
              <a:t>}</a:t>
            </a:r>
            <a:endParaRPr lang="en-US" dirty="0"/>
          </a:p>
          <a:p>
            <a:pPr algn="l"/>
            <a:r>
              <a:rPr lang="en-US" dirty="0" smtClean="0"/>
              <a:t>public </a:t>
            </a:r>
            <a:r>
              <a:rPr lang="en-US" dirty="0"/>
              <a:t>void </a:t>
            </a:r>
            <a:r>
              <a:rPr lang="en-US" dirty="0" err="1"/>
              <a:t>doFilter</a:t>
            </a:r>
            <a:r>
              <a:rPr lang="en-US" dirty="0"/>
              <a:t>(</a:t>
            </a:r>
            <a:r>
              <a:rPr lang="en-US" dirty="0" err="1"/>
              <a:t>ServletRequest</a:t>
            </a:r>
            <a:r>
              <a:rPr lang="en-US" dirty="0"/>
              <a:t> arg0, </a:t>
            </a:r>
            <a:r>
              <a:rPr lang="en-US" dirty="0" err="1"/>
              <a:t>ServletResponse</a:t>
            </a:r>
            <a:r>
              <a:rPr lang="en-US" dirty="0"/>
              <a:t> arg1,</a:t>
            </a:r>
          </a:p>
          <a:p>
            <a:pPr algn="l"/>
            <a:r>
              <a:rPr lang="en-US" dirty="0" err="1"/>
              <a:t>FilterChain</a:t>
            </a:r>
            <a:r>
              <a:rPr lang="en-US" dirty="0"/>
              <a:t> arg2) throws </a:t>
            </a:r>
            <a:r>
              <a:rPr lang="en-US" dirty="0" err="1"/>
              <a:t>IOException</a:t>
            </a:r>
            <a:r>
              <a:rPr lang="en-US" dirty="0"/>
              <a:t>, </a:t>
            </a:r>
            <a:r>
              <a:rPr lang="en-US" dirty="0" err="1"/>
              <a:t>ServletException</a:t>
            </a:r>
            <a:r>
              <a:rPr lang="en-US" dirty="0"/>
              <a:t> {</a:t>
            </a:r>
          </a:p>
          <a:p>
            <a:pPr algn="l"/>
            <a:r>
              <a:rPr lang="en-US" dirty="0" err="1"/>
              <a:t>System.</a:t>
            </a:r>
            <a:r>
              <a:rPr lang="en-US" i="1" dirty="0" err="1"/>
              <a:t>out.println</a:t>
            </a:r>
            <a:r>
              <a:rPr lang="en-US" i="1" dirty="0"/>
              <a:t>("Filter2 do filter is called");</a:t>
            </a:r>
          </a:p>
          <a:p>
            <a:pPr algn="l"/>
            <a:r>
              <a:rPr lang="en-US" dirty="0" err="1"/>
              <a:t>PrintWriter</a:t>
            </a:r>
            <a:r>
              <a:rPr lang="en-US" dirty="0"/>
              <a:t> out= arg1.getWriter();</a:t>
            </a:r>
          </a:p>
          <a:p>
            <a:pPr algn="l"/>
            <a:r>
              <a:rPr lang="en-US" dirty="0" err="1"/>
              <a:t>out.println</a:t>
            </a:r>
            <a:r>
              <a:rPr lang="en-US" dirty="0"/>
              <a:t>("HEADER by filter2");</a:t>
            </a:r>
          </a:p>
          <a:p>
            <a:pPr algn="l"/>
            <a:r>
              <a:rPr lang="en-US" dirty="0"/>
              <a:t>arg2.doFilter(arg0, arg1);</a:t>
            </a:r>
          </a:p>
          <a:p>
            <a:pPr algn="l"/>
            <a:r>
              <a:rPr lang="en-US" dirty="0" err="1"/>
              <a:t>out.println</a:t>
            </a:r>
            <a:r>
              <a:rPr lang="en-US" dirty="0"/>
              <a:t>("FOOTER by filter2");</a:t>
            </a:r>
          </a:p>
          <a:p>
            <a:pPr algn="l"/>
            <a:r>
              <a:rPr lang="en-US" dirty="0" err="1"/>
              <a:t>out.close</a:t>
            </a:r>
            <a:r>
              <a:rPr lang="en-US" dirty="0" smtClean="0"/>
              <a:t>();}</a:t>
            </a:r>
            <a:endParaRPr lang="en-US" dirty="0"/>
          </a:p>
          <a:p>
            <a:pPr algn="l"/>
            <a:r>
              <a:rPr lang="en-US" dirty="0" smtClean="0"/>
              <a:t>public </a:t>
            </a:r>
            <a:r>
              <a:rPr lang="en-US" dirty="0"/>
              <a:t>void </a:t>
            </a:r>
            <a:r>
              <a:rPr lang="en-US" dirty="0" err="1"/>
              <a:t>init</a:t>
            </a:r>
            <a:r>
              <a:rPr lang="en-US" dirty="0"/>
              <a:t>(</a:t>
            </a:r>
            <a:r>
              <a:rPr lang="en-US" dirty="0" err="1"/>
              <a:t>FilterConfig</a:t>
            </a:r>
            <a:r>
              <a:rPr lang="en-US" dirty="0"/>
              <a:t> arg0) throws </a:t>
            </a:r>
            <a:r>
              <a:rPr lang="en-US" dirty="0" err="1"/>
              <a:t>ServletException</a:t>
            </a:r>
            <a:r>
              <a:rPr lang="en-US" dirty="0"/>
              <a:t> {</a:t>
            </a:r>
          </a:p>
          <a:p>
            <a:pPr algn="l"/>
            <a:r>
              <a:rPr lang="en-US" dirty="0" err="1"/>
              <a:t>System.</a:t>
            </a:r>
            <a:r>
              <a:rPr lang="en-US" i="1" dirty="0" err="1"/>
              <a:t>out.println</a:t>
            </a:r>
            <a:r>
              <a:rPr lang="en-US" i="1" dirty="0"/>
              <a:t>("Filter2 one CREATED");</a:t>
            </a:r>
          </a:p>
          <a:p>
            <a:pPr algn="l"/>
            <a:r>
              <a:rPr lang="en-US" dirty="0" smtClean="0"/>
              <a:t>}}</a:t>
            </a:r>
            <a:endParaRPr lang="en-US" dirty="0"/>
          </a:p>
        </p:txBody>
      </p:sp>
      <p:sp>
        <p:nvSpPr>
          <p:cNvPr id="4" name="Title 3"/>
          <p:cNvSpPr>
            <a:spLocks noGrp="1"/>
          </p:cNvSpPr>
          <p:nvPr>
            <p:ph type="ctrTitle"/>
          </p:nvPr>
        </p:nvSpPr>
        <p:spPr>
          <a:xfrm>
            <a:off x="8284191" y="163773"/>
            <a:ext cx="3789529" cy="518615"/>
          </a:xfrm>
        </p:spPr>
        <p:txBody>
          <a:bodyPr>
            <a:normAutofit/>
          </a:bodyPr>
          <a:lstStyle/>
          <a:p>
            <a:pPr algn="r"/>
            <a:r>
              <a:rPr lang="en-US" sz="2400" dirty="0" smtClean="0">
                <a:solidFill>
                  <a:srgbClr val="FF0000"/>
                </a:solidFill>
              </a:rPr>
              <a:t>Filter example</a:t>
            </a:r>
            <a:endParaRPr lang="en-US" sz="2400" dirty="0">
              <a:solidFill>
                <a:srgbClr val="FF0000"/>
              </a:solidFill>
            </a:endParaRPr>
          </a:p>
        </p:txBody>
      </p:sp>
    </p:spTree>
    <p:extLst>
      <p:ext uri="{BB962C8B-B14F-4D97-AF65-F5344CB8AC3E}">
        <p14:creationId xmlns:p14="http://schemas.microsoft.com/office/powerpoint/2010/main" val="1531186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lnSpcReduction="10000"/>
          </a:bodyPr>
          <a:lstStyle/>
          <a:p>
            <a:pPr algn="l"/>
            <a:r>
              <a:rPr lang="en-US" b="1" dirty="0" smtClean="0"/>
              <a:t>Servlet1.java</a:t>
            </a:r>
          </a:p>
          <a:p>
            <a:pPr algn="l"/>
            <a:r>
              <a:rPr lang="en-US" dirty="0" smtClean="0"/>
              <a:t>package </a:t>
            </a:r>
            <a:r>
              <a:rPr lang="en-US" dirty="0"/>
              <a:t>com.st</a:t>
            </a:r>
            <a:r>
              <a:rPr lang="en-US" dirty="0" smtClean="0"/>
              <a:t>;</a:t>
            </a:r>
            <a:endParaRPr lang="en-US" dirty="0"/>
          </a:p>
          <a:p>
            <a:pPr algn="l"/>
            <a:r>
              <a:rPr lang="en-US" dirty="0"/>
              <a:t>import </a:t>
            </a:r>
            <a:r>
              <a:rPr lang="en-US" dirty="0" err="1"/>
              <a:t>javax.servlet</a:t>
            </a:r>
            <a:r>
              <a:rPr lang="en-US" dirty="0"/>
              <a:t>.*;</a:t>
            </a:r>
          </a:p>
          <a:p>
            <a:pPr algn="l"/>
            <a:r>
              <a:rPr lang="en-US" dirty="0"/>
              <a:t>import </a:t>
            </a:r>
            <a:r>
              <a:rPr lang="en-US" dirty="0" err="1"/>
              <a:t>javax.servlet.http</a:t>
            </a:r>
            <a:r>
              <a:rPr lang="en-US" dirty="0"/>
              <a:t>.*;</a:t>
            </a:r>
          </a:p>
          <a:p>
            <a:pPr algn="l"/>
            <a:r>
              <a:rPr lang="en-US" dirty="0"/>
              <a:t>import java.io.*;</a:t>
            </a:r>
          </a:p>
          <a:p>
            <a:pPr algn="l"/>
            <a:r>
              <a:rPr lang="en-US" dirty="0" smtClean="0"/>
              <a:t>public </a:t>
            </a:r>
            <a:r>
              <a:rPr lang="en-US" dirty="0"/>
              <a:t>class Servlet1 extends </a:t>
            </a:r>
            <a:r>
              <a:rPr lang="en-US" dirty="0" err="1"/>
              <a:t>HttpServlet</a:t>
            </a:r>
            <a:r>
              <a:rPr lang="en-US" dirty="0"/>
              <a:t>{</a:t>
            </a:r>
          </a:p>
          <a:p>
            <a:pPr algn="l"/>
            <a:r>
              <a:rPr lang="en-US" dirty="0" smtClean="0"/>
              <a:t>public </a:t>
            </a:r>
            <a:r>
              <a:rPr lang="en-US" dirty="0"/>
              <a:t>void </a:t>
            </a:r>
            <a:r>
              <a:rPr lang="en-US" dirty="0" err="1"/>
              <a:t>doGet</a:t>
            </a:r>
            <a:r>
              <a:rPr lang="en-US" dirty="0"/>
              <a:t>(</a:t>
            </a:r>
            <a:r>
              <a:rPr lang="en-US" dirty="0" err="1"/>
              <a:t>HttpServletRequest</a:t>
            </a:r>
            <a:r>
              <a:rPr lang="en-US" dirty="0"/>
              <a:t> </a:t>
            </a:r>
            <a:r>
              <a:rPr lang="en-US" dirty="0" err="1"/>
              <a:t>req,HttpServletResponse</a:t>
            </a:r>
            <a:r>
              <a:rPr lang="en-US" dirty="0"/>
              <a:t> res) throws </a:t>
            </a:r>
            <a:r>
              <a:rPr lang="en-US" dirty="0" err="1"/>
              <a:t>ServletException,IOException</a:t>
            </a:r>
            <a:endParaRPr lang="en-US" dirty="0"/>
          </a:p>
          <a:p>
            <a:pPr algn="l"/>
            <a:r>
              <a:rPr lang="en-US" dirty="0"/>
              <a:t>{</a:t>
            </a:r>
          </a:p>
          <a:p>
            <a:pPr algn="l"/>
            <a:r>
              <a:rPr lang="en-US" dirty="0" err="1"/>
              <a:t>PrintWriter</a:t>
            </a:r>
            <a:r>
              <a:rPr lang="en-US" dirty="0"/>
              <a:t> out=</a:t>
            </a:r>
            <a:r>
              <a:rPr lang="en-US" dirty="0" err="1"/>
              <a:t>res.getWriter</a:t>
            </a:r>
            <a:r>
              <a:rPr lang="en-US" dirty="0"/>
              <a:t>();</a:t>
            </a:r>
          </a:p>
          <a:p>
            <a:pPr algn="l"/>
            <a:r>
              <a:rPr lang="en-US" dirty="0" err="1"/>
              <a:t>out.println</a:t>
            </a:r>
            <a:r>
              <a:rPr lang="en-US" dirty="0"/>
              <a:t>("SERVLET 1");</a:t>
            </a:r>
          </a:p>
          <a:p>
            <a:pPr algn="l"/>
            <a:r>
              <a:rPr lang="en-US" dirty="0" err="1"/>
              <a:t>out.println</a:t>
            </a:r>
            <a:r>
              <a:rPr lang="en-US" dirty="0"/>
              <a:t>("&lt;a </a:t>
            </a:r>
            <a:r>
              <a:rPr lang="en-US" dirty="0" err="1"/>
              <a:t>href</a:t>
            </a:r>
            <a:r>
              <a:rPr lang="en-US" dirty="0"/>
              <a:t>='index.html'&gt;INDEX&lt;/a&gt;");</a:t>
            </a:r>
          </a:p>
          <a:p>
            <a:pPr algn="l"/>
            <a:r>
              <a:rPr lang="en-US" dirty="0" smtClean="0"/>
              <a:t>}</a:t>
            </a:r>
            <a:endParaRPr lang="en-US" dirty="0"/>
          </a:p>
          <a:p>
            <a:pPr algn="l"/>
            <a:r>
              <a:rPr lang="en-US" dirty="0" smtClean="0"/>
              <a:t>}</a:t>
            </a:r>
            <a:endParaRPr lang="en-US" dirty="0"/>
          </a:p>
        </p:txBody>
      </p:sp>
      <p:sp>
        <p:nvSpPr>
          <p:cNvPr id="4" name="Title 3"/>
          <p:cNvSpPr>
            <a:spLocks noGrp="1"/>
          </p:cNvSpPr>
          <p:nvPr>
            <p:ph type="ctrTitle"/>
          </p:nvPr>
        </p:nvSpPr>
        <p:spPr>
          <a:xfrm>
            <a:off x="8284191" y="163773"/>
            <a:ext cx="3789529" cy="518615"/>
          </a:xfrm>
        </p:spPr>
        <p:txBody>
          <a:bodyPr>
            <a:normAutofit/>
          </a:bodyPr>
          <a:lstStyle/>
          <a:p>
            <a:pPr algn="r"/>
            <a:r>
              <a:rPr lang="en-US" sz="2400" dirty="0" smtClean="0">
                <a:solidFill>
                  <a:srgbClr val="FF0000"/>
                </a:solidFill>
              </a:rPr>
              <a:t>Filter example</a:t>
            </a:r>
            <a:endParaRPr lang="en-US" sz="2400" dirty="0">
              <a:solidFill>
                <a:srgbClr val="FF0000"/>
              </a:solidFill>
            </a:endParaRPr>
          </a:p>
        </p:txBody>
      </p:sp>
    </p:spTree>
    <p:extLst>
      <p:ext uri="{BB962C8B-B14F-4D97-AF65-F5344CB8AC3E}">
        <p14:creationId xmlns:p14="http://schemas.microsoft.com/office/powerpoint/2010/main" val="10978368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b="1" dirty="0" smtClean="0"/>
              <a:t>Servlet2.java</a:t>
            </a:r>
          </a:p>
          <a:p>
            <a:pPr algn="l"/>
            <a:r>
              <a:rPr lang="en-US" dirty="0" smtClean="0"/>
              <a:t>package </a:t>
            </a:r>
            <a:r>
              <a:rPr lang="en-US" dirty="0" err="1"/>
              <a:t>com.rv</a:t>
            </a:r>
            <a:r>
              <a:rPr lang="en-US" dirty="0"/>
              <a:t>;</a:t>
            </a:r>
          </a:p>
          <a:p>
            <a:pPr algn="l"/>
            <a:r>
              <a:rPr lang="en-US" dirty="0" smtClean="0"/>
              <a:t>import </a:t>
            </a:r>
            <a:r>
              <a:rPr lang="en-US" dirty="0" err="1"/>
              <a:t>javax.servlet</a:t>
            </a:r>
            <a:r>
              <a:rPr lang="en-US" dirty="0"/>
              <a:t>.*;</a:t>
            </a:r>
          </a:p>
          <a:p>
            <a:pPr algn="l"/>
            <a:r>
              <a:rPr lang="en-US" dirty="0"/>
              <a:t>import </a:t>
            </a:r>
            <a:r>
              <a:rPr lang="en-US" dirty="0" err="1"/>
              <a:t>javax.servlet.http</a:t>
            </a:r>
            <a:r>
              <a:rPr lang="en-US" dirty="0"/>
              <a:t>.*;</a:t>
            </a:r>
          </a:p>
          <a:p>
            <a:pPr algn="l"/>
            <a:r>
              <a:rPr lang="en-US" dirty="0"/>
              <a:t>import java.io.*;</a:t>
            </a:r>
          </a:p>
          <a:p>
            <a:pPr algn="l"/>
            <a:r>
              <a:rPr lang="en-US" dirty="0" smtClean="0"/>
              <a:t>public </a:t>
            </a:r>
            <a:r>
              <a:rPr lang="en-US" dirty="0"/>
              <a:t>class Servlet2 extends </a:t>
            </a:r>
            <a:r>
              <a:rPr lang="en-US" dirty="0" err="1"/>
              <a:t>HttpServlet</a:t>
            </a:r>
            <a:r>
              <a:rPr lang="en-US" dirty="0"/>
              <a:t>{</a:t>
            </a:r>
          </a:p>
          <a:p>
            <a:pPr algn="l"/>
            <a:r>
              <a:rPr lang="en-US" dirty="0"/>
              <a:t>	public void </a:t>
            </a:r>
            <a:r>
              <a:rPr lang="en-US" dirty="0" err="1"/>
              <a:t>doGet</a:t>
            </a:r>
            <a:r>
              <a:rPr lang="en-US" dirty="0"/>
              <a:t>(</a:t>
            </a:r>
            <a:r>
              <a:rPr lang="en-US" dirty="0" err="1"/>
              <a:t>HttpServletRequest</a:t>
            </a:r>
            <a:r>
              <a:rPr lang="en-US" dirty="0"/>
              <a:t> </a:t>
            </a:r>
            <a:r>
              <a:rPr lang="en-US" dirty="0" err="1"/>
              <a:t>req,HttpServletResponse</a:t>
            </a:r>
            <a:r>
              <a:rPr lang="en-US" dirty="0"/>
              <a:t> res) throws </a:t>
            </a:r>
            <a:r>
              <a:rPr lang="en-US" dirty="0" err="1"/>
              <a:t>ServletException,IOException</a:t>
            </a:r>
            <a:endParaRPr lang="en-US" dirty="0"/>
          </a:p>
          <a:p>
            <a:pPr algn="l"/>
            <a:r>
              <a:rPr lang="en-US" dirty="0"/>
              <a:t>	</a:t>
            </a:r>
            <a:r>
              <a:rPr lang="en-US" dirty="0" smtClean="0"/>
              <a:t>{	</a:t>
            </a:r>
            <a:r>
              <a:rPr lang="en-US" dirty="0" err="1" smtClean="0"/>
              <a:t>PrintWriter</a:t>
            </a:r>
            <a:r>
              <a:rPr lang="en-US" dirty="0" smtClean="0"/>
              <a:t> </a:t>
            </a:r>
            <a:r>
              <a:rPr lang="en-US" dirty="0"/>
              <a:t>out=</a:t>
            </a:r>
            <a:r>
              <a:rPr lang="en-US" dirty="0" err="1"/>
              <a:t>res.getWriter</a:t>
            </a:r>
            <a:r>
              <a:rPr lang="en-US" dirty="0"/>
              <a:t>();</a:t>
            </a:r>
          </a:p>
          <a:p>
            <a:pPr algn="l"/>
            <a:r>
              <a:rPr lang="en-US" dirty="0"/>
              <a:t>		</a:t>
            </a:r>
            <a:r>
              <a:rPr lang="en-US" dirty="0" err="1"/>
              <a:t>out.println</a:t>
            </a:r>
            <a:r>
              <a:rPr lang="en-US" dirty="0"/>
              <a:t>("SERVLET 2");</a:t>
            </a:r>
          </a:p>
          <a:p>
            <a:pPr algn="l"/>
            <a:r>
              <a:rPr lang="en-US" dirty="0"/>
              <a:t>		</a:t>
            </a:r>
            <a:r>
              <a:rPr lang="en-US" dirty="0" err="1"/>
              <a:t>out.println</a:t>
            </a:r>
            <a:r>
              <a:rPr lang="en-US" dirty="0"/>
              <a:t>("&lt;a </a:t>
            </a:r>
            <a:r>
              <a:rPr lang="en-US" dirty="0" err="1"/>
              <a:t>href</a:t>
            </a:r>
            <a:r>
              <a:rPr lang="en-US" dirty="0"/>
              <a:t>='index.html'&gt;INDEX&lt;/a&gt;");</a:t>
            </a:r>
          </a:p>
          <a:p>
            <a:pPr algn="l"/>
            <a:r>
              <a:rPr lang="en-US" dirty="0"/>
              <a:t>	</a:t>
            </a:r>
            <a:r>
              <a:rPr lang="en-US" dirty="0" smtClean="0"/>
              <a:t>}}</a:t>
            </a:r>
            <a:endParaRPr lang="en-US" dirty="0"/>
          </a:p>
          <a:p>
            <a:pPr algn="l"/>
            <a:endParaRPr lang="en-US" dirty="0"/>
          </a:p>
        </p:txBody>
      </p:sp>
      <p:sp>
        <p:nvSpPr>
          <p:cNvPr id="4" name="Title 3"/>
          <p:cNvSpPr>
            <a:spLocks noGrp="1"/>
          </p:cNvSpPr>
          <p:nvPr>
            <p:ph type="ctrTitle"/>
          </p:nvPr>
        </p:nvSpPr>
        <p:spPr>
          <a:xfrm>
            <a:off x="8284191" y="163773"/>
            <a:ext cx="3789529" cy="518615"/>
          </a:xfrm>
        </p:spPr>
        <p:txBody>
          <a:bodyPr>
            <a:normAutofit/>
          </a:bodyPr>
          <a:lstStyle/>
          <a:p>
            <a:pPr algn="r"/>
            <a:r>
              <a:rPr lang="en-US" sz="2400" dirty="0" smtClean="0">
                <a:solidFill>
                  <a:srgbClr val="FF0000"/>
                </a:solidFill>
              </a:rPr>
              <a:t>Filter example</a:t>
            </a:r>
            <a:endParaRPr lang="en-US" sz="2400" dirty="0">
              <a:solidFill>
                <a:srgbClr val="FF0000"/>
              </a:solidFill>
            </a:endParaRPr>
          </a:p>
        </p:txBody>
      </p:sp>
    </p:spTree>
    <p:extLst>
      <p:ext uri="{BB962C8B-B14F-4D97-AF65-F5344CB8AC3E}">
        <p14:creationId xmlns:p14="http://schemas.microsoft.com/office/powerpoint/2010/main" val="1737652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altLang="en-US" sz="2800" b="1" dirty="0"/>
              <a:t>Points Discussed In this </a:t>
            </a:r>
            <a:r>
              <a:rPr lang="en-US" altLang="en-US" sz="2800" b="1" dirty="0" smtClean="0"/>
              <a:t>session</a:t>
            </a:r>
          </a:p>
          <a:p>
            <a:pPr algn="l"/>
            <a:endParaRPr lang="en-US" altLang="en-US" sz="2800" b="1" dirty="0" smtClean="0"/>
          </a:p>
          <a:p>
            <a:pPr algn="l"/>
            <a:r>
              <a:rPr lang="en-US" sz="2800" dirty="0"/>
              <a:t>1. Session Tracking</a:t>
            </a:r>
          </a:p>
          <a:p>
            <a:pPr algn="l"/>
            <a:r>
              <a:rPr lang="en-US" sz="2800" dirty="0"/>
              <a:t>2. Event and Listener in servlet</a:t>
            </a:r>
          </a:p>
          <a:p>
            <a:pPr algn="l"/>
            <a:r>
              <a:rPr lang="en-US" sz="2800" dirty="0"/>
              <a:t>3. Servlet Filter</a:t>
            </a:r>
          </a:p>
        </p:txBody>
      </p:sp>
      <p:sp>
        <p:nvSpPr>
          <p:cNvPr id="4" name="Title 3"/>
          <p:cNvSpPr>
            <a:spLocks noGrp="1"/>
          </p:cNvSpPr>
          <p:nvPr>
            <p:ph type="ctrTitle"/>
          </p:nvPr>
        </p:nvSpPr>
        <p:spPr>
          <a:xfrm>
            <a:off x="9262280" y="163773"/>
            <a:ext cx="2811439" cy="518615"/>
          </a:xfrm>
        </p:spPr>
        <p:txBody>
          <a:bodyPr>
            <a:normAutofit/>
          </a:bodyPr>
          <a:lstStyle/>
          <a:p>
            <a:pPr algn="r"/>
            <a:r>
              <a:rPr lang="en-US" altLang="en-US" sz="2400" dirty="0" smtClean="0">
                <a:solidFill>
                  <a:srgbClr val="FF0000"/>
                </a:solidFill>
              </a:rPr>
              <a:t>Summary</a:t>
            </a:r>
            <a:endParaRPr lang="en-US" sz="2800" dirty="0">
              <a:solidFill>
                <a:srgbClr val="FF0000"/>
              </a:solidFill>
            </a:endParaRPr>
          </a:p>
        </p:txBody>
      </p:sp>
    </p:spTree>
    <p:extLst>
      <p:ext uri="{BB962C8B-B14F-4D97-AF65-F5344CB8AC3E}">
        <p14:creationId xmlns:p14="http://schemas.microsoft.com/office/powerpoint/2010/main" val="3733075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fontScale="70000" lnSpcReduction="20000"/>
          </a:bodyPr>
          <a:lstStyle/>
          <a:p>
            <a:pPr algn="l"/>
            <a:r>
              <a:rPr lang="en-US" b="1" dirty="0" smtClean="0"/>
              <a:t>Web.xml</a:t>
            </a:r>
          </a:p>
          <a:p>
            <a:pPr algn="l"/>
            <a:endParaRPr lang="en-US" dirty="0"/>
          </a:p>
          <a:p>
            <a:pPr algn="l"/>
            <a:r>
              <a:rPr lang="en-US" dirty="0"/>
              <a:t>&lt;servlet&gt;</a:t>
            </a:r>
          </a:p>
          <a:p>
            <a:pPr algn="l"/>
            <a:r>
              <a:rPr lang="en-US" dirty="0"/>
              <a:t>  &lt;servlet-name&gt;s1&lt;/servlet-name&gt;</a:t>
            </a:r>
          </a:p>
          <a:p>
            <a:pPr algn="l"/>
            <a:r>
              <a:rPr lang="en-US" dirty="0"/>
              <a:t>  &lt;servlet-class&gt;</a:t>
            </a:r>
            <a:r>
              <a:rPr lang="en-US" dirty="0" err="1"/>
              <a:t>com.st.Welcome</a:t>
            </a:r>
            <a:r>
              <a:rPr lang="en-US" dirty="0"/>
              <a:t>&lt;/servlet-class&gt;</a:t>
            </a:r>
          </a:p>
          <a:p>
            <a:pPr algn="l"/>
            <a:r>
              <a:rPr lang="en-US" dirty="0"/>
              <a:t>  &lt;/servlet&gt;</a:t>
            </a:r>
          </a:p>
          <a:p>
            <a:pPr algn="l"/>
            <a:r>
              <a:rPr lang="en-US" dirty="0"/>
              <a:t>  &lt;servlet-mapping&gt;</a:t>
            </a:r>
          </a:p>
          <a:p>
            <a:pPr algn="l"/>
            <a:r>
              <a:rPr lang="en-US" dirty="0"/>
              <a:t>  &lt;servlet-name&gt;s1&lt;/servlet-name&gt;</a:t>
            </a:r>
          </a:p>
          <a:p>
            <a:pPr algn="l"/>
            <a:r>
              <a:rPr lang="en-US" dirty="0"/>
              <a:t>  &lt;</a:t>
            </a:r>
            <a:r>
              <a:rPr lang="en-US" dirty="0" err="1"/>
              <a:t>url</a:t>
            </a:r>
            <a:r>
              <a:rPr lang="en-US" dirty="0"/>
              <a:t>-pattern&gt;/s1&lt;/</a:t>
            </a:r>
            <a:r>
              <a:rPr lang="en-US" dirty="0" err="1"/>
              <a:t>url</a:t>
            </a:r>
            <a:r>
              <a:rPr lang="en-US" dirty="0"/>
              <a:t>-pattern&gt;</a:t>
            </a:r>
          </a:p>
          <a:p>
            <a:pPr algn="l"/>
            <a:r>
              <a:rPr lang="en-US" dirty="0"/>
              <a:t>  &lt;/servlet-mapping&gt;</a:t>
            </a:r>
          </a:p>
          <a:p>
            <a:pPr algn="l"/>
            <a:r>
              <a:rPr lang="en-US" dirty="0"/>
              <a:t> </a:t>
            </a:r>
            <a:r>
              <a:rPr lang="en-US" dirty="0" smtClean="0"/>
              <a:t>  </a:t>
            </a:r>
            <a:r>
              <a:rPr lang="en-US" dirty="0"/>
              <a:t>&lt;servlet&gt;</a:t>
            </a:r>
          </a:p>
          <a:p>
            <a:pPr algn="l"/>
            <a:r>
              <a:rPr lang="en-US" dirty="0"/>
              <a:t>  &lt;servlet-name&gt;s2&lt;/servlet-name&gt;</a:t>
            </a:r>
          </a:p>
          <a:p>
            <a:pPr algn="l"/>
            <a:r>
              <a:rPr lang="en-US" dirty="0"/>
              <a:t>  &lt;servlet-class&gt;</a:t>
            </a:r>
            <a:r>
              <a:rPr lang="en-US" dirty="0" err="1"/>
              <a:t>com.st.Tour</a:t>
            </a:r>
            <a:r>
              <a:rPr lang="en-US" dirty="0"/>
              <a:t>&lt;/servlet-class&gt;</a:t>
            </a:r>
          </a:p>
          <a:p>
            <a:pPr algn="l"/>
            <a:r>
              <a:rPr lang="en-US" dirty="0"/>
              <a:t>  &lt;/servlet&gt;</a:t>
            </a:r>
          </a:p>
          <a:p>
            <a:pPr algn="l"/>
            <a:r>
              <a:rPr lang="en-US" dirty="0"/>
              <a:t>  &lt;servlet-mapping&gt;</a:t>
            </a:r>
          </a:p>
          <a:p>
            <a:pPr algn="l"/>
            <a:r>
              <a:rPr lang="en-US" dirty="0"/>
              <a:t>  &lt;servlet-name&gt;s2&lt;/servlet-name&gt;</a:t>
            </a:r>
          </a:p>
          <a:p>
            <a:pPr algn="l"/>
            <a:r>
              <a:rPr lang="en-US" dirty="0"/>
              <a:t>  &lt;</a:t>
            </a:r>
            <a:r>
              <a:rPr lang="en-US" dirty="0" err="1"/>
              <a:t>url</a:t>
            </a:r>
            <a:r>
              <a:rPr lang="en-US" dirty="0"/>
              <a:t>-pattern&gt;/s2&lt;/</a:t>
            </a:r>
            <a:r>
              <a:rPr lang="en-US" dirty="0" err="1"/>
              <a:t>url</a:t>
            </a:r>
            <a:r>
              <a:rPr lang="en-US" dirty="0"/>
              <a:t>-pattern&gt;</a:t>
            </a:r>
          </a:p>
          <a:p>
            <a:pPr algn="l"/>
            <a:r>
              <a:rPr lang="en-US" dirty="0"/>
              <a:t>  &lt;/servlet-mapping&gt;</a:t>
            </a:r>
            <a:endParaRPr lang="en-US" dirty="0" smtClean="0"/>
          </a:p>
        </p:txBody>
      </p:sp>
      <p:sp>
        <p:nvSpPr>
          <p:cNvPr id="4" name="Title 3"/>
          <p:cNvSpPr>
            <a:spLocks noGrp="1"/>
          </p:cNvSpPr>
          <p:nvPr>
            <p:ph type="ctrTitle"/>
          </p:nvPr>
        </p:nvSpPr>
        <p:spPr>
          <a:xfrm>
            <a:off x="8284191" y="163773"/>
            <a:ext cx="3789529" cy="518615"/>
          </a:xfrm>
        </p:spPr>
        <p:txBody>
          <a:bodyPr>
            <a:normAutofit/>
          </a:bodyPr>
          <a:lstStyle/>
          <a:p>
            <a:pPr algn="r"/>
            <a:r>
              <a:rPr lang="en-US" sz="2800" dirty="0" smtClean="0">
                <a:solidFill>
                  <a:srgbClr val="FF0000"/>
                </a:solidFill>
              </a:rPr>
              <a:t>Http state issue example</a:t>
            </a:r>
            <a:endParaRPr lang="en-US" sz="2800" dirty="0">
              <a:solidFill>
                <a:srgbClr val="FF0000"/>
              </a:solidFill>
            </a:endParaRPr>
          </a:p>
        </p:txBody>
      </p:sp>
    </p:spTree>
    <p:extLst>
      <p:ext uri="{BB962C8B-B14F-4D97-AF65-F5344CB8AC3E}">
        <p14:creationId xmlns:p14="http://schemas.microsoft.com/office/powerpoint/2010/main" val="337597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fontScale="70000" lnSpcReduction="20000"/>
          </a:bodyPr>
          <a:lstStyle/>
          <a:p>
            <a:pPr algn="l"/>
            <a:r>
              <a:rPr lang="en-US" b="1" dirty="0" smtClean="0"/>
              <a:t>Welcome.java</a:t>
            </a:r>
            <a:endParaRPr lang="en-US" b="1" dirty="0" smtClean="0"/>
          </a:p>
          <a:p>
            <a:pPr algn="l"/>
            <a:r>
              <a:rPr lang="en-US" dirty="0"/>
              <a:t>package com.st</a:t>
            </a:r>
            <a:r>
              <a:rPr lang="en-US" dirty="0" smtClean="0"/>
              <a:t>;</a:t>
            </a:r>
            <a:endParaRPr lang="en-US" dirty="0"/>
          </a:p>
          <a:p>
            <a:pPr algn="l"/>
            <a:r>
              <a:rPr lang="en-US" dirty="0"/>
              <a:t>import </a:t>
            </a:r>
            <a:r>
              <a:rPr lang="en-US" dirty="0" err="1"/>
              <a:t>javax.servlet</a:t>
            </a:r>
            <a:r>
              <a:rPr lang="en-US" dirty="0"/>
              <a:t>.*;</a:t>
            </a:r>
          </a:p>
          <a:p>
            <a:pPr algn="l"/>
            <a:r>
              <a:rPr lang="en-US" dirty="0"/>
              <a:t>import </a:t>
            </a:r>
            <a:r>
              <a:rPr lang="en-US" dirty="0" err="1"/>
              <a:t>javax.servlet.http</a:t>
            </a:r>
            <a:r>
              <a:rPr lang="en-US" dirty="0"/>
              <a:t>.*;</a:t>
            </a:r>
          </a:p>
          <a:p>
            <a:pPr algn="l"/>
            <a:r>
              <a:rPr lang="en-US" dirty="0"/>
              <a:t>import java.io</a:t>
            </a:r>
            <a:r>
              <a:rPr lang="en-US" dirty="0" smtClean="0"/>
              <a:t>.*;</a:t>
            </a:r>
            <a:endParaRPr lang="en-US" dirty="0"/>
          </a:p>
          <a:p>
            <a:pPr algn="l"/>
            <a:r>
              <a:rPr lang="en-US" dirty="0"/>
              <a:t>public class Welcome extends </a:t>
            </a:r>
            <a:r>
              <a:rPr lang="en-US" dirty="0" err="1"/>
              <a:t>HttpServlet</a:t>
            </a:r>
            <a:r>
              <a:rPr lang="en-US" dirty="0" smtClean="0"/>
              <a:t>{</a:t>
            </a:r>
            <a:endParaRPr lang="en-US" dirty="0"/>
          </a:p>
          <a:p>
            <a:pPr algn="l"/>
            <a:r>
              <a:rPr lang="en-US" dirty="0"/>
              <a:t>	public void </a:t>
            </a:r>
            <a:r>
              <a:rPr lang="en-US" dirty="0" err="1"/>
              <a:t>doGet</a:t>
            </a:r>
            <a:r>
              <a:rPr lang="en-US" dirty="0"/>
              <a:t>(</a:t>
            </a:r>
            <a:r>
              <a:rPr lang="en-US" dirty="0" err="1"/>
              <a:t>HttpServletRequest</a:t>
            </a:r>
            <a:r>
              <a:rPr lang="en-US" dirty="0"/>
              <a:t> </a:t>
            </a:r>
            <a:r>
              <a:rPr lang="en-US" dirty="0" err="1"/>
              <a:t>req,HttpServletResponse</a:t>
            </a:r>
            <a:r>
              <a:rPr lang="en-US" dirty="0"/>
              <a:t> res) throws </a:t>
            </a:r>
            <a:r>
              <a:rPr lang="en-US" dirty="0" err="1"/>
              <a:t>ServletException,IOException</a:t>
            </a:r>
            <a:endParaRPr lang="en-US" dirty="0"/>
          </a:p>
          <a:p>
            <a:pPr algn="l"/>
            <a:r>
              <a:rPr lang="en-US" dirty="0"/>
              <a:t>	{</a:t>
            </a:r>
          </a:p>
          <a:p>
            <a:pPr algn="l"/>
            <a:r>
              <a:rPr lang="en-US" dirty="0"/>
              <a:t>		String </a:t>
            </a:r>
            <a:r>
              <a:rPr lang="en-US" dirty="0" err="1"/>
              <a:t>str</a:t>
            </a:r>
            <a:r>
              <a:rPr lang="en-US" dirty="0"/>
              <a:t>= </a:t>
            </a:r>
            <a:r>
              <a:rPr lang="en-US" dirty="0" err="1"/>
              <a:t>req.getParameter</a:t>
            </a:r>
            <a:r>
              <a:rPr lang="en-US" dirty="0"/>
              <a:t>("name");</a:t>
            </a:r>
          </a:p>
          <a:p>
            <a:pPr algn="l"/>
            <a:r>
              <a:rPr lang="en-US" dirty="0"/>
              <a:t>		</a:t>
            </a:r>
            <a:r>
              <a:rPr lang="en-US" dirty="0" err="1"/>
              <a:t>ServletContext</a:t>
            </a:r>
            <a:r>
              <a:rPr lang="en-US" dirty="0"/>
              <a:t> </a:t>
            </a:r>
            <a:r>
              <a:rPr lang="en-US" dirty="0" err="1"/>
              <a:t>ctx</a:t>
            </a:r>
            <a:r>
              <a:rPr lang="en-US" dirty="0"/>
              <a:t>= </a:t>
            </a:r>
            <a:r>
              <a:rPr lang="en-US" dirty="0" err="1"/>
              <a:t>getServletConfig</a:t>
            </a:r>
            <a:r>
              <a:rPr lang="en-US" dirty="0"/>
              <a:t>().</a:t>
            </a:r>
            <a:r>
              <a:rPr lang="en-US" dirty="0" err="1"/>
              <a:t>getServletContext</a:t>
            </a:r>
            <a:r>
              <a:rPr lang="en-US" dirty="0"/>
              <a:t>();</a:t>
            </a:r>
          </a:p>
          <a:p>
            <a:pPr algn="l"/>
            <a:r>
              <a:rPr lang="en-US" dirty="0"/>
              <a:t>		</a:t>
            </a:r>
            <a:r>
              <a:rPr lang="en-US" dirty="0" err="1"/>
              <a:t>ctx.setAttribute</a:t>
            </a:r>
            <a:r>
              <a:rPr lang="en-US" dirty="0"/>
              <a:t>("name", </a:t>
            </a:r>
            <a:r>
              <a:rPr lang="en-US" dirty="0" err="1"/>
              <a:t>str</a:t>
            </a:r>
            <a:r>
              <a:rPr lang="en-US" dirty="0" smtClean="0"/>
              <a:t>);</a:t>
            </a:r>
            <a:endParaRPr lang="en-US" dirty="0"/>
          </a:p>
          <a:p>
            <a:pPr algn="l"/>
            <a:r>
              <a:rPr lang="en-US" dirty="0"/>
              <a:t>		</a:t>
            </a:r>
            <a:r>
              <a:rPr lang="en-US" dirty="0" err="1"/>
              <a:t>PrintWriter</a:t>
            </a:r>
            <a:r>
              <a:rPr lang="en-US" dirty="0"/>
              <a:t> out = </a:t>
            </a:r>
            <a:r>
              <a:rPr lang="en-US" dirty="0" err="1"/>
              <a:t>res.getWriter</a:t>
            </a:r>
            <a:r>
              <a:rPr lang="en-US" dirty="0"/>
              <a:t>();</a:t>
            </a:r>
          </a:p>
          <a:p>
            <a:pPr algn="l"/>
            <a:r>
              <a:rPr lang="en-US" dirty="0"/>
              <a:t>		</a:t>
            </a:r>
            <a:r>
              <a:rPr lang="en-US" dirty="0" err="1"/>
              <a:t>out.println</a:t>
            </a:r>
            <a:r>
              <a:rPr lang="en-US" dirty="0"/>
              <a:t>("Welcome "+</a:t>
            </a:r>
            <a:r>
              <a:rPr lang="en-US" dirty="0" err="1"/>
              <a:t>str</a:t>
            </a:r>
            <a:r>
              <a:rPr lang="en-US" dirty="0"/>
              <a:t>);</a:t>
            </a:r>
          </a:p>
          <a:p>
            <a:pPr algn="l"/>
            <a:r>
              <a:rPr lang="en-US" dirty="0"/>
              <a:t>		</a:t>
            </a:r>
            <a:r>
              <a:rPr lang="en-US" dirty="0" err="1"/>
              <a:t>out.println</a:t>
            </a:r>
            <a:r>
              <a:rPr lang="en-US" dirty="0"/>
              <a:t>("&lt;</a:t>
            </a:r>
            <a:r>
              <a:rPr lang="en-US" dirty="0" err="1"/>
              <a:t>br</a:t>
            </a:r>
            <a:r>
              <a:rPr lang="en-US" dirty="0"/>
              <a:t>&gt;&lt;form action=\"s2\" &gt;");</a:t>
            </a:r>
          </a:p>
          <a:p>
            <a:pPr algn="l"/>
            <a:r>
              <a:rPr lang="en-US" dirty="0"/>
              <a:t>		</a:t>
            </a:r>
            <a:r>
              <a:rPr lang="en-US" dirty="0" err="1"/>
              <a:t>out.println</a:t>
            </a:r>
            <a:r>
              <a:rPr lang="en-US" dirty="0"/>
              <a:t>("&lt;input type=submit value=\"Take a Tour\" &gt;");</a:t>
            </a:r>
          </a:p>
          <a:p>
            <a:pPr algn="l"/>
            <a:r>
              <a:rPr lang="en-US" dirty="0"/>
              <a:t>		</a:t>
            </a:r>
            <a:r>
              <a:rPr lang="en-US" dirty="0" err="1"/>
              <a:t>out.println</a:t>
            </a:r>
            <a:r>
              <a:rPr lang="en-US" dirty="0"/>
              <a:t>("&lt;/form</a:t>
            </a:r>
            <a:r>
              <a:rPr lang="en-US" dirty="0" smtClean="0"/>
              <a:t>&gt;");</a:t>
            </a:r>
            <a:endParaRPr lang="en-US" dirty="0"/>
          </a:p>
          <a:p>
            <a:pPr algn="l"/>
            <a:r>
              <a:rPr lang="en-US" dirty="0"/>
              <a:t>	</a:t>
            </a:r>
            <a:r>
              <a:rPr lang="en-US" dirty="0" smtClean="0"/>
              <a:t>}</a:t>
            </a:r>
            <a:endParaRPr lang="en-US" dirty="0"/>
          </a:p>
          <a:p>
            <a:pPr algn="l"/>
            <a:r>
              <a:rPr lang="en-US" dirty="0"/>
              <a:t>}</a:t>
            </a:r>
          </a:p>
          <a:p>
            <a:pPr algn="l"/>
            <a:endParaRPr lang="en-US" dirty="0"/>
          </a:p>
        </p:txBody>
      </p:sp>
      <p:sp>
        <p:nvSpPr>
          <p:cNvPr id="4" name="Title 3"/>
          <p:cNvSpPr>
            <a:spLocks noGrp="1"/>
          </p:cNvSpPr>
          <p:nvPr>
            <p:ph type="ctrTitle"/>
          </p:nvPr>
        </p:nvSpPr>
        <p:spPr>
          <a:xfrm>
            <a:off x="8284191" y="163773"/>
            <a:ext cx="3789529" cy="518615"/>
          </a:xfrm>
        </p:spPr>
        <p:txBody>
          <a:bodyPr>
            <a:normAutofit/>
          </a:bodyPr>
          <a:lstStyle/>
          <a:p>
            <a:pPr algn="r"/>
            <a:r>
              <a:rPr lang="en-US" sz="2800" dirty="0" smtClean="0">
                <a:solidFill>
                  <a:srgbClr val="FF0000"/>
                </a:solidFill>
              </a:rPr>
              <a:t>Http state issue example</a:t>
            </a:r>
            <a:endParaRPr lang="en-US" sz="2800" dirty="0">
              <a:solidFill>
                <a:srgbClr val="FF0000"/>
              </a:solidFill>
            </a:endParaRPr>
          </a:p>
        </p:txBody>
      </p:sp>
    </p:spTree>
    <p:extLst>
      <p:ext uri="{BB962C8B-B14F-4D97-AF65-F5344CB8AC3E}">
        <p14:creationId xmlns:p14="http://schemas.microsoft.com/office/powerpoint/2010/main" val="1647983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fontScale="92500" lnSpcReduction="10000"/>
          </a:bodyPr>
          <a:lstStyle/>
          <a:p>
            <a:pPr algn="l"/>
            <a:r>
              <a:rPr lang="en-US" b="1" dirty="0" smtClean="0"/>
              <a:t>Tour.java</a:t>
            </a:r>
            <a:endParaRPr lang="en-US" b="1" dirty="0" smtClean="0"/>
          </a:p>
          <a:p>
            <a:pPr algn="l"/>
            <a:r>
              <a:rPr lang="en-US" dirty="0"/>
              <a:t>package com.st</a:t>
            </a:r>
            <a:r>
              <a:rPr lang="en-US" dirty="0" smtClean="0"/>
              <a:t>;</a:t>
            </a:r>
            <a:endParaRPr lang="en-US" dirty="0"/>
          </a:p>
          <a:p>
            <a:pPr algn="l"/>
            <a:r>
              <a:rPr lang="en-US" dirty="0"/>
              <a:t>import </a:t>
            </a:r>
            <a:r>
              <a:rPr lang="en-US" dirty="0" err="1"/>
              <a:t>javax.servlet</a:t>
            </a:r>
            <a:r>
              <a:rPr lang="en-US" dirty="0"/>
              <a:t>.*;</a:t>
            </a:r>
          </a:p>
          <a:p>
            <a:pPr algn="l"/>
            <a:r>
              <a:rPr lang="en-US" dirty="0"/>
              <a:t>import </a:t>
            </a:r>
            <a:r>
              <a:rPr lang="en-US" dirty="0" err="1"/>
              <a:t>javax.servlet.http</a:t>
            </a:r>
            <a:r>
              <a:rPr lang="en-US" dirty="0"/>
              <a:t>.*;</a:t>
            </a:r>
          </a:p>
          <a:p>
            <a:pPr algn="l"/>
            <a:r>
              <a:rPr lang="en-US" dirty="0"/>
              <a:t>import java.io</a:t>
            </a:r>
            <a:r>
              <a:rPr lang="en-US" dirty="0" smtClean="0"/>
              <a:t>.*;</a:t>
            </a:r>
            <a:endParaRPr lang="en-US" dirty="0"/>
          </a:p>
          <a:p>
            <a:pPr algn="l"/>
            <a:r>
              <a:rPr lang="en-US" dirty="0"/>
              <a:t>public class </a:t>
            </a:r>
            <a:r>
              <a:rPr lang="en-US" dirty="0" err="1" smtClean="0"/>
              <a:t>Javaextends</a:t>
            </a:r>
            <a:r>
              <a:rPr lang="en-US" dirty="0" smtClean="0"/>
              <a:t> </a:t>
            </a:r>
            <a:r>
              <a:rPr lang="en-US" dirty="0" err="1"/>
              <a:t>HttpServlet</a:t>
            </a:r>
            <a:r>
              <a:rPr lang="en-US" dirty="0" smtClean="0"/>
              <a:t>{</a:t>
            </a:r>
            <a:endParaRPr lang="en-US" dirty="0"/>
          </a:p>
          <a:p>
            <a:pPr algn="l"/>
            <a:r>
              <a:rPr lang="en-US" dirty="0"/>
              <a:t>	public void </a:t>
            </a:r>
            <a:r>
              <a:rPr lang="en-US" dirty="0" err="1"/>
              <a:t>doGet</a:t>
            </a:r>
            <a:r>
              <a:rPr lang="en-US" dirty="0"/>
              <a:t>(</a:t>
            </a:r>
            <a:r>
              <a:rPr lang="en-US" dirty="0" err="1"/>
              <a:t>HttpServletRequest</a:t>
            </a:r>
            <a:r>
              <a:rPr lang="en-US" dirty="0"/>
              <a:t> </a:t>
            </a:r>
            <a:r>
              <a:rPr lang="en-US" dirty="0" err="1"/>
              <a:t>req,HttpServletResponse</a:t>
            </a:r>
            <a:r>
              <a:rPr lang="en-US" dirty="0"/>
              <a:t> res) throws </a:t>
            </a:r>
            <a:r>
              <a:rPr lang="en-US" dirty="0" err="1"/>
              <a:t>ServletException,IOException</a:t>
            </a:r>
            <a:endParaRPr lang="en-US" dirty="0"/>
          </a:p>
          <a:p>
            <a:pPr algn="l"/>
            <a:r>
              <a:rPr lang="en-US" dirty="0"/>
              <a:t>	</a:t>
            </a:r>
            <a:r>
              <a:rPr lang="en-US" dirty="0" smtClean="0"/>
              <a:t>{</a:t>
            </a:r>
          </a:p>
          <a:p>
            <a:pPr algn="l"/>
            <a:r>
              <a:rPr lang="en-US" dirty="0"/>
              <a:t>	</a:t>
            </a:r>
            <a:r>
              <a:rPr lang="en-US" dirty="0" smtClean="0"/>
              <a:t> </a:t>
            </a:r>
            <a:r>
              <a:rPr lang="en-US" dirty="0" err="1" smtClean="0"/>
              <a:t>ServletContext</a:t>
            </a:r>
            <a:r>
              <a:rPr lang="en-US" dirty="0" smtClean="0"/>
              <a:t> </a:t>
            </a:r>
            <a:r>
              <a:rPr lang="en-US" dirty="0" err="1" smtClean="0"/>
              <a:t>ctx</a:t>
            </a:r>
            <a:r>
              <a:rPr lang="en-US" dirty="0" smtClean="0"/>
              <a:t>= </a:t>
            </a:r>
            <a:r>
              <a:rPr lang="en-US" dirty="0" err="1" smtClean="0"/>
              <a:t>getServletConfig</a:t>
            </a:r>
            <a:r>
              <a:rPr lang="en-US" dirty="0" smtClean="0"/>
              <a:t>().</a:t>
            </a:r>
            <a:r>
              <a:rPr lang="en-US" dirty="0" err="1" smtClean="0"/>
              <a:t>getServletContext</a:t>
            </a:r>
            <a:r>
              <a:rPr lang="en-US" dirty="0" smtClean="0"/>
              <a:t>();</a:t>
            </a:r>
          </a:p>
          <a:p>
            <a:r>
              <a:rPr lang="en-US" dirty="0" smtClean="0"/>
              <a:t>String </a:t>
            </a:r>
            <a:r>
              <a:rPr lang="en-US" dirty="0" err="1"/>
              <a:t>str</a:t>
            </a:r>
            <a:r>
              <a:rPr lang="en-US" dirty="0"/>
              <a:t> = (String)</a:t>
            </a:r>
            <a:r>
              <a:rPr lang="en-US" dirty="0" err="1"/>
              <a:t>ctx.getAttribute</a:t>
            </a:r>
            <a:r>
              <a:rPr lang="en-US" dirty="0"/>
              <a:t>("name");</a:t>
            </a:r>
            <a:r>
              <a:rPr lang="en-US" dirty="0"/>
              <a:t>		</a:t>
            </a:r>
            <a:endParaRPr lang="en-US" dirty="0"/>
          </a:p>
          <a:p>
            <a:r>
              <a:rPr lang="en-US" dirty="0"/>
              <a:t>		</a:t>
            </a:r>
            <a:r>
              <a:rPr lang="en-US" dirty="0" err="1"/>
              <a:t>PrintWriter</a:t>
            </a:r>
            <a:r>
              <a:rPr lang="en-US" dirty="0"/>
              <a:t> out = </a:t>
            </a:r>
            <a:r>
              <a:rPr lang="en-US" dirty="0" err="1"/>
              <a:t>res.getWriter</a:t>
            </a:r>
            <a:r>
              <a:rPr lang="en-US" dirty="0"/>
              <a:t>();</a:t>
            </a:r>
          </a:p>
          <a:p>
            <a:r>
              <a:rPr lang="en-US" dirty="0" err="1"/>
              <a:t>out.println</a:t>
            </a:r>
            <a:r>
              <a:rPr lang="en-US" dirty="0"/>
              <a:t>("Welcome "+</a:t>
            </a:r>
            <a:r>
              <a:rPr lang="en-US" dirty="0" err="1"/>
              <a:t>str</a:t>
            </a:r>
            <a:r>
              <a:rPr lang="en-US" dirty="0"/>
              <a:t>);</a:t>
            </a:r>
          </a:p>
          <a:p>
            <a:r>
              <a:rPr lang="en-US" dirty="0" err="1"/>
              <a:t>out.println</a:t>
            </a:r>
            <a:r>
              <a:rPr lang="en-US" dirty="0"/>
              <a:t>("&lt;</a:t>
            </a:r>
            <a:r>
              <a:rPr lang="en-US" dirty="0" err="1"/>
              <a:t>br</a:t>
            </a:r>
            <a:r>
              <a:rPr lang="en-US" dirty="0"/>
              <a:t>&gt; Site is Down");</a:t>
            </a:r>
            <a:r>
              <a:rPr lang="en-US" dirty="0"/>
              <a:t>	</a:t>
            </a:r>
            <a:r>
              <a:rPr lang="en-US" dirty="0" smtClean="0"/>
              <a:t>}</a:t>
            </a:r>
            <a:endParaRPr lang="en-US" dirty="0"/>
          </a:p>
          <a:p>
            <a:pPr algn="l"/>
            <a:r>
              <a:rPr lang="en-US" dirty="0"/>
              <a:t>}</a:t>
            </a:r>
          </a:p>
          <a:p>
            <a:pPr algn="l"/>
            <a:endParaRPr lang="en-US" dirty="0"/>
          </a:p>
        </p:txBody>
      </p:sp>
      <p:sp>
        <p:nvSpPr>
          <p:cNvPr id="4" name="Title 3"/>
          <p:cNvSpPr>
            <a:spLocks noGrp="1"/>
          </p:cNvSpPr>
          <p:nvPr>
            <p:ph type="ctrTitle"/>
          </p:nvPr>
        </p:nvSpPr>
        <p:spPr>
          <a:xfrm>
            <a:off x="8284191" y="163773"/>
            <a:ext cx="3789529" cy="518615"/>
          </a:xfrm>
        </p:spPr>
        <p:txBody>
          <a:bodyPr>
            <a:normAutofit/>
          </a:bodyPr>
          <a:lstStyle/>
          <a:p>
            <a:pPr algn="r"/>
            <a:r>
              <a:rPr lang="en-US" sz="2800" dirty="0" smtClean="0">
                <a:solidFill>
                  <a:srgbClr val="FF0000"/>
                </a:solidFill>
              </a:rPr>
              <a:t>Http state issue example</a:t>
            </a:r>
            <a:endParaRPr lang="en-US" sz="2800" dirty="0">
              <a:solidFill>
                <a:srgbClr val="FF0000"/>
              </a:solidFill>
            </a:endParaRPr>
          </a:p>
        </p:txBody>
      </p:sp>
    </p:spTree>
    <p:extLst>
      <p:ext uri="{BB962C8B-B14F-4D97-AF65-F5344CB8AC3E}">
        <p14:creationId xmlns:p14="http://schemas.microsoft.com/office/powerpoint/2010/main" val="2223955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96037" y="859808"/>
            <a:ext cx="10931856" cy="5786651"/>
          </a:xfrm>
        </p:spPr>
        <p:txBody>
          <a:bodyPr>
            <a:normAutofit/>
          </a:bodyPr>
          <a:lstStyle/>
          <a:p>
            <a:pPr algn="l"/>
            <a:r>
              <a:rPr lang="en-US" b="1" dirty="0"/>
              <a:t>Session Tracking Techniques</a:t>
            </a:r>
          </a:p>
          <a:p>
            <a:pPr algn="l"/>
            <a:endParaRPr lang="en-US" dirty="0" smtClean="0"/>
          </a:p>
          <a:p>
            <a:pPr algn="l"/>
            <a:r>
              <a:rPr lang="en-US" dirty="0" smtClean="0"/>
              <a:t>There </a:t>
            </a:r>
            <a:r>
              <a:rPr lang="en-US" dirty="0"/>
              <a:t>are four techniques used in Session tracking:</a:t>
            </a:r>
          </a:p>
          <a:p>
            <a:pPr algn="l"/>
            <a:endParaRPr lang="en-US" b="1" dirty="0" smtClean="0"/>
          </a:p>
          <a:p>
            <a:pPr algn="l"/>
            <a:r>
              <a:rPr lang="en-US" b="1" dirty="0" smtClean="0"/>
              <a:t>1. Cookies</a:t>
            </a:r>
            <a:endParaRPr lang="en-US" dirty="0"/>
          </a:p>
          <a:p>
            <a:pPr algn="l"/>
            <a:r>
              <a:rPr lang="en-US" b="1" dirty="0" smtClean="0"/>
              <a:t>2. Hidden </a:t>
            </a:r>
            <a:r>
              <a:rPr lang="en-US" b="1" dirty="0"/>
              <a:t>Form Field</a:t>
            </a:r>
            <a:endParaRPr lang="en-US" dirty="0"/>
          </a:p>
          <a:p>
            <a:pPr algn="l"/>
            <a:r>
              <a:rPr lang="en-US" b="1" dirty="0" smtClean="0"/>
              <a:t>3. URL </a:t>
            </a:r>
            <a:r>
              <a:rPr lang="en-US" b="1" dirty="0"/>
              <a:t>Rewriting</a:t>
            </a:r>
            <a:endParaRPr lang="en-US" dirty="0"/>
          </a:p>
          <a:p>
            <a:pPr algn="l"/>
            <a:r>
              <a:rPr lang="en-US" b="1" dirty="0" smtClean="0"/>
              <a:t>4. </a:t>
            </a:r>
            <a:r>
              <a:rPr lang="en-US" b="1" dirty="0" err="1" smtClean="0"/>
              <a:t>HttpSession</a:t>
            </a:r>
            <a:endParaRPr lang="en-US" dirty="0"/>
          </a:p>
          <a:p>
            <a:pPr algn="l"/>
            <a:endParaRPr lang="en-US" dirty="0" smtClean="0"/>
          </a:p>
        </p:txBody>
      </p:sp>
      <p:sp>
        <p:nvSpPr>
          <p:cNvPr id="4" name="Title 3"/>
          <p:cNvSpPr>
            <a:spLocks noGrp="1"/>
          </p:cNvSpPr>
          <p:nvPr>
            <p:ph type="ctrTitle"/>
          </p:nvPr>
        </p:nvSpPr>
        <p:spPr>
          <a:xfrm>
            <a:off x="8284191" y="163773"/>
            <a:ext cx="3789529" cy="518615"/>
          </a:xfrm>
        </p:spPr>
        <p:txBody>
          <a:bodyPr>
            <a:normAutofit fontScale="90000"/>
          </a:bodyPr>
          <a:lstStyle/>
          <a:p>
            <a:r>
              <a:rPr lang="en-US" sz="2800" dirty="0">
                <a:solidFill>
                  <a:srgbClr val="FF0000"/>
                </a:solidFill>
              </a:rPr>
              <a:t>Session Tracking Techniques</a:t>
            </a:r>
          </a:p>
        </p:txBody>
      </p:sp>
    </p:spTree>
    <p:extLst>
      <p:ext uri="{BB962C8B-B14F-4D97-AF65-F5344CB8AC3E}">
        <p14:creationId xmlns:p14="http://schemas.microsoft.com/office/powerpoint/2010/main" val="29871188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LINAME" val="๠๹๎๷๬๾๾๴๱๴๰๯"/>
  <p:tag name="DATETIME" val="ใฺ฽ฺ฽฻฼เหห฼฾ๅ฼฾๛๘หำ๒๘๟ึเๅ฾฻ิ"/>
  <p:tag name="DONEBY" val="๞๟๧ກ๰๽๸๬๽"/>
  <p:tag name="IPADDRESS" val="๯๷๳๮ຂ๷฻฻ใแ"/>
  <p:tag name="APPVER" val="฾ู฻"/>
  <p:tag name="RANDOM" val="11"/>
  <p:tag name="CHECKSUM"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1932</TotalTime>
  <Words>2697</Words>
  <Application>Microsoft Office PowerPoint</Application>
  <PresentationFormat>Widescreen</PresentationFormat>
  <Paragraphs>594</Paragraphs>
  <Slides>54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Calibri Light</vt:lpstr>
      <vt:lpstr>Office Theme</vt:lpstr>
      <vt:lpstr>PowerPoint Presentation</vt:lpstr>
      <vt:lpstr>Agenda</vt:lpstr>
      <vt:lpstr>Session Tracking</vt:lpstr>
      <vt:lpstr>Session Tracking</vt:lpstr>
      <vt:lpstr>Http state issue example</vt:lpstr>
      <vt:lpstr>Http state issue example</vt:lpstr>
      <vt:lpstr>Http state issue example</vt:lpstr>
      <vt:lpstr>Http state issue example</vt:lpstr>
      <vt:lpstr>Session Tracking Techniques</vt:lpstr>
      <vt:lpstr>Cookies</vt:lpstr>
      <vt:lpstr>Cookies</vt:lpstr>
      <vt:lpstr>Cookies</vt:lpstr>
      <vt:lpstr>Cookies</vt:lpstr>
      <vt:lpstr>Cookies</vt:lpstr>
      <vt:lpstr>Cookies</vt:lpstr>
      <vt:lpstr>Cookies Example</vt:lpstr>
      <vt:lpstr>Hidden Form Field</vt:lpstr>
      <vt:lpstr>Hidden Form Field</vt:lpstr>
      <vt:lpstr>Hidden Form Field example</vt:lpstr>
      <vt:lpstr>PowerPoint Presentation</vt:lpstr>
      <vt:lpstr>URL Rewriting</vt:lpstr>
      <vt:lpstr>URL Rewriting</vt:lpstr>
      <vt:lpstr>URL Rewriting example</vt:lpstr>
      <vt:lpstr>HttpSession</vt:lpstr>
      <vt:lpstr>PowerPoint Presentation</vt:lpstr>
      <vt:lpstr>PowerPoint Presentation</vt:lpstr>
      <vt:lpstr>HttpSession</vt:lpstr>
      <vt:lpstr>HttpSession</vt:lpstr>
      <vt:lpstr>HttpSession example</vt:lpstr>
      <vt:lpstr>Listener’s in servlet</vt:lpstr>
      <vt:lpstr>PowerPoint Presentation</vt:lpstr>
      <vt:lpstr>PowerPoint Presentation</vt:lpstr>
      <vt:lpstr>Listener’s in servlet</vt:lpstr>
      <vt:lpstr>SessionListener example</vt:lpstr>
      <vt:lpstr>SessionListener example</vt:lpstr>
      <vt:lpstr>SessionListener example</vt:lpstr>
      <vt:lpstr>SessionListener example</vt:lpstr>
      <vt:lpstr>SessionListener example</vt:lpstr>
      <vt:lpstr>Servlet Filter</vt:lpstr>
      <vt:lpstr>Servlet Filter</vt:lpstr>
      <vt:lpstr>Servlet Filter</vt:lpstr>
      <vt:lpstr>Servlet Filter</vt:lpstr>
      <vt:lpstr>Servlet Filter</vt:lpstr>
      <vt:lpstr>Servlet Filter</vt:lpstr>
      <vt:lpstr>Servlet Filter</vt:lpstr>
      <vt:lpstr>Filter example</vt:lpstr>
      <vt:lpstr>Filter example</vt:lpstr>
      <vt:lpstr>Filter example</vt:lpstr>
      <vt:lpstr>Filter example</vt:lpstr>
      <vt:lpstr>Filter example</vt:lpstr>
      <vt:lpstr>Filter example</vt:lpstr>
      <vt:lpstr>Filter example</vt:lpstr>
      <vt:lpstr>Filter example</vt:lpstr>
      <vt:lpstr>Summary</vt:lpstr>
    </vt:vector>
  </TitlesOfParts>
  <Company>STMicroelectronics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Servlet</dc:title>
  <dc:creator>Rohit VERMA ICT-SCC</dc:creator>
  <cp:lastModifiedBy>Nitin -</cp:lastModifiedBy>
  <cp:revision>193</cp:revision>
  <dcterms:created xsi:type="dcterms:W3CDTF">2015-08-02T07:31:50Z</dcterms:created>
  <dcterms:modified xsi:type="dcterms:W3CDTF">2017-01-31T17:25:21Z</dcterms:modified>
</cp:coreProperties>
</file>