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2" r:id="rId3"/>
    <p:sldId id="296" r:id="rId4"/>
    <p:sldId id="293" r:id="rId5"/>
    <p:sldId id="257" r:id="rId6"/>
    <p:sldId id="297" r:id="rId7"/>
    <p:sldId id="258" r:id="rId8"/>
    <p:sldId id="259" r:id="rId9"/>
    <p:sldId id="260" r:id="rId10"/>
    <p:sldId id="261" r:id="rId11"/>
    <p:sldId id="262" r:id="rId12"/>
    <p:sldId id="265" r:id="rId13"/>
    <p:sldId id="263" r:id="rId14"/>
    <p:sldId id="264" r:id="rId15"/>
    <p:sldId id="298" r:id="rId16"/>
    <p:sldId id="299" r:id="rId17"/>
    <p:sldId id="266" r:id="rId18"/>
    <p:sldId id="268" r:id="rId19"/>
    <p:sldId id="269" r:id="rId20"/>
    <p:sldId id="270" r:id="rId21"/>
    <p:sldId id="271" r:id="rId22"/>
    <p:sldId id="272" r:id="rId23"/>
    <p:sldId id="273" r:id="rId24"/>
    <p:sldId id="274" r:id="rId25"/>
    <p:sldId id="275" r:id="rId26"/>
    <p:sldId id="276" r:id="rId27"/>
    <p:sldId id="279" r:id="rId28"/>
    <p:sldId id="278"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4" r:id="rId42"/>
    <p:sldId id="295" r:id="rId43"/>
    <p:sldId id="300" r:id="rId44"/>
    <p:sldId id="302" r:id="rId45"/>
    <p:sldId id="303" r:id="rId46"/>
    <p:sldId id="304" r:id="rId47"/>
    <p:sldId id="301" r:id="rId48"/>
  </p:sldIdLst>
  <p:sldSz cx="12192000" cy="6858000"/>
  <p:notesSz cx="6858000" cy="9144000"/>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9" autoAdjust="0"/>
    <p:restoredTop sz="94660"/>
  </p:normalViewPr>
  <p:slideViewPr>
    <p:cSldViewPr snapToGrid="0">
      <p:cViewPr varScale="1">
        <p:scale>
          <a:sx n="87" d="100"/>
          <a:sy n="87" d="100"/>
        </p:scale>
        <p:origin x="59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AEF381-65D0-4820-9FE3-2B54C2D046F7}"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A0C7C-A3B8-496D-8979-4693143B2133}" type="slidenum">
              <a:rPr lang="en-US" smtClean="0"/>
              <a:t>‹#›</a:t>
            </a:fld>
            <a:endParaRPr lang="en-US"/>
          </a:p>
        </p:txBody>
      </p:sp>
    </p:spTree>
    <p:extLst>
      <p:ext uri="{BB962C8B-B14F-4D97-AF65-F5344CB8AC3E}">
        <p14:creationId xmlns:p14="http://schemas.microsoft.com/office/powerpoint/2010/main" val="205283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AEF381-65D0-4820-9FE3-2B54C2D046F7}"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A0C7C-A3B8-496D-8979-4693143B2133}" type="slidenum">
              <a:rPr lang="en-US" smtClean="0"/>
              <a:t>‹#›</a:t>
            </a:fld>
            <a:endParaRPr lang="en-US"/>
          </a:p>
        </p:txBody>
      </p:sp>
    </p:spTree>
    <p:extLst>
      <p:ext uri="{BB962C8B-B14F-4D97-AF65-F5344CB8AC3E}">
        <p14:creationId xmlns:p14="http://schemas.microsoft.com/office/powerpoint/2010/main" val="444329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AEF381-65D0-4820-9FE3-2B54C2D046F7}"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A0C7C-A3B8-496D-8979-4693143B2133}" type="slidenum">
              <a:rPr lang="en-US" smtClean="0"/>
              <a:t>‹#›</a:t>
            </a:fld>
            <a:endParaRPr lang="en-US"/>
          </a:p>
        </p:txBody>
      </p:sp>
    </p:spTree>
    <p:extLst>
      <p:ext uri="{BB962C8B-B14F-4D97-AF65-F5344CB8AC3E}">
        <p14:creationId xmlns:p14="http://schemas.microsoft.com/office/powerpoint/2010/main" val="1175877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AEF381-65D0-4820-9FE3-2B54C2D046F7}"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A0C7C-A3B8-496D-8979-4693143B2133}" type="slidenum">
              <a:rPr lang="en-US" smtClean="0"/>
              <a:t>‹#›</a:t>
            </a:fld>
            <a:endParaRPr lang="en-US"/>
          </a:p>
        </p:txBody>
      </p:sp>
    </p:spTree>
    <p:extLst>
      <p:ext uri="{BB962C8B-B14F-4D97-AF65-F5344CB8AC3E}">
        <p14:creationId xmlns:p14="http://schemas.microsoft.com/office/powerpoint/2010/main" val="619798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AEF381-65D0-4820-9FE3-2B54C2D046F7}"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A0C7C-A3B8-496D-8979-4693143B2133}" type="slidenum">
              <a:rPr lang="en-US" smtClean="0"/>
              <a:t>‹#›</a:t>
            </a:fld>
            <a:endParaRPr lang="en-US"/>
          </a:p>
        </p:txBody>
      </p:sp>
    </p:spTree>
    <p:extLst>
      <p:ext uri="{BB962C8B-B14F-4D97-AF65-F5344CB8AC3E}">
        <p14:creationId xmlns:p14="http://schemas.microsoft.com/office/powerpoint/2010/main" val="179316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AEF381-65D0-4820-9FE3-2B54C2D046F7}" type="datetimeFigureOut">
              <a:rPr lang="en-US" smtClean="0"/>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A0C7C-A3B8-496D-8979-4693143B2133}" type="slidenum">
              <a:rPr lang="en-US" smtClean="0"/>
              <a:t>‹#›</a:t>
            </a:fld>
            <a:endParaRPr lang="en-US"/>
          </a:p>
        </p:txBody>
      </p:sp>
    </p:spTree>
    <p:extLst>
      <p:ext uri="{BB962C8B-B14F-4D97-AF65-F5344CB8AC3E}">
        <p14:creationId xmlns:p14="http://schemas.microsoft.com/office/powerpoint/2010/main" val="4006978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AEF381-65D0-4820-9FE3-2B54C2D046F7}" type="datetimeFigureOut">
              <a:rPr lang="en-US" smtClean="0"/>
              <a:t>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2A0C7C-A3B8-496D-8979-4693143B2133}" type="slidenum">
              <a:rPr lang="en-US" smtClean="0"/>
              <a:t>‹#›</a:t>
            </a:fld>
            <a:endParaRPr lang="en-US"/>
          </a:p>
        </p:txBody>
      </p:sp>
    </p:spTree>
    <p:extLst>
      <p:ext uri="{BB962C8B-B14F-4D97-AF65-F5344CB8AC3E}">
        <p14:creationId xmlns:p14="http://schemas.microsoft.com/office/powerpoint/2010/main" val="4276189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AEF381-65D0-4820-9FE3-2B54C2D046F7}" type="datetimeFigureOut">
              <a:rPr lang="en-US" smtClean="0"/>
              <a:t>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2A0C7C-A3B8-496D-8979-4693143B2133}" type="slidenum">
              <a:rPr lang="en-US" smtClean="0"/>
              <a:t>‹#›</a:t>
            </a:fld>
            <a:endParaRPr lang="en-US"/>
          </a:p>
        </p:txBody>
      </p:sp>
    </p:spTree>
    <p:extLst>
      <p:ext uri="{BB962C8B-B14F-4D97-AF65-F5344CB8AC3E}">
        <p14:creationId xmlns:p14="http://schemas.microsoft.com/office/powerpoint/2010/main" val="3783955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AEF381-65D0-4820-9FE3-2B54C2D046F7}" type="datetimeFigureOut">
              <a:rPr lang="en-US" smtClean="0"/>
              <a:t>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2A0C7C-A3B8-496D-8979-4693143B2133}" type="slidenum">
              <a:rPr lang="en-US" smtClean="0"/>
              <a:t>‹#›</a:t>
            </a:fld>
            <a:endParaRPr lang="en-US"/>
          </a:p>
        </p:txBody>
      </p:sp>
    </p:spTree>
    <p:extLst>
      <p:ext uri="{BB962C8B-B14F-4D97-AF65-F5344CB8AC3E}">
        <p14:creationId xmlns:p14="http://schemas.microsoft.com/office/powerpoint/2010/main" val="2556639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AEF381-65D0-4820-9FE3-2B54C2D046F7}" type="datetimeFigureOut">
              <a:rPr lang="en-US" smtClean="0"/>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A0C7C-A3B8-496D-8979-4693143B2133}" type="slidenum">
              <a:rPr lang="en-US" smtClean="0"/>
              <a:t>‹#›</a:t>
            </a:fld>
            <a:endParaRPr lang="en-US"/>
          </a:p>
        </p:txBody>
      </p:sp>
    </p:spTree>
    <p:extLst>
      <p:ext uri="{BB962C8B-B14F-4D97-AF65-F5344CB8AC3E}">
        <p14:creationId xmlns:p14="http://schemas.microsoft.com/office/powerpoint/2010/main" val="3531206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AEF381-65D0-4820-9FE3-2B54C2D046F7}" type="datetimeFigureOut">
              <a:rPr lang="en-US" smtClean="0"/>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A0C7C-A3B8-496D-8979-4693143B2133}" type="slidenum">
              <a:rPr lang="en-US" smtClean="0"/>
              <a:t>‹#›</a:t>
            </a:fld>
            <a:endParaRPr lang="en-US"/>
          </a:p>
        </p:txBody>
      </p:sp>
    </p:spTree>
    <p:extLst>
      <p:ext uri="{BB962C8B-B14F-4D97-AF65-F5344CB8AC3E}">
        <p14:creationId xmlns:p14="http://schemas.microsoft.com/office/powerpoint/2010/main" val="270367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AEF381-65D0-4820-9FE3-2B54C2D046F7}" type="datetimeFigureOut">
              <a:rPr lang="en-US" smtClean="0"/>
              <a:t>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2A0C7C-A3B8-496D-8979-4693143B2133}" type="slidenum">
              <a:rPr lang="en-US" smtClean="0"/>
              <a:t>‹#›</a:t>
            </a:fld>
            <a:endParaRPr lang="en-US"/>
          </a:p>
        </p:txBody>
      </p:sp>
    </p:spTree>
    <p:extLst>
      <p:ext uri="{BB962C8B-B14F-4D97-AF65-F5344CB8AC3E}">
        <p14:creationId xmlns:p14="http://schemas.microsoft.com/office/powerpoint/2010/main" val="3125271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r>
              <a:rPr lang="en-US" sz="4800" b="1" dirty="0"/>
              <a:t>Java Server Page</a:t>
            </a:r>
            <a:r>
              <a:rPr lang="en-US" sz="4800" dirty="0"/>
              <a:t> (</a:t>
            </a:r>
            <a:r>
              <a:rPr lang="en-US" sz="4800" b="1" dirty="0"/>
              <a:t>JSP</a:t>
            </a:r>
            <a:r>
              <a:rPr lang="en-US" sz="4800" dirty="0"/>
              <a:t>)</a:t>
            </a:r>
          </a:p>
        </p:txBody>
      </p:sp>
      <p:sp>
        <p:nvSpPr>
          <p:cNvPr id="4" name="Title 3"/>
          <p:cNvSpPr>
            <a:spLocks noGrp="1"/>
          </p:cNvSpPr>
          <p:nvPr>
            <p:ph type="ctrTitle"/>
          </p:nvPr>
        </p:nvSpPr>
        <p:spPr>
          <a:xfrm>
            <a:off x="9262280" y="163773"/>
            <a:ext cx="2811439" cy="518615"/>
          </a:xfrm>
        </p:spPr>
        <p:txBody>
          <a:bodyPr>
            <a:normAutofit/>
          </a:bodyPr>
          <a:lstStyle/>
          <a:p>
            <a:pPr algn="r"/>
            <a:r>
              <a:rPr lang="en-US" sz="2800" dirty="0" smtClean="0">
                <a:solidFill>
                  <a:srgbClr val="FF0000"/>
                </a:solidFill>
              </a:rPr>
              <a:t> </a:t>
            </a:r>
            <a:endParaRPr lang="en-US" sz="2800" dirty="0">
              <a:solidFill>
                <a:srgbClr val="FF0000"/>
              </a:solidFill>
            </a:endParaRPr>
          </a:p>
        </p:txBody>
      </p:sp>
    </p:spTree>
    <p:extLst>
      <p:ext uri="{BB962C8B-B14F-4D97-AF65-F5344CB8AC3E}">
        <p14:creationId xmlns:p14="http://schemas.microsoft.com/office/powerpoint/2010/main" val="36231996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fontScale="92500" lnSpcReduction="20000"/>
          </a:bodyPr>
          <a:lstStyle/>
          <a:p>
            <a:pPr algn="l"/>
            <a:r>
              <a:rPr lang="en-US" sz="2800" b="1" dirty="0" err="1"/>
              <a:t>javax.servlet.jsp</a:t>
            </a:r>
            <a:r>
              <a:rPr lang="en-US" sz="2800" b="1" dirty="0"/>
              <a:t> package</a:t>
            </a:r>
          </a:p>
          <a:p>
            <a:pPr algn="l"/>
            <a:r>
              <a:rPr lang="en-US" sz="2800" b="1" dirty="0"/>
              <a:t> </a:t>
            </a:r>
          </a:p>
          <a:p>
            <a:pPr algn="l"/>
            <a:r>
              <a:rPr lang="en-US" sz="2800" dirty="0"/>
              <a:t>The </a:t>
            </a:r>
            <a:r>
              <a:rPr lang="en-US" sz="2800" dirty="0" err="1"/>
              <a:t>javax.servlet.jsp</a:t>
            </a:r>
            <a:r>
              <a:rPr lang="en-US" sz="2800" dirty="0"/>
              <a:t> package has two interfaces and </a:t>
            </a:r>
            <a:r>
              <a:rPr lang="en-US" sz="2800" dirty="0" smtClean="0"/>
              <a:t>classes. The </a:t>
            </a:r>
            <a:r>
              <a:rPr lang="en-US" sz="2800" dirty="0"/>
              <a:t>two interfaces are as follows:</a:t>
            </a:r>
          </a:p>
          <a:p>
            <a:pPr algn="l"/>
            <a:r>
              <a:rPr lang="en-US" sz="2800" dirty="0"/>
              <a:t> 1.JspPage</a:t>
            </a:r>
          </a:p>
          <a:p>
            <a:pPr algn="l"/>
            <a:r>
              <a:rPr lang="en-US" sz="2800" dirty="0"/>
              <a:t> 2.HttpJspPage</a:t>
            </a:r>
          </a:p>
          <a:p>
            <a:pPr algn="l"/>
            <a:r>
              <a:rPr lang="en-US" sz="2800" dirty="0"/>
              <a:t> </a:t>
            </a:r>
          </a:p>
          <a:p>
            <a:pPr algn="l"/>
            <a:r>
              <a:rPr lang="en-US" sz="2800" dirty="0"/>
              <a:t>The classes are as follows:</a:t>
            </a:r>
          </a:p>
          <a:p>
            <a:pPr algn="l"/>
            <a:r>
              <a:rPr lang="en-US" sz="2800" dirty="0"/>
              <a:t> •</a:t>
            </a:r>
            <a:r>
              <a:rPr lang="en-US" sz="2800" dirty="0" err="1"/>
              <a:t>JspWriter</a:t>
            </a:r>
            <a:endParaRPr lang="en-US" sz="2800" dirty="0"/>
          </a:p>
          <a:p>
            <a:pPr algn="l"/>
            <a:r>
              <a:rPr lang="en-US" sz="2800" dirty="0"/>
              <a:t> •</a:t>
            </a:r>
            <a:r>
              <a:rPr lang="en-US" sz="2800" dirty="0" err="1"/>
              <a:t>PageContext</a:t>
            </a:r>
            <a:endParaRPr lang="en-US" sz="2800" dirty="0"/>
          </a:p>
          <a:p>
            <a:pPr algn="l"/>
            <a:r>
              <a:rPr lang="en-US" sz="2800" dirty="0"/>
              <a:t> •</a:t>
            </a:r>
            <a:r>
              <a:rPr lang="en-US" sz="2800" dirty="0" err="1"/>
              <a:t>JspFactory</a:t>
            </a:r>
            <a:endParaRPr lang="en-US" sz="2800" dirty="0"/>
          </a:p>
          <a:p>
            <a:pPr algn="l"/>
            <a:r>
              <a:rPr lang="en-US" sz="2800" dirty="0"/>
              <a:t> •</a:t>
            </a:r>
            <a:r>
              <a:rPr lang="en-US" sz="2800" dirty="0" err="1"/>
              <a:t>JspEngineInfo</a:t>
            </a:r>
            <a:endParaRPr lang="en-US" sz="2800" dirty="0"/>
          </a:p>
          <a:p>
            <a:pPr algn="l"/>
            <a:r>
              <a:rPr lang="en-US" sz="2800" dirty="0"/>
              <a:t> •</a:t>
            </a:r>
            <a:r>
              <a:rPr lang="en-US" sz="2800" dirty="0" err="1"/>
              <a:t>JspException</a:t>
            </a:r>
            <a:endParaRPr lang="en-US" sz="2800" dirty="0"/>
          </a:p>
          <a:p>
            <a:pPr algn="l"/>
            <a:r>
              <a:rPr lang="en-US" sz="2800" dirty="0"/>
              <a:t> •</a:t>
            </a:r>
            <a:r>
              <a:rPr lang="en-US" sz="2800" dirty="0" err="1"/>
              <a:t>JspError</a:t>
            </a:r>
            <a:endParaRPr lang="en-US" sz="2800" dirty="0"/>
          </a:p>
        </p:txBody>
      </p:sp>
      <p:sp>
        <p:nvSpPr>
          <p:cNvPr id="4" name="Title 3"/>
          <p:cNvSpPr>
            <a:spLocks noGrp="1"/>
          </p:cNvSpPr>
          <p:nvPr>
            <p:ph type="ctrTitle"/>
          </p:nvPr>
        </p:nvSpPr>
        <p:spPr>
          <a:xfrm>
            <a:off x="8502556" y="163773"/>
            <a:ext cx="3571164" cy="518615"/>
          </a:xfrm>
        </p:spPr>
        <p:txBody>
          <a:bodyPr>
            <a:normAutofit fontScale="90000"/>
          </a:bodyPr>
          <a:lstStyle/>
          <a:p>
            <a:pPr algn="r"/>
            <a:r>
              <a:rPr lang="en-US" sz="2800" dirty="0" err="1">
                <a:solidFill>
                  <a:srgbClr val="FF0000"/>
                </a:solidFill>
              </a:rPr>
              <a:t>javax.servlet.jsp</a:t>
            </a:r>
            <a:r>
              <a:rPr lang="en-US" sz="2800" dirty="0">
                <a:solidFill>
                  <a:srgbClr val="FF0000"/>
                </a:solidFill>
              </a:rPr>
              <a:t> package</a:t>
            </a:r>
          </a:p>
        </p:txBody>
      </p:sp>
    </p:spTree>
    <p:extLst>
      <p:ext uri="{BB962C8B-B14F-4D97-AF65-F5344CB8AC3E}">
        <p14:creationId xmlns:p14="http://schemas.microsoft.com/office/powerpoint/2010/main" val="16208270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sz="2800" b="1" dirty="0"/>
              <a:t>The </a:t>
            </a:r>
            <a:r>
              <a:rPr lang="en-US" sz="2800" b="1" dirty="0" err="1"/>
              <a:t>JspPage</a:t>
            </a:r>
            <a:r>
              <a:rPr lang="en-US" sz="2800" b="1" dirty="0"/>
              <a:t> interface</a:t>
            </a:r>
          </a:p>
          <a:p>
            <a:pPr algn="l"/>
            <a:r>
              <a:rPr lang="en-US" sz="2800" dirty="0"/>
              <a:t> </a:t>
            </a:r>
          </a:p>
          <a:p>
            <a:pPr algn="l"/>
            <a:r>
              <a:rPr lang="en-US" sz="2800" dirty="0"/>
              <a:t>According to the JSP specification, all the generated servlet classes must implement the </a:t>
            </a:r>
            <a:r>
              <a:rPr lang="en-US" sz="2800" dirty="0" err="1"/>
              <a:t>JspPage</a:t>
            </a:r>
            <a:r>
              <a:rPr lang="en-US" sz="2800" dirty="0"/>
              <a:t> interface. It extends the Servlet interface. It provides two life cycle methods.</a:t>
            </a:r>
          </a:p>
          <a:p>
            <a:pPr algn="l"/>
            <a:r>
              <a:rPr lang="en-US" sz="2800" dirty="0"/>
              <a:t> </a:t>
            </a:r>
          </a:p>
          <a:p>
            <a:pPr algn="l"/>
            <a:endParaRPr lang="en-US" sz="2800" dirty="0"/>
          </a:p>
        </p:txBody>
      </p:sp>
      <p:sp>
        <p:nvSpPr>
          <p:cNvPr id="4" name="Title 3"/>
          <p:cNvSpPr>
            <a:spLocks noGrp="1"/>
          </p:cNvSpPr>
          <p:nvPr>
            <p:ph type="ctrTitle"/>
          </p:nvPr>
        </p:nvSpPr>
        <p:spPr>
          <a:xfrm>
            <a:off x="8502556" y="163773"/>
            <a:ext cx="3571164" cy="518615"/>
          </a:xfrm>
        </p:spPr>
        <p:txBody>
          <a:bodyPr>
            <a:normAutofit fontScale="90000"/>
          </a:bodyPr>
          <a:lstStyle/>
          <a:p>
            <a:pPr algn="r"/>
            <a:r>
              <a:rPr lang="en-US" sz="2800" dirty="0" err="1">
                <a:solidFill>
                  <a:srgbClr val="FF0000"/>
                </a:solidFill>
              </a:rPr>
              <a:t>javax.servlet.jsp</a:t>
            </a:r>
            <a:r>
              <a:rPr lang="en-US" sz="2800" dirty="0">
                <a:solidFill>
                  <a:srgbClr val="FF0000"/>
                </a:solidFill>
              </a:rPr>
              <a:t> package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7668" y="3075864"/>
            <a:ext cx="3043877" cy="3570595"/>
          </a:xfrm>
          <a:prstGeom prst="rect">
            <a:avLst/>
          </a:prstGeom>
        </p:spPr>
      </p:pic>
    </p:spTree>
    <p:extLst>
      <p:ext uri="{BB962C8B-B14F-4D97-AF65-F5344CB8AC3E}">
        <p14:creationId xmlns:p14="http://schemas.microsoft.com/office/powerpoint/2010/main" val="2766102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sz="2800" b="1" dirty="0" smtClean="0"/>
              <a:t>Methods </a:t>
            </a:r>
            <a:r>
              <a:rPr lang="en-US" sz="2800" b="1" dirty="0"/>
              <a:t>of </a:t>
            </a:r>
            <a:r>
              <a:rPr lang="en-US" sz="2800" b="1" dirty="0" err="1"/>
              <a:t>JspPage</a:t>
            </a:r>
            <a:r>
              <a:rPr lang="en-US" sz="2800" b="1" dirty="0"/>
              <a:t> </a:t>
            </a:r>
            <a:r>
              <a:rPr lang="en-US" sz="2800" b="1" dirty="0" smtClean="0"/>
              <a:t>interface</a:t>
            </a:r>
          </a:p>
          <a:p>
            <a:pPr algn="l"/>
            <a:endParaRPr lang="en-US" sz="2800" dirty="0"/>
          </a:p>
          <a:p>
            <a:pPr algn="l"/>
            <a:r>
              <a:rPr lang="en-US" sz="2800" dirty="0"/>
              <a:t> 1.public void </a:t>
            </a:r>
            <a:r>
              <a:rPr lang="en-US" sz="2800" dirty="0" err="1"/>
              <a:t>jspInit</a:t>
            </a:r>
            <a:r>
              <a:rPr lang="en-US" sz="2800" dirty="0"/>
              <a:t>(): It is invoked only once during the life cycle of the JSP when JSP page is requested firstly. It is used to perform initialization. It is same as the </a:t>
            </a:r>
            <a:r>
              <a:rPr lang="en-US" sz="2800" dirty="0" err="1"/>
              <a:t>init</a:t>
            </a:r>
            <a:r>
              <a:rPr lang="en-US" sz="2800" dirty="0"/>
              <a:t>() method of Servlet interface.</a:t>
            </a:r>
          </a:p>
          <a:p>
            <a:pPr algn="l"/>
            <a:r>
              <a:rPr lang="en-US" sz="2800" dirty="0"/>
              <a:t> 2.public void </a:t>
            </a:r>
            <a:r>
              <a:rPr lang="en-US" sz="2800" dirty="0" err="1"/>
              <a:t>jspDestroy</a:t>
            </a:r>
            <a:r>
              <a:rPr lang="en-US" sz="2800" dirty="0"/>
              <a:t>(): It is invoked only once during the life cycle of the JSP before the JSP page is destroyed. It can be used to perform some clean up operation.</a:t>
            </a:r>
          </a:p>
          <a:p>
            <a:pPr algn="l"/>
            <a:endParaRPr lang="en-US" sz="2800" dirty="0"/>
          </a:p>
        </p:txBody>
      </p:sp>
      <p:sp>
        <p:nvSpPr>
          <p:cNvPr id="4" name="Title 3"/>
          <p:cNvSpPr>
            <a:spLocks noGrp="1"/>
          </p:cNvSpPr>
          <p:nvPr>
            <p:ph type="ctrTitle"/>
          </p:nvPr>
        </p:nvSpPr>
        <p:spPr>
          <a:xfrm>
            <a:off x="8502556" y="163773"/>
            <a:ext cx="3571164" cy="518615"/>
          </a:xfrm>
        </p:spPr>
        <p:txBody>
          <a:bodyPr>
            <a:normAutofit fontScale="90000"/>
          </a:bodyPr>
          <a:lstStyle/>
          <a:p>
            <a:pPr algn="r"/>
            <a:r>
              <a:rPr lang="en-US" sz="2800" dirty="0" err="1">
                <a:solidFill>
                  <a:srgbClr val="FF0000"/>
                </a:solidFill>
              </a:rPr>
              <a:t>javax.servlet.jsp</a:t>
            </a:r>
            <a:r>
              <a:rPr lang="en-US" sz="2800" dirty="0">
                <a:solidFill>
                  <a:srgbClr val="FF0000"/>
                </a:solidFill>
              </a:rPr>
              <a:t> package</a:t>
            </a:r>
          </a:p>
        </p:txBody>
      </p:sp>
    </p:spTree>
    <p:extLst>
      <p:ext uri="{BB962C8B-B14F-4D97-AF65-F5344CB8AC3E}">
        <p14:creationId xmlns:p14="http://schemas.microsoft.com/office/powerpoint/2010/main" val="30084927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sz="2800" b="1" dirty="0"/>
              <a:t>The </a:t>
            </a:r>
            <a:r>
              <a:rPr lang="en-US" sz="2800" b="1" dirty="0" err="1"/>
              <a:t>HttpJspPage</a:t>
            </a:r>
            <a:r>
              <a:rPr lang="en-US" sz="2800" b="1" dirty="0"/>
              <a:t> interface</a:t>
            </a:r>
          </a:p>
          <a:p>
            <a:pPr algn="l"/>
            <a:r>
              <a:rPr lang="en-US" sz="2800" dirty="0"/>
              <a:t> </a:t>
            </a:r>
          </a:p>
          <a:p>
            <a:pPr algn="l"/>
            <a:r>
              <a:rPr lang="en-US" sz="2800" dirty="0"/>
              <a:t>The </a:t>
            </a:r>
            <a:r>
              <a:rPr lang="en-US" sz="2800" dirty="0" err="1"/>
              <a:t>HttpJspPage</a:t>
            </a:r>
            <a:r>
              <a:rPr lang="en-US" sz="2800" dirty="0"/>
              <a:t> interface provides the one life cycle method of JSP. It extends the </a:t>
            </a:r>
            <a:r>
              <a:rPr lang="en-US" sz="2800" dirty="0" err="1"/>
              <a:t>JspPage</a:t>
            </a:r>
            <a:r>
              <a:rPr lang="en-US" sz="2800" dirty="0"/>
              <a:t> interface.</a:t>
            </a:r>
          </a:p>
          <a:p>
            <a:pPr algn="l"/>
            <a:r>
              <a:rPr lang="en-US" sz="2800" dirty="0"/>
              <a:t> </a:t>
            </a:r>
          </a:p>
          <a:p>
            <a:pPr algn="l"/>
            <a:r>
              <a:rPr lang="en-US" sz="2800" dirty="0"/>
              <a:t>Method of </a:t>
            </a:r>
            <a:r>
              <a:rPr lang="en-US" sz="2800" dirty="0" err="1"/>
              <a:t>HttpJspPage</a:t>
            </a:r>
            <a:r>
              <a:rPr lang="en-US" sz="2800" dirty="0"/>
              <a:t> interface:</a:t>
            </a:r>
          </a:p>
          <a:p>
            <a:pPr algn="l"/>
            <a:r>
              <a:rPr lang="en-US" sz="2800" dirty="0"/>
              <a:t> 1.public void _</a:t>
            </a:r>
            <a:r>
              <a:rPr lang="en-US" sz="2800" dirty="0" err="1"/>
              <a:t>jspService</a:t>
            </a:r>
            <a:r>
              <a:rPr lang="en-US" sz="2800" dirty="0"/>
              <a:t>(): It is invoked each time when request for the JSP page comes to the container. It is used to process the request. The underscore _ signifies that you cannot override this method.</a:t>
            </a:r>
          </a:p>
          <a:p>
            <a:pPr algn="l"/>
            <a:endParaRPr lang="en-US" sz="2800" dirty="0"/>
          </a:p>
        </p:txBody>
      </p:sp>
      <p:sp>
        <p:nvSpPr>
          <p:cNvPr id="4" name="Title 3"/>
          <p:cNvSpPr>
            <a:spLocks noGrp="1"/>
          </p:cNvSpPr>
          <p:nvPr>
            <p:ph type="ctrTitle"/>
          </p:nvPr>
        </p:nvSpPr>
        <p:spPr>
          <a:xfrm>
            <a:off x="8502556" y="163773"/>
            <a:ext cx="3571164" cy="518615"/>
          </a:xfrm>
        </p:spPr>
        <p:txBody>
          <a:bodyPr>
            <a:normAutofit fontScale="90000"/>
          </a:bodyPr>
          <a:lstStyle/>
          <a:p>
            <a:pPr algn="r"/>
            <a:r>
              <a:rPr lang="en-US" sz="2800" dirty="0" err="1">
                <a:solidFill>
                  <a:srgbClr val="FF0000"/>
                </a:solidFill>
              </a:rPr>
              <a:t>javax.servlet.jsp</a:t>
            </a:r>
            <a:r>
              <a:rPr lang="en-US" sz="2800" dirty="0">
                <a:solidFill>
                  <a:srgbClr val="FF0000"/>
                </a:solidFill>
              </a:rPr>
              <a:t> package</a:t>
            </a:r>
          </a:p>
        </p:txBody>
      </p:sp>
    </p:spTree>
    <p:extLst>
      <p:ext uri="{BB962C8B-B14F-4D97-AF65-F5344CB8AC3E}">
        <p14:creationId xmlns:p14="http://schemas.microsoft.com/office/powerpoint/2010/main" val="19901659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sz="2800" b="1" dirty="0" smtClean="0"/>
              <a:t>Types of JSP tags</a:t>
            </a:r>
          </a:p>
          <a:p>
            <a:pPr algn="l"/>
            <a:endParaRPr lang="en-US" sz="2800" dirty="0"/>
          </a:p>
          <a:p>
            <a:pPr marL="514350" indent="-514350" algn="l">
              <a:buAutoNum type="arabicPeriod"/>
            </a:pPr>
            <a:r>
              <a:rPr lang="en-US" sz="2800" dirty="0" err="1"/>
              <a:t>S</a:t>
            </a:r>
            <a:r>
              <a:rPr lang="en-US" sz="2800" dirty="0" err="1" smtClean="0"/>
              <a:t>criptlet</a:t>
            </a:r>
            <a:endParaRPr lang="en-US" sz="2800" dirty="0" smtClean="0"/>
          </a:p>
          <a:p>
            <a:pPr marL="514350" indent="-514350" algn="l">
              <a:buAutoNum type="arabicPeriod"/>
            </a:pPr>
            <a:r>
              <a:rPr lang="en-US" sz="2800" dirty="0" smtClean="0"/>
              <a:t>Declaration</a:t>
            </a:r>
          </a:p>
          <a:p>
            <a:pPr marL="514350" indent="-514350" algn="l">
              <a:buAutoNum type="arabicPeriod"/>
            </a:pPr>
            <a:r>
              <a:rPr lang="en-US" sz="2800" dirty="0" smtClean="0"/>
              <a:t>Expression</a:t>
            </a:r>
          </a:p>
          <a:p>
            <a:pPr marL="514350" indent="-514350" algn="l">
              <a:buAutoNum type="arabicPeriod"/>
            </a:pPr>
            <a:r>
              <a:rPr lang="en-US" sz="2800" dirty="0" smtClean="0"/>
              <a:t>Action</a:t>
            </a:r>
          </a:p>
          <a:p>
            <a:pPr marL="514350" indent="-514350" algn="l">
              <a:buAutoNum type="arabicPeriod"/>
            </a:pPr>
            <a:r>
              <a:rPr lang="en-US" sz="2800" dirty="0" smtClean="0"/>
              <a:t>Directive</a:t>
            </a:r>
          </a:p>
          <a:p>
            <a:pPr marL="514350" indent="-514350" algn="l">
              <a:buAutoNum type="arabicPeriod"/>
            </a:pPr>
            <a:endParaRPr lang="en-US" sz="2800" b="1" dirty="0" smtClean="0"/>
          </a:p>
          <a:p>
            <a:pPr marL="514350" indent="-514350" algn="l">
              <a:buAutoNum type="arabicPeriod"/>
            </a:pPr>
            <a:endParaRPr lang="en-US" sz="2800" b="1" dirty="0" smtClean="0"/>
          </a:p>
          <a:p>
            <a:pPr marL="514350" indent="-514350" algn="l">
              <a:buAutoNum type="arabicPeriod"/>
            </a:pPr>
            <a:endParaRPr lang="en-US" sz="2800" b="1" dirty="0" smtClean="0"/>
          </a:p>
        </p:txBody>
      </p:sp>
      <p:sp>
        <p:nvSpPr>
          <p:cNvPr id="4" name="Title 3"/>
          <p:cNvSpPr>
            <a:spLocks noGrp="1"/>
          </p:cNvSpPr>
          <p:nvPr>
            <p:ph type="ctrTitle"/>
          </p:nvPr>
        </p:nvSpPr>
        <p:spPr>
          <a:xfrm>
            <a:off x="8502556" y="163773"/>
            <a:ext cx="3571164" cy="518615"/>
          </a:xfrm>
        </p:spPr>
        <p:txBody>
          <a:bodyPr>
            <a:normAutofit/>
          </a:bodyPr>
          <a:lstStyle/>
          <a:p>
            <a:pPr algn="r"/>
            <a:r>
              <a:rPr lang="en-US" sz="2800" dirty="0">
                <a:solidFill>
                  <a:srgbClr val="FF0000"/>
                </a:solidFill>
              </a:rPr>
              <a:t>JSP </a:t>
            </a:r>
            <a:r>
              <a:rPr lang="en-US" sz="2800" dirty="0" smtClean="0">
                <a:solidFill>
                  <a:srgbClr val="FF0000"/>
                </a:solidFill>
              </a:rPr>
              <a:t>tags</a:t>
            </a:r>
            <a:endParaRPr lang="en-US" sz="2800" dirty="0">
              <a:solidFill>
                <a:srgbClr val="FF0000"/>
              </a:solidFill>
            </a:endParaRPr>
          </a:p>
        </p:txBody>
      </p:sp>
    </p:spTree>
    <p:extLst>
      <p:ext uri="{BB962C8B-B14F-4D97-AF65-F5344CB8AC3E}">
        <p14:creationId xmlns:p14="http://schemas.microsoft.com/office/powerpoint/2010/main" val="18713181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8" name="Picture 6" descr="Image result for jsp elem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0563837" cy="6011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4273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descr="Image result for where does jsp code l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0515600" cy="6200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1511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sz="2800" b="1" dirty="0" smtClean="0"/>
              <a:t>JSP </a:t>
            </a:r>
            <a:r>
              <a:rPr lang="en-US" sz="2800" b="1" dirty="0" err="1"/>
              <a:t>Scriptlet</a:t>
            </a:r>
            <a:r>
              <a:rPr lang="en-US" sz="2800" b="1" dirty="0"/>
              <a:t> tag (Scripting elements)</a:t>
            </a:r>
          </a:p>
          <a:p>
            <a:pPr algn="l"/>
            <a:r>
              <a:rPr lang="en-US" sz="2800" b="1" dirty="0"/>
              <a:t> </a:t>
            </a:r>
          </a:p>
          <a:p>
            <a:pPr algn="l"/>
            <a:r>
              <a:rPr lang="en-US" sz="2800" dirty="0"/>
              <a:t>A </a:t>
            </a:r>
            <a:r>
              <a:rPr lang="en-US" sz="2800" dirty="0" err="1"/>
              <a:t>scriptlet</a:t>
            </a:r>
            <a:r>
              <a:rPr lang="en-US" sz="2800" dirty="0"/>
              <a:t> tag is used to execute java source code in JSP. Syntax is as follows:</a:t>
            </a:r>
          </a:p>
          <a:p>
            <a:pPr algn="l"/>
            <a:endParaRPr lang="en-US" sz="2800" dirty="0"/>
          </a:p>
          <a:p>
            <a:pPr algn="l"/>
            <a:r>
              <a:rPr lang="en-US" sz="2800" dirty="0"/>
              <a:t>	&lt;%  java source code %&gt; </a:t>
            </a:r>
            <a:endParaRPr lang="en-US" sz="2800" dirty="0" smtClean="0"/>
          </a:p>
          <a:p>
            <a:pPr algn="l"/>
            <a:endParaRPr lang="en-US" sz="2800" b="1" dirty="0" smtClean="0"/>
          </a:p>
          <a:p>
            <a:pPr algn="l"/>
            <a:endParaRPr lang="en-US" sz="2800" b="1" dirty="0" smtClean="0"/>
          </a:p>
        </p:txBody>
      </p:sp>
      <p:sp>
        <p:nvSpPr>
          <p:cNvPr id="4" name="Title 3"/>
          <p:cNvSpPr>
            <a:spLocks noGrp="1"/>
          </p:cNvSpPr>
          <p:nvPr>
            <p:ph type="ctrTitle"/>
          </p:nvPr>
        </p:nvSpPr>
        <p:spPr>
          <a:xfrm>
            <a:off x="8502556" y="163773"/>
            <a:ext cx="3571164" cy="518615"/>
          </a:xfrm>
        </p:spPr>
        <p:txBody>
          <a:bodyPr>
            <a:normAutofit/>
          </a:bodyPr>
          <a:lstStyle/>
          <a:p>
            <a:pPr algn="r"/>
            <a:r>
              <a:rPr lang="en-US" sz="2800" dirty="0" err="1">
                <a:solidFill>
                  <a:srgbClr val="FF0000"/>
                </a:solidFill>
              </a:rPr>
              <a:t>Scriptlet</a:t>
            </a:r>
            <a:endParaRPr lang="en-US" sz="2800" dirty="0">
              <a:solidFill>
                <a:srgbClr val="FF0000"/>
              </a:solidFill>
            </a:endParaRPr>
          </a:p>
        </p:txBody>
      </p:sp>
    </p:spTree>
    <p:extLst>
      <p:ext uri="{BB962C8B-B14F-4D97-AF65-F5344CB8AC3E}">
        <p14:creationId xmlns:p14="http://schemas.microsoft.com/office/powerpoint/2010/main" val="17931077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sz="2800" b="1" dirty="0" smtClean="0"/>
              <a:t>Index.html</a:t>
            </a:r>
          </a:p>
          <a:p>
            <a:pPr algn="l"/>
            <a:endParaRPr lang="en-US" sz="2800" b="1" dirty="0"/>
          </a:p>
          <a:p>
            <a:pPr algn="l"/>
            <a:r>
              <a:rPr lang="en-US" sz="2800" dirty="0"/>
              <a:t>&lt;form method=</a:t>
            </a:r>
            <a:r>
              <a:rPr lang="en-US" sz="2800" i="1" dirty="0"/>
              <a:t>"get" action="</a:t>
            </a:r>
            <a:r>
              <a:rPr lang="en-US" sz="2800" i="1" dirty="0" err="1"/>
              <a:t>adder.jsp</a:t>
            </a:r>
            <a:r>
              <a:rPr lang="en-US" sz="2800" i="1" dirty="0"/>
              <a:t>"&gt;</a:t>
            </a:r>
          </a:p>
          <a:p>
            <a:pPr algn="l"/>
            <a:r>
              <a:rPr lang="en-US" sz="2800" dirty="0"/>
              <a:t>Num1 &lt;input type=</a:t>
            </a:r>
            <a:r>
              <a:rPr lang="en-US" sz="2800" i="1" dirty="0"/>
              <a:t>"text" name="num1"&gt;&lt;</a:t>
            </a:r>
            <a:r>
              <a:rPr lang="en-US" sz="2800" i="1" dirty="0" err="1"/>
              <a:t>br</a:t>
            </a:r>
            <a:r>
              <a:rPr lang="en-US" sz="2800" i="1" dirty="0"/>
              <a:t>&gt;</a:t>
            </a:r>
          </a:p>
          <a:p>
            <a:pPr algn="l"/>
            <a:r>
              <a:rPr lang="en-US" sz="2800" dirty="0"/>
              <a:t>Num2 &lt;input type=</a:t>
            </a:r>
            <a:r>
              <a:rPr lang="en-US" sz="2800" i="1" dirty="0"/>
              <a:t>"text" name="num2"&gt;&lt;</a:t>
            </a:r>
            <a:r>
              <a:rPr lang="en-US" sz="2800" i="1" dirty="0" err="1"/>
              <a:t>br</a:t>
            </a:r>
            <a:r>
              <a:rPr lang="en-US" sz="2800" i="1" dirty="0"/>
              <a:t>&gt;</a:t>
            </a:r>
          </a:p>
          <a:p>
            <a:pPr algn="l"/>
            <a:r>
              <a:rPr lang="en-US" sz="2800" dirty="0"/>
              <a:t>&lt;input type=</a:t>
            </a:r>
            <a:r>
              <a:rPr lang="en-US" sz="2800" i="1" dirty="0"/>
              <a:t>"submit" value="add"&gt;</a:t>
            </a:r>
          </a:p>
          <a:p>
            <a:pPr algn="l"/>
            <a:r>
              <a:rPr lang="en-US" sz="2800" dirty="0"/>
              <a:t>&lt;/form&gt;</a:t>
            </a:r>
            <a:endParaRPr lang="en-US" sz="2800" b="1" dirty="0" smtClean="0"/>
          </a:p>
        </p:txBody>
      </p:sp>
      <p:sp>
        <p:nvSpPr>
          <p:cNvPr id="4" name="Title 3"/>
          <p:cNvSpPr>
            <a:spLocks noGrp="1"/>
          </p:cNvSpPr>
          <p:nvPr>
            <p:ph type="ctrTitle"/>
          </p:nvPr>
        </p:nvSpPr>
        <p:spPr>
          <a:xfrm>
            <a:off x="8502556" y="163773"/>
            <a:ext cx="3571164" cy="518615"/>
          </a:xfrm>
        </p:spPr>
        <p:txBody>
          <a:bodyPr>
            <a:normAutofit/>
          </a:bodyPr>
          <a:lstStyle/>
          <a:p>
            <a:pPr algn="r"/>
            <a:r>
              <a:rPr lang="en-US" sz="2800" dirty="0" err="1" smtClean="0">
                <a:solidFill>
                  <a:srgbClr val="FF0000"/>
                </a:solidFill>
              </a:rPr>
              <a:t>Scriptlet</a:t>
            </a:r>
            <a:r>
              <a:rPr lang="en-US" sz="2800" dirty="0" smtClean="0">
                <a:solidFill>
                  <a:srgbClr val="FF0000"/>
                </a:solidFill>
              </a:rPr>
              <a:t> example</a:t>
            </a:r>
            <a:endParaRPr lang="en-US" sz="2800" dirty="0">
              <a:solidFill>
                <a:srgbClr val="FF0000"/>
              </a:solidFill>
            </a:endParaRPr>
          </a:p>
        </p:txBody>
      </p:sp>
    </p:spTree>
    <p:extLst>
      <p:ext uri="{BB962C8B-B14F-4D97-AF65-F5344CB8AC3E}">
        <p14:creationId xmlns:p14="http://schemas.microsoft.com/office/powerpoint/2010/main" val="21204554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sz="2800" b="1" dirty="0" err="1" smtClean="0"/>
              <a:t>Adder.jsp</a:t>
            </a:r>
            <a:endParaRPr lang="en-US" sz="2800" b="1" dirty="0" smtClean="0"/>
          </a:p>
          <a:p>
            <a:pPr algn="l"/>
            <a:endParaRPr lang="en-US" sz="2800" b="1" dirty="0"/>
          </a:p>
          <a:p>
            <a:pPr algn="l"/>
            <a:r>
              <a:rPr lang="en-US" sz="2800" dirty="0"/>
              <a:t>&lt;%</a:t>
            </a:r>
          </a:p>
          <a:p>
            <a:pPr algn="l"/>
            <a:r>
              <a:rPr lang="en-US" sz="2800" dirty="0" err="1"/>
              <a:t>int</a:t>
            </a:r>
            <a:r>
              <a:rPr lang="en-US" sz="2800" dirty="0"/>
              <a:t> a=</a:t>
            </a:r>
            <a:r>
              <a:rPr lang="en-US" sz="2800" dirty="0" err="1"/>
              <a:t>Integer.parseInt</a:t>
            </a:r>
            <a:r>
              <a:rPr lang="en-US" sz="2800" dirty="0"/>
              <a:t>(</a:t>
            </a:r>
            <a:r>
              <a:rPr lang="en-US" sz="2800" dirty="0" err="1"/>
              <a:t>request.getParameter</a:t>
            </a:r>
            <a:r>
              <a:rPr lang="en-US" sz="2800" dirty="0"/>
              <a:t>("num1"));</a:t>
            </a:r>
          </a:p>
          <a:p>
            <a:pPr algn="l"/>
            <a:r>
              <a:rPr lang="en-US" sz="2800" dirty="0" err="1"/>
              <a:t>int</a:t>
            </a:r>
            <a:r>
              <a:rPr lang="en-US" sz="2800" dirty="0"/>
              <a:t> b=</a:t>
            </a:r>
            <a:r>
              <a:rPr lang="en-US" sz="2800" dirty="0" err="1"/>
              <a:t>Integer.parseInt</a:t>
            </a:r>
            <a:r>
              <a:rPr lang="en-US" sz="2800" dirty="0"/>
              <a:t>(</a:t>
            </a:r>
            <a:r>
              <a:rPr lang="en-US" sz="2800" dirty="0" err="1"/>
              <a:t>request.getParameter</a:t>
            </a:r>
            <a:r>
              <a:rPr lang="en-US" sz="2800" dirty="0"/>
              <a:t>("num2"));</a:t>
            </a:r>
          </a:p>
          <a:p>
            <a:pPr algn="l"/>
            <a:r>
              <a:rPr lang="en-US" sz="2800" dirty="0" err="1"/>
              <a:t>int</a:t>
            </a:r>
            <a:r>
              <a:rPr lang="en-US" sz="2800" dirty="0"/>
              <a:t> c= </a:t>
            </a:r>
            <a:r>
              <a:rPr lang="en-US" sz="2800" dirty="0" err="1"/>
              <a:t>a+b</a:t>
            </a:r>
            <a:r>
              <a:rPr lang="en-US" sz="2800" dirty="0"/>
              <a:t>;</a:t>
            </a:r>
          </a:p>
          <a:p>
            <a:pPr algn="l"/>
            <a:r>
              <a:rPr lang="en-US" sz="2800" dirty="0" err="1"/>
              <a:t>out.println</a:t>
            </a:r>
            <a:r>
              <a:rPr lang="en-US" sz="2800" dirty="0"/>
              <a:t>("&lt;b&gt; Result is : "+c+"&lt;/b&gt;");</a:t>
            </a:r>
          </a:p>
          <a:p>
            <a:pPr algn="l"/>
            <a:r>
              <a:rPr lang="en-US" sz="2800" dirty="0"/>
              <a:t>%&gt;</a:t>
            </a:r>
            <a:endParaRPr lang="en-US" sz="2800" dirty="0" smtClean="0"/>
          </a:p>
        </p:txBody>
      </p:sp>
      <p:sp>
        <p:nvSpPr>
          <p:cNvPr id="4" name="Title 3"/>
          <p:cNvSpPr>
            <a:spLocks noGrp="1"/>
          </p:cNvSpPr>
          <p:nvPr>
            <p:ph type="ctrTitle"/>
          </p:nvPr>
        </p:nvSpPr>
        <p:spPr>
          <a:xfrm>
            <a:off x="8502556" y="163773"/>
            <a:ext cx="3571164" cy="518615"/>
          </a:xfrm>
        </p:spPr>
        <p:txBody>
          <a:bodyPr>
            <a:normAutofit/>
          </a:bodyPr>
          <a:lstStyle/>
          <a:p>
            <a:pPr algn="r"/>
            <a:r>
              <a:rPr lang="en-US" sz="2800" dirty="0" err="1" smtClean="0">
                <a:solidFill>
                  <a:srgbClr val="FF0000"/>
                </a:solidFill>
              </a:rPr>
              <a:t>Scriptlet</a:t>
            </a:r>
            <a:r>
              <a:rPr lang="en-US" sz="2800" dirty="0" smtClean="0">
                <a:solidFill>
                  <a:srgbClr val="FF0000"/>
                </a:solidFill>
              </a:rPr>
              <a:t> example</a:t>
            </a:r>
            <a:endParaRPr lang="en-US" sz="2800" dirty="0">
              <a:solidFill>
                <a:srgbClr val="FF0000"/>
              </a:solidFill>
            </a:endParaRPr>
          </a:p>
        </p:txBody>
      </p:sp>
    </p:spTree>
    <p:extLst>
      <p:ext uri="{BB962C8B-B14F-4D97-AF65-F5344CB8AC3E}">
        <p14:creationId xmlns:p14="http://schemas.microsoft.com/office/powerpoint/2010/main" val="984274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sz="2800" b="1" dirty="0"/>
              <a:t>In this session we will </a:t>
            </a:r>
            <a:r>
              <a:rPr lang="en-US" sz="2800" b="1" dirty="0" smtClean="0"/>
              <a:t>see</a:t>
            </a:r>
          </a:p>
          <a:p>
            <a:pPr algn="l"/>
            <a:endParaRPr lang="en-US" sz="2800" b="1" dirty="0"/>
          </a:p>
          <a:p>
            <a:pPr algn="l"/>
            <a:r>
              <a:rPr lang="en-US" sz="2800" dirty="0"/>
              <a:t>1. Overview JSP</a:t>
            </a:r>
          </a:p>
          <a:p>
            <a:pPr algn="l"/>
            <a:r>
              <a:rPr lang="en-US" sz="2800" dirty="0"/>
              <a:t>2. Life cycle of JSP </a:t>
            </a:r>
          </a:p>
          <a:p>
            <a:pPr algn="l"/>
            <a:r>
              <a:rPr lang="en-US" sz="2800" dirty="0"/>
              <a:t>3. </a:t>
            </a:r>
            <a:r>
              <a:rPr lang="en-US" sz="2800" dirty="0" err="1"/>
              <a:t>Scriptlet</a:t>
            </a:r>
            <a:endParaRPr lang="en-US" sz="2800" dirty="0"/>
          </a:p>
          <a:p>
            <a:pPr algn="l"/>
            <a:r>
              <a:rPr lang="en-US" sz="2800" dirty="0"/>
              <a:t>4. Declaration</a:t>
            </a:r>
          </a:p>
          <a:p>
            <a:pPr algn="l"/>
            <a:r>
              <a:rPr lang="en-US" sz="2800" dirty="0"/>
              <a:t>5. Expression</a:t>
            </a:r>
          </a:p>
          <a:p>
            <a:pPr algn="l"/>
            <a:r>
              <a:rPr lang="en-US" sz="2800" dirty="0"/>
              <a:t>6. Action</a:t>
            </a:r>
          </a:p>
          <a:p>
            <a:pPr algn="l"/>
            <a:r>
              <a:rPr lang="en-US" sz="2800" dirty="0"/>
              <a:t>7. </a:t>
            </a:r>
            <a:r>
              <a:rPr lang="en-US" sz="2800" dirty="0" smtClean="0"/>
              <a:t>Directive</a:t>
            </a:r>
          </a:p>
          <a:p>
            <a:pPr algn="l"/>
            <a:r>
              <a:rPr lang="en-US" sz="2800" dirty="0" smtClean="0"/>
              <a:t>8. </a:t>
            </a:r>
            <a:r>
              <a:rPr lang="en-US" sz="2800" smtClean="0"/>
              <a:t>MVC Overview</a:t>
            </a:r>
            <a:endParaRPr lang="en-US" sz="2800" dirty="0"/>
          </a:p>
        </p:txBody>
      </p:sp>
      <p:sp>
        <p:nvSpPr>
          <p:cNvPr id="4" name="Title 3"/>
          <p:cNvSpPr>
            <a:spLocks noGrp="1"/>
          </p:cNvSpPr>
          <p:nvPr>
            <p:ph type="ctrTitle"/>
          </p:nvPr>
        </p:nvSpPr>
        <p:spPr>
          <a:xfrm>
            <a:off x="9262280" y="163773"/>
            <a:ext cx="2811439" cy="518615"/>
          </a:xfrm>
        </p:spPr>
        <p:txBody>
          <a:bodyPr>
            <a:normAutofit/>
          </a:bodyPr>
          <a:lstStyle/>
          <a:p>
            <a:pPr algn="r"/>
            <a:r>
              <a:rPr lang="en-US" sz="2800" dirty="0" smtClean="0">
                <a:solidFill>
                  <a:srgbClr val="FF0000"/>
                </a:solidFill>
              </a:rPr>
              <a:t>Agenda</a:t>
            </a:r>
            <a:endParaRPr lang="en-US" sz="2800" dirty="0">
              <a:solidFill>
                <a:srgbClr val="FF0000"/>
              </a:solidFill>
            </a:endParaRPr>
          </a:p>
        </p:txBody>
      </p:sp>
    </p:spTree>
    <p:extLst>
      <p:ext uri="{BB962C8B-B14F-4D97-AF65-F5344CB8AC3E}">
        <p14:creationId xmlns:p14="http://schemas.microsoft.com/office/powerpoint/2010/main" val="26011886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sz="2800" b="1" dirty="0"/>
              <a:t>JSP Declaration Tag</a:t>
            </a:r>
          </a:p>
          <a:p>
            <a:pPr algn="l"/>
            <a:endParaRPr lang="en-US" sz="2800" dirty="0"/>
          </a:p>
          <a:p>
            <a:pPr algn="l"/>
            <a:r>
              <a:rPr lang="en-US" sz="2800" dirty="0"/>
              <a:t>The JSP declaration tag is used to declare fields and methods.</a:t>
            </a:r>
          </a:p>
          <a:p>
            <a:pPr algn="l"/>
            <a:r>
              <a:rPr lang="en-US" sz="2800" dirty="0"/>
              <a:t> </a:t>
            </a:r>
          </a:p>
          <a:p>
            <a:pPr algn="l"/>
            <a:r>
              <a:rPr lang="en-US" sz="2800" dirty="0"/>
              <a:t>The code written inside the </a:t>
            </a:r>
            <a:r>
              <a:rPr lang="en-US" sz="2800" dirty="0" err="1"/>
              <a:t>jsp</a:t>
            </a:r>
            <a:r>
              <a:rPr lang="en-US" sz="2800" dirty="0"/>
              <a:t> declaration tag is placed outside the service() method of auto generated servlet.</a:t>
            </a:r>
          </a:p>
          <a:p>
            <a:pPr algn="l"/>
            <a:r>
              <a:rPr lang="en-US" sz="2800" dirty="0"/>
              <a:t> </a:t>
            </a:r>
          </a:p>
          <a:p>
            <a:pPr algn="l"/>
            <a:r>
              <a:rPr lang="en-US" sz="2800" dirty="0"/>
              <a:t>Syntax of JSP declaration tag</a:t>
            </a:r>
          </a:p>
          <a:p>
            <a:pPr algn="l"/>
            <a:r>
              <a:rPr lang="en-US" sz="2800" dirty="0"/>
              <a:t> </a:t>
            </a:r>
          </a:p>
          <a:p>
            <a:pPr algn="l"/>
            <a:r>
              <a:rPr lang="en-US" sz="2800" dirty="0"/>
              <a:t>	&lt;%!  field or method declaration %&gt; </a:t>
            </a:r>
            <a:endParaRPr lang="en-US" sz="2800" dirty="0" smtClean="0"/>
          </a:p>
        </p:txBody>
      </p:sp>
      <p:sp>
        <p:nvSpPr>
          <p:cNvPr id="4" name="Title 3"/>
          <p:cNvSpPr>
            <a:spLocks noGrp="1"/>
          </p:cNvSpPr>
          <p:nvPr>
            <p:ph type="ctrTitle"/>
          </p:nvPr>
        </p:nvSpPr>
        <p:spPr>
          <a:xfrm>
            <a:off x="8502556" y="163773"/>
            <a:ext cx="3571164" cy="518615"/>
          </a:xfrm>
        </p:spPr>
        <p:txBody>
          <a:bodyPr>
            <a:normAutofit/>
          </a:bodyPr>
          <a:lstStyle/>
          <a:p>
            <a:pPr algn="r"/>
            <a:r>
              <a:rPr lang="en-US" sz="2800" dirty="0" smtClean="0">
                <a:solidFill>
                  <a:srgbClr val="FF0000"/>
                </a:solidFill>
              </a:rPr>
              <a:t>Declaration</a:t>
            </a:r>
            <a:endParaRPr lang="en-US" sz="2800" dirty="0">
              <a:solidFill>
                <a:srgbClr val="FF0000"/>
              </a:solidFill>
            </a:endParaRPr>
          </a:p>
        </p:txBody>
      </p:sp>
    </p:spTree>
    <p:extLst>
      <p:ext uri="{BB962C8B-B14F-4D97-AF65-F5344CB8AC3E}">
        <p14:creationId xmlns:p14="http://schemas.microsoft.com/office/powerpoint/2010/main" val="33494269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fontScale="85000" lnSpcReduction="20000"/>
          </a:bodyPr>
          <a:lstStyle/>
          <a:p>
            <a:pPr algn="l"/>
            <a:r>
              <a:rPr lang="en-US" sz="2800" b="1" dirty="0" smtClean="0"/>
              <a:t>Index.html</a:t>
            </a:r>
          </a:p>
          <a:p>
            <a:pPr algn="l"/>
            <a:r>
              <a:rPr lang="en-US" sz="2800" dirty="0"/>
              <a:t>	</a:t>
            </a:r>
            <a:r>
              <a:rPr lang="en-US" sz="2800" dirty="0" smtClean="0"/>
              <a:t>same as last program</a:t>
            </a:r>
          </a:p>
          <a:p>
            <a:pPr algn="l"/>
            <a:r>
              <a:rPr lang="en-US" sz="2800" b="1" dirty="0" err="1" smtClean="0"/>
              <a:t>Adder.jsp</a:t>
            </a:r>
            <a:endParaRPr lang="en-US" sz="2800" b="1" dirty="0" smtClean="0"/>
          </a:p>
          <a:p>
            <a:pPr algn="l"/>
            <a:r>
              <a:rPr lang="en-US" sz="2800" dirty="0" smtClean="0"/>
              <a:t>&lt;%!</a:t>
            </a:r>
            <a:endParaRPr lang="en-US" sz="2800" dirty="0"/>
          </a:p>
          <a:p>
            <a:pPr algn="l"/>
            <a:r>
              <a:rPr lang="en-US" sz="2800" dirty="0"/>
              <a:t>public </a:t>
            </a:r>
            <a:r>
              <a:rPr lang="en-US" sz="2800" dirty="0" err="1"/>
              <a:t>int</a:t>
            </a:r>
            <a:r>
              <a:rPr lang="en-US" sz="2800" dirty="0"/>
              <a:t> add(</a:t>
            </a:r>
            <a:r>
              <a:rPr lang="en-US" sz="2800" dirty="0" err="1"/>
              <a:t>int</a:t>
            </a:r>
            <a:r>
              <a:rPr lang="en-US" sz="2800" dirty="0"/>
              <a:t> </a:t>
            </a:r>
            <a:r>
              <a:rPr lang="en-US" sz="2800" dirty="0" err="1"/>
              <a:t>x,int</a:t>
            </a:r>
            <a:r>
              <a:rPr lang="en-US" sz="2800" dirty="0"/>
              <a:t> y)</a:t>
            </a:r>
          </a:p>
          <a:p>
            <a:pPr algn="l"/>
            <a:r>
              <a:rPr lang="en-US" sz="2800" dirty="0"/>
              <a:t>{</a:t>
            </a:r>
          </a:p>
          <a:p>
            <a:pPr algn="l"/>
            <a:r>
              <a:rPr lang="en-US" sz="2800" dirty="0"/>
              <a:t>return </a:t>
            </a:r>
            <a:r>
              <a:rPr lang="en-US" sz="2800" dirty="0" err="1"/>
              <a:t>x+y</a:t>
            </a:r>
            <a:r>
              <a:rPr lang="en-US" sz="2800" dirty="0"/>
              <a:t>;</a:t>
            </a:r>
          </a:p>
          <a:p>
            <a:pPr algn="l"/>
            <a:r>
              <a:rPr lang="en-US" sz="2800" dirty="0"/>
              <a:t>}</a:t>
            </a:r>
          </a:p>
          <a:p>
            <a:pPr algn="l"/>
            <a:r>
              <a:rPr lang="en-US" sz="2800" dirty="0"/>
              <a:t>%&gt;</a:t>
            </a:r>
          </a:p>
          <a:p>
            <a:pPr algn="l"/>
            <a:r>
              <a:rPr lang="en-US" sz="2800" dirty="0"/>
              <a:t>&lt;%</a:t>
            </a:r>
          </a:p>
          <a:p>
            <a:pPr algn="l"/>
            <a:r>
              <a:rPr lang="en-US" sz="2800" dirty="0" err="1"/>
              <a:t>int</a:t>
            </a:r>
            <a:r>
              <a:rPr lang="en-US" sz="2800" dirty="0"/>
              <a:t> a=</a:t>
            </a:r>
            <a:r>
              <a:rPr lang="en-US" sz="2800" dirty="0" err="1"/>
              <a:t>Integer.parseInt</a:t>
            </a:r>
            <a:r>
              <a:rPr lang="en-US" sz="2800" dirty="0"/>
              <a:t>(</a:t>
            </a:r>
            <a:r>
              <a:rPr lang="en-US" sz="2800" dirty="0" err="1"/>
              <a:t>request.getParameter</a:t>
            </a:r>
            <a:r>
              <a:rPr lang="en-US" sz="2800" dirty="0"/>
              <a:t>("num1"));</a:t>
            </a:r>
          </a:p>
          <a:p>
            <a:pPr algn="l"/>
            <a:r>
              <a:rPr lang="en-US" sz="2800" dirty="0" err="1"/>
              <a:t>int</a:t>
            </a:r>
            <a:r>
              <a:rPr lang="en-US" sz="2800" dirty="0"/>
              <a:t> b=</a:t>
            </a:r>
            <a:r>
              <a:rPr lang="en-US" sz="2800" dirty="0" err="1"/>
              <a:t>Integer.parseInt</a:t>
            </a:r>
            <a:r>
              <a:rPr lang="en-US" sz="2800" dirty="0"/>
              <a:t>(</a:t>
            </a:r>
            <a:r>
              <a:rPr lang="en-US" sz="2800" dirty="0" err="1"/>
              <a:t>request.getParameter</a:t>
            </a:r>
            <a:r>
              <a:rPr lang="en-US" sz="2800" dirty="0"/>
              <a:t>("num2"));</a:t>
            </a:r>
          </a:p>
          <a:p>
            <a:pPr algn="l"/>
            <a:r>
              <a:rPr lang="en-US" sz="2800" dirty="0" err="1"/>
              <a:t>int</a:t>
            </a:r>
            <a:r>
              <a:rPr lang="en-US" sz="2800" dirty="0"/>
              <a:t> c= add(</a:t>
            </a:r>
            <a:r>
              <a:rPr lang="en-US" sz="2800" dirty="0" err="1"/>
              <a:t>a,b</a:t>
            </a:r>
            <a:r>
              <a:rPr lang="en-US" sz="2800" dirty="0"/>
              <a:t>);</a:t>
            </a:r>
          </a:p>
          <a:p>
            <a:pPr algn="l"/>
            <a:r>
              <a:rPr lang="en-US" sz="2800" dirty="0" err="1"/>
              <a:t>out.println</a:t>
            </a:r>
            <a:r>
              <a:rPr lang="en-US" sz="2800" dirty="0"/>
              <a:t>("&lt;b&gt; Result is : "+c+"&lt;/b&gt;");</a:t>
            </a:r>
          </a:p>
          <a:p>
            <a:pPr algn="l"/>
            <a:r>
              <a:rPr lang="en-US" sz="2800" dirty="0"/>
              <a:t>%&gt;</a:t>
            </a:r>
            <a:endParaRPr lang="en-US" sz="2800" dirty="0" smtClean="0"/>
          </a:p>
        </p:txBody>
      </p:sp>
      <p:sp>
        <p:nvSpPr>
          <p:cNvPr id="4" name="Title 3"/>
          <p:cNvSpPr>
            <a:spLocks noGrp="1"/>
          </p:cNvSpPr>
          <p:nvPr>
            <p:ph type="ctrTitle"/>
          </p:nvPr>
        </p:nvSpPr>
        <p:spPr>
          <a:xfrm>
            <a:off x="8502556" y="163773"/>
            <a:ext cx="3571164" cy="518615"/>
          </a:xfrm>
        </p:spPr>
        <p:txBody>
          <a:bodyPr>
            <a:normAutofit/>
          </a:bodyPr>
          <a:lstStyle/>
          <a:p>
            <a:pPr algn="r"/>
            <a:r>
              <a:rPr lang="en-US" sz="2800" dirty="0" smtClean="0">
                <a:solidFill>
                  <a:srgbClr val="FF0000"/>
                </a:solidFill>
              </a:rPr>
              <a:t>Declaration example</a:t>
            </a:r>
            <a:endParaRPr lang="en-US" sz="2800" dirty="0">
              <a:solidFill>
                <a:srgbClr val="FF0000"/>
              </a:solidFill>
            </a:endParaRPr>
          </a:p>
        </p:txBody>
      </p:sp>
    </p:spTree>
    <p:extLst>
      <p:ext uri="{BB962C8B-B14F-4D97-AF65-F5344CB8AC3E}">
        <p14:creationId xmlns:p14="http://schemas.microsoft.com/office/powerpoint/2010/main" val="8101951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sz="2800" b="1" dirty="0"/>
              <a:t>JSP expression tag</a:t>
            </a:r>
          </a:p>
          <a:p>
            <a:pPr algn="l"/>
            <a:r>
              <a:rPr lang="en-US" sz="2800" dirty="0"/>
              <a:t> </a:t>
            </a:r>
          </a:p>
          <a:p>
            <a:pPr algn="l"/>
            <a:r>
              <a:rPr lang="en-US" sz="2800" dirty="0"/>
              <a:t>The code placed within JSP expression tag is written to the output stream of the response. So you need not write </a:t>
            </a:r>
            <a:r>
              <a:rPr lang="en-US" sz="2800" dirty="0" err="1"/>
              <a:t>out.print</a:t>
            </a:r>
            <a:r>
              <a:rPr lang="en-US" sz="2800" dirty="0"/>
              <a:t>() to write data. It is mainly used to print the values of variable or method. </a:t>
            </a:r>
          </a:p>
          <a:p>
            <a:pPr algn="l"/>
            <a:endParaRPr lang="en-US" sz="2800" dirty="0"/>
          </a:p>
          <a:p>
            <a:pPr algn="l"/>
            <a:r>
              <a:rPr lang="en-US" sz="2800" dirty="0"/>
              <a:t>Syntax of JSP expression tag</a:t>
            </a:r>
          </a:p>
          <a:p>
            <a:pPr algn="l"/>
            <a:endParaRPr lang="en-US" sz="2800" dirty="0"/>
          </a:p>
          <a:p>
            <a:pPr algn="l"/>
            <a:r>
              <a:rPr lang="en-US" sz="2800" dirty="0"/>
              <a:t>	&lt;%=  statement %&gt; </a:t>
            </a:r>
            <a:endParaRPr lang="en-US" sz="2800" dirty="0" smtClean="0"/>
          </a:p>
        </p:txBody>
      </p:sp>
      <p:sp>
        <p:nvSpPr>
          <p:cNvPr id="4" name="Title 3"/>
          <p:cNvSpPr>
            <a:spLocks noGrp="1"/>
          </p:cNvSpPr>
          <p:nvPr>
            <p:ph type="ctrTitle"/>
          </p:nvPr>
        </p:nvSpPr>
        <p:spPr>
          <a:xfrm>
            <a:off x="8502556" y="163773"/>
            <a:ext cx="3571164" cy="518615"/>
          </a:xfrm>
        </p:spPr>
        <p:txBody>
          <a:bodyPr>
            <a:normAutofit/>
          </a:bodyPr>
          <a:lstStyle/>
          <a:p>
            <a:pPr algn="r"/>
            <a:r>
              <a:rPr lang="en-US" sz="2800" dirty="0" smtClean="0">
                <a:solidFill>
                  <a:srgbClr val="FF0000"/>
                </a:solidFill>
              </a:rPr>
              <a:t>Expression</a:t>
            </a:r>
            <a:endParaRPr lang="en-US" sz="2800" dirty="0">
              <a:solidFill>
                <a:srgbClr val="FF0000"/>
              </a:solidFill>
            </a:endParaRPr>
          </a:p>
        </p:txBody>
      </p:sp>
    </p:spTree>
    <p:extLst>
      <p:ext uri="{BB962C8B-B14F-4D97-AF65-F5344CB8AC3E}">
        <p14:creationId xmlns:p14="http://schemas.microsoft.com/office/powerpoint/2010/main" val="31055106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fontScale="85000" lnSpcReduction="20000"/>
          </a:bodyPr>
          <a:lstStyle/>
          <a:p>
            <a:pPr algn="l"/>
            <a:r>
              <a:rPr lang="en-US" sz="2800" b="1" dirty="0"/>
              <a:t>Index.html</a:t>
            </a:r>
          </a:p>
          <a:p>
            <a:pPr algn="l"/>
            <a:r>
              <a:rPr lang="en-US" sz="2800" dirty="0"/>
              <a:t>	same as last program</a:t>
            </a:r>
          </a:p>
          <a:p>
            <a:pPr algn="l"/>
            <a:r>
              <a:rPr lang="en-US" sz="2800" b="1" dirty="0" err="1"/>
              <a:t>Adder.jsp</a:t>
            </a:r>
            <a:endParaRPr lang="en-US" sz="2800" b="1" dirty="0"/>
          </a:p>
          <a:p>
            <a:pPr algn="l"/>
            <a:r>
              <a:rPr lang="en-US" sz="2800" dirty="0"/>
              <a:t>&lt;%</a:t>
            </a:r>
          </a:p>
          <a:p>
            <a:pPr algn="l"/>
            <a:r>
              <a:rPr lang="en-US" sz="2800" dirty="0" err="1"/>
              <a:t>int</a:t>
            </a:r>
            <a:r>
              <a:rPr lang="en-US" sz="2800" dirty="0"/>
              <a:t> a=</a:t>
            </a:r>
            <a:r>
              <a:rPr lang="en-US" sz="2800" dirty="0" err="1"/>
              <a:t>Integer.parseInt</a:t>
            </a:r>
            <a:r>
              <a:rPr lang="en-US" sz="2800" dirty="0"/>
              <a:t>(</a:t>
            </a:r>
            <a:r>
              <a:rPr lang="en-US" sz="2800" dirty="0" err="1"/>
              <a:t>request.getParameter</a:t>
            </a:r>
            <a:r>
              <a:rPr lang="en-US" sz="2800" dirty="0"/>
              <a:t>("num1"));</a:t>
            </a:r>
          </a:p>
          <a:p>
            <a:pPr algn="l"/>
            <a:r>
              <a:rPr lang="en-US" sz="2800" dirty="0" err="1"/>
              <a:t>int</a:t>
            </a:r>
            <a:r>
              <a:rPr lang="en-US" sz="2800" dirty="0"/>
              <a:t> b=</a:t>
            </a:r>
            <a:r>
              <a:rPr lang="en-US" sz="2800" dirty="0" err="1"/>
              <a:t>Integer.parseInt</a:t>
            </a:r>
            <a:r>
              <a:rPr lang="en-US" sz="2800" dirty="0"/>
              <a:t>(</a:t>
            </a:r>
            <a:r>
              <a:rPr lang="en-US" sz="2800" dirty="0" err="1"/>
              <a:t>request.getParameter</a:t>
            </a:r>
            <a:r>
              <a:rPr lang="en-US" sz="2800" dirty="0"/>
              <a:t>("num2"));</a:t>
            </a:r>
          </a:p>
          <a:p>
            <a:pPr algn="l"/>
            <a:r>
              <a:rPr lang="en-US" sz="2800" dirty="0" err="1"/>
              <a:t>int</a:t>
            </a:r>
            <a:r>
              <a:rPr lang="en-US" sz="2800" dirty="0"/>
              <a:t> c= </a:t>
            </a:r>
            <a:r>
              <a:rPr lang="en-US" sz="2800" dirty="0" err="1"/>
              <a:t>a+b</a:t>
            </a:r>
            <a:r>
              <a:rPr lang="en-US" sz="2800" dirty="0"/>
              <a:t>;</a:t>
            </a:r>
          </a:p>
          <a:p>
            <a:pPr algn="l"/>
            <a:r>
              <a:rPr lang="en-US" sz="2800" dirty="0"/>
              <a:t>%&gt;</a:t>
            </a:r>
          </a:p>
          <a:p>
            <a:pPr algn="l"/>
            <a:endParaRPr lang="en-US" sz="2800" dirty="0"/>
          </a:p>
          <a:p>
            <a:pPr algn="l"/>
            <a:r>
              <a:rPr lang="en-US" sz="2800" dirty="0"/>
              <a:t>&lt;form method=</a:t>
            </a:r>
            <a:r>
              <a:rPr lang="en-US" sz="2800" i="1" dirty="0"/>
              <a:t>"get" action="</a:t>
            </a:r>
            <a:r>
              <a:rPr lang="en-US" sz="2800" i="1" dirty="0" err="1"/>
              <a:t>adder.jsp</a:t>
            </a:r>
            <a:r>
              <a:rPr lang="en-US" sz="2800" i="1" dirty="0"/>
              <a:t>"&gt;</a:t>
            </a:r>
          </a:p>
          <a:p>
            <a:pPr algn="l"/>
            <a:r>
              <a:rPr lang="en-US" sz="2800" dirty="0"/>
              <a:t>Num1 &lt;input type=</a:t>
            </a:r>
            <a:r>
              <a:rPr lang="en-US" sz="2800" i="1" dirty="0"/>
              <a:t>"text" name="num1" value="&lt;%=a%&gt;"&gt;&lt;</a:t>
            </a:r>
            <a:r>
              <a:rPr lang="en-US" sz="2800" i="1" dirty="0" err="1"/>
              <a:t>br</a:t>
            </a:r>
            <a:r>
              <a:rPr lang="en-US" sz="2800" i="1" dirty="0"/>
              <a:t>&gt;</a:t>
            </a:r>
          </a:p>
          <a:p>
            <a:pPr algn="l"/>
            <a:r>
              <a:rPr lang="en-US" sz="2800" dirty="0"/>
              <a:t>Num2 &lt;input type=</a:t>
            </a:r>
            <a:r>
              <a:rPr lang="en-US" sz="2800" i="1" dirty="0"/>
              <a:t>"text" name="num2" value="&lt;%=b%&gt;"&gt;&lt;</a:t>
            </a:r>
            <a:r>
              <a:rPr lang="en-US" sz="2800" i="1" dirty="0" err="1"/>
              <a:t>br</a:t>
            </a:r>
            <a:r>
              <a:rPr lang="en-US" sz="2800" i="1" dirty="0"/>
              <a:t>&gt;</a:t>
            </a:r>
          </a:p>
          <a:p>
            <a:pPr algn="l"/>
            <a:r>
              <a:rPr lang="en-US" sz="2800" dirty="0"/>
              <a:t>Result &lt;input type=</a:t>
            </a:r>
            <a:r>
              <a:rPr lang="en-US" sz="2800" i="1" dirty="0"/>
              <a:t>"text" name="result" value="&lt;%=c%&gt;"&gt;&lt;</a:t>
            </a:r>
            <a:r>
              <a:rPr lang="en-US" sz="2800" i="1" dirty="0" err="1"/>
              <a:t>br</a:t>
            </a:r>
            <a:r>
              <a:rPr lang="en-US" sz="2800" i="1" dirty="0"/>
              <a:t>&gt;</a:t>
            </a:r>
          </a:p>
          <a:p>
            <a:pPr algn="l"/>
            <a:r>
              <a:rPr lang="en-US" sz="2800" dirty="0"/>
              <a:t>&lt;input type=</a:t>
            </a:r>
            <a:r>
              <a:rPr lang="en-US" sz="2800" i="1" dirty="0"/>
              <a:t>"submit" value="add"&gt;</a:t>
            </a:r>
          </a:p>
          <a:p>
            <a:pPr algn="l"/>
            <a:r>
              <a:rPr lang="en-US" sz="2800" dirty="0"/>
              <a:t>&lt;/form&gt;</a:t>
            </a:r>
            <a:endParaRPr lang="en-US" sz="2800" dirty="0" smtClean="0"/>
          </a:p>
        </p:txBody>
      </p:sp>
      <p:sp>
        <p:nvSpPr>
          <p:cNvPr id="4" name="Title 3"/>
          <p:cNvSpPr>
            <a:spLocks noGrp="1"/>
          </p:cNvSpPr>
          <p:nvPr>
            <p:ph type="ctrTitle"/>
          </p:nvPr>
        </p:nvSpPr>
        <p:spPr>
          <a:xfrm>
            <a:off x="8502556" y="163773"/>
            <a:ext cx="3571164" cy="518615"/>
          </a:xfrm>
        </p:spPr>
        <p:txBody>
          <a:bodyPr>
            <a:normAutofit/>
          </a:bodyPr>
          <a:lstStyle/>
          <a:p>
            <a:pPr algn="r"/>
            <a:r>
              <a:rPr lang="en-US" sz="2800" dirty="0" smtClean="0">
                <a:solidFill>
                  <a:srgbClr val="FF0000"/>
                </a:solidFill>
              </a:rPr>
              <a:t>Expression example</a:t>
            </a:r>
            <a:endParaRPr lang="en-US" sz="2800" dirty="0">
              <a:solidFill>
                <a:srgbClr val="FF0000"/>
              </a:solidFill>
            </a:endParaRPr>
          </a:p>
        </p:txBody>
      </p:sp>
    </p:spTree>
    <p:extLst>
      <p:ext uri="{BB962C8B-B14F-4D97-AF65-F5344CB8AC3E}">
        <p14:creationId xmlns:p14="http://schemas.microsoft.com/office/powerpoint/2010/main" val="38486489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fontScale="92500" lnSpcReduction="20000"/>
          </a:bodyPr>
          <a:lstStyle/>
          <a:p>
            <a:pPr algn="l"/>
            <a:r>
              <a:rPr lang="en-US" sz="2800" b="1" dirty="0"/>
              <a:t>JSP Action Tags</a:t>
            </a:r>
          </a:p>
          <a:p>
            <a:pPr algn="l"/>
            <a:r>
              <a:rPr lang="en-US" sz="2800" dirty="0"/>
              <a:t> </a:t>
            </a:r>
          </a:p>
          <a:p>
            <a:pPr algn="l"/>
            <a:r>
              <a:rPr lang="en-US" sz="2800" dirty="0"/>
              <a:t>There are many JSP action tags or elements. Each JSP action tag is used to perform some specific tasks.</a:t>
            </a:r>
          </a:p>
          <a:p>
            <a:pPr algn="l"/>
            <a:r>
              <a:rPr lang="en-US" sz="2800" dirty="0"/>
              <a:t> The action tags are used to control the flow between pages and to use Java Bean. </a:t>
            </a:r>
          </a:p>
          <a:p>
            <a:pPr algn="l"/>
            <a:r>
              <a:rPr lang="en-US" sz="2800" dirty="0"/>
              <a:t> </a:t>
            </a:r>
          </a:p>
          <a:p>
            <a:pPr algn="l"/>
            <a:r>
              <a:rPr lang="en-US" sz="2800" b="1" dirty="0"/>
              <a:t>Some </a:t>
            </a:r>
            <a:r>
              <a:rPr lang="en-US" sz="2800" b="1" dirty="0" err="1"/>
              <a:t>Jsp</a:t>
            </a:r>
            <a:r>
              <a:rPr lang="en-US" sz="2800" b="1" dirty="0"/>
              <a:t> action tags are given below.</a:t>
            </a:r>
          </a:p>
          <a:p>
            <a:pPr algn="l"/>
            <a:r>
              <a:rPr lang="en-US" sz="2800" dirty="0"/>
              <a:t> </a:t>
            </a:r>
            <a:endParaRPr lang="en-US" sz="2800" dirty="0" smtClean="0"/>
          </a:p>
          <a:p>
            <a:pPr algn="l"/>
            <a:r>
              <a:rPr lang="en-US" sz="2800" dirty="0" err="1" smtClean="0"/>
              <a:t>jsp:forward</a:t>
            </a:r>
            <a:endParaRPr lang="en-US" sz="2800" dirty="0"/>
          </a:p>
          <a:p>
            <a:pPr algn="l"/>
            <a:r>
              <a:rPr lang="en-US" sz="2800" dirty="0" err="1"/>
              <a:t>jsp:include</a:t>
            </a:r>
            <a:endParaRPr lang="en-US" sz="2800" dirty="0"/>
          </a:p>
          <a:p>
            <a:pPr algn="l"/>
            <a:r>
              <a:rPr lang="en-US" sz="2800" dirty="0" err="1"/>
              <a:t>jsp:useBean</a:t>
            </a:r>
            <a:endParaRPr lang="en-US" sz="2800" dirty="0"/>
          </a:p>
          <a:p>
            <a:pPr algn="l"/>
            <a:r>
              <a:rPr lang="en-US" sz="2800" dirty="0" err="1"/>
              <a:t>jsp:setProperty</a:t>
            </a:r>
            <a:endParaRPr lang="en-US" sz="2800" dirty="0"/>
          </a:p>
          <a:p>
            <a:pPr algn="l"/>
            <a:r>
              <a:rPr lang="en-US" sz="2800" dirty="0" err="1"/>
              <a:t>jsp:getProperty</a:t>
            </a:r>
            <a:endParaRPr lang="en-US" sz="2800" dirty="0"/>
          </a:p>
          <a:p>
            <a:pPr algn="l"/>
            <a:endParaRPr lang="en-US" sz="2800" dirty="0" smtClean="0"/>
          </a:p>
        </p:txBody>
      </p:sp>
      <p:sp>
        <p:nvSpPr>
          <p:cNvPr id="4" name="Title 3"/>
          <p:cNvSpPr>
            <a:spLocks noGrp="1"/>
          </p:cNvSpPr>
          <p:nvPr>
            <p:ph type="ctrTitle"/>
          </p:nvPr>
        </p:nvSpPr>
        <p:spPr>
          <a:xfrm>
            <a:off x="8502556" y="163773"/>
            <a:ext cx="3571164" cy="518615"/>
          </a:xfrm>
        </p:spPr>
        <p:txBody>
          <a:bodyPr>
            <a:normAutofit/>
          </a:bodyPr>
          <a:lstStyle/>
          <a:p>
            <a:pPr algn="r"/>
            <a:r>
              <a:rPr lang="en-US" sz="2800" dirty="0" smtClean="0">
                <a:solidFill>
                  <a:srgbClr val="FF0000"/>
                </a:solidFill>
              </a:rPr>
              <a:t>Action Tags</a:t>
            </a:r>
            <a:endParaRPr lang="en-US" sz="2800" dirty="0">
              <a:solidFill>
                <a:srgbClr val="FF0000"/>
              </a:solidFill>
            </a:endParaRPr>
          </a:p>
        </p:txBody>
      </p:sp>
    </p:spTree>
    <p:extLst>
      <p:ext uri="{BB962C8B-B14F-4D97-AF65-F5344CB8AC3E}">
        <p14:creationId xmlns:p14="http://schemas.microsoft.com/office/powerpoint/2010/main" val="11813631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sz="2800" b="1" dirty="0" err="1"/>
              <a:t>jsp:include</a:t>
            </a:r>
            <a:endParaRPr lang="en-US" sz="2800" b="1" dirty="0"/>
          </a:p>
          <a:p>
            <a:pPr algn="l"/>
            <a:r>
              <a:rPr lang="en-US" sz="2800" dirty="0" smtClean="0"/>
              <a:t>	&lt;</a:t>
            </a:r>
            <a:r>
              <a:rPr lang="en-US" sz="2800" dirty="0" err="1" smtClean="0"/>
              <a:t>jsp:include</a:t>
            </a:r>
            <a:r>
              <a:rPr lang="en-US" sz="2800" dirty="0" smtClean="0"/>
              <a:t> page=“URL of the page” /&gt;</a:t>
            </a:r>
          </a:p>
          <a:p>
            <a:pPr algn="l"/>
            <a:endParaRPr lang="en-US" sz="2800" dirty="0"/>
          </a:p>
          <a:p>
            <a:pPr algn="l"/>
            <a:r>
              <a:rPr lang="en-US" sz="2800" b="1" dirty="0" err="1" smtClean="0"/>
              <a:t>jsp:forward</a:t>
            </a:r>
            <a:endParaRPr lang="en-US" sz="2800" b="1" dirty="0" smtClean="0"/>
          </a:p>
          <a:p>
            <a:pPr algn="l"/>
            <a:r>
              <a:rPr lang="en-US" sz="2800" dirty="0"/>
              <a:t>	&lt;</a:t>
            </a:r>
            <a:r>
              <a:rPr lang="en-US" sz="2800" dirty="0" err="1" smtClean="0"/>
              <a:t>jsp:forward</a:t>
            </a:r>
            <a:r>
              <a:rPr lang="en-US" sz="2800" dirty="0" smtClean="0"/>
              <a:t> </a:t>
            </a:r>
            <a:r>
              <a:rPr lang="en-US" sz="2800" dirty="0"/>
              <a:t>page=“URL of the page” /&gt;</a:t>
            </a:r>
          </a:p>
          <a:p>
            <a:pPr algn="l"/>
            <a:endParaRPr lang="en-US" sz="2800" dirty="0"/>
          </a:p>
        </p:txBody>
      </p:sp>
      <p:sp>
        <p:nvSpPr>
          <p:cNvPr id="4" name="Title 3"/>
          <p:cNvSpPr>
            <a:spLocks noGrp="1"/>
          </p:cNvSpPr>
          <p:nvPr>
            <p:ph type="ctrTitle"/>
          </p:nvPr>
        </p:nvSpPr>
        <p:spPr>
          <a:xfrm>
            <a:off x="8502556" y="163773"/>
            <a:ext cx="3571164" cy="518615"/>
          </a:xfrm>
        </p:spPr>
        <p:txBody>
          <a:bodyPr>
            <a:normAutofit/>
          </a:bodyPr>
          <a:lstStyle/>
          <a:p>
            <a:pPr algn="r"/>
            <a:r>
              <a:rPr lang="en-US" sz="2800" dirty="0" smtClean="0">
                <a:solidFill>
                  <a:srgbClr val="FF0000"/>
                </a:solidFill>
              </a:rPr>
              <a:t>Action Tags</a:t>
            </a:r>
            <a:endParaRPr lang="en-US" sz="2800" dirty="0">
              <a:solidFill>
                <a:srgbClr val="FF0000"/>
              </a:solidFill>
            </a:endParaRPr>
          </a:p>
        </p:txBody>
      </p:sp>
    </p:spTree>
    <p:extLst>
      <p:ext uri="{BB962C8B-B14F-4D97-AF65-F5344CB8AC3E}">
        <p14:creationId xmlns:p14="http://schemas.microsoft.com/office/powerpoint/2010/main" val="19628823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sz="2800" b="1" dirty="0"/>
              <a:t>Index.html</a:t>
            </a:r>
          </a:p>
          <a:p>
            <a:pPr algn="l"/>
            <a:r>
              <a:rPr lang="en-US" sz="2800" dirty="0"/>
              <a:t>	same as last program</a:t>
            </a:r>
          </a:p>
          <a:p>
            <a:pPr algn="l"/>
            <a:r>
              <a:rPr lang="en-US" sz="2800" b="1" dirty="0" err="1"/>
              <a:t>Adder.jsp</a:t>
            </a:r>
            <a:endParaRPr lang="en-US" sz="2800" b="1" dirty="0"/>
          </a:p>
          <a:p>
            <a:pPr algn="l"/>
            <a:r>
              <a:rPr lang="en-US" dirty="0"/>
              <a:t>&lt;%</a:t>
            </a:r>
          </a:p>
          <a:p>
            <a:pPr algn="l"/>
            <a:r>
              <a:rPr lang="en-US" dirty="0" err="1"/>
              <a:t>int</a:t>
            </a:r>
            <a:r>
              <a:rPr lang="en-US" dirty="0"/>
              <a:t> a=</a:t>
            </a:r>
            <a:r>
              <a:rPr lang="en-US" dirty="0" err="1"/>
              <a:t>Integer.parseInt</a:t>
            </a:r>
            <a:r>
              <a:rPr lang="en-US" dirty="0"/>
              <a:t>(</a:t>
            </a:r>
            <a:r>
              <a:rPr lang="en-US" dirty="0" err="1"/>
              <a:t>request.getParameter</a:t>
            </a:r>
            <a:r>
              <a:rPr lang="en-US" dirty="0"/>
              <a:t>("num1"));</a:t>
            </a:r>
          </a:p>
          <a:p>
            <a:pPr algn="l"/>
            <a:r>
              <a:rPr lang="en-US" dirty="0" err="1"/>
              <a:t>int</a:t>
            </a:r>
            <a:r>
              <a:rPr lang="en-US" dirty="0"/>
              <a:t> b=</a:t>
            </a:r>
            <a:r>
              <a:rPr lang="en-US" dirty="0" err="1"/>
              <a:t>Integer.parseInt</a:t>
            </a:r>
            <a:r>
              <a:rPr lang="en-US" dirty="0"/>
              <a:t>(</a:t>
            </a:r>
            <a:r>
              <a:rPr lang="en-US" dirty="0" err="1"/>
              <a:t>request.getParameter</a:t>
            </a:r>
            <a:r>
              <a:rPr lang="en-US" dirty="0"/>
              <a:t>("num2"));</a:t>
            </a:r>
          </a:p>
          <a:p>
            <a:pPr algn="l"/>
            <a:r>
              <a:rPr lang="en-US" dirty="0" err="1"/>
              <a:t>int</a:t>
            </a:r>
            <a:r>
              <a:rPr lang="en-US" dirty="0"/>
              <a:t> c= </a:t>
            </a:r>
            <a:r>
              <a:rPr lang="en-US" dirty="0" err="1"/>
              <a:t>a+b</a:t>
            </a:r>
            <a:r>
              <a:rPr lang="en-US" dirty="0"/>
              <a:t>;</a:t>
            </a:r>
          </a:p>
          <a:p>
            <a:pPr algn="l"/>
            <a:r>
              <a:rPr lang="en-US" dirty="0"/>
              <a:t>%&gt;</a:t>
            </a:r>
          </a:p>
          <a:p>
            <a:pPr algn="l"/>
            <a:endParaRPr lang="en-US" dirty="0"/>
          </a:p>
          <a:p>
            <a:pPr algn="l"/>
            <a:r>
              <a:rPr lang="en-US" dirty="0"/>
              <a:t>&lt;b&gt; Result is &lt;%=c%&gt; &lt;/b&gt; &lt;</a:t>
            </a:r>
            <a:r>
              <a:rPr lang="en-US" dirty="0" err="1"/>
              <a:t>br</a:t>
            </a:r>
            <a:r>
              <a:rPr lang="en-US" dirty="0"/>
              <a:t>&gt;</a:t>
            </a:r>
          </a:p>
          <a:p>
            <a:pPr algn="l"/>
            <a:r>
              <a:rPr lang="en-US" dirty="0"/>
              <a:t>&lt;</a:t>
            </a:r>
            <a:r>
              <a:rPr lang="en-US" dirty="0" err="1"/>
              <a:t>jsp:include</a:t>
            </a:r>
            <a:r>
              <a:rPr lang="en-US" dirty="0"/>
              <a:t> page=</a:t>
            </a:r>
            <a:r>
              <a:rPr lang="en-US" i="1" dirty="0"/>
              <a:t>"index.html</a:t>
            </a:r>
            <a:r>
              <a:rPr lang="en-US" i="1" dirty="0" smtClean="0"/>
              <a:t>"/&gt;</a:t>
            </a:r>
          </a:p>
          <a:p>
            <a:pPr algn="l"/>
            <a:r>
              <a:rPr lang="en-US" sz="2800" i="1" dirty="0" smtClean="0">
                <a:solidFill>
                  <a:srgbClr val="FF0000"/>
                </a:solidFill>
              </a:rPr>
              <a:t>Or &lt;%@ include file=“index.html” %&gt;</a:t>
            </a:r>
            <a:endParaRPr lang="en-US" sz="2800" dirty="0">
              <a:solidFill>
                <a:srgbClr val="FF0000"/>
              </a:solidFill>
            </a:endParaRPr>
          </a:p>
        </p:txBody>
      </p:sp>
      <p:sp>
        <p:nvSpPr>
          <p:cNvPr id="4" name="Title 3"/>
          <p:cNvSpPr>
            <a:spLocks noGrp="1"/>
          </p:cNvSpPr>
          <p:nvPr>
            <p:ph type="ctrTitle"/>
          </p:nvPr>
        </p:nvSpPr>
        <p:spPr>
          <a:xfrm>
            <a:off x="8502556" y="163773"/>
            <a:ext cx="3571164" cy="518615"/>
          </a:xfrm>
        </p:spPr>
        <p:txBody>
          <a:bodyPr>
            <a:normAutofit/>
          </a:bodyPr>
          <a:lstStyle/>
          <a:p>
            <a:pPr algn="r"/>
            <a:r>
              <a:rPr lang="en-US" sz="2800" dirty="0" err="1" smtClean="0">
                <a:solidFill>
                  <a:srgbClr val="FF0000"/>
                </a:solidFill>
              </a:rPr>
              <a:t>Jsp:include</a:t>
            </a:r>
            <a:r>
              <a:rPr lang="en-US" sz="2800" dirty="0" smtClean="0">
                <a:solidFill>
                  <a:srgbClr val="FF0000"/>
                </a:solidFill>
              </a:rPr>
              <a:t> example</a:t>
            </a:r>
            <a:endParaRPr lang="en-US" sz="2800" dirty="0">
              <a:solidFill>
                <a:srgbClr val="FF0000"/>
              </a:solidFill>
            </a:endParaRPr>
          </a:p>
        </p:txBody>
      </p:sp>
    </p:spTree>
    <p:extLst>
      <p:ext uri="{BB962C8B-B14F-4D97-AF65-F5344CB8AC3E}">
        <p14:creationId xmlns:p14="http://schemas.microsoft.com/office/powerpoint/2010/main" val="12431188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sz="2800" b="1" dirty="0" smtClean="0"/>
              <a:t>Java Bean</a:t>
            </a:r>
          </a:p>
          <a:p>
            <a:pPr algn="l"/>
            <a:endParaRPr lang="en-US" sz="2800" dirty="0"/>
          </a:p>
          <a:p>
            <a:pPr algn="l"/>
            <a:r>
              <a:rPr lang="en-US" sz="2800" dirty="0" smtClean="0"/>
              <a:t>A java bean is a reusable java component , Which has </a:t>
            </a:r>
            <a:r>
              <a:rPr lang="en-US" sz="2800" dirty="0"/>
              <a:t>following characteristics</a:t>
            </a:r>
            <a:r>
              <a:rPr lang="en-US" sz="2800" dirty="0" smtClean="0"/>
              <a:t>.</a:t>
            </a:r>
          </a:p>
          <a:p>
            <a:pPr marL="514350" indent="-514350" algn="l">
              <a:buAutoNum type="arabicPeriod"/>
            </a:pPr>
            <a:r>
              <a:rPr lang="en-US" sz="2800" dirty="0" smtClean="0"/>
              <a:t>It is defined with in package.</a:t>
            </a:r>
          </a:p>
          <a:p>
            <a:pPr marL="514350" indent="-514350" algn="l">
              <a:buAutoNum type="arabicPeriod"/>
            </a:pPr>
            <a:r>
              <a:rPr lang="en-US" sz="2800" dirty="0" smtClean="0"/>
              <a:t>It provides getter and setter methods</a:t>
            </a:r>
          </a:p>
          <a:p>
            <a:pPr marL="514350" indent="-514350" algn="l">
              <a:buAutoNum type="arabicPeriod"/>
            </a:pPr>
            <a:r>
              <a:rPr lang="en-US" sz="2800" dirty="0" smtClean="0"/>
              <a:t>It provide default constructor.</a:t>
            </a:r>
          </a:p>
          <a:p>
            <a:pPr algn="l"/>
            <a:endParaRPr lang="en-US" sz="2800" dirty="0" smtClean="0">
              <a:solidFill>
                <a:srgbClr val="FF0000"/>
              </a:solidFill>
            </a:endParaRPr>
          </a:p>
          <a:p>
            <a:pPr algn="l"/>
            <a:endParaRPr lang="en-US" sz="2800" dirty="0" smtClean="0">
              <a:solidFill>
                <a:srgbClr val="FF0000"/>
              </a:solidFill>
            </a:endParaRPr>
          </a:p>
          <a:p>
            <a:pPr algn="l"/>
            <a:endParaRPr lang="en-US" sz="2800" dirty="0">
              <a:solidFill>
                <a:srgbClr val="FF0000"/>
              </a:solidFill>
            </a:endParaRPr>
          </a:p>
        </p:txBody>
      </p:sp>
      <p:sp>
        <p:nvSpPr>
          <p:cNvPr id="4" name="Title 3"/>
          <p:cNvSpPr>
            <a:spLocks noGrp="1"/>
          </p:cNvSpPr>
          <p:nvPr>
            <p:ph type="ctrTitle"/>
          </p:nvPr>
        </p:nvSpPr>
        <p:spPr>
          <a:xfrm>
            <a:off x="8502556" y="163773"/>
            <a:ext cx="3571164" cy="518615"/>
          </a:xfrm>
        </p:spPr>
        <p:txBody>
          <a:bodyPr>
            <a:normAutofit/>
          </a:bodyPr>
          <a:lstStyle/>
          <a:p>
            <a:pPr algn="r"/>
            <a:r>
              <a:rPr lang="en-US" sz="2800" dirty="0" smtClean="0">
                <a:solidFill>
                  <a:srgbClr val="FF0000"/>
                </a:solidFill>
              </a:rPr>
              <a:t>Java Bean</a:t>
            </a:r>
            <a:endParaRPr lang="en-US" sz="2800" dirty="0">
              <a:solidFill>
                <a:srgbClr val="FF0000"/>
              </a:solidFill>
            </a:endParaRPr>
          </a:p>
        </p:txBody>
      </p:sp>
    </p:spTree>
    <p:extLst>
      <p:ext uri="{BB962C8B-B14F-4D97-AF65-F5344CB8AC3E}">
        <p14:creationId xmlns:p14="http://schemas.microsoft.com/office/powerpoint/2010/main" val="15211068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lnSpcReduction="10000"/>
          </a:bodyPr>
          <a:lstStyle/>
          <a:p>
            <a:pPr algn="l"/>
            <a:r>
              <a:rPr lang="en-US" sz="2800" b="1" dirty="0" err="1"/>
              <a:t>jsp:useBean</a:t>
            </a:r>
            <a:r>
              <a:rPr lang="en-US" sz="2800" b="1" dirty="0"/>
              <a:t> action tag</a:t>
            </a:r>
          </a:p>
          <a:p>
            <a:pPr algn="l"/>
            <a:r>
              <a:rPr lang="en-US" sz="2800" dirty="0"/>
              <a:t> </a:t>
            </a:r>
          </a:p>
          <a:p>
            <a:pPr algn="l"/>
            <a:r>
              <a:rPr lang="en-US" sz="2800" dirty="0"/>
              <a:t>The </a:t>
            </a:r>
            <a:r>
              <a:rPr lang="en-US" sz="2800" dirty="0" err="1"/>
              <a:t>jsp:useBean</a:t>
            </a:r>
            <a:r>
              <a:rPr lang="en-US" sz="2800" dirty="0"/>
              <a:t> action tag is used to locate or instantiate a bean class. If bean object of the Bean class is already created, it doesn't create the bean depending on the scope. But if object of bean is not created, it instantiates the bean.</a:t>
            </a:r>
          </a:p>
          <a:p>
            <a:pPr algn="l"/>
            <a:r>
              <a:rPr lang="en-US" sz="2800" dirty="0"/>
              <a:t> </a:t>
            </a:r>
          </a:p>
          <a:p>
            <a:pPr algn="l"/>
            <a:r>
              <a:rPr lang="en-US" sz="2800" dirty="0"/>
              <a:t>Syntax of </a:t>
            </a:r>
            <a:r>
              <a:rPr lang="en-US" sz="2800" dirty="0" err="1"/>
              <a:t>jsp:useBean</a:t>
            </a:r>
            <a:r>
              <a:rPr lang="en-US" sz="2800" dirty="0"/>
              <a:t> action tag</a:t>
            </a:r>
          </a:p>
          <a:p>
            <a:pPr algn="l"/>
            <a:endParaRPr lang="en-US" sz="2800" dirty="0"/>
          </a:p>
          <a:p>
            <a:pPr algn="l"/>
            <a:r>
              <a:rPr lang="en-US" sz="2800" dirty="0"/>
              <a:t>&lt;</a:t>
            </a:r>
            <a:r>
              <a:rPr lang="en-US" sz="2800" dirty="0" err="1"/>
              <a:t>jsp:useBean</a:t>
            </a:r>
            <a:r>
              <a:rPr lang="en-US" sz="2800" dirty="0"/>
              <a:t> id= "</a:t>
            </a:r>
            <a:r>
              <a:rPr lang="en-US" sz="2800" dirty="0" err="1"/>
              <a:t>instanceName</a:t>
            </a:r>
            <a:r>
              <a:rPr lang="en-US" sz="2800" dirty="0"/>
              <a:t>" scope= "page | request | session | application"   </a:t>
            </a:r>
          </a:p>
          <a:p>
            <a:pPr algn="l"/>
            <a:r>
              <a:rPr lang="en-US" sz="2800" dirty="0"/>
              <a:t>class= "</a:t>
            </a:r>
            <a:r>
              <a:rPr lang="en-US" sz="2800" dirty="0" err="1"/>
              <a:t>packageName.className</a:t>
            </a:r>
            <a:r>
              <a:rPr lang="en-US" sz="2800" dirty="0"/>
              <a:t>" type= "</a:t>
            </a:r>
            <a:r>
              <a:rPr lang="en-US" sz="2800" dirty="0" err="1"/>
              <a:t>packageName.className</a:t>
            </a:r>
            <a:r>
              <a:rPr lang="en-US" sz="2800" dirty="0"/>
              <a:t>"  </a:t>
            </a:r>
            <a:r>
              <a:rPr lang="en-US" sz="2800" dirty="0" smtClean="0"/>
              <a:t>&gt;  </a:t>
            </a:r>
            <a:endParaRPr lang="en-US" sz="2800" dirty="0"/>
          </a:p>
          <a:p>
            <a:pPr algn="l"/>
            <a:r>
              <a:rPr lang="en-US" sz="2800" dirty="0"/>
              <a:t>&lt;/</a:t>
            </a:r>
            <a:r>
              <a:rPr lang="en-US" sz="2800" dirty="0" err="1"/>
              <a:t>jsp:useBean</a:t>
            </a:r>
            <a:r>
              <a:rPr lang="en-US" sz="2800" dirty="0"/>
              <a:t>&gt;</a:t>
            </a:r>
          </a:p>
        </p:txBody>
      </p:sp>
      <p:sp>
        <p:nvSpPr>
          <p:cNvPr id="4" name="Title 3"/>
          <p:cNvSpPr>
            <a:spLocks noGrp="1"/>
          </p:cNvSpPr>
          <p:nvPr>
            <p:ph type="ctrTitle"/>
          </p:nvPr>
        </p:nvSpPr>
        <p:spPr>
          <a:xfrm>
            <a:off x="8502556" y="163773"/>
            <a:ext cx="3571164" cy="518615"/>
          </a:xfrm>
        </p:spPr>
        <p:txBody>
          <a:bodyPr>
            <a:normAutofit/>
          </a:bodyPr>
          <a:lstStyle/>
          <a:p>
            <a:pPr algn="l"/>
            <a:r>
              <a:rPr lang="en-US" sz="2800" dirty="0" err="1">
                <a:solidFill>
                  <a:srgbClr val="FF0000"/>
                </a:solidFill>
              </a:rPr>
              <a:t>jsp:useBean</a:t>
            </a:r>
            <a:r>
              <a:rPr lang="en-US" sz="2800" dirty="0">
                <a:solidFill>
                  <a:srgbClr val="FF0000"/>
                </a:solidFill>
              </a:rPr>
              <a:t> action tag</a:t>
            </a:r>
          </a:p>
        </p:txBody>
      </p:sp>
    </p:spTree>
    <p:extLst>
      <p:ext uri="{BB962C8B-B14F-4D97-AF65-F5344CB8AC3E}">
        <p14:creationId xmlns:p14="http://schemas.microsoft.com/office/powerpoint/2010/main" val="7465228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sz="2800" b="1" dirty="0" err="1"/>
              <a:t>jsp:setProperty</a:t>
            </a:r>
            <a:r>
              <a:rPr lang="en-US" sz="2800" b="1" dirty="0"/>
              <a:t> action tags</a:t>
            </a:r>
          </a:p>
          <a:p>
            <a:pPr algn="l"/>
            <a:r>
              <a:rPr lang="en-US" sz="2800" dirty="0"/>
              <a:t> </a:t>
            </a:r>
          </a:p>
          <a:p>
            <a:pPr algn="l"/>
            <a:r>
              <a:rPr lang="en-US" sz="2800" dirty="0"/>
              <a:t>The </a:t>
            </a:r>
            <a:r>
              <a:rPr lang="en-US" sz="2800" dirty="0" err="1"/>
              <a:t>jsp:setProperty</a:t>
            </a:r>
            <a:r>
              <a:rPr lang="en-US" sz="2800" dirty="0"/>
              <a:t> action tag sets a property value or values in a bean using the setter method.</a:t>
            </a:r>
          </a:p>
          <a:p>
            <a:pPr algn="l"/>
            <a:r>
              <a:rPr lang="en-US" sz="2800" dirty="0"/>
              <a:t> </a:t>
            </a:r>
          </a:p>
          <a:p>
            <a:pPr algn="l"/>
            <a:r>
              <a:rPr lang="en-US" sz="2800" dirty="0"/>
              <a:t>Syntax of </a:t>
            </a:r>
            <a:r>
              <a:rPr lang="en-US" sz="2800" dirty="0" err="1"/>
              <a:t>jsp:setProperty</a:t>
            </a:r>
            <a:r>
              <a:rPr lang="en-US" sz="2800" dirty="0"/>
              <a:t> action tag</a:t>
            </a:r>
          </a:p>
          <a:p>
            <a:pPr algn="l"/>
            <a:r>
              <a:rPr lang="en-US" sz="2800" dirty="0"/>
              <a:t>&lt;</a:t>
            </a:r>
            <a:r>
              <a:rPr lang="en-US" sz="2800" dirty="0" err="1"/>
              <a:t>jsp:setProperty</a:t>
            </a:r>
            <a:r>
              <a:rPr lang="en-US" sz="2800" dirty="0"/>
              <a:t> name="</a:t>
            </a:r>
            <a:r>
              <a:rPr lang="en-US" sz="2800" dirty="0" err="1"/>
              <a:t>instanceOfBean</a:t>
            </a:r>
            <a:r>
              <a:rPr lang="en-US" sz="2800" dirty="0"/>
              <a:t>"    </a:t>
            </a:r>
          </a:p>
          <a:p>
            <a:pPr algn="l"/>
            <a:r>
              <a:rPr lang="en-US" sz="2800" dirty="0"/>
              <a:t>property="</a:t>
            </a:r>
            <a:r>
              <a:rPr lang="en-US" sz="2800" dirty="0" err="1"/>
              <a:t>propertyName</a:t>
            </a:r>
            <a:r>
              <a:rPr lang="en-US" sz="2800" dirty="0"/>
              <a:t>" </a:t>
            </a:r>
          </a:p>
          <a:p>
            <a:pPr algn="l"/>
            <a:r>
              <a:rPr lang="en-US" sz="2800" dirty="0"/>
              <a:t>value="property value"   </a:t>
            </a:r>
          </a:p>
          <a:p>
            <a:pPr algn="l"/>
            <a:r>
              <a:rPr lang="en-US" sz="2800" dirty="0"/>
              <a:t>/&gt; </a:t>
            </a:r>
          </a:p>
        </p:txBody>
      </p:sp>
      <p:sp>
        <p:nvSpPr>
          <p:cNvPr id="4" name="Title 3"/>
          <p:cNvSpPr>
            <a:spLocks noGrp="1"/>
          </p:cNvSpPr>
          <p:nvPr>
            <p:ph type="ctrTitle"/>
          </p:nvPr>
        </p:nvSpPr>
        <p:spPr>
          <a:xfrm>
            <a:off x="8502556" y="163773"/>
            <a:ext cx="3571164" cy="518615"/>
          </a:xfrm>
        </p:spPr>
        <p:txBody>
          <a:bodyPr>
            <a:normAutofit fontScale="90000"/>
          </a:bodyPr>
          <a:lstStyle/>
          <a:p>
            <a:pPr algn="l"/>
            <a:r>
              <a:rPr lang="en-US" sz="2800" dirty="0" err="1" smtClean="0">
                <a:solidFill>
                  <a:srgbClr val="FF0000"/>
                </a:solidFill>
              </a:rPr>
              <a:t>jsp:setProperty</a:t>
            </a:r>
            <a:r>
              <a:rPr lang="en-US" sz="2800" dirty="0" smtClean="0">
                <a:solidFill>
                  <a:srgbClr val="FF0000"/>
                </a:solidFill>
              </a:rPr>
              <a:t> action </a:t>
            </a:r>
            <a:r>
              <a:rPr lang="en-US" sz="2800" dirty="0">
                <a:solidFill>
                  <a:srgbClr val="FF0000"/>
                </a:solidFill>
              </a:rPr>
              <a:t>tag</a:t>
            </a:r>
          </a:p>
        </p:txBody>
      </p:sp>
    </p:spTree>
    <p:extLst>
      <p:ext uri="{BB962C8B-B14F-4D97-AF65-F5344CB8AC3E}">
        <p14:creationId xmlns:p14="http://schemas.microsoft.com/office/powerpoint/2010/main" val="39817098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6" name="AutoShape 6" descr="Image result for jsp vs servle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Image result for jsp vs servle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0515600" cy="5811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0337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sz="2800" b="1" dirty="0" err="1"/>
              <a:t>jsp:getProperty</a:t>
            </a:r>
            <a:r>
              <a:rPr lang="en-US" sz="2800" b="1" dirty="0"/>
              <a:t> action tag</a:t>
            </a:r>
          </a:p>
          <a:p>
            <a:pPr algn="l"/>
            <a:r>
              <a:rPr lang="en-US" sz="2800" b="1" dirty="0"/>
              <a:t> </a:t>
            </a:r>
          </a:p>
          <a:p>
            <a:pPr algn="l"/>
            <a:r>
              <a:rPr lang="en-US" sz="2800" dirty="0"/>
              <a:t>The </a:t>
            </a:r>
            <a:r>
              <a:rPr lang="en-US" sz="2800" dirty="0" err="1"/>
              <a:t>jsp:getProperty</a:t>
            </a:r>
            <a:r>
              <a:rPr lang="en-US" sz="2800" dirty="0"/>
              <a:t> action tag returns the value of the property. </a:t>
            </a:r>
          </a:p>
          <a:p>
            <a:pPr algn="l"/>
            <a:endParaRPr lang="en-US" sz="2800" dirty="0"/>
          </a:p>
          <a:p>
            <a:pPr algn="l"/>
            <a:r>
              <a:rPr lang="en-US" sz="2800" dirty="0"/>
              <a:t>Syntax of </a:t>
            </a:r>
            <a:r>
              <a:rPr lang="en-US" sz="2800" dirty="0" err="1"/>
              <a:t>jsp:getProperty</a:t>
            </a:r>
            <a:r>
              <a:rPr lang="en-US" sz="2800" dirty="0"/>
              <a:t> action tag</a:t>
            </a:r>
          </a:p>
          <a:p>
            <a:pPr algn="l"/>
            <a:endParaRPr lang="en-US" sz="2800" dirty="0"/>
          </a:p>
          <a:p>
            <a:pPr algn="l"/>
            <a:r>
              <a:rPr lang="en-US" sz="2800" dirty="0"/>
              <a:t>&lt;</a:t>
            </a:r>
            <a:r>
              <a:rPr lang="en-US" sz="2800" dirty="0" err="1"/>
              <a:t>jsp:getProperty</a:t>
            </a:r>
            <a:r>
              <a:rPr lang="en-US" sz="2800" dirty="0"/>
              <a:t> name="bean name" property="</a:t>
            </a:r>
            <a:r>
              <a:rPr lang="en-US" sz="2800" dirty="0" err="1"/>
              <a:t>propertyName</a:t>
            </a:r>
            <a:r>
              <a:rPr lang="en-US" sz="2800" dirty="0"/>
              <a:t>" /&gt;</a:t>
            </a:r>
          </a:p>
          <a:p>
            <a:pPr algn="l"/>
            <a:r>
              <a:rPr lang="en-US" sz="2800" dirty="0"/>
              <a:t> </a:t>
            </a:r>
          </a:p>
        </p:txBody>
      </p:sp>
      <p:sp>
        <p:nvSpPr>
          <p:cNvPr id="4" name="Title 3"/>
          <p:cNvSpPr>
            <a:spLocks noGrp="1"/>
          </p:cNvSpPr>
          <p:nvPr>
            <p:ph type="ctrTitle"/>
          </p:nvPr>
        </p:nvSpPr>
        <p:spPr>
          <a:xfrm>
            <a:off x="8502556" y="163773"/>
            <a:ext cx="3571164" cy="518615"/>
          </a:xfrm>
        </p:spPr>
        <p:txBody>
          <a:bodyPr>
            <a:normAutofit fontScale="90000"/>
          </a:bodyPr>
          <a:lstStyle/>
          <a:p>
            <a:pPr algn="l"/>
            <a:r>
              <a:rPr lang="en-US" sz="2800" dirty="0" err="1" smtClean="0">
                <a:solidFill>
                  <a:srgbClr val="FF0000"/>
                </a:solidFill>
              </a:rPr>
              <a:t>jsp:getProperty</a:t>
            </a:r>
            <a:r>
              <a:rPr lang="en-US" sz="2800" dirty="0" smtClean="0">
                <a:solidFill>
                  <a:srgbClr val="FF0000"/>
                </a:solidFill>
              </a:rPr>
              <a:t> </a:t>
            </a:r>
            <a:r>
              <a:rPr lang="en-US" sz="2800" dirty="0">
                <a:solidFill>
                  <a:srgbClr val="FF0000"/>
                </a:solidFill>
              </a:rPr>
              <a:t>action tag</a:t>
            </a:r>
          </a:p>
        </p:txBody>
      </p:sp>
    </p:spTree>
    <p:extLst>
      <p:ext uri="{BB962C8B-B14F-4D97-AF65-F5344CB8AC3E}">
        <p14:creationId xmlns:p14="http://schemas.microsoft.com/office/powerpoint/2010/main" val="25936082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fontScale="70000" lnSpcReduction="20000"/>
          </a:bodyPr>
          <a:lstStyle/>
          <a:p>
            <a:pPr algn="l"/>
            <a:r>
              <a:rPr lang="en-US" sz="2800" b="1" dirty="0" smtClean="0"/>
              <a:t>Rectangle.java</a:t>
            </a:r>
          </a:p>
          <a:p>
            <a:pPr algn="l"/>
            <a:r>
              <a:rPr lang="en-US" sz="2800" dirty="0" smtClean="0"/>
              <a:t>package </a:t>
            </a:r>
            <a:r>
              <a:rPr lang="en-US" sz="2800" dirty="0"/>
              <a:t>com.st</a:t>
            </a:r>
            <a:r>
              <a:rPr lang="en-US" sz="2800" dirty="0" smtClean="0"/>
              <a:t>;</a:t>
            </a:r>
            <a:endParaRPr lang="en-US" sz="2800" dirty="0"/>
          </a:p>
          <a:p>
            <a:pPr algn="l"/>
            <a:r>
              <a:rPr lang="en-US" sz="2800" dirty="0"/>
              <a:t>public class Rectangle {</a:t>
            </a:r>
          </a:p>
          <a:p>
            <a:pPr algn="l"/>
            <a:r>
              <a:rPr lang="en-US" sz="2800" dirty="0" err="1" smtClean="0"/>
              <a:t>int</a:t>
            </a:r>
            <a:r>
              <a:rPr lang="en-US" sz="2800" dirty="0" smtClean="0"/>
              <a:t> </a:t>
            </a:r>
            <a:r>
              <a:rPr lang="en-US" sz="2800" dirty="0" err="1"/>
              <a:t>length,breadth</a:t>
            </a:r>
            <a:r>
              <a:rPr lang="en-US" sz="2800" dirty="0" smtClean="0"/>
              <a:t>;</a:t>
            </a:r>
            <a:endParaRPr lang="en-US" sz="2800" dirty="0"/>
          </a:p>
          <a:p>
            <a:pPr algn="l"/>
            <a:endParaRPr lang="en-US" sz="2800" dirty="0" smtClean="0"/>
          </a:p>
          <a:p>
            <a:pPr algn="l"/>
            <a:r>
              <a:rPr lang="en-US" sz="2800" dirty="0" smtClean="0"/>
              <a:t>public </a:t>
            </a:r>
            <a:r>
              <a:rPr lang="en-US" sz="2800" dirty="0" err="1"/>
              <a:t>int</a:t>
            </a:r>
            <a:r>
              <a:rPr lang="en-US" sz="2800" dirty="0"/>
              <a:t> </a:t>
            </a:r>
            <a:r>
              <a:rPr lang="en-US" sz="2800" dirty="0" err="1"/>
              <a:t>getLength</a:t>
            </a:r>
            <a:r>
              <a:rPr lang="en-US" sz="2800" dirty="0"/>
              <a:t>() {</a:t>
            </a:r>
          </a:p>
          <a:p>
            <a:pPr algn="l"/>
            <a:r>
              <a:rPr lang="en-US" sz="2800" dirty="0"/>
              <a:t>return length;</a:t>
            </a:r>
          </a:p>
          <a:p>
            <a:pPr algn="l"/>
            <a:r>
              <a:rPr lang="en-US" sz="2800" dirty="0" smtClean="0"/>
              <a:t>}</a:t>
            </a:r>
            <a:endParaRPr lang="en-US" sz="2800" dirty="0"/>
          </a:p>
          <a:p>
            <a:pPr algn="l"/>
            <a:r>
              <a:rPr lang="en-US" sz="2800" dirty="0"/>
              <a:t>public void </a:t>
            </a:r>
            <a:r>
              <a:rPr lang="en-US" sz="2800" dirty="0" err="1"/>
              <a:t>setLength</a:t>
            </a:r>
            <a:r>
              <a:rPr lang="en-US" sz="2800" dirty="0"/>
              <a:t>(</a:t>
            </a:r>
            <a:r>
              <a:rPr lang="en-US" sz="2800" dirty="0" err="1"/>
              <a:t>int</a:t>
            </a:r>
            <a:r>
              <a:rPr lang="en-US" sz="2800" dirty="0"/>
              <a:t> length) {</a:t>
            </a:r>
          </a:p>
          <a:p>
            <a:pPr algn="l"/>
            <a:r>
              <a:rPr lang="en-US" sz="2800" dirty="0" err="1"/>
              <a:t>this.length</a:t>
            </a:r>
            <a:r>
              <a:rPr lang="en-US" sz="2800" dirty="0"/>
              <a:t> = length;</a:t>
            </a:r>
          </a:p>
          <a:p>
            <a:pPr algn="l"/>
            <a:r>
              <a:rPr lang="en-US" sz="2800" dirty="0" smtClean="0"/>
              <a:t>}</a:t>
            </a:r>
            <a:endParaRPr lang="en-US" sz="2800" dirty="0"/>
          </a:p>
          <a:p>
            <a:pPr algn="l"/>
            <a:r>
              <a:rPr lang="en-US" sz="2800" dirty="0"/>
              <a:t>public </a:t>
            </a:r>
            <a:r>
              <a:rPr lang="en-US" sz="2800" dirty="0" err="1"/>
              <a:t>int</a:t>
            </a:r>
            <a:r>
              <a:rPr lang="en-US" sz="2800" dirty="0"/>
              <a:t> </a:t>
            </a:r>
            <a:r>
              <a:rPr lang="en-US" sz="2800" dirty="0" err="1"/>
              <a:t>getBreadth</a:t>
            </a:r>
            <a:r>
              <a:rPr lang="en-US" sz="2800" dirty="0"/>
              <a:t>() {</a:t>
            </a:r>
          </a:p>
          <a:p>
            <a:pPr algn="l"/>
            <a:r>
              <a:rPr lang="en-US" sz="2800" dirty="0"/>
              <a:t>return breadth;</a:t>
            </a:r>
          </a:p>
          <a:p>
            <a:pPr algn="l"/>
            <a:r>
              <a:rPr lang="en-US" sz="2800" dirty="0" smtClean="0"/>
              <a:t>}</a:t>
            </a:r>
            <a:endParaRPr lang="en-US" sz="2800" dirty="0"/>
          </a:p>
          <a:p>
            <a:pPr algn="l"/>
            <a:r>
              <a:rPr lang="en-US" sz="2800" dirty="0"/>
              <a:t>public void </a:t>
            </a:r>
            <a:r>
              <a:rPr lang="en-US" sz="2800" dirty="0" err="1"/>
              <a:t>setBreadth</a:t>
            </a:r>
            <a:r>
              <a:rPr lang="en-US" sz="2800" dirty="0"/>
              <a:t>(</a:t>
            </a:r>
            <a:r>
              <a:rPr lang="en-US" sz="2800" dirty="0" err="1"/>
              <a:t>int</a:t>
            </a:r>
            <a:r>
              <a:rPr lang="en-US" sz="2800" dirty="0"/>
              <a:t> breadth) {</a:t>
            </a:r>
          </a:p>
          <a:p>
            <a:pPr algn="l"/>
            <a:r>
              <a:rPr lang="en-US" sz="2800" dirty="0" err="1"/>
              <a:t>this.breadth</a:t>
            </a:r>
            <a:r>
              <a:rPr lang="en-US" sz="2800" dirty="0"/>
              <a:t> = breadth;</a:t>
            </a:r>
          </a:p>
          <a:p>
            <a:pPr algn="l"/>
            <a:r>
              <a:rPr lang="en-US" sz="2800" dirty="0" smtClean="0"/>
              <a:t>}}</a:t>
            </a:r>
            <a:endParaRPr lang="en-US" sz="2800" dirty="0"/>
          </a:p>
        </p:txBody>
      </p:sp>
      <p:sp>
        <p:nvSpPr>
          <p:cNvPr id="4" name="Title 3"/>
          <p:cNvSpPr>
            <a:spLocks noGrp="1"/>
          </p:cNvSpPr>
          <p:nvPr>
            <p:ph type="ctrTitle"/>
          </p:nvPr>
        </p:nvSpPr>
        <p:spPr>
          <a:xfrm>
            <a:off x="8502556" y="163773"/>
            <a:ext cx="3571164" cy="518615"/>
          </a:xfrm>
        </p:spPr>
        <p:txBody>
          <a:bodyPr>
            <a:normAutofit/>
          </a:bodyPr>
          <a:lstStyle/>
          <a:p>
            <a:pPr algn="l"/>
            <a:r>
              <a:rPr lang="en-US" sz="2800" dirty="0" err="1" smtClean="0">
                <a:solidFill>
                  <a:srgbClr val="FF0000"/>
                </a:solidFill>
              </a:rPr>
              <a:t>jsp:useBean</a:t>
            </a:r>
            <a:r>
              <a:rPr lang="en-US" sz="2800" dirty="0" smtClean="0">
                <a:solidFill>
                  <a:srgbClr val="FF0000"/>
                </a:solidFill>
              </a:rPr>
              <a:t> example</a:t>
            </a:r>
            <a:endParaRPr lang="en-US" sz="2800" dirty="0">
              <a:solidFill>
                <a:srgbClr val="FF0000"/>
              </a:solidFill>
            </a:endParaRPr>
          </a:p>
        </p:txBody>
      </p:sp>
    </p:spTree>
    <p:extLst>
      <p:ext uri="{BB962C8B-B14F-4D97-AF65-F5344CB8AC3E}">
        <p14:creationId xmlns:p14="http://schemas.microsoft.com/office/powerpoint/2010/main" val="14969088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sz="2800" b="1" dirty="0" smtClean="0"/>
              <a:t>Index.html</a:t>
            </a:r>
          </a:p>
          <a:p>
            <a:pPr algn="l"/>
            <a:endParaRPr lang="en-US" sz="2800" b="1" dirty="0"/>
          </a:p>
          <a:p>
            <a:pPr algn="l"/>
            <a:r>
              <a:rPr lang="en-US" sz="2800" dirty="0"/>
              <a:t>&lt;form method=</a:t>
            </a:r>
            <a:r>
              <a:rPr lang="en-US" sz="2800" i="1" dirty="0"/>
              <a:t>"get" action="</a:t>
            </a:r>
            <a:r>
              <a:rPr lang="en-US" sz="2800" i="1" dirty="0" err="1"/>
              <a:t>createRectangle.jsp</a:t>
            </a:r>
            <a:r>
              <a:rPr lang="en-US" sz="2800" i="1" dirty="0"/>
              <a:t>"&gt;</a:t>
            </a:r>
          </a:p>
          <a:p>
            <a:pPr algn="l"/>
            <a:r>
              <a:rPr lang="en-US" sz="2800" dirty="0"/>
              <a:t>Length &lt;input type=</a:t>
            </a:r>
            <a:r>
              <a:rPr lang="en-US" sz="2800" i="1" dirty="0"/>
              <a:t>"text" name="length"&gt;&lt;</a:t>
            </a:r>
            <a:r>
              <a:rPr lang="en-US" sz="2800" i="1" dirty="0" err="1"/>
              <a:t>br</a:t>
            </a:r>
            <a:r>
              <a:rPr lang="en-US" sz="2800" i="1" dirty="0"/>
              <a:t>&gt;</a:t>
            </a:r>
          </a:p>
          <a:p>
            <a:pPr algn="l"/>
            <a:r>
              <a:rPr lang="en-US" sz="2800" dirty="0"/>
              <a:t>Breadth &lt;input type=</a:t>
            </a:r>
            <a:r>
              <a:rPr lang="en-US" sz="2800" i="1" dirty="0"/>
              <a:t>"text" name="breadth"&gt;&lt;</a:t>
            </a:r>
            <a:r>
              <a:rPr lang="en-US" sz="2800" i="1" dirty="0" err="1"/>
              <a:t>br</a:t>
            </a:r>
            <a:r>
              <a:rPr lang="en-US" sz="2800" i="1" dirty="0"/>
              <a:t>&gt;</a:t>
            </a:r>
          </a:p>
          <a:p>
            <a:pPr algn="l"/>
            <a:r>
              <a:rPr lang="en-US" sz="2800" dirty="0"/>
              <a:t>&lt;input type=</a:t>
            </a:r>
            <a:r>
              <a:rPr lang="en-US" sz="2800" i="1" dirty="0"/>
              <a:t>"submit" value="create rectangle"&gt;</a:t>
            </a:r>
          </a:p>
          <a:p>
            <a:pPr algn="l"/>
            <a:r>
              <a:rPr lang="en-US" sz="2800" dirty="0"/>
              <a:t>&lt;/form&gt;</a:t>
            </a:r>
            <a:endParaRPr lang="en-US" sz="2800" b="1" dirty="0"/>
          </a:p>
        </p:txBody>
      </p:sp>
      <p:sp>
        <p:nvSpPr>
          <p:cNvPr id="4" name="Title 3"/>
          <p:cNvSpPr>
            <a:spLocks noGrp="1"/>
          </p:cNvSpPr>
          <p:nvPr>
            <p:ph type="ctrTitle"/>
          </p:nvPr>
        </p:nvSpPr>
        <p:spPr>
          <a:xfrm>
            <a:off x="8502556" y="163773"/>
            <a:ext cx="3571164" cy="518615"/>
          </a:xfrm>
        </p:spPr>
        <p:txBody>
          <a:bodyPr>
            <a:normAutofit/>
          </a:bodyPr>
          <a:lstStyle/>
          <a:p>
            <a:pPr algn="l"/>
            <a:r>
              <a:rPr lang="en-US" sz="2800" dirty="0" err="1" smtClean="0">
                <a:solidFill>
                  <a:srgbClr val="FF0000"/>
                </a:solidFill>
              </a:rPr>
              <a:t>jsp:useBean</a:t>
            </a:r>
            <a:r>
              <a:rPr lang="en-US" sz="2800" dirty="0" smtClean="0">
                <a:solidFill>
                  <a:srgbClr val="FF0000"/>
                </a:solidFill>
              </a:rPr>
              <a:t> example</a:t>
            </a:r>
            <a:endParaRPr lang="en-US" sz="2800" dirty="0">
              <a:solidFill>
                <a:srgbClr val="FF0000"/>
              </a:solidFill>
            </a:endParaRPr>
          </a:p>
        </p:txBody>
      </p:sp>
    </p:spTree>
    <p:extLst>
      <p:ext uri="{BB962C8B-B14F-4D97-AF65-F5344CB8AC3E}">
        <p14:creationId xmlns:p14="http://schemas.microsoft.com/office/powerpoint/2010/main" val="32134735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sz="2800" b="1" dirty="0" err="1" smtClean="0"/>
              <a:t>createRectangle.jsp</a:t>
            </a:r>
            <a:endParaRPr lang="en-US" sz="2800" b="1" dirty="0" smtClean="0"/>
          </a:p>
          <a:p>
            <a:pPr algn="l"/>
            <a:endParaRPr lang="en-US" sz="2800" dirty="0"/>
          </a:p>
          <a:p>
            <a:pPr algn="l"/>
            <a:r>
              <a:rPr lang="en-US" sz="2800" dirty="0" smtClean="0"/>
              <a:t>&lt;</a:t>
            </a:r>
            <a:r>
              <a:rPr lang="en-US" sz="2800" dirty="0" err="1"/>
              <a:t>jsp:useBean</a:t>
            </a:r>
            <a:r>
              <a:rPr lang="en-US" sz="2800" dirty="0"/>
              <a:t> id=</a:t>
            </a:r>
            <a:r>
              <a:rPr lang="en-US" sz="2800" i="1" dirty="0"/>
              <a:t>"</a:t>
            </a:r>
            <a:r>
              <a:rPr lang="en-US" sz="2800" i="1" dirty="0" err="1"/>
              <a:t>rect</a:t>
            </a:r>
            <a:r>
              <a:rPr lang="en-US" sz="2800" i="1" dirty="0"/>
              <a:t>" class="</a:t>
            </a:r>
            <a:r>
              <a:rPr lang="en-US" sz="2800" i="1" dirty="0" err="1"/>
              <a:t>com.st.Rectangle</a:t>
            </a:r>
            <a:r>
              <a:rPr lang="en-US" sz="2800" i="1" dirty="0"/>
              <a:t>" scope="session"/&gt;</a:t>
            </a:r>
          </a:p>
          <a:p>
            <a:pPr algn="l"/>
            <a:endParaRPr lang="en-US" sz="2800" dirty="0"/>
          </a:p>
          <a:p>
            <a:pPr algn="l"/>
            <a:r>
              <a:rPr lang="en-US" sz="2800" dirty="0"/>
              <a:t>&lt;</a:t>
            </a:r>
            <a:r>
              <a:rPr lang="en-US" sz="2800" dirty="0" err="1"/>
              <a:t>jsp:setProperty</a:t>
            </a:r>
            <a:r>
              <a:rPr lang="en-US" sz="2800" dirty="0"/>
              <a:t> property=</a:t>
            </a:r>
            <a:r>
              <a:rPr lang="en-US" sz="2800" i="1" dirty="0"/>
              <a:t>"*" name="</a:t>
            </a:r>
            <a:r>
              <a:rPr lang="en-US" sz="2800" i="1" dirty="0" err="1"/>
              <a:t>rect</a:t>
            </a:r>
            <a:r>
              <a:rPr lang="en-US" sz="2800" i="1" dirty="0"/>
              <a:t>"/&gt;</a:t>
            </a:r>
          </a:p>
          <a:p>
            <a:pPr algn="l"/>
            <a:endParaRPr lang="en-US" sz="2800" dirty="0"/>
          </a:p>
          <a:p>
            <a:pPr algn="l"/>
            <a:r>
              <a:rPr lang="en-US" sz="2800" dirty="0"/>
              <a:t>&lt;b&gt;Rectangle Created&lt;/b&gt;</a:t>
            </a:r>
          </a:p>
          <a:p>
            <a:pPr algn="l"/>
            <a:r>
              <a:rPr lang="en-US" sz="2800" dirty="0"/>
              <a:t>&lt;a </a:t>
            </a:r>
            <a:r>
              <a:rPr lang="en-US" sz="2800" dirty="0" err="1"/>
              <a:t>href</a:t>
            </a:r>
            <a:r>
              <a:rPr lang="en-US" sz="2800" dirty="0"/>
              <a:t>=</a:t>
            </a:r>
            <a:r>
              <a:rPr lang="en-US" sz="2800" i="1" dirty="0"/>
              <a:t>"</a:t>
            </a:r>
            <a:r>
              <a:rPr lang="en-US" sz="2800" i="1" dirty="0" err="1"/>
              <a:t>viewRectangle.jsp</a:t>
            </a:r>
            <a:r>
              <a:rPr lang="en-US" sz="2800" i="1" dirty="0"/>
              <a:t>"&gt;view Rectangle&lt;/a&gt;</a:t>
            </a:r>
            <a:endParaRPr lang="en-US" sz="2800" dirty="0"/>
          </a:p>
        </p:txBody>
      </p:sp>
      <p:sp>
        <p:nvSpPr>
          <p:cNvPr id="4" name="Title 3"/>
          <p:cNvSpPr>
            <a:spLocks noGrp="1"/>
          </p:cNvSpPr>
          <p:nvPr>
            <p:ph type="ctrTitle"/>
          </p:nvPr>
        </p:nvSpPr>
        <p:spPr>
          <a:xfrm>
            <a:off x="8502556" y="163773"/>
            <a:ext cx="3571164" cy="518615"/>
          </a:xfrm>
        </p:spPr>
        <p:txBody>
          <a:bodyPr>
            <a:normAutofit/>
          </a:bodyPr>
          <a:lstStyle/>
          <a:p>
            <a:pPr algn="l"/>
            <a:r>
              <a:rPr lang="en-US" sz="2800" dirty="0" err="1" smtClean="0">
                <a:solidFill>
                  <a:srgbClr val="FF0000"/>
                </a:solidFill>
              </a:rPr>
              <a:t>jsp:useBean</a:t>
            </a:r>
            <a:r>
              <a:rPr lang="en-US" sz="2800" dirty="0" smtClean="0">
                <a:solidFill>
                  <a:srgbClr val="FF0000"/>
                </a:solidFill>
              </a:rPr>
              <a:t> example</a:t>
            </a:r>
            <a:endParaRPr lang="en-US" sz="2800" dirty="0">
              <a:solidFill>
                <a:srgbClr val="FF0000"/>
              </a:solidFill>
            </a:endParaRPr>
          </a:p>
        </p:txBody>
      </p:sp>
    </p:spTree>
    <p:extLst>
      <p:ext uri="{BB962C8B-B14F-4D97-AF65-F5344CB8AC3E}">
        <p14:creationId xmlns:p14="http://schemas.microsoft.com/office/powerpoint/2010/main" val="25108612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sz="2800" b="1" dirty="0" err="1" smtClean="0"/>
              <a:t>viewRectangle.jsp</a:t>
            </a:r>
            <a:endParaRPr lang="en-US" sz="2800" b="1" dirty="0" smtClean="0"/>
          </a:p>
          <a:p>
            <a:pPr algn="l"/>
            <a:endParaRPr lang="en-US" sz="2800" dirty="0"/>
          </a:p>
          <a:p>
            <a:pPr algn="l"/>
            <a:r>
              <a:rPr lang="en-US" sz="2800" dirty="0"/>
              <a:t>&lt;</a:t>
            </a:r>
            <a:r>
              <a:rPr lang="en-US" sz="2800" dirty="0" err="1"/>
              <a:t>jsp:useBean</a:t>
            </a:r>
            <a:r>
              <a:rPr lang="en-US" sz="2800" dirty="0"/>
              <a:t> id=</a:t>
            </a:r>
            <a:r>
              <a:rPr lang="en-US" sz="2800" i="1" dirty="0"/>
              <a:t>"</a:t>
            </a:r>
            <a:r>
              <a:rPr lang="en-US" sz="2800" i="1" dirty="0" err="1"/>
              <a:t>rect</a:t>
            </a:r>
            <a:r>
              <a:rPr lang="en-US" sz="2800" i="1" dirty="0"/>
              <a:t>" class="</a:t>
            </a:r>
            <a:r>
              <a:rPr lang="en-US" sz="2800" i="1" dirty="0" err="1"/>
              <a:t>com.st.Rectangle</a:t>
            </a:r>
            <a:r>
              <a:rPr lang="en-US" sz="2800" i="1" dirty="0"/>
              <a:t>" scope="session"/&gt;</a:t>
            </a:r>
          </a:p>
          <a:p>
            <a:pPr algn="l"/>
            <a:r>
              <a:rPr lang="en-US" sz="2800" dirty="0"/>
              <a:t>&lt;b&gt; length  : &lt;%=</a:t>
            </a:r>
            <a:r>
              <a:rPr lang="en-US" sz="2800" dirty="0" err="1"/>
              <a:t>rect.getLength</a:t>
            </a:r>
            <a:r>
              <a:rPr lang="en-US" sz="2800" dirty="0"/>
              <a:t>() %&gt; &lt;</a:t>
            </a:r>
            <a:r>
              <a:rPr lang="en-US" sz="2800" dirty="0" err="1"/>
              <a:t>br</a:t>
            </a:r>
            <a:r>
              <a:rPr lang="en-US" sz="2800" dirty="0"/>
              <a:t>&gt;</a:t>
            </a:r>
          </a:p>
          <a:p>
            <a:pPr algn="l"/>
            <a:r>
              <a:rPr lang="en-US" sz="2800" dirty="0"/>
              <a:t>breadth : &lt;%=</a:t>
            </a:r>
            <a:r>
              <a:rPr lang="en-US" sz="2800" dirty="0" err="1"/>
              <a:t>rect.getBreadth</a:t>
            </a:r>
            <a:r>
              <a:rPr lang="en-US" sz="2800" dirty="0"/>
              <a:t>() %&gt; &lt;/b&gt;</a:t>
            </a:r>
          </a:p>
        </p:txBody>
      </p:sp>
      <p:sp>
        <p:nvSpPr>
          <p:cNvPr id="4" name="Title 3"/>
          <p:cNvSpPr>
            <a:spLocks noGrp="1"/>
          </p:cNvSpPr>
          <p:nvPr>
            <p:ph type="ctrTitle"/>
          </p:nvPr>
        </p:nvSpPr>
        <p:spPr>
          <a:xfrm>
            <a:off x="8502556" y="163773"/>
            <a:ext cx="3571164" cy="518615"/>
          </a:xfrm>
        </p:spPr>
        <p:txBody>
          <a:bodyPr>
            <a:normAutofit/>
          </a:bodyPr>
          <a:lstStyle/>
          <a:p>
            <a:pPr algn="l"/>
            <a:r>
              <a:rPr lang="en-US" sz="2800" dirty="0" err="1" smtClean="0">
                <a:solidFill>
                  <a:srgbClr val="FF0000"/>
                </a:solidFill>
              </a:rPr>
              <a:t>jsp:useBean</a:t>
            </a:r>
            <a:r>
              <a:rPr lang="en-US" sz="2800" dirty="0" smtClean="0">
                <a:solidFill>
                  <a:srgbClr val="FF0000"/>
                </a:solidFill>
              </a:rPr>
              <a:t> example</a:t>
            </a:r>
            <a:endParaRPr lang="en-US" sz="2800" dirty="0">
              <a:solidFill>
                <a:srgbClr val="FF0000"/>
              </a:solidFill>
            </a:endParaRPr>
          </a:p>
        </p:txBody>
      </p:sp>
    </p:spTree>
    <p:extLst>
      <p:ext uri="{BB962C8B-B14F-4D97-AF65-F5344CB8AC3E}">
        <p14:creationId xmlns:p14="http://schemas.microsoft.com/office/powerpoint/2010/main" val="32805995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lnSpcReduction="10000"/>
          </a:bodyPr>
          <a:lstStyle/>
          <a:p>
            <a:pPr algn="l"/>
            <a:r>
              <a:rPr lang="en-US" sz="2800" b="1" dirty="0"/>
              <a:t>JSP directives</a:t>
            </a:r>
          </a:p>
          <a:p>
            <a:pPr algn="l"/>
            <a:endParaRPr lang="en-US" sz="2800" dirty="0"/>
          </a:p>
          <a:p>
            <a:pPr algn="l"/>
            <a:r>
              <a:rPr lang="en-US" sz="2800" dirty="0"/>
              <a:t>The </a:t>
            </a:r>
            <a:r>
              <a:rPr lang="en-US" sz="2800" dirty="0" err="1"/>
              <a:t>jsp</a:t>
            </a:r>
            <a:r>
              <a:rPr lang="en-US" sz="2800" dirty="0"/>
              <a:t> directives are messages that tells the web container how to translate a JSP page into the corresponding servlet.</a:t>
            </a:r>
          </a:p>
          <a:p>
            <a:pPr algn="l"/>
            <a:r>
              <a:rPr lang="en-US" sz="2800" dirty="0"/>
              <a:t> </a:t>
            </a:r>
          </a:p>
          <a:p>
            <a:pPr algn="l"/>
            <a:r>
              <a:rPr lang="en-US" sz="2800" dirty="0"/>
              <a:t>There are three types of directives:</a:t>
            </a:r>
          </a:p>
          <a:p>
            <a:pPr algn="l"/>
            <a:r>
              <a:rPr lang="en-US" sz="2800" dirty="0"/>
              <a:t> •page directive</a:t>
            </a:r>
          </a:p>
          <a:p>
            <a:pPr algn="l"/>
            <a:r>
              <a:rPr lang="en-US" sz="2800" dirty="0"/>
              <a:t> •include directive</a:t>
            </a:r>
          </a:p>
          <a:p>
            <a:pPr algn="l"/>
            <a:r>
              <a:rPr lang="en-US" sz="2800" dirty="0"/>
              <a:t> •</a:t>
            </a:r>
            <a:r>
              <a:rPr lang="en-US" sz="2800" dirty="0" err="1"/>
              <a:t>taglib</a:t>
            </a:r>
            <a:r>
              <a:rPr lang="en-US" sz="2800" dirty="0"/>
              <a:t> directive</a:t>
            </a:r>
          </a:p>
          <a:p>
            <a:pPr algn="l"/>
            <a:r>
              <a:rPr lang="en-US" sz="2800" dirty="0"/>
              <a:t> </a:t>
            </a:r>
          </a:p>
          <a:p>
            <a:pPr algn="l"/>
            <a:r>
              <a:rPr lang="en-US" sz="2800" dirty="0"/>
              <a:t>Syntax of JSP Directive</a:t>
            </a:r>
          </a:p>
          <a:p>
            <a:pPr algn="l"/>
            <a:r>
              <a:rPr lang="en-US" sz="2800" dirty="0"/>
              <a:t> &lt;%@ directive attribute="value" %&gt;</a:t>
            </a:r>
          </a:p>
        </p:txBody>
      </p:sp>
      <p:sp>
        <p:nvSpPr>
          <p:cNvPr id="4" name="Title 3"/>
          <p:cNvSpPr>
            <a:spLocks noGrp="1"/>
          </p:cNvSpPr>
          <p:nvPr>
            <p:ph type="ctrTitle"/>
          </p:nvPr>
        </p:nvSpPr>
        <p:spPr>
          <a:xfrm>
            <a:off x="8502556" y="163773"/>
            <a:ext cx="3571164" cy="518615"/>
          </a:xfrm>
        </p:spPr>
        <p:txBody>
          <a:bodyPr>
            <a:normAutofit/>
          </a:bodyPr>
          <a:lstStyle/>
          <a:p>
            <a:pPr algn="l"/>
            <a:r>
              <a:rPr lang="en-US" sz="2800" dirty="0">
                <a:solidFill>
                  <a:srgbClr val="FF0000"/>
                </a:solidFill>
              </a:rPr>
              <a:t>JSP directives</a:t>
            </a:r>
          </a:p>
        </p:txBody>
      </p:sp>
    </p:spTree>
    <p:extLst>
      <p:ext uri="{BB962C8B-B14F-4D97-AF65-F5344CB8AC3E}">
        <p14:creationId xmlns:p14="http://schemas.microsoft.com/office/powerpoint/2010/main" val="1172697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lnSpcReduction="10000"/>
          </a:bodyPr>
          <a:lstStyle/>
          <a:p>
            <a:pPr algn="l"/>
            <a:r>
              <a:rPr lang="en-US" sz="2800" b="1" dirty="0"/>
              <a:t>JSP page directive</a:t>
            </a:r>
          </a:p>
          <a:p>
            <a:pPr algn="l"/>
            <a:r>
              <a:rPr lang="en-US" sz="2800" dirty="0"/>
              <a:t>	The page directive defines attributes that apply to an entire JSP page. </a:t>
            </a:r>
          </a:p>
          <a:p>
            <a:pPr algn="l"/>
            <a:endParaRPr lang="en-US" sz="2800" dirty="0"/>
          </a:p>
          <a:p>
            <a:pPr algn="l"/>
            <a:r>
              <a:rPr lang="en-US" sz="2800" dirty="0"/>
              <a:t>Syntax of JSP page directive</a:t>
            </a:r>
          </a:p>
          <a:p>
            <a:pPr algn="l"/>
            <a:r>
              <a:rPr lang="en-US" sz="2800" dirty="0"/>
              <a:t>	&lt;%@ page attribute="value" %&gt;  </a:t>
            </a:r>
          </a:p>
          <a:p>
            <a:pPr algn="l"/>
            <a:r>
              <a:rPr lang="en-US" sz="2800" dirty="0"/>
              <a:t> </a:t>
            </a:r>
          </a:p>
          <a:p>
            <a:pPr algn="l"/>
            <a:r>
              <a:rPr lang="en-US" sz="2800" dirty="0"/>
              <a:t>Some attributes of JSP page directive</a:t>
            </a:r>
          </a:p>
          <a:p>
            <a:pPr algn="l"/>
            <a:endParaRPr lang="en-US" sz="2800" dirty="0"/>
          </a:p>
          <a:p>
            <a:pPr algn="l"/>
            <a:r>
              <a:rPr lang="en-US" sz="2800" dirty="0"/>
              <a:t>1)import</a:t>
            </a:r>
          </a:p>
          <a:p>
            <a:pPr algn="l"/>
            <a:r>
              <a:rPr lang="en-US" sz="2800" dirty="0"/>
              <a:t>The import attribute is used to import </a:t>
            </a:r>
            <a:r>
              <a:rPr lang="en-US" sz="2800" dirty="0" err="1"/>
              <a:t>class,interface</a:t>
            </a:r>
            <a:r>
              <a:rPr lang="en-US" sz="2800" dirty="0"/>
              <a:t> or all the members of a </a:t>
            </a:r>
            <a:r>
              <a:rPr lang="en-US" sz="2800" dirty="0" err="1"/>
              <a:t>package.It</a:t>
            </a:r>
            <a:r>
              <a:rPr lang="en-US" sz="2800" dirty="0"/>
              <a:t> is similar to import keyword in java class or interface.</a:t>
            </a:r>
          </a:p>
          <a:p>
            <a:pPr algn="l"/>
            <a:endParaRPr lang="en-US" sz="2800" dirty="0"/>
          </a:p>
        </p:txBody>
      </p:sp>
      <p:sp>
        <p:nvSpPr>
          <p:cNvPr id="4" name="Title 3"/>
          <p:cNvSpPr>
            <a:spLocks noGrp="1"/>
          </p:cNvSpPr>
          <p:nvPr>
            <p:ph type="ctrTitle"/>
          </p:nvPr>
        </p:nvSpPr>
        <p:spPr>
          <a:xfrm>
            <a:off x="8502556" y="163773"/>
            <a:ext cx="3571164" cy="518615"/>
          </a:xfrm>
        </p:spPr>
        <p:txBody>
          <a:bodyPr>
            <a:normAutofit/>
          </a:bodyPr>
          <a:lstStyle/>
          <a:p>
            <a:pPr algn="l"/>
            <a:r>
              <a:rPr lang="en-US" sz="2800" dirty="0">
                <a:solidFill>
                  <a:srgbClr val="FF0000"/>
                </a:solidFill>
              </a:rPr>
              <a:t>JSP directives</a:t>
            </a:r>
          </a:p>
        </p:txBody>
      </p:sp>
    </p:spTree>
    <p:extLst>
      <p:ext uri="{BB962C8B-B14F-4D97-AF65-F5344CB8AC3E}">
        <p14:creationId xmlns:p14="http://schemas.microsoft.com/office/powerpoint/2010/main" val="22517121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fontScale="85000" lnSpcReduction="10000"/>
          </a:bodyPr>
          <a:lstStyle/>
          <a:p>
            <a:pPr algn="l"/>
            <a:r>
              <a:rPr lang="en-US" sz="2800" dirty="0"/>
              <a:t>2)</a:t>
            </a:r>
            <a:r>
              <a:rPr lang="en-US" sz="2800" dirty="0" err="1"/>
              <a:t>contentType</a:t>
            </a:r>
            <a:endParaRPr lang="en-US" sz="2800" dirty="0"/>
          </a:p>
          <a:p>
            <a:pPr algn="l"/>
            <a:r>
              <a:rPr lang="en-US" sz="2800" dirty="0"/>
              <a:t>The </a:t>
            </a:r>
            <a:r>
              <a:rPr lang="en-US" sz="2800" dirty="0" err="1"/>
              <a:t>contentType</a:t>
            </a:r>
            <a:r>
              <a:rPr lang="en-US" sz="2800" dirty="0"/>
              <a:t> attribute defines the MIME(Multipurpose Internet Mail Extension) type of the HTTP </a:t>
            </a:r>
            <a:r>
              <a:rPr lang="en-US" sz="2800" dirty="0" err="1"/>
              <a:t>response.The</a:t>
            </a:r>
            <a:r>
              <a:rPr lang="en-US" sz="2800" dirty="0"/>
              <a:t> default value is "text/</a:t>
            </a:r>
            <a:r>
              <a:rPr lang="en-US" sz="2800" dirty="0" err="1"/>
              <a:t>html;charset</a:t>
            </a:r>
            <a:r>
              <a:rPr lang="en-US" sz="2800" dirty="0"/>
              <a:t>=ISO-8859-1".</a:t>
            </a:r>
          </a:p>
          <a:p>
            <a:pPr algn="l"/>
            <a:endParaRPr lang="en-US" sz="2800" dirty="0"/>
          </a:p>
          <a:p>
            <a:pPr algn="l"/>
            <a:r>
              <a:rPr lang="en-US" sz="2800" dirty="0"/>
              <a:t>3)extends</a:t>
            </a:r>
          </a:p>
          <a:p>
            <a:pPr algn="l"/>
            <a:r>
              <a:rPr lang="en-US" sz="2800" dirty="0"/>
              <a:t>The extends attribute defines the parent class that will be inherited by the generated </a:t>
            </a:r>
            <a:r>
              <a:rPr lang="en-US" sz="2800" dirty="0" err="1"/>
              <a:t>servlet.It</a:t>
            </a:r>
            <a:r>
              <a:rPr lang="en-US" sz="2800" dirty="0"/>
              <a:t> is rarely used.</a:t>
            </a:r>
          </a:p>
          <a:p>
            <a:pPr algn="l"/>
            <a:endParaRPr lang="en-US" sz="2800" dirty="0"/>
          </a:p>
          <a:p>
            <a:pPr algn="l"/>
            <a:r>
              <a:rPr lang="en-US" sz="2800" dirty="0"/>
              <a:t>4)</a:t>
            </a:r>
            <a:r>
              <a:rPr lang="en-US" sz="2800" dirty="0" err="1"/>
              <a:t>errorPage</a:t>
            </a:r>
            <a:endParaRPr lang="en-US" sz="2800" dirty="0"/>
          </a:p>
          <a:p>
            <a:pPr algn="l"/>
            <a:r>
              <a:rPr lang="en-US" sz="2800" dirty="0"/>
              <a:t>The </a:t>
            </a:r>
            <a:r>
              <a:rPr lang="en-US" sz="2800" dirty="0" err="1"/>
              <a:t>errorPage</a:t>
            </a:r>
            <a:r>
              <a:rPr lang="en-US" sz="2800" dirty="0"/>
              <a:t> attribute is used to define the error page, if exception occurs in the current page, it will be redirected to the error page.</a:t>
            </a:r>
          </a:p>
          <a:p>
            <a:pPr algn="l"/>
            <a:endParaRPr lang="en-US" sz="2800" dirty="0"/>
          </a:p>
          <a:p>
            <a:pPr algn="l"/>
            <a:r>
              <a:rPr lang="en-US" sz="2800" dirty="0"/>
              <a:t>5)</a:t>
            </a:r>
            <a:r>
              <a:rPr lang="en-US" sz="2800" dirty="0" err="1"/>
              <a:t>isErrorPage</a:t>
            </a:r>
            <a:endParaRPr lang="en-US" sz="2800" dirty="0"/>
          </a:p>
          <a:p>
            <a:pPr algn="l"/>
            <a:r>
              <a:rPr lang="en-US" sz="2800" dirty="0"/>
              <a:t>The </a:t>
            </a:r>
            <a:r>
              <a:rPr lang="en-US" sz="2800" dirty="0" err="1"/>
              <a:t>isErrorPage</a:t>
            </a:r>
            <a:r>
              <a:rPr lang="en-US" sz="2800" dirty="0"/>
              <a:t> attribute is used to declare that the current page is the error page.</a:t>
            </a:r>
          </a:p>
          <a:p>
            <a:pPr algn="l"/>
            <a:endParaRPr lang="en-US" sz="2800" dirty="0"/>
          </a:p>
        </p:txBody>
      </p:sp>
      <p:sp>
        <p:nvSpPr>
          <p:cNvPr id="4" name="Title 3"/>
          <p:cNvSpPr>
            <a:spLocks noGrp="1"/>
          </p:cNvSpPr>
          <p:nvPr>
            <p:ph type="ctrTitle"/>
          </p:nvPr>
        </p:nvSpPr>
        <p:spPr>
          <a:xfrm>
            <a:off x="8502556" y="163773"/>
            <a:ext cx="3571164" cy="518615"/>
          </a:xfrm>
        </p:spPr>
        <p:txBody>
          <a:bodyPr>
            <a:normAutofit/>
          </a:bodyPr>
          <a:lstStyle/>
          <a:p>
            <a:pPr algn="l"/>
            <a:r>
              <a:rPr lang="en-US" sz="2800" dirty="0">
                <a:solidFill>
                  <a:srgbClr val="FF0000"/>
                </a:solidFill>
              </a:rPr>
              <a:t>JSP directives</a:t>
            </a:r>
          </a:p>
        </p:txBody>
      </p:sp>
    </p:spTree>
    <p:extLst>
      <p:ext uri="{BB962C8B-B14F-4D97-AF65-F5344CB8AC3E}">
        <p14:creationId xmlns:p14="http://schemas.microsoft.com/office/powerpoint/2010/main" val="42494186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sz="2800" b="1" dirty="0" smtClean="0"/>
              <a:t>Include directive</a:t>
            </a:r>
          </a:p>
          <a:p>
            <a:pPr algn="l"/>
            <a:r>
              <a:rPr lang="en-US" sz="2800" dirty="0" smtClean="0"/>
              <a:t>	used to ask the translator to include the content of specified page.</a:t>
            </a:r>
          </a:p>
          <a:p>
            <a:pPr algn="l"/>
            <a:r>
              <a:rPr lang="en-US" sz="2800" dirty="0" smtClean="0"/>
              <a:t>Syntax:</a:t>
            </a:r>
          </a:p>
          <a:p>
            <a:pPr algn="l"/>
            <a:r>
              <a:rPr lang="en-US" sz="2800" dirty="0"/>
              <a:t>	</a:t>
            </a:r>
            <a:r>
              <a:rPr lang="en-US" sz="2800" dirty="0" smtClean="0"/>
              <a:t>&lt;%@ include file=“</a:t>
            </a:r>
            <a:r>
              <a:rPr lang="en-US" sz="2800" dirty="0" err="1" smtClean="0"/>
              <a:t>url</a:t>
            </a:r>
            <a:r>
              <a:rPr lang="en-US" sz="2800" dirty="0" smtClean="0"/>
              <a:t> of the page”&gt;</a:t>
            </a:r>
          </a:p>
          <a:p>
            <a:pPr algn="l"/>
            <a:endParaRPr lang="en-US" sz="2800" dirty="0"/>
          </a:p>
          <a:p>
            <a:pPr algn="l"/>
            <a:r>
              <a:rPr lang="en-US" sz="2800" dirty="0" smtClean="0"/>
              <a:t>If contents of static page are to be included, </a:t>
            </a:r>
            <a:r>
              <a:rPr lang="en-US" sz="2800" b="1" dirty="0"/>
              <a:t>Include </a:t>
            </a:r>
            <a:r>
              <a:rPr lang="en-US" sz="2800" b="1" dirty="0" smtClean="0"/>
              <a:t>directive </a:t>
            </a:r>
            <a:r>
              <a:rPr lang="en-US" sz="2800" dirty="0" smtClean="0"/>
              <a:t>must be used and if dynamic content are to be included, </a:t>
            </a:r>
            <a:r>
              <a:rPr lang="en-US" sz="2800" b="1" dirty="0" smtClean="0"/>
              <a:t>Include action</a:t>
            </a:r>
            <a:r>
              <a:rPr lang="en-US" sz="2800" dirty="0" smtClean="0"/>
              <a:t> must be used.</a:t>
            </a:r>
          </a:p>
          <a:p>
            <a:pPr algn="l"/>
            <a:endParaRPr lang="en-US" sz="2800" dirty="0"/>
          </a:p>
          <a:p>
            <a:pPr algn="l"/>
            <a:endParaRPr lang="en-US" sz="2800" dirty="0"/>
          </a:p>
        </p:txBody>
      </p:sp>
      <p:sp>
        <p:nvSpPr>
          <p:cNvPr id="4" name="Title 3"/>
          <p:cNvSpPr>
            <a:spLocks noGrp="1"/>
          </p:cNvSpPr>
          <p:nvPr>
            <p:ph type="ctrTitle"/>
          </p:nvPr>
        </p:nvSpPr>
        <p:spPr>
          <a:xfrm>
            <a:off x="8502556" y="163773"/>
            <a:ext cx="3571164" cy="518615"/>
          </a:xfrm>
        </p:spPr>
        <p:txBody>
          <a:bodyPr>
            <a:normAutofit/>
          </a:bodyPr>
          <a:lstStyle/>
          <a:p>
            <a:pPr algn="l"/>
            <a:r>
              <a:rPr lang="en-US" sz="2800" dirty="0">
                <a:solidFill>
                  <a:srgbClr val="FF0000"/>
                </a:solidFill>
              </a:rPr>
              <a:t>JSP directives</a:t>
            </a:r>
          </a:p>
        </p:txBody>
      </p:sp>
    </p:spTree>
    <p:extLst>
      <p:ext uri="{BB962C8B-B14F-4D97-AF65-F5344CB8AC3E}">
        <p14:creationId xmlns:p14="http://schemas.microsoft.com/office/powerpoint/2010/main" val="18654768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sz="2800" b="1" dirty="0" smtClean="0"/>
              <a:t>Error Handling</a:t>
            </a:r>
          </a:p>
          <a:p>
            <a:pPr algn="l"/>
            <a:r>
              <a:rPr lang="en-US" sz="2800" dirty="0" smtClean="0"/>
              <a:t>	</a:t>
            </a:r>
          </a:p>
          <a:p>
            <a:pPr algn="l"/>
            <a:r>
              <a:rPr lang="en-US" sz="2800" dirty="0" err="1" smtClean="0"/>
              <a:t>Jsp</a:t>
            </a:r>
            <a:r>
              <a:rPr lang="en-US" sz="2800" dirty="0" smtClean="0"/>
              <a:t> supports centralized error handling. In centralized error handling one page of the application is marked as error handler page. Whenever any exception occurs in any of the </a:t>
            </a:r>
            <a:r>
              <a:rPr lang="en-US" sz="2800" dirty="0" err="1" smtClean="0"/>
              <a:t>jsp</a:t>
            </a:r>
            <a:r>
              <a:rPr lang="en-US" sz="2800" dirty="0" smtClean="0"/>
              <a:t>, request is forwarded to the error handler page.</a:t>
            </a:r>
          </a:p>
          <a:p>
            <a:pPr algn="l"/>
            <a:endParaRPr lang="en-US" sz="2800" dirty="0"/>
          </a:p>
          <a:p>
            <a:pPr algn="l"/>
            <a:endParaRPr lang="en-US" sz="2800" dirty="0"/>
          </a:p>
        </p:txBody>
      </p:sp>
      <p:sp>
        <p:nvSpPr>
          <p:cNvPr id="4" name="Title 3"/>
          <p:cNvSpPr>
            <a:spLocks noGrp="1"/>
          </p:cNvSpPr>
          <p:nvPr>
            <p:ph type="ctrTitle"/>
          </p:nvPr>
        </p:nvSpPr>
        <p:spPr>
          <a:xfrm>
            <a:off x="8502556" y="163773"/>
            <a:ext cx="3571164" cy="518615"/>
          </a:xfrm>
        </p:spPr>
        <p:txBody>
          <a:bodyPr>
            <a:normAutofit/>
          </a:bodyPr>
          <a:lstStyle/>
          <a:p>
            <a:pPr algn="l"/>
            <a:r>
              <a:rPr lang="en-US" sz="2800" dirty="0">
                <a:solidFill>
                  <a:srgbClr val="FF0000"/>
                </a:solidFill>
              </a:rPr>
              <a:t>JSP directives</a:t>
            </a:r>
          </a:p>
        </p:txBody>
      </p:sp>
    </p:spTree>
    <p:extLst>
      <p:ext uri="{BB962C8B-B14F-4D97-AF65-F5344CB8AC3E}">
        <p14:creationId xmlns:p14="http://schemas.microsoft.com/office/powerpoint/2010/main" val="3184787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sz="2800" b="1" dirty="0" smtClean="0"/>
              <a:t>JSP</a:t>
            </a:r>
            <a:r>
              <a:rPr lang="en-US" sz="2800" dirty="0" smtClean="0"/>
              <a:t> technology is used to create web application just like Servlet technology. It can be thought of as an extension to servlet because it provides more functionality than servlet such as expression language, </a:t>
            </a:r>
            <a:r>
              <a:rPr lang="en-US" sz="2800" dirty="0" err="1" smtClean="0"/>
              <a:t>jstl</a:t>
            </a:r>
            <a:r>
              <a:rPr lang="en-US" sz="2800" dirty="0" smtClean="0"/>
              <a:t> etc. </a:t>
            </a:r>
          </a:p>
          <a:p>
            <a:pPr algn="l"/>
            <a:endParaRPr lang="en-US" sz="2800" dirty="0" smtClean="0"/>
          </a:p>
          <a:p>
            <a:pPr algn="l"/>
            <a:r>
              <a:rPr lang="en-US" sz="2800" dirty="0" smtClean="0"/>
              <a:t>A JSP page consists of HTML tags and JSP tags. The </a:t>
            </a:r>
            <a:r>
              <a:rPr lang="en-US" sz="2800" dirty="0" err="1" smtClean="0"/>
              <a:t>jsp</a:t>
            </a:r>
            <a:r>
              <a:rPr lang="en-US" sz="2800" dirty="0" smtClean="0"/>
              <a:t> pages are easier to maintain than servlet because we can separate designing and development. It provides some additional features such as Expression Language, Custom Tag etc.</a:t>
            </a:r>
            <a:endParaRPr lang="en-US" sz="2800" dirty="0"/>
          </a:p>
        </p:txBody>
      </p:sp>
      <p:sp>
        <p:nvSpPr>
          <p:cNvPr id="4" name="Title 3"/>
          <p:cNvSpPr>
            <a:spLocks noGrp="1"/>
          </p:cNvSpPr>
          <p:nvPr>
            <p:ph type="ctrTitle"/>
          </p:nvPr>
        </p:nvSpPr>
        <p:spPr>
          <a:xfrm>
            <a:off x="9262280" y="163773"/>
            <a:ext cx="2811439" cy="518615"/>
          </a:xfrm>
        </p:spPr>
        <p:txBody>
          <a:bodyPr>
            <a:normAutofit/>
          </a:bodyPr>
          <a:lstStyle/>
          <a:p>
            <a:pPr algn="r"/>
            <a:r>
              <a:rPr lang="en-US" sz="2800" dirty="0" smtClean="0">
                <a:solidFill>
                  <a:srgbClr val="FF0000"/>
                </a:solidFill>
              </a:rPr>
              <a:t>Overview JSP</a:t>
            </a:r>
            <a:endParaRPr lang="en-US" sz="2800" dirty="0">
              <a:solidFill>
                <a:srgbClr val="FF0000"/>
              </a:solidFill>
            </a:endParaRPr>
          </a:p>
        </p:txBody>
      </p:sp>
    </p:spTree>
    <p:extLst>
      <p:ext uri="{BB962C8B-B14F-4D97-AF65-F5344CB8AC3E}">
        <p14:creationId xmlns:p14="http://schemas.microsoft.com/office/powerpoint/2010/main" val="31266101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sz="2800" b="1" dirty="0" smtClean="0"/>
              <a:t>Index.html</a:t>
            </a:r>
          </a:p>
          <a:p>
            <a:pPr algn="l"/>
            <a:endParaRPr lang="en-US" sz="2800" dirty="0"/>
          </a:p>
          <a:p>
            <a:pPr algn="l"/>
            <a:r>
              <a:rPr lang="en-US" sz="2800" dirty="0"/>
              <a:t>&lt;form action=</a:t>
            </a:r>
            <a:r>
              <a:rPr lang="en-US" sz="2800" i="1" dirty="0"/>
              <a:t>"</a:t>
            </a:r>
            <a:r>
              <a:rPr lang="en-US" sz="2800" i="1" dirty="0" err="1"/>
              <a:t>divide.jsp</a:t>
            </a:r>
            <a:r>
              <a:rPr lang="en-US" sz="2800" i="1" dirty="0"/>
              <a:t>"&gt;</a:t>
            </a:r>
          </a:p>
          <a:p>
            <a:pPr algn="l"/>
            <a:r>
              <a:rPr lang="en-US" sz="2800" dirty="0"/>
              <a:t>Num1 &lt;input type=</a:t>
            </a:r>
            <a:r>
              <a:rPr lang="en-US" sz="2800" i="1" dirty="0"/>
              <a:t>"text" name="num1"&gt;&lt;</a:t>
            </a:r>
            <a:r>
              <a:rPr lang="en-US" sz="2800" i="1" dirty="0" err="1"/>
              <a:t>br</a:t>
            </a:r>
            <a:r>
              <a:rPr lang="en-US" sz="2800" i="1" dirty="0"/>
              <a:t>&gt;</a:t>
            </a:r>
          </a:p>
          <a:p>
            <a:pPr algn="l"/>
            <a:r>
              <a:rPr lang="en-US" sz="2800" dirty="0"/>
              <a:t>Num2 &lt;input type=</a:t>
            </a:r>
            <a:r>
              <a:rPr lang="en-US" sz="2800" i="1" dirty="0"/>
              <a:t>"text" name="num2"&gt;&lt;</a:t>
            </a:r>
            <a:r>
              <a:rPr lang="en-US" sz="2800" i="1" dirty="0" err="1"/>
              <a:t>br</a:t>
            </a:r>
            <a:r>
              <a:rPr lang="en-US" sz="2800" i="1" dirty="0"/>
              <a:t>&gt;</a:t>
            </a:r>
          </a:p>
          <a:p>
            <a:pPr algn="l"/>
            <a:r>
              <a:rPr lang="en-US" sz="2800" dirty="0"/>
              <a:t>&lt;input type=</a:t>
            </a:r>
            <a:r>
              <a:rPr lang="en-US" sz="2800" i="1" dirty="0"/>
              <a:t>"submit" value="DIVIDE"&gt;</a:t>
            </a:r>
          </a:p>
          <a:p>
            <a:pPr algn="l"/>
            <a:r>
              <a:rPr lang="en-US" sz="2800" dirty="0"/>
              <a:t>&lt;/form&gt;</a:t>
            </a:r>
          </a:p>
        </p:txBody>
      </p:sp>
      <p:sp>
        <p:nvSpPr>
          <p:cNvPr id="4" name="Title 3"/>
          <p:cNvSpPr>
            <a:spLocks noGrp="1"/>
          </p:cNvSpPr>
          <p:nvPr>
            <p:ph type="ctrTitle"/>
          </p:nvPr>
        </p:nvSpPr>
        <p:spPr>
          <a:xfrm>
            <a:off x="8502556" y="163773"/>
            <a:ext cx="3571164" cy="518615"/>
          </a:xfrm>
        </p:spPr>
        <p:txBody>
          <a:bodyPr>
            <a:normAutofit/>
          </a:bodyPr>
          <a:lstStyle/>
          <a:p>
            <a:pPr algn="l"/>
            <a:r>
              <a:rPr lang="en-US" sz="2800" dirty="0">
                <a:solidFill>
                  <a:srgbClr val="FF0000"/>
                </a:solidFill>
              </a:rPr>
              <a:t>JSP </a:t>
            </a:r>
            <a:r>
              <a:rPr lang="en-US" sz="2800" dirty="0" smtClean="0">
                <a:solidFill>
                  <a:srgbClr val="FF0000"/>
                </a:solidFill>
              </a:rPr>
              <a:t>directives example</a:t>
            </a:r>
            <a:endParaRPr lang="en-US" sz="2800" dirty="0">
              <a:solidFill>
                <a:srgbClr val="FF0000"/>
              </a:solidFill>
            </a:endParaRPr>
          </a:p>
        </p:txBody>
      </p:sp>
    </p:spTree>
    <p:extLst>
      <p:ext uri="{BB962C8B-B14F-4D97-AF65-F5344CB8AC3E}">
        <p14:creationId xmlns:p14="http://schemas.microsoft.com/office/powerpoint/2010/main" val="37519922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sz="2800" b="1" dirty="0" err="1"/>
              <a:t>d</a:t>
            </a:r>
            <a:r>
              <a:rPr lang="en-US" sz="2800" b="1" dirty="0" err="1" smtClean="0"/>
              <a:t>ivide.jsp</a:t>
            </a:r>
            <a:endParaRPr lang="en-US" sz="2800" b="1" dirty="0" smtClean="0"/>
          </a:p>
          <a:p>
            <a:pPr algn="l"/>
            <a:endParaRPr lang="en-US" sz="2800" dirty="0"/>
          </a:p>
          <a:p>
            <a:pPr algn="l"/>
            <a:r>
              <a:rPr lang="en-US" sz="2800" dirty="0" smtClean="0"/>
              <a:t>&lt;%@</a:t>
            </a:r>
            <a:r>
              <a:rPr lang="en-US" sz="2800" dirty="0"/>
              <a:t>page </a:t>
            </a:r>
            <a:r>
              <a:rPr lang="en-US" sz="2800" dirty="0" err="1"/>
              <a:t>errorPage</a:t>
            </a:r>
            <a:r>
              <a:rPr lang="en-US" sz="2800" dirty="0"/>
              <a:t>=</a:t>
            </a:r>
            <a:r>
              <a:rPr lang="en-US" sz="2800" i="1" dirty="0"/>
              <a:t>"</a:t>
            </a:r>
            <a:r>
              <a:rPr lang="en-US" sz="2800" i="1" dirty="0" err="1"/>
              <a:t>error.jsp</a:t>
            </a:r>
            <a:r>
              <a:rPr lang="en-US" sz="2800" i="1" dirty="0"/>
              <a:t>" %&gt;</a:t>
            </a:r>
            <a:endParaRPr lang="en-US" sz="2800" dirty="0" smtClean="0"/>
          </a:p>
          <a:p>
            <a:pPr algn="l"/>
            <a:r>
              <a:rPr lang="en-US" sz="2800" dirty="0" smtClean="0"/>
              <a:t>&lt;%</a:t>
            </a:r>
            <a:endParaRPr lang="en-US" sz="2800" dirty="0"/>
          </a:p>
          <a:p>
            <a:pPr algn="l"/>
            <a:r>
              <a:rPr lang="en-US" sz="2800" dirty="0" err="1"/>
              <a:t>int</a:t>
            </a:r>
            <a:r>
              <a:rPr lang="en-US" sz="2800" dirty="0"/>
              <a:t> num1=</a:t>
            </a:r>
            <a:r>
              <a:rPr lang="en-US" sz="2800" dirty="0" err="1"/>
              <a:t>Integer.parseInt</a:t>
            </a:r>
            <a:r>
              <a:rPr lang="en-US" sz="2800" dirty="0"/>
              <a:t>(</a:t>
            </a:r>
            <a:r>
              <a:rPr lang="en-US" sz="2800" dirty="0" err="1"/>
              <a:t>request.getParameter</a:t>
            </a:r>
            <a:r>
              <a:rPr lang="en-US" sz="2800" dirty="0"/>
              <a:t>("num1"));</a:t>
            </a:r>
          </a:p>
          <a:p>
            <a:pPr algn="l"/>
            <a:r>
              <a:rPr lang="en-US" sz="2800" dirty="0" err="1"/>
              <a:t>int</a:t>
            </a:r>
            <a:r>
              <a:rPr lang="en-US" sz="2800" dirty="0"/>
              <a:t> num2=</a:t>
            </a:r>
            <a:r>
              <a:rPr lang="en-US" sz="2800" dirty="0" err="1"/>
              <a:t>Integer.parseInt</a:t>
            </a:r>
            <a:r>
              <a:rPr lang="en-US" sz="2800" dirty="0"/>
              <a:t>(</a:t>
            </a:r>
            <a:r>
              <a:rPr lang="en-US" sz="2800" dirty="0" err="1"/>
              <a:t>request.getParameter</a:t>
            </a:r>
            <a:r>
              <a:rPr lang="en-US" sz="2800" dirty="0"/>
              <a:t>("num2"));</a:t>
            </a:r>
          </a:p>
          <a:p>
            <a:pPr algn="l"/>
            <a:r>
              <a:rPr lang="en-US" sz="2800" dirty="0" err="1"/>
              <a:t>int</a:t>
            </a:r>
            <a:r>
              <a:rPr lang="en-US" sz="2800" dirty="0"/>
              <a:t> result= num1/num2;</a:t>
            </a:r>
          </a:p>
          <a:p>
            <a:pPr algn="l"/>
            <a:r>
              <a:rPr lang="en-US" sz="2800" dirty="0"/>
              <a:t>%&gt;</a:t>
            </a:r>
          </a:p>
          <a:p>
            <a:pPr algn="l"/>
            <a:endParaRPr lang="en-US" sz="2800" dirty="0"/>
          </a:p>
          <a:p>
            <a:pPr algn="l"/>
            <a:r>
              <a:rPr lang="en-US" sz="2800" dirty="0"/>
              <a:t>RESULT is &lt;%= result%&gt;</a:t>
            </a:r>
          </a:p>
          <a:p>
            <a:pPr algn="l"/>
            <a:r>
              <a:rPr lang="en-US" sz="2800" dirty="0"/>
              <a:t>&lt;%@include file=</a:t>
            </a:r>
            <a:r>
              <a:rPr lang="en-US" sz="2800" i="1" dirty="0"/>
              <a:t>"index.html" %&gt;</a:t>
            </a:r>
            <a:endParaRPr lang="en-US" sz="2800" dirty="0"/>
          </a:p>
        </p:txBody>
      </p:sp>
      <p:sp>
        <p:nvSpPr>
          <p:cNvPr id="4" name="Title 3"/>
          <p:cNvSpPr>
            <a:spLocks noGrp="1"/>
          </p:cNvSpPr>
          <p:nvPr>
            <p:ph type="ctrTitle"/>
          </p:nvPr>
        </p:nvSpPr>
        <p:spPr>
          <a:xfrm>
            <a:off x="8502556" y="163773"/>
            <a:ext cx="3571164" cy="518615"/>
          </a:xfrm>
        </p:spPr>
        <p:txBody>
          <a:bodyPr>
            <a:normAutofit/>
          </a:bodyPr>
          <a:lstStyle/>
          <a:p>
            <a:pPr algn="l"/>
            <a:r>
              <a:rPr lang="en-US" sz="2800" dirty="0">
                <a:solidFill>
                  <a:srgbClr val="FF0000"/>
                </a:solidFill>
              </a:rPr>
              <a:t>JSP </a:t>
            </a:r>
            <a:r>
              <a:rPr lang="en-US" sz="2800" dirty="0" smtClean="0">
                <a:solidFill>
                  <a:srgbClr val="FF0000"/>
                </a:solidFill>
              </a:rPr>
              <a:t>directives example</a:t>
            </a:r>
            <a:endParaRPr lang="en-US" sz="2800" dirty="0">
              <a:solidFill>
                <a:srgbClr val="FF0000"/>
              </a:solidFill>
            </a:endParaRPr>
          </a:p>
        </p:txBody>
      </p:sp>
    </p:spTree>
    <p:extLst>
      <p:ext uri="{BB962C8B-B14F-4D97-AF65-F5344CB8AC3E}">
        <p14:creationId xmlns:p14="http://schemas.microsoft.com/office/powerpoint/2010/main" val="20139189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lnSpcReduction="10000"/>
          </a:bodyPr>
          <a:lstStyle/>
          <a:p>
            <a:pPr algn="l"/>
            <a:r>
              <a:rPr lang="en-US" sz="2800" b="1" dirty="0" err="1" smtClean="0"/>
              <a:t>error.jsp</a:t>
            </a:r>
            <a:endParaRPr lang="en-US" sz="2800" b="1" dirty="0" smtClean="0"/>
          </a:p>
          <a:p>
            <a:pPr algn="l"/>
            <a:endParaRPr lang="en-US" sz="2800" dirty="0"/>
          </a:p>
          <a:p>
            <a:pPr algn="l"/>
            <a:r>
              <a:rPr lang="en-US" sz="2800" dirty="0"/>
              <a:t>&lt;%@page </a:t>
            </a:r>
            <a:r>
              <a:rPr lang="en-US" sz="2800" dirty="0" err="1"/>
              <a:t>isErrorPage</a:t>
            </a:r>
            <a:r>
              <a:rPr lang="en-US" sz="2800" dirty="0"/>
              <a:t>=</a:t>
            </a:r>
            <a:r>
              <a:rPr lang="en-US" sz="2800" i="1" dirty="0"/>
              <a:t>"true" </a:t>
            </a:r>
            <a:r>
              <a:rPr lang="en-US" sz="2800" i="1" dirty="0" smtClean="0"/>
              <a:t>%&gt;</a:t>
            </a:r>
          </a:p>
          <a:p>
            <a:pPr algn="l"/>
            <a:r>
              <a:rPr lang="en-US" sz="2800" dirty="0"/>
              <a:t>&lt;%</a:t>
            </a:r>
          </a:p>
          <a:p>
            <a:pPr algn="l"/>
            <a:r>
              <a:rPr lang="en-US" sz="2800" dirty="0"/>
              <a:t>if(exception </a:t>
            </a:r>
            <a:r>
              <a:rPr lang="en-US" sz="2800" dirty="0" err="1"/>
              <a:t>instanceof</a:t>
            </a:r>
            <a:r>
              <a:rPr lang="en-US" sz="2800" dirty="0"/>
              <a:t> </a:t>
            </a:r>
            <a:r>
              <a:rPr lang="en-US" sz="2800" dirty="0" err="1"/>
              <a:t>ArithmeticException</a:t>
            </a:r>
            <a:r>
              <a:rPr lang="en-US" sz="2800" dirty="0"/>
              <a:t>)</a:t>
            </a:r>
          </a:p>
          <a:p>
            <a:pPr algn="l"/>
            <a:r>
              <a:rPr lang="en-US" sz="2800" dirty="0" err="1"/>
              <a:t>out.println</a:t>
            </a:r>
            <a:r>
              <a:rPr lang="en-US" sz="2800" dirty="0"/>
              <a:t>("num2 can not be 0");</a:t>
            </a:r>
          </a:p>
          <a:p>
            <a:pPr algn="l"/>
            <a:r>
              <a:rPr lang="en-US" sz="2800" dirty="0"/>
              <a:t>else</a:t>
            </a:r>
          </a:p>
          <a:p>
            <a:pPr algn="l"/>
            <a:r>
              <a:rPr lang="en-US" sz="2800" dirty="0" err="1"/>
              <a:t>out.print</a:t>
            </a:r>
            <a:r>
              <a:rPr lang="en-US" sz="2800" dirty="0"/>
              <a:t>("Both </a:t>
            </a:r>
            <a:r>
              <a:rPr lang="en-US" sz="2800" dirty="0" err="1"/>
              <a:t>num's</a:t>
            </a:r>
            <a:r>
              <a:rPr lang="en-US" sz="2800" dirty="0"/>
              <a:t> must be numeric");</a:t>
            </a:r>
          </a:p>
          <a:p>
            <a:pPr algn="l"/>
            <a:r>
              <a:rPr lang="en-US" sz="2800" dirty="0" smtClean="0"/>
              <a:t>%&gt;</a:t>
            </a:r>
            <a:endParaRPr lang="en-US" sz="2800" dirty="0"/>
          </a:p>
          <a:p>
            <a:pPr algn="l"/>
            <a:r>
              <a:rPr lang="en-US" sz="2800" dirty="0"/>
              <a:t>&lt;</a:t>
            </a:r>
            <a:r>
              <a:rPr lang="en-US" sz="2800" dirty="0" err="1"/>
              <a:t>br</a:t>
            </a:r>
            <a:r>
              <a:rPr lang="en-US" sz="2800" dirty="0"/>
              <a:t>&gt;</a:t>
            </a:r>
          </a:p>
          <a:p>
            <a:pPr algn="l"/>
            <a:r>
              <a:rPr lang="en-US" sz="2800" dirty="0"/>
              <a:t>&lt;/b&gt;</a:t>
            </a:r>
          </a:p>
          <a:p>
            <a:pPr algn="l"/>
            <a:r>
              <a:rPr lang="en-US" sz="2800" dirty="0"/>
              <a:t>&lt;%@include file=</a:t>
            </a:r>
            <a:r>
              <a:rPr lang="en-US" sz="2800" i="1" dirty="0"/>
              <a:t>"index.html" %&gt;</a:t>
            </a:r>
            <a:endParaRPr lang="en-US" sz="2800" dirty="0"/>
          </a:p>
        </p:txBody>
      </p:sp>
      <p:sp>
        <p:nvSpPr>
          <p:cNvPr id="4" name="Title 3"/>
          <p:cNvSpPr>
            <a:spLocks noGrp="1"/>
          </p:cNvSpPr>
          <p:nvPr>
            <p:ph type="ctrTitle"/>
          </p:nvPr>
        </p:nvSpPr>
        <p:spPr>
          <a:xfrm>
            <a:off x="8502556" y="163773"/>
            <a:ext cx="3571164" cy="518615"/>
          </a:xfrm>
        </p:spPr>
        <p:txBody>
          <a:bodyPr>
            <a:normAutofit/>
          </a:bodyPr>
          <a:lstStyle/>
          <a:p>
            <a:pPr algn="l"/>
            <a:r>
              <a:rPr lang="en-US" sz="2800" dirty="0">
                <a:solidFill>
                  <a:srgbClr val="FF0000"/>
                </a:solidFill>
              </a:rPr>
              <a:t>JSP </a:t>
            </a:r>
            <a:r>
              <a:rPr lang="en-US" sz="2800" dirty="0" smtClean="0">
                <a:solidFill>
                  <a:srgbClr val="FF0000"/>
                </a:solidFill>
              </a:rPr>
              <a:t>directives example</a:t>
            </a:r>
            <a:endParaRPr lang="en-US" sz="2800" dirty="0">
              <a:solidFill>
                <a:srgbClr val="FF0000"/>
              </a:solidFill>
            </a:endParaRPr>
          </a:p>
        </p:txBody>
      </p:sp>
    </p:spTree>
    <p:extLst>
      <p:ext uri="{BB962C8B-B14F-4D97-AF65-F5344CB8AC3E}">
        <p14:creationId xmlns:p14="http://schemas.microsoft.com/office/powerpoint/2010/main" val="27048917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sz="2800" b="1" dirty="0" smtClean="0"/>
              <a:t>Implicit Objects</a:t>
            </a:r>
          </a:p>
          <a:p>
            <a:pPr algn="l"/>
            <a:endParaRPr lang="en-US" sz="2800" b="1" dirty="0" smtClean="0"/>
          </a:p>
        </p:txBody>
      </p:sp>
      <p:sp>
        <p:nvSpPr>
          <p:cNvPr id="4" name="Title 3"/>
          <p:cNvSpPr>
            <a:spLocks noGrp="1"/>
          </p:cNvSpPr>
          <p:nvPr>
            <p:ph type="ctrTitle"/>
          </p:nvPr>
        </p:nvSpPr>
        <p:spPr>
          <a:xfrm>
            <a:off x="8502556" y="163773"/>
            <a:ext cx="3571164" cy="518615"/>
          </a:xfrm>
        </p:spPr>
        <p:txBody>
          <a:bodyPr>
            <a:normAutofit/>
          </a:bodyPr>
          <a:lstStyle/>
          <a:p>
            <a:pPr algn="r"/>
            <a:r>
              <a:rPr lang="en-US" sz="2800" dirty="0" smtClean="0">
                <a:solidFill>
                  <a:srgbClr val="FF0000"/>
                </a:solidFill>
              </a:rPr>
              <a:t>Implicit Objects</a:t>
            </a:r>
            <a:endParaRPr lang="en-US" sz="2800" dirty="0">
              <a:solidFill>
                <a:srgbClr val="FF0000"/>
              </a:solidFill>
            </a:endParaRPr>
          </a:p>
        </p:txBody>
      </p:sp>
      <p:graphicFrame>
        <p:nvGraphicFramePr>
          <p:cNvPr id="2" name="Table 1"/>
          <p:cNvGraphicFramePr>
            <a:graphicFrameLocks noGrp="1"/>
          </p:cNvGraphicFramePr>
          <p:nvPr>
            <p:extLst/>
          </p:nvPr>
        </p:nvGraphicFramePr>
        <p:xfrm>
          <a:off x="1854579" y="1770543"/>
          <a:ext cx="8128000" cy="387604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smtClean="0"/>
                        <a:t>Implicit Object</a:t>
                      </a:r>
                      <a:endParaRPr lang="en-US" dirty="0"/>
                    </a:p>
                  </a:txBody>
                  <a:tcPr/>
                </a:tc>
                <a:tc>
                  <a:txBody>
                    <a:bodyPr/>
                    <a:lstStyle/>
                    <a:p>
                      <a:r>
                        <a:rPr lang="en-US" dirty="0" smtClean="0"/>
                        <a:t>Type</a:t>
                      </a:r>
                      <a:endParaRPr lang="en-US" dirty="0"/>
                    </a:p>
                  </a:txBody>
                  <a:tcPr/>
                </a:tc>
              </a:tr>
              <a:tr h="370840">
                <a:tc>
                  <a:txBody>
                    <a:bodyPr/>
                    <a:lstStyle/>
                    <a:p>
                      <a:r>
                        <a:rPr lang="en-US" dirty="0" smtClean="0"/>
                        <a:t>Out</a:t>
                      </a:r>
                      <a:endParaRPr lang="en-US" dirty="0"/>
                    </a:p>
                  </a:txBody>
                  <a:tcPr/>
                </a:tc>
                <a:tc>
                  <a:txBody>
                    <a:bodyPr/>
                    <a:lstStyle/>
                    <a:p>
                      <a:r>
                        <a:rPr lang="en-US" dirty="0" err="1" smtClean="0"/>
                        <a:t>JspWriter</a:t>
                      </a:r>
                      <a:r>
                        <a:rPr lang="en-US" dirty="0" smtClean="0"/>
                        <a:t>(subclass of </a:t>
                      </a:r>
                      <a:r>
                        <a:rPr lang="en-US" dirty="0" err="1" smtClean="0"/>
                        <a:t>PrintWriter</a:t>
                      </a:r>
                      <a:r>
                        <a:rPr lang="en-US" dirty="0" smtClean="0"/>
                        <a:t>)</a:t>
                      </a:r>
                      <a:endParaRPr lang="en-US" dirty="0"/>
                    </a:p>
                  </a:txBody>
                  <a:tcPr/>
                </a:tc>
              </a:tr>
              <a:tr h="370840">
                <a:tc>
                  <a:txBody>
                    <a:bodyPr/>
                    <a:lstStyle/>
                    <a:p>
                      <a:r>
                        <a:rPr lang="en-US" dirty="0" smtClean="0"/>
                        <a:t>request</a:t>
                      </a:r>
                      <a:endParaRPr lang="en-US" dirty="0"/>
                    </a:p>
                  </a:txBody>
                  <a:tcPr/>
                </a:tc>
                <a:tc>
                  <a:txBody>
                    <a:bodyPr/>
                    <a:lstStyle/>
                    <a:p>
                      <a:r>
                        <a:rPr lang="en-US" dirty="0" err="1" smtClean="0"/>
                        <a:t>HttpServletRequest</a:t>
                      </a:r>
                      <a:endParaRPr lang="en-US" dirty="0"/>
                    </a:p>
                  </a:txBody>
                  <a:tcPr/>
                </a:tc>
              </a:tr>
              <a:tr h="370840">
                <a:tc>
                  <a:txBody>
                    <a:bodyPr/>
                    <a:lstStyle/>
                    <a:p>
                      <a:r>
                        <a:rPr lang="en-US" dirty="0" smtClean="0"/>
                        <a:t>response</a:t>
                      </a:r>
                      <a:endParaRPr lang="en-US" dirty="0"/>
                    </a:p>
                  </a:txBody>
                  <a:tcPr/>
                </a:tc>
                <a:tc>
                  <a:txBody>
                    <a:bodyPr/>
                    <a:lstStyle/>
                    <a:p>
                      <a:r>
                        <a:rPr lang="en-US" dirty="0" err="1" smtClean="0"/>
                        <a:t>HttpServletResponse</a:t>
                      </a:r>
                      <a:endParaRPr lang="en-US" dirty="0"/>
                    </a:p>
                  </a:txBody>
                  <a:tcPr/>
                </a:tc>
              </a:tr>
              <a:tr h="370840">
                <a:tc>
                  <a:txBody>
                    <a:bodyPr/>
                    <a:lstStyle/>
                    <a:p>
                      <a:r>
                        <a:rPr lang="en-US" dirty="0" err="1" smtClean="0"/>
                        <a:t>config</a:t>
                      </a:r>
                      <a:endParaRPr lang="en-US" dirty="0"/>
                    </a:p>
                  </a:txBody>
                  <a:tcPr/>
                </a:tc>
                <a:tc>
                  <a:txBody>
                    <a:bodyPr/>
                    <a:lstStyle/>
                    <a:p>
                      <a:r>
                        <a:rPr lang="en-US" dirty="0" err="1" smtClean="0"/>
                        <a:t>ServletConfig</a:t>
                      </a:r>
                      <a:endParaRPr lang="en-US" dirty="0"/>
                    </a:p>
                  </a:txBody>
                  <a:tcPr/>
                </a:tc>
              </a:tr>
              <a:tr h="370840">
                <a:tc>
                  <a:txBody>
                    <a:bodyPr/>
                    <a:lstStyle/>
                    <a:p>
                      <a:r>
                        <a:rPr lang="en-US" dirty="0" smtClean="0"/>
                        <a:t>session</a:t>
                      </a:r>
                      <a:endParaRPr lang="en-US" dirty="0"/>
                    </a:p>
                  </a:txBody>
                  <a:tcPr/>
                </a:tc>
                <a:tc>
                  <a:txBody>
                    <a:bodyPr/>
                    <a:lstStyle/>
                    <a:p>
                      <a:r>
                        <a:rPr lang="en-US" dirty="0" err="1" smtClean="0"/>
                        <a:t>HttpSession</a:t>
                      </a:r>
                      <a:endParaRPr lang="en-US" dirty="0"/>
                    </a:p>
                  </a:txBody>
                  <a:tcPr/>
                </a:tc>
              </a:tr>
              <a:tr h="370840">
                <a:tc>
                  <a:txBody>
                    <a:bodyPr/>
                    <a:lstStyle/>
                    <a:p>
                      <a:r>
                        <a:rPr lang="en-US" dirty="0" smtClean="0"/>
                        <a:t>application</a:t>
                      </a:r>
                      <a:endParaRPr lang="en-US" dirty="0"/>
                    </a:p>
                  </a:txBody>
                  <a:tcPr/>
                </a:tc>
                <a:tc>
                  <a:txBody>
                    <a:bodyPr/>
                    <a:lstStyle/>
                    <a:p>
                      <a:r>
                        <a:rPr lang="en-US" dirty="0" err="1" smtClean="0"/>
                        <a:t>ServletContext</a:t>
                      </a:r>
                      <a:endParaRPr lang="en-US" dirty="0"/>
                    </a:p>
                  </a:txBody>
                  <a:tcPr/>
                </a:tc>
              </a:tr>
              <a:tr h="370840">
                <a:tc>
                  <a:txBody>
                    <a:bodyPr/>
                    <a:lstStyle/>
                    <a:p>
                      <a:r>
                        <a:rPr lang="en-US" dirty="0" smtClean="0"/>
                        <a:t>page</a:t>
                      </a:r>
                      <a:endParaRPr lang="en-US" dirty="0"/>
                    </a:p>
                  </a:txBody>
                  <a:tcPr/>
                </a:tc>
                <a:tc>
                  <a:txBody>
                    <a:bodyPr/>
                    <a:lstStyle/>
                    <a:p>
                      <a:r>
                        <a:rPr lang="en-US" dirty="0" err="1" smtClean="0"/>
                        <a:t>JspBase</a:t>
                      </a:r>
                      <a:r>
                        <a:rPr lang="en-US" dirty="0" smtClean="0"/>
                        <a:t>(</a:t>
                      </a:r>
                      <a:r>
                        <a:rPr lang="en-US" dirty="0" err="1" smtClean="0"/>
                        <a:t>abstact</a:t>
                      </a:r>
                      <a:r>
                        <a:rPr lang="en-US" dirty="0" smtClean="0"/>
                        <a:t> class which </a:t>
                      </a:r>
                      <a:r>
                        <a:rPr lang="en-US" dirty="0" err="1" smtClean="0"/>
                        <a:t>impliments</a:t>
                      </a:r>
                      <a:r>
                        <a:rPr lang="en-US" baseline="0" dirty="0" smtClean="0"/>
                        <a:t> </a:t>
                      </a:r>
                      <a:r>
                        <a:rPr lang="en-US" baseline="0" dirty="0" err="1" smtClean="0"/>
                        <a:t>HttpJspPage</a:t>
                      </a:r>
                      <a:r>
                        <a:rPr lang="en-US" dirty="0" smtClean="0"/>
                        <a:t>)</a:t>
                      </a:r>
                      <a:endParaRPr lang="en-US" dirty="0"/>
                    </a:p>
                  </a:txBody>
                  <a:tcPr/>
                </a:tc>
              </a:tr>
              <a:tr h="370840">
                <a:tc>
                  <a:txBody>
                    <a:bodyPr/>
                    <a:lstStyle/>
                    <a:p>
                      <a:r>
                        <a:rPr lang="en-US" dirty="0" smtClean="0"/>
                        <a:t>exception</a:t>
                      </a:r>
                      <a:endParaRPr lang="en-US" dirty="0"/>
                    </a:p>
                  </a:txBody>
                  <a:tcPr/>
                </a:tc>
                <a:tc>
                  <a:txBody>
                    <a:bodyPr/>
                    <a:lstStyle/>
                    <a:p>
                      <a:r>
                        <a:rPr lang="en-US" dirty="0" err="1" smtClean="0"/>
                        <a:t>Throwable</a:t>
                      </a:r>
                      <a:r>
                        <a:rPr lang="en-US" dirty="0" smtClean="0"/>
                        <a:t>(Is made available only to error handler</a:t>
                      </a:r>
                      <a:r>
                        <a:rPr lang="en-US" baseline="0" dirty="0" smtClean="0"/>
                        <a:t> page</a:t>
                      </a:r>
                      <a:r>
                        <a:rPr lang="en-US" dirty="0" smtClean="0"/>
                        <a:t>)</a:t>
                      </a:r>
                      <a:endParaRPr lang="en-US" dirty="0"/>
                    </a:p>
                  </a:txBody>
                  <a:tcPr/>
                </a:tc>
              </a:tr>
            </a:tbl>
          </a:graphicData>
        </a:graphic>
      </p:graphicFrame>
    </p:spTree>
    <p:extLst>
      <p:ext uri="{BB962C8B-B14F-4D97-AF65-F5344CB8AC3E}">
        <p14:creationId xmlns:p14="http://schemas.microsoft.com/office/powerpoint/2010/main" val="26946175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205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38922"/>
            <a:ext cx="10515599" cy="514905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3"/>
          <p:cNvSpPr txBox="1">
            <a:spLocks/>
          </p:cNvSpPr>
          <p:nvPr/>
        </p:nvSpPr>
        <p:spPr>
          <a:xfrm>
            <a:off x="8502556" y="163773"/>
            <a:ext cx="3571164" cy="5186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solidFill>
                  <a:srgbClr val="FF0000"/>
                </a:solidFill>
              </a:rPr>
              <a:t>MVC Pattern</a:t>
            </a:r>
            <a:endParaRPr lang="en-US" sz="2800" dirty="0">
              <a:solidFill>
                <a:srgbClr val="FF0000"/>
              </a:solidFill>
            </a:endParaRPr>
          </a:p>
        </p:txBody>
      </p:sp>
    </p:spTree>
    <p:extLst>
      <p:ext uri="{BB962C8B-B14F-4D97-AF65-F5344CB8AC3E}">
        <p14:creationId xmlns:p14="http://schemas.microsoft.com/office/powerpoint/2010/main" val="34849960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3076" name="Picture 4" descr="model 1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10971881" cy="435133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3"/>
          <p:cNvSpPr txBox="1">
            <a:spLocks/>
          </p:cNvSpPr>
          <p:nvPr/>
        </p:nvSpPr>
        <p:spPr>
          <a:xfrm>
            <a:off x="8502556" y="163773"/>
            <a:ext cx="3571164" cy="5186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solidFill>
                  <a:srgbClr val="FF0000"/>
                </a:solidFill>
              </a:rPr>
              <a:t>MVC 1 Architecture</a:t>
            </a:r>
            <a:endParaRPr lang="en-US" sz="2800" dirty="0">
              <a:solidFill>
                <a:srgbClr val="FF0000"/>
              </a:solidFill>
            </a:endParaRPr>
          </a:p>
        </p:txBody>
      </p:sp>
    </p:spTree>
    <p:extLst>
      <p:ext uri="{BB962C8B-B14F-4D97-AF65-F5344CB8AC3E}">
        <p14:creationId xmlns:p14="http://schemas.microsoft.com/office/powerpoint/2010/main" val="39772396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098" name="Picture 2" descr="mvc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165" y="870333"/>
            <a:ext cx="10593636" cy="530663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3"/>
          <p:cNvSpPr txBox="1">
            <a:spLocks/>
          </p:cNvSpPr>
          <p:nvPr/>
        </p:nvSpPr>
        <p:spPr>
          <a:xfrm>
            <a:off x="8502556" y="163773"/>
            <a:ext cx="3571164" cy="5186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solidFill>
                  <a:srgbClr val="FF0000"/>
                </a:solidFill>
              </a:rPr>
              <a:t>MVC 2 Architecture</a:t>
            </a:r>
            <a:endParaRPr lang="en-US" sz="2800" dirty="0">
              <a:solidFill>
                <a:srgbClr val="FF0000"/>
              </a:solidFill>
            </a:endParaRPr>
          </a:p>
        </p:txBody>
      </p:sp>
    </p:spTree>
    <p:extLst>
      <p:ext uri="{BB962C8B-B14F-4D97-AF65-F5344CB8AC3E}">
        <p14:creationId xmlns:p14="http://schemas.microsoft.com/office/powerpoint/2010/main" val="23305420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cdn.dzone.com/static/images/vaannila/struts1/MvcArchitectur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5254"/>
            <a:ext cx="10057482" cy="577283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3"/>
          <p:cNvSpPr txBox="1">
            <a:spLocks/>
          </p:cNvSpPr>
          <p:nvPr/>
        </p:nvSpPr>
        <p:spPr>
          <a:xfrm>
            <a:off x="8502556" y="163773"/>
            <a:ext cx="3571164" cy="5186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solidFill>
                  <a:srgbClr val="FF0000"/>
                </a:solidFill>
              </a:rPr>
              <a:t>Struts MVC 2 model</a:t>
            </a:r>
            <a:endParaRPr lang="en-US" sz="2800" dirty="0">
              <a:solidFill>
                <a:srgbClr val="FF0000"/>
              </a:solidFill>
            </a:endParaRPr>
          </a:p>
        </p:txBody>
      </p:sp>
    </p:spTree>
    <p:extLst>
      <p:ext uri="{BB962C8B-B14F-4D97-AF65-F5344CB8AC3E}">
        <p14:creationId xmlns:p14="http://schemas.microsoft.com/office/powerpoint/2010/main" val="42254583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fontScale="70000" lnSpcReduction="20000"/>
          </a:bodyPr>
          <a:lstStyle/>
          <a:p>
            <a:pPr algn="l"/>
            <a:r>
              <a:rPr lang="en-US" sz="2800" b="1" dirty="0" smtClean="0"/>
              <a:t>Advantage of JSP over Servlet</a:t>
            </a:r>
          </a:p>
          <a:p>
            <a:pPr algn="l"/>
            <a:r>
              <a:rPr lang="en-US" sz="2800" dirty="0" smtClean="0"/>
              <a:t> </a:t>
            </a:r>
          </a:p>
          <a:p>
            <a:pPr algn="l"/>
            <a:r>
              <a:rPr lang="en-US" sz="2800" dirty="0" smtClean="0"/>
              <a:t>1) Extension to Servlet</a:t>
            </a:r>
          </a:p>
          <a:p>
            <a:pPr algn="l"/>
            <a:r>
              <a:rPr lang="en-US" sz="2800" dirty="0" smtClean="0"/>
              <a:t>JSP technology is the extension to servlet technology. We can use all the features of servlet in JSP. In addition to, we can use implicit objects, predefined tags, expression language and Custom tags in JSP, that makes JSP development easy.</a:t>
            </a:r>
          </a:p>
          <a:p>
            <a:pPr algn="l"/>
            <a:r>
              <a:rPr lang="en-US" sz="2800" dirty="0" smtClean="0"/>
              <a:t> </a:t>
            </a:r>
          </a:p>
          <a:p>
            <a:pPr algn="l"/>
            <a:r>
              <a:rPr lang="en-US" sz="2800" dirty="0" smtClean="0"/>
              <a:t>2) Easy to maintain</a:t>
            </a:r>
          </a:p>
          <a:p>
            <a:pPr algn="l"/>
            <a:r>
              <a:rPr lang="en-US" sz="2800" dirty="0" smtClean="0"/>
              <a:t>JSP can be easily managed because we can easily separate our business logic with presentation logic. In servlet technology, we mix our business logic with the presentation logic.</a:t>
            </a:r>
          </a:p>
          <a:p>
            <a:pPr algn="l"/>
            <a:r>
              <a:rPr lang="en-US" sz="2800" dirty="0" smtClean="0"/>
              <a:t> </a:t>
            </a:r>
          </a:p>
          <a:p>
            <a:pPr algn="l"/>
            <a:r>
              <a:rPr lang="en-US" sz="2800" dirty="0" smtClean="0"/>
              <a:t>3) Fast Development: No need to recompile and redeploy</a:t>
            </a:r>
          </a:p>
          <a:p>
            <a:pPr algn="l"/>
            <a:r>
              <a:rPr lang="en-US" sz="2800" dirty="0" smtClean="0"/>
              <a:t>If JSP page is modified, we don't need to recompile and redeploy the project. The servlet code needs to be updated and recompiled if we have to change the look and feel of the application.</a:t>
            </a:r>
          </a:p>
          <a:p>
            <a:pPr algn="l"/>
            <a:r>
              <a:rPr lang="en-US" sz="2800" dirty="0" smtClean="0"/>
              <a:t> </a:t>
            </a:r>
          </a:p>
          <a:p>
            <a:pPr algn="l"/>
            <a:r>
              <a:rPr lang="en-US" sz="2800" dirty="0" smtClean="0"/>
              <a:t>4) Less code than Servlet</a:t>
            </a:r>
          </a:p>
          <a:p>
            <a:pPr algn="l"/>
            <a:r>
              <a:rPr lang="en-US" sz="2800" dirty="0" smtClean="0"/>
              <a:t>In JSP, we can use a lot of tags such as action tags, </a:t>
            </a:r>
            <a:r>
              <a:rPr lang="en-US" sz="2800" dirty="0" err="1" smtClean="0"/>
              <a:t>jstl</a:t>
            </a:r>
            <a:r>
              <a:rPr lang="en-US" sz="2800" dirty="0" smtClean="0"/>
              <a:t>, custom tags etc. that reduces the code. Moreover, we can use EL, implicit objects etc.</a:t>
            </a:r>
          </a:p>
          <a:p>
            <a:pPr algn="l"/>
            <a:endParaRPr lang="en-US" sz="2800" dirty="0"/>
          </a:p>
        </p:txBody>
      </p:sp>
      <p:sp>
        <p:nvSpPr>
          <p:cNvPr id="4" name="Title 3"/>
          <p:cNvSpPr>
            <a:spLocks noGrp="1"/>
          </p:cNvSpPr>
          <p:nvPr>
            <p:ph type="ctrTitle"/>
          </p:nvPr>
        </p:nvSpPr>
        <p:spPr>
          <a:xfrm>
            <a:off x="9262280" y="163773"/>
            <a:ext cx="2811439" cy="518615"/>
          </a:xfrm>
        </p:spPr>
        <p:txBody>
          <a:bodyPr>
            <a:normAutofit/>
          </a:bodyPr>
          <a:lstStyle/>
          <a:p>
            <a:pPr algn="r"/>
            <a:r>
              <a:rPr lang="en-US" sz="2800" dirty="0" smtClean="0">
                <a:solidFill>
                  <a:srgbClr val="FF0000"/>
                </a:solidFill>
              </a:rPr>
              <a:t>Overview JSP</a:t>
            </a:r>
            <a:endParaRPr lang="en-US" sz="2800" dirty="0">
              <a:solidFill>
                <a:srgbClr val="FF0000"/>
              </a:solidFill>
            </a:endParaRPr>
          </a:p>
        </p:txBody>
      </p:sp>
    </p:spTree>
    <p:extLst>
      <p:ext uri="{BB962C8B-B14F-4D97-AF65-F5344CB8AC3E}">
        <p14:creationId xmlns:p14="http://schemas.microsoft.com/office/powerpoint/2010/main" val="17089723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6" name="Picture 8" descr="Image result for in the end jsp is a servl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0515600" cy="581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238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sz="2800" b="1" dirty="0"/>
              <a:t>Life cycle of a JSP </a:t>
            </a:r>
            <a:r>
              <a:rPr lang="en-US" sz="2800" b="1" dirty="0" smtClean="0"/>
              <a:t>Page</a:t>
            </a:r>
            <a:endParaRPr lang="en-US" sz="2800" b="1" dirty="0"/>
          </a:p>
          <a:p>
            <a:pPr algn="l"/>
            <a:r>
              <a:rPr lang="en-US" sz="2800" dirty="0"/>
              <a:t>The JSP pages follows these phases:</a:t>
            </a:r>
          </a:p>
          <a:p>
            <a:pPr algn="l"/>
            <a:r>
              <a:rPr lang="en-US" sz="2800" dirty="0"/>
              <a:t> •Translation of JSP Page</a:t>
            </a:r>
          </a:p>
          <a:p>
            <a:pPr algn="l"/>
            <a:r>
              <a:rPr lang="en-US" sz="2800" dirty="0"/>
              <a:t> •Compilation of JSP Page</a:t>
            </a:r>
          </a:p>
          <a:p>
            <a:pPr algn="l"/>
            <a:r>
              <a:rPr lang="en-US" sz="2800" dirty="0"/>
              <a:t> •</a:t>
            </a:r>
            <a:r>
              <a:rPr lang="en-US" sz="2800" dirty="0" err="1"/>
              <a:t>Classloading</a:t>
            </a:r>
            <a:r>
              <a:rPr lang="en-US" sz="2800" dirty="0"/>
              <a:t> (class file is loaded by the </a:t>
            </a:r>
            <a:r>
              <a:rPr lang="en-US" sz="2800" dirty="0" err="1"/>
              <a:t>classloader</a:t>
            </a:r>
            <a:r>
              <a:rPr lang="en-US" sz="2800" dirty="0"/>
              <a:t>)</a:t>
            </a:r>
          </a:p>
          <a:p>
            <a:pPr algn="l"/>
            <a:r>
              <a:rPr lang="en-US" sz="2800" dirty="0"/>
              <a:t> •Instantiation (Object of the Generated Servlet is created).</a:t>
            </a:r>
          </a:p>
          <a:p>
            <a:pPr algn="l"/>
            <a:r>
              <a:rPr lang="en-US" sz="2800" dirty="0"/>
              <a:t> •Initialization ( </a:t>
            </a:r>
            <a:r>
              <a:rPr lang="en-US" sz="2800" dirty="0" err="1"/>
              <a:t>jspInit</a:t>
            </a:r>
            <a:r>
              <a:rPr lang="en-US" sz="2800" dirty="0"/>
              <a:t>() method is invoked by the container).</a:t>
            </a:r>
          </a:p>
          <a:p>
            <a:pPr algn="l"/>
            <a:r>
              <a:rPr lang="en-US" sz="2800" dirty="0"/>
              <a:t> •</a:t>
            </a:r>
            <a:r>
              <a:rPr lang="en-US" sz="2800" dirty="0" err="1"/>
              <a:t>Reqeust</a:t>
            </a:r>
            <a:r>
              <a:rPr lang="en-US" sz="2800" dirty="0"/>
              <a:t> processing ( _</a:t>
            </a:r>
            <a:r>
              <a:rPr lang="en-US" sz="2800" dirty="0" err="1"/>
              <a:t>jspService</a:t>
            </a:r>
            <a:r>
              <a:rPr lang="en-US" sz="2800" dirty="0"/>
              <a:t>() method is invoked by the container).</a:t>
            </a:r>
          </a:p>
          <a:p>
            <a:pPr algn="l"/>
            <a:r>
              <a:rPr lang="en-US" sz="2800" dirty="0"/>
              <a:t> •Destroy ( </a:t>
            </a:r>
            <a:r>
              <a:rPr lang="en-US" sz="2800" dirty="0" err="1"/>
              <a:t>jspDestroy</a:t>
            </a:r>
            <a:r>
              <a:rPr lang="en-US" sz="2800" dirty="0"/>
              <a:t>() </a:t>
            </a:r>
            <a:r>
              <a:rPr lang="en-US" sz="2800" dirty="0" smtClean="0"/>
              <a:t>method </a:t>
            </a:r>
            <a:r>
              <a:rPr lang="en-US" sz="2800" dirty="0"/>
              <a:t>is invoked by the container</a:t>
            </a:r>
            <a:r>
              <a:rPr lang="en-US" sz="2800" dirty="0" smtClean="0"/>
              <a:t>).</a:t>
            </a:r>
          </a:p>
          <a:p>
            <a:pPr algn="l"/>
            <a:endParaRPr lang="en-US" sz="2800" dirty="0" smtClean="0"/>
          </a:p>
          <a:p>
            <a:pPr algn="l"/>
            <a:r>
              <a:rPr lang="en-US" sz="2800" b="1" dirty="0" err="1"/>
              <a:t>jspInit</a:t>
            </a:r>
            <a:r>
              <a:rPr lang="en-US" sz="2800" b="1" dirty="0"/>
              <a:t>(), _</a:t>
            </a:r>
            <a:r>
              <a:rPr lang="en-US" sz="2800" b="1" dirty="0" err="1"/>
              <a:t>jspService</a:t>
            </a:r>
            <a:r>
              <a:rPr lang="en-US" sz="2800" b="1" dirty="0"/>
              <a:t>() and </a:t>
            </a:r>
            <a:r>
              <a:rPr lang="en-US" sz="2800" b="1" dirty="0" err="1"/>
              <a:t>jspDestroy</a:t>
            </a:r>
            <a:r>
              <a:rPr lang="en-US" sz="2800" b="1" dirty="0"/>
              <a:t>() are the life cycle methods of JSP.</a:t>
            </a:r>
          </a:p>
        </p:txBody>
      </p:sp>
      <p:sp>
        <p:nvSpPr>
          <p:cNvPr id="4" name="Title 3"/>
          <p:cNvSpPr>
            <a:spLocks noGrp="1"/>
          </p:cNvSpPr>
          <p:nvPr>
            <p:ph type="ctrTitle"/>
          </p:nvPr>
        </p:nvSpPr>
        <p:spPr>
          <a:xfrm>
            <a:off x="9262280" y="163773"/>
            <a:ext cx="2811439" cy="518615"/>
          </a:xfrm>
        </p:spPr>
        <p:txBody>
          <a:bodyPr>
            <a:normAutofit/>
          </a:bodyPr>
          <a:lstStyle/>
          <a:p>
            <a:pPr algn="r"/>
            <a:r>
              <a:rPr lang="en-US" sz="2800" dirty="0" smtClean="0">
                <a:solidFill>
                  <a:srgbClr val="FF0000"/>
                </a:solidFill>
              </a:rPr>
              <a:t>Life Cycle of JSP</a:t>
            </a:r>
            <a:endParaRPr lang="en-US" sz="2800" dirty="0">
              <a:solidFill>
                <a:srgbClr val="FF0000"/>
              </a:solidFill>
            </a:endParaRPr>
          </a:p>
        </p:txBody>
      </p:sp>
    </p:spTree>
    <p:extLst>
      <p:ext uri="{BB962C8B-B14F-4D97-AF65-F5344CB8AC3E}">
        <p14:creationId xmlns:p14="http://schemas.microsoft.com/office/powerpoint/2010/main" val="221940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sz="2800" b="1" dirty="0" smtClean="0"/>
              <a:t> </a:t>
            </a:r>
            <a:endParaRPr lang="en-US" sz="28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424" y="682388"/>
            <a:ext cx="7738280" cy="5305480"/>
          </a:xfrm>
          <a:prstGeom prst="rect">
            <a:avLst/>
          </a:prstGeom>
        </p:spPr>
      </p:pic>
      <p:sp>
        <p:nvSpPr>
          <p:cNvPr id="6" name="Title 3"/>
          <p:cNvSpPr txBox="1">
            <a:spLocks/>
          </p:cNvSpPr>
          <p:nvPr/>
        </p:nvSpPr>
        <p:spPr>
          <a:xfrm>
            <a:off x="9262280" y="163773"/>
            <a:ext cx="2811439" cy="5186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2800" smtClean="0">
                <a:solidFill>
                  <a:srgbClr val="FF0000"/>
                </a:solidFill>
              </a:rPr>
              <a:t>Life Cycle of JSP</a:t>
            </a:r>
            <a:endParaRPr lang="en-US" sz="2800" dirty="0">
              <a:solidFill>
                <a:srgbClr val="FF0000"/>
              </a:solidFill>
            </a:endParaRPr>
          </a:p>
        </p:txBody>
      </p:sp>
    </p:spTree>
    <p:extLst>
      <p:ext uri="{BB962C8B-B14F-4D97-AF65-F5344CB8AC3E}">
        <p14:creationId xmlns:p14="http://schemas.microsoft.com/office/powerpoint/2010/main" val="38082268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sz="2800" b="1" dirty="0"/>
              <a:t>As depicted in the above diagram, JSP page is translated into servlet by the help of JSP translator. The JSP translator is a part of </a:t>
            </a:r>
            <a:r>
              <a:rPr lang="en-US" sz="2800" b="1" dirty="0" err="1" smtClean="0"/>
              <a:t>webcontainer</a:t>
            </a:r>
            <a:r>
              <a:rPr lang="en-US" sz="2800" b="1" dirty="0" smtClean="0"/>
              <a:t> </a:t>
            </a:r>
            <a:r>
              <a:rPr lang="en-US" sz="2800" b="1" dirty="0"/>
              <a:t>that is responsible to translate the JSP page into servlet. </a:t>
            </a:r>
            <a:r>
              <a:rPr lang="en-US" sz="2800" b="1" dirty="0" smtClean="0"/>
              <a:t>After that </a:t>
            </a:r>
            <a:r>
              <a:rPr lang="en-US" sz="2800" b="1" dirty="0"/>
              <a:t>Servlet page is compiled by the compiler and gets converted into the class file. Moreover, all the processes that happens in servlet is performed on JSP later like initialization, committing response to the browser and destroy.</a:t>
            </a:r>
          </a:p>
        </p:txBody>
      </p:sp>
      <p:sp>
        <p:nvSpPr>
          <p:cNvPr id="4" name="Title 3"/>
          <p:cNvSpPr>
            <a:spLocks noGrp="1"/>
          </p:cNvSpPr>
          <p:nvPr>
            <p:ph type="ctrTitle"/>
          </p:nvPr>
        </p:nvSpPr>
        <p:spPr>
          <a:xfrm>
            <a:off x="9262280" y="163773"/>
            <a:ext cx="2811439" cy="518615"/>
          </a:xfrm>
        </p:spPr>
        <p:txBody>
          <a:bodyPr>
            <a:normAutofit/>
          </a:bodyPr>
          <a:lstStyle/>
          <a:p>
            <a:pPr algn="r"/>
            <a:r>
              <a:rPr lang="en-US" sz="2800" dirty="0" smtClean="0">
                <a:solidFill>
                  <a:srgbClr val="FF0000"/>
                </a:solidFill>
              </a:rPr>
              <a:t>Overview JSP</a:t>
            </a:r>
            <a:endParaRPr lang="en-US" sz="2800" dirty="0">
              <a:solidFill>
                <a:srgbClr val="FF0000"/>
              </a:solidFill>
            </a:endParaRPr>
          </a:p>
        </p:txBody>
      </p:sp>
    </p:spTree>
    <p:extLst>
      <p:ext uri="{BB962C8B-B14F-4D97-AF65-F5344CB8AC3E}">
        <p14:creationId xmlns:p14="http://schemas.microsoft.com/office/powerpoint/2010/main" val="83020847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LINAME" val="ᝩគ᝗ក᝵ជជ᝽᝺᝽᝹᝸"/>
  <p:tag name="DATETIME" val="ᝌᝃᝇᝃᝆᝄᝅᝉ᜴᜴ᝅᝌᝎᝉᝉᝤᝡ᜴᜼᝛ᝡᝨ᜿ᝉᝎᝇᝄ᜽"/>
  <p:tag name="DONEBY" val="ᝧᝨᝰដ᝹ឆខ᝵ឆ"/>
  <p:tag name="IPADDRESS" val="᝸ក᝼᝷ឋកᝄᝄᝌᝊ"/>
  <p:tag name="APPVER" val="ᝇᝂᝄ"/>
  <p:tag name="RANDOM" val="20"/>
  <p:tag name="CHECKSUM" val="ᝈᝈᝉᝉ"/>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2874</TotalTime>
  <Words>1792</Words>
  <Application>Microsoft Office PowerPoint</Application>
  <PresentationFormat>Widescreen</PresentationFormat>
  <Paragraphs>373</Paragraphs>
  <Slides>47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Calibri Light</vt:lpstr>
      <vt:lpstr>Office Theme</vt:lpstr>
      <vt:lpstr> </vt:lpstr>
      <vt:lpstr>Agenda</vt:lpstr>
      <vt:lpstr>PowerPoint Presentation</vt:lpstr>
      <vt:lpstr>Overview JSP</vt:lpstr>
      <vt:lpstr>Overview JSP</vt:lpstr>
      <vt:lpstr>PowerPoint Presentation</vt:lpstr>
      <vt:lpstr>Life Cycle of JSP</vt:lpstr>
      <vt:lpstr>PowerPoint Presentation</vt:lpstr>
      <vt:lpstr>Overview JSP</vt:lpstr>
      <vt:lpstr>javax.servlet.jsp package</vt:lpstr>
      <vt:lpstr>javax.servlet.jsp package</vt:lpstr>
      <vt:lpstr>javax.servlet.jsp package</vt:lpstr>
      <vt:lpstr>javax.servlet.jsp package</vt:lpstr>
      <vt:lpstr>JSP tags</vt:lpstr>
      <vt:lpstr>PowerPoint Presentation</vt:lpstr>
      <vt:lpstr>PowerPoint Presentation</vt:lpstr>
      <vt:lpstr>Scriptlet</vt:lpstr>
      <vt:lpstr>Scriptlet example</vt:lpstr>
      <vt:lpstr>Scriptlet example</vt:lpstr>
      <vt:lpstr>Declaration</vt:lpstr>
      <vt:lpstr>Declaration example</vt:lpstr>
      <vt:lpstr>Expression</vt:lpstr>
      <vt:lpstr>Expression example</vt:lpstr>
      <vt:lpstr>Action Tags</vt:lpstr>
      <vt:lpstr>Action Tags</vt:lpstr>
      <vt:lpstr>Jsp:include example</vt:lpstr>
      <vt:lpstr>Java Bean</vt:lpstr>
      <vt:lpstr>jsp:useBean action tag</vt:lpstr>
      <vt:lpstr>jsp:setProperty action tag</vt:lpstr>
      <vt:lpstr>jsp:getProperty action tag</vt:lpstr>
      <vt:lpstr>jsp:useBean example</vt:lpstr>
      <vt:lpstr>jsp:useBean example</vt:lpstr>
      <vt:lpstr>jsp:useBean example</vt:lpstr>
      <vt:lpstr>jsp:useBean example</vt:lpstr>
      <vt:lpstr>JSP directives</vt:lpstr>
      <vt:lpstr>JSP directives</vt:lpstr>
      <vt:lpstr>JSP directives</vt:lpstr>
      <vt:lpstr>JSP directives</vt:lpstr>
      <vt:lpstr>JSP directives</vt:lpstr>
      <vt:lpstr>JSP directives example</vt:lpstr>
      <vt:lpstr>JSP directives example</vt:lpstr>
      <vt:lpstr>JSP directives example</vt:lpstr>
      <vt:lpstr>Implicit Objects</vt:lpstr>
      <vt:lpstr>PowerPoint Presentation</vt:lpstr>
      <vt:lpstr>PowerPoint Presentation</vt:lpstr>
      <vt:lpstr>PowerPoint Presentation</vt:lpstr>
      <vt:lpstr>PowerPoint Presentation</vt:lpstr>
    </vt:vector>
  </TitlesOfParts>
  <Company>STMicroelectronics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Jsp</dc:title>
  <dc:creator>Rohit VERMA ICT-SCC</dc:creator>
  <cp:lastModifiedBy>Nitin -</cp:lastModifiedBy>
  <cp:revision>82</cp:revision>
  <dcterms:created xsi:type="dcterms:W3CDTF">2015-08-03T13:25:43Z</dcterms:created>
  <dcterms:modified xsi:type="dcterms:W3CDTF">2017-02-03T06:15:05Z</dcterms:modified>
</cp:coreProperties>
</file>