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9"/><Relationship Target="slides/slide9.xml" Type="http://schemas.openxmlformats.org/officeDocument/2006/relationships/slide" Id="rId18"/><Relationship Target="slides/slide8.xml" Type="http://schemas.openxmlformats.org/officeDocument/2006/relationships/slide" Id="rId17"/><Relationship Target="slides/slide7.xml" Type="http://schemas.openxmlformats.org/officeDocument/2006/relationships/slide" Id="rId16"/><Relationship Target="slides/slide6.xml" Type="http://schemas.openxmlformats.org/officeDocument/2006/relationships/slide" Id="rId15"/><Relationship Target="slides/slide5.xml" Type="http://schemas.openxmlformats.org/officeDocument/2006/relationships/slide" Id="rId14"/><Relationship Target="slides/slide21.xml" Type="http://schemas.openxmlformats.org/officeDocument/2006/relationships/slide" Id="rId30"/><Relationship Target="slides/slide3.xml" Type="http://schemas.openxmlformats.org/officeDocument/2006/relationships/slide" Id="rId12"/><Relationship Target="slides/slide22.xml" Type="http://schemas.openxmlformats.org/officeDocument/2006/relationships/slide" Id="rId31"/><Relationship Target="slides/slide4.xml" Type="http://schemas.openxmlformats.org/officeDocument/2006/relationships/slide" Id="rId13"/><Relationship Target="slides/slide1.xml" Type="http://schemas.openxmlformats.org/officeDocument/2006/relationships/slide" Id="rId10"/><Relationship Target="slides/slide2.xml" Type="http://schemas.openxmlformats.org/officeDocument/2006/relationships/slide" Id="rId11"/><Relationship Target="slides/slide23.xml" Type="http://schemas.openxmlformats.org/officeDocument/2006/relationships/slide" Id="rId32"/><Relationship Target="slides/slide24.xml" Type="http://schemas.openxmlformats.org/officeDocument/2006/relationships/slide" Id="rId33"/><Relationship Target="slides/slide20.xml" Type="http://schemas.openxmlformats.org/officeDocument/2006/relationships/slide" Id="rId29"/><Relationship Target="slides/slide17.xml" Type="http://schemas.openxmlformats.org/officeDocument/2006/relationships/slide" Id="rId26"/><Relationship Target="slides/slide16.xml" Type="http://schemas.openxmlformats.org/officeDocument/2006/relationships/slide" Id="rId25"/><Relationship Target="slides/slide19.xml" Type="http://schemas.openxmlformats.org/officeDocument/2006/relationships/slide" Id="rId28"/><Relationship Target="slides/slide18.xml" Type="http://schemas.openxmlformats.org/officeDocument/2006/relationships/slide" Id="rId27"/><Relationship Target="presProps.xml" Type="http://schemas.openxmlformats.org/officeDocument/2006/relationships/presProps" Id="rId2"/><Relationship Target="slides/slide12.xml" Type="http://schemas.openxmlformats.org/officeDocument/2006/relationships/slide" Id="rId21"/><Relationship Target="theme/theme6.xml" Type="http://schemas.openxmlformats.org/officeDocument/2006/relationships/theme" Id="rId1"/><Relationship Target="slides/slide13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4.xml" Type="http://schemas.openxmlformats.org/officeDocument/2006/relationships/slide" Id="rId23"/><Relationship Target="tableStyles.xml" Type="http://schemas.openxmlformats.org/officeDocument/2006/relationships/tableStyles" Id="rId3"/><Relationship Target="slides/slide15.xml" Type="http://schemas.openxmlformats.org/officeDocument/2006/relationships/slide" Id="rId24"/><Relationship Target="slides/slide11.xml" Type="http://schemas.openxmlformats.org/officeDocument/2006/relationships/slide" Id="rId20"/><Relationship Target="notesMasters/notesMaster1.xml" Type="http://schemas.openxmlformats.org/officeDocument/2006/relationships/notes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0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43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3.png" Type="http://schemas.openxmlformats.org/officeDocument/2006/relationships/image" Id="rId6"/><Relationship Target="../media/image02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4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7759700" x="3930675"/>
            <a:ext cy="1016099" cx="8236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7911600" x="14029262"/>
            <a:ext cy="668400" cx="19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Building our Own Functions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2603500" x="774700"/>
            <a:ext cy="3492599" cx="14629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create a new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followed by optional parameters in parenthes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indent the body of the function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but </a:t>
            </a:r>
            <a:r>
              <a:rPr strike="noStrike" u="none" b="0" cap="none" baseline="0" sz="3600" lang="en-US" i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does not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execute the body of the function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y="6633900" x="3817000"/>
            <a:ext cy="1660499" cx="9938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/>
        </p:nvSpPr>
        <p:spPr>
          <a:xfrm>
            <a:off y="1935150" x="1061600"/>
            <a:ext cy="5540399" cx="8988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0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y="3968750" x="12166600"/>
            <a:ext cy="1663700" cx="11191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660400" x="9626600"/>
            <a:ext cy="1473199" cx="585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strike="noStrike" u="none" b="0" cap="none" baseline="0" sz="2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strike="noStrike" u="none" b="0" cap="none" baseline="0" sz="2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1143000" x="7416800"/>
            <a:ext cy="508000" cx="20526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2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y="404075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Uses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2603500" x="1587650"/>
            <a:ext cy="5205000" cx="13500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Once we have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defined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function, we can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call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invoke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it </a:t>
            </a:r>
            <a:b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 many times as we like</a:t>
            </a:r>
          </a:p>
          <a:p>
            <a:pPr algn="l" rtl="0" lvl="0" marR="0" indent="-371094" marL="7493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store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reuse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/>
        </p:nvSpPr>
        <p:spPr>
          <a:xfrm>
            <a:off y="985825" x="1078375"/>
            <a:ext cy="6092700" cx="11715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y="5327650" x="8877300"/>
            <a:ext cy="2705100" cx="6591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1" name="Shape 321"/>
          <p:cNvCxnSpPr/>
          <p:nvPr/>
        </p:nvCxnSpPr>
        <p:spPr>
          <a:xfrm rot="10800000">
            <a:off y="5532361" x="4334486"/>
            <a:ext cy="1343099" cx="4353900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889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2603500" x="927100"/>
            <a:ext cy="3886200" cx="14270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value we pass into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its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function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we can direct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different kinds of work when we call it at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different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times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put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parenthes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after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function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7061200" x="4635500"/>
            <a:ext cy="812799" cx="6248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49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strike="noStrike" u="none" b="0" cap="none" baseline="0" sz="4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strike="noStrike" u="none" b="0" cap="none" baseline="0" sz="49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strike="noStrike" u="none" b="0" cap="none" baseline="0" sz="4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strike="noStrike" u="none" b="0" cap="none" baseline="0" sz="49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strike="noStrike" u="none" b="0" cap="none" baseline="0" sz="4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y="8166100" x="11498261"/>
            <a:ext cy="622299" cx="19764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30" name="Shape 330"/>
          <p:cNvCxnSpPr/>
          <p:nvPr/>
        </p:nvCxnSpPr>
        <p:spPr>
          <a:xfrm>
            <a:off y="7881100" x="10014325"/>
            <a:ext cy="638999" cx="1288800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y="76200" x="4316050"/>
            <a:ext cy="2298600" cx="6984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2110500" x="1155700"/>
            <a:ext cy="4396499" cx="6843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rtl="0" lvl="0" indent="-142494" marL="7493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z="36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variable which we use </a:t>
            </a:r>
            <a:r>
              <a:rPr sz="36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</a:t>
            </a:r>
            <a:r>
              <a:rPr sz="36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It is a </a:t>
            </a:r>
            <a:r>
              <a:rPr sz="3600" lang="en-US">
                <a:solidFill>
                  <a:schemeClr val="lt1"/>
                </a:solidFill>
              </a:rPr>
              <a:t>“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sz="3600" lang="en-US">
                <a:solidFill>
                  <a:schemeClr val="lt1"/>
                </a:solidFill>
              </a:rPr>
              <a:t>”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allows the code in the </a:t>
            </a:r>
            <a:r>
              <a:rPr sz="3600" lang="en-US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access the </a:t>
            </a:r>
            <a:r>
              <a:rPr sz="3600" lang="en-US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for a particular </a:t>
            </a:r>
            <a:r>
              <a:rPr sz="3600" lang="en-US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invocation.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y="1241425" x="10052050"/>
            <a:ext cy="6648299" cx="5713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b="1"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b="1"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y="88900" x="9271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Values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2387500" x="1435000"/>
            <a:ext cy="25781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a function will take its arguments, do some computation, and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value to be used as the value of the function call in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calling expression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is used for this.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y="5441950" x="2011875"/>
            <a:ext cy="2832000" cx="8546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b="1" sz="36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b="1" sz="36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y="7104450" x="11137500"/>
            <a:ext cy="1193699" cx="4000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y="311225" x="3486475"/>
            <a:ext cy="1844699" cx="8463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 Value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2358425" x="1155700"/>
            <a:ext cy="5702399" cx="6019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one that produces 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execution and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sends back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2055525" x="9002225"/>
            <a:ext cy="6429300" cx="6722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b="1" sz="25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b="1" sz="25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sz="25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1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71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strike="noStrike" u="none" b="0" cap="none" baseline="0" sz="7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71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strike="noStrike" u="none" b="0" cap="none" baseline="0" sz="71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</a:t>
            </a:r>
            <a:r>
              <a:rPr strike="noStrike" u="none" b="0" cap="none" baseline="0" sz="7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71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y="2616200" x="1200150"/>
            <a:ext cy="1663800" cx="7557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y="4011400" x="7805637"/>
            <a:ext cy="3483300" cx="312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0" name="Shape 360"/>
          <p:cNvCxnSpPr/>
          <p:nvPr/>
        </p:nvCxnSpPr>
        <p:spPr>
          <a:xfrm flipH="1">
            <a:off y="5608275" x="6569200"/>
            <a:ext cy="3600" cx="1016099"/>
          </a:xfrm>
          <a:prstGeom prst="straightConnector1">
            <a:avLst/>
          </a:prstGeom>
          <a:noFill/>
          <a:ln w="889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y="5283200" x="3530600"/>
            <a:ext cy="622299" cx="28495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y="5232400" x="13066711"/>
            <a:ext cy="622299" cx="6445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00F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sz="3600" lang="en-US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y="5594350" x="111537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64" name="Shape 364"/>
          <p:cNvSpPr txBox="1"/>
          <p:nvPr/>
        </p:nvSpPr>
        <p:spPr>
          <a:xfrm>
            <a:off y="6502400" x="2049461"/>
            <a:ext cy="622299" cx="19764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y="5965150" x="3027375"/>
            <a:ext cy="532499" cx="903299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66" name="Shape 366"/>
          <p:cNvSpPr txBox="1"/>
          <p:nvPr/>
        </p:nvSpPr>
        <p:spPr>
          <a:xfrm>
            <a:off y="2908300" x="11231561"/>
            <a:ext cy="622299" cx="20415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 flipH="1">
            <a:off y="3297099" x="9904575"/>
            <a:ext cy="1075500" cx="1049100"/>
          </a:xfrm>
          <a:prstGeom prst="straightConnector1">
            <a:avLst/>
          </a:prstGeom>
          <a:noFill/>
          <a:ln w="76200" cap="rnd">
            <a:solidFill>
              <a:srgbClr val="00FF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68" name="Shape 368"/>
          <p:cNvSpPr txBox="1"/>
          <p:nvPr/>
        </p:nvSpPr>
        <p:spPr>
          <a:xfrm>
            <a:off y="6743700" x="13023850"/>
            <a:ext cy="622299" cx="12668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369" name="Shape 369"/>
          <p:cNvCxnSpPr/>
          <p:nvPr/>
        </p:nvCxnSpPr>
        <p:spPr>
          <a:xfrm>
            <a:off y="5940425" x="13377862"/>
            <a:ext cy="711200" cx="1904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Multiple </a:t>
            </a:r>
            <a:r>
              <a:rPr strike="noStrike" u="none" b="0" cap="none" baseline="0" sz="72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strike="noStrike" u="none" b="0" cap="none" baseline="0" sz="7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strike="noStrike" u="none" b="0" cap="none" baseline="0" sz="7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2603500" x="1155700"/>
            <a:ext cy="5702399" cx="6152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define more than one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definition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simply add more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match the number and order of arguments and parameters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y="3923300" x="9966100"/>
            <a:ext cy="2768700" cx="5481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y="7118225" x="13322500"/>
            <a:ext cy="937799" cx="117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en-US">
                <a:solidFill>
                  <a:srgbClr val="FF0000"/>
                </a:solidFill>
              </a:rPr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Stored (and reused) Steps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3721100" x="12869861"/>
            <a:ext cy="3746499" cx="3162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2971800" x="7899400"/>
            <a:ext cy="3800474" cx="32702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sz="25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b="1" sz="25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b="1" sz="25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y="2730500" x="7620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3" name="Shape 213"/>
          <p:cNvCxnSpPr/>
          <p:nvPr/>
        </p:nvCxnSpPr>
        <p:spPr>
          <a:xfrm rot="10800000">
            <a:off y="3313111" x="2114550"/>
            <a:ext cy="1849436" cx="634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14" name="Shape 214"/>
          <p:cNvCxnSpPr/>
          <p:nvPr/>
        </p:nvCxnSpPr>
        <p:spPr>
          <a:xfrm flipH="1">
            <a:off y="5416550" x="9366249"/>
            <a:ext cy="342899" cx="3421062"/>
          </a:xfrm>
          <a:prstGeom prst="straightConnector1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15" name="Shape 215"/>
          <p:cNvCxnSpPr/>
          <p:nvPr/>
        </p:nvCxnSpPr>
        <p:spPr>
          <a:xfrm rot="10800000">
            <a:off y="6615025" x="9423474"/>
            <a:ext cy="270299" cx="3334500"/>
          </a:xfrm>
          <a:prstGeom prst="straightConnector1">
            <a:avLst/>
          </a:prstGeom>
          <a:noFill/>
          <a:ln w="508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16" name="Shape 216"/>
          <p:cNvSpPr txBox="1"/>
          <p:nvPr/>
        </p:nvSpPr>
        <p:spPr>
          <a:xfrm>
            <a:off y="3644900" x="43815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4216400" x="43815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'Fun'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5092700" x="7620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5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19" name="Shape 219"/>
          <p:cNvCxnSpPr/>
          <p:nvPr/>
        </p:nvCxnSpPr>
        <p:spPr>
          <a:xfrm rot="10800000">
            <a:off y="5713411" x="2114549"/>
            <a:ext cy="566736" cx="142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20" name="Shape 220"/>
          <p:cNvCxnSpPr/>
          <p:nvPr/>
        </p:nvCxnSpPr>
        <p:spPr>
          <a:xfrm flipH="1">
            <a:off y="3790950" x="3527425"/>
            <a:ext cy="1322386" cx="809624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21" name="Shape 221"/>
          <p:cNvCxnSpPr/>
          <p:nvPr/>
        </p:nvCxnSpPr>
        <p:spPr>
          <a:xfrm rot="10800000" flipH="1">
            <a:off y="4832350" x="3559175"/>
            <a:ext cy="893762" cx="2100261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y="3030587" x="3598998"/>
            <a:ext cy="577799" cx="10746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23" name="Shape 223"/>
          <p:cNvSpPr txBox="1"/>
          <p:nvPr/>
        </p:nvSpPr>
        <p:spPr>
          <a:xfrm>
            <a:off y="8109650" x="3869200"/>
            <a:ext cy="622199" cx="1064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 these reusable pieces of code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y="2997200" x="5038725"/>
            <a:ext cy="622299" cx="1409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7302500" x="762000"/>
            <a:ext cy="596900" cx="2743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5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6" name="Shape 226"/>
          <p:cNvCxnSpPr/>
          <p:nvPr/>
        </p:nvCxnSpPr>
        <p:spPr>
          <a:xfrm rot="10800000">
            <a:off y="6729412" x="2114549"/>
            <a:ext cy="566736" cx="142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27" name="Shape 227"/>
          <p:cNvSpPr txBox="1"/>
          <p:nvPr/>
        </p:nvSpPr>
        <p:spPr>
          <a:xfrm>
            <a:off y="6223000" x="7620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z="35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sz="35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(non-fruitful) Functions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function does not return a value, we call it a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 that return values are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9A9A9A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 are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fruitful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To function or not to function...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Organize your code into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paragraphs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capture a complete thought and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 it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 repeat yourself - make it work once and then reuse it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something gets too long or complex, break it up into logical chunks and put those chunks in functions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 txBox="1"/>
          <p:nvPr/>
        </p:nvSpPr>
        <p:spPr>
          <a:xfrm>
            <a:off y="342900" x="749300"/>
            <a:ext cy="660400" cx="1727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y="2133600" x="3136900"/>
            <a:ext cy="4013200" cx="10706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with time-and-a-half for overtime and create a function called </a:t>
            </a: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takes two parameters ( hours and  rate).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y="6731000" x="9896475"/>
            <a:ext cy="660400" cx="45656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3038500" x="7872650"/>
            <a:ext cy="4968300" cx="63708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61886" marL="685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  <a:p>
            <a:pPr algn="l" rtl="0" lvl="0" marR="0" indent="-36188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Results (fruitful functions)</a:t>
            </a:r>
          </a:p>
          <a:p>
            <a:pPr algn="l" rtl="0" lvl="0" marR="0" indent="-36188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  <a:p>
            <a:pPr algn="l" rtl="0" lvl="0" marR="0" indent="-36188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Why use functions?</a:t>
            </a:r>
          </a:p>
        </p:txBody>
      </p:sp>
      <p:sp>
        <p:nvSpPr>
          <p:cNvPr id="403" name="Shape 403"/>
          <p:cNvSpPr txBox="1"/>
          <p:nvPr>
            <p:ph idx="2" type="body"/>
          </p:nvPr>
        </p:nvSpPr>
        <p:spPr>
          <a:xfrm>
            <a:off y="3053625" x="1060450"/>
            <a:ext cy="4968300" cx="63708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61886" marL="685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  <a:p>
            <a:pPr algn="l" rtl="0" lvl="0" marR="0" indent="-36188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</a:p>
          <a:p>
            <a:pPr algn="l" rtl="0" lvl="1" marR="0" indent="-361886" marL="9779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Type conversion (int, float)</a:t>
            </a:r>
          </a:p>
          <a:p>
            <a:pPr algn="l" rtl="0" lvl="1" marR="0" indent="-361886" marL="9779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  <a:p>
            <a:pPr algn="l" rtl="0" lvl="0" marR="0" indent="-36188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two kinds of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Python.</a:t>
            </a:r>
          </a:p>
          <a:p>
            <a:pPr algn="l" rtl="0" lvl="1" marR="0" indent="-371094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&gt;"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Built-in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are provided as part of Python - raw_input(), type(), float(), int() ...</a:t>
            </a:r>
          </a:p>
          <a:p>
            <a:pPr algn="l" rtl="0" lvl="1" marR="0" indent="-371094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&gt;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define ourselves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use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treat the built-in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names as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new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reserved words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 Definition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2603500" x="1027100"/>
            <a:ext cy="5702399" cx="14060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Python 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some reusable code that takes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(s) as input, does some computation, and then returns a result or results</a:t>
            </a:r>
          </a:p>
          <a:p>
            <a:pPr algn="l" rtl="0" lvl="0" marR="0" indent="-371094" marL="7493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define 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reserved word</a:t>
            </a:r>
          </a:p>
          <a:p>
            <a:pPr algn="l" rtl="0" lvl="0" marR="0" indent="-371094" marL="7493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call/invoke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using the function name, parenthes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s, and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an expression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/>
        </p:nvSpPr>
        <p:spPr>
          <a:xfrm>
            <a:off y="4876800" x="8564550"/>
            <a:ext cy="3302100" cx="698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y="1714500" x="2032000"/>
            <a:ext cy="812700" cx="6782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49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strike="noStrike" u="none" b="0" cap="none" baseline="0" sz="4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strike="noStrike" u="none" b="0" cap="none" baseline="0" sz="49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strike="noStrike" u="none" b="0" cap="none" baseline="0" sz="4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y="571500" x="8564561"/>
            <a:ext cy="622299" cx="19764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247" name="Shape 247"/>
          <p:cNvCxnSpPr/>
          <p:nvPr/>
        </p:nvCxnSpPr>
        <p:spPr>
          <a:xfrm rot="10800000" flipH="1">
            <a:off y="971550" x="7005636"/>
            <a:ext cy="522286" cx="1439862"/>
          </a:xfrm>
          <a:prstGeom prst="straightConnector1">
            <a:avLst/>
          </a:prstGeom>
          <a:noFill/>
          <a:ln w="762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48" name="Shape 248"/>
          <p:cNvSpPr txBox="1"/>
          <p:nvPr/>
        </p:nvSpPr>
        <p:spPr>
          <a:xfrm>
            <a:off y="3460750" x="3771900"/>
            <a:ext cy="622299" cx="6143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y="3927475" x="4387850"/>
            <a:ext cy="709612" cx="1214437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50" name="Shape 250"/>
          <p:cNvSpPr txBox="1"/>
          <p:nvPr/>
        </p:nvSpPr>
        <p:spPr>
          <a:xfrm>
            <a:off y="4406900" x="5751512"/>
            <a:ext cy="622199" cx="1266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251" name="Shape 251"/>
          <p:cNvCxnSpPr/>
          <p:nvPr/>
        </p:nvCxnSpPr>
        <p:spPr>
          <a:xfrm>
            <a:off y="2671761" x="2614611"/>
            <a:ext cy="596900" cx="7112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52" name="Shape 252"/>
          <p:cNvSpPr txBox="1"/>
          <p:nvPr/>
        </p:nvSpPr>
        <p:spPr>
          <a:xfrm>
            <a:off y="2857500" x="334947"/>
            <a:ext cy="622199" cx="2622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Assignment</a:t>
            </a:r>
          </a:p>
        </p:txBody>
      </p:sp>
      <p:cxnSp>
        <p:nvCxnSpPr>
          <p:cNvPr id="253" name="Shape 253"/>
          <p:cNvCxnSpPr/>
          <p:nvPr/>
        </p:nvCxnSpPr>
        <p:spPr>
          <a:xfrm rot="10800000" flipH="1">
            <a:off y="2633662" x="4054475"/>
            <a:ext cy="841374" cx="204786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2616200" x="1200150"/>
            <a:ext cy="1663800" cx="7132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5168900" x="6845300"/>
            <a:ext cy="2819400" cx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5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5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61" name="Shape 261"/>
          <p:cNvCxnSpPr/>
          <p:nvPr/>
        </p:nvCxnSpPr>
        <p:spPr>
          <a:xfrm flipH="1">
            <a:off y="6623050" x="52990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2" name="Shape 262"/>
          <p:cNvSpPr txBox="1"/>
          <p:nvPr/>
        </p:nvSpPr>
        <p:spPr>
          <a:xfrm>
            <a:off y="6051550" x="2616200"/>
            <a:ext cy="1143000" cx="28495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6000750" x="11642725"/>
            <a:ext cy="1143000" cx="1765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00F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sz="3600" lang="en-US">
                <a:solidFill>
                  <a:srgbClr val="00FF00"/>
                </a:solidFill>
              </a:rPr>
              <a:t>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y="6572250" x="96805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5" name="Shape 265"/>
          <p:cNvSpPr txBox="1"/>
          <p:nvPr/>
        </p:nvSpPr>
        <p:spPr>
          <a:xfrm>
            <a:off y="2508250" x="10474325"/>
            <a:ext cy="2184300" cx="494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y="8318500" x="5953125"/>
            <a:ext cy="622299" cx="4330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5168900" x="6845300"/>
            <a:ext cy="2819400" cx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y="6623050" x="52990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74" name="Shape 274"/>
          <p:cNvSpPr txBox="1"/>
          <p:nvPr/>
        </p:nvSpPr>
        <p:spPr>
          <a:xfrm>
            <a:off y="6051550" x="2616200"/>
            <a:ext cy="1143000" cx="28495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y="6000750" x="11642725"/>
            <a:ext cy="1143000" cx="1765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00F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sz="3600" lang="en-US">
                <a:solidFill>
                  <a:srgbClr val="00FF00"/>
                </a:solidFill>
              </a:rPr>
              <a:t>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y="6572250" x="96805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y="8318500" x="5953125"/>
            <a:ext cy="622299" cx="4330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2616200" x="1200150"/>
            <a:ext cy="1663800" cx="7132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y="2508250" x="10474325"/>
            <a:ext cy="2184300" cx="494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y="469900" x="1155700"/>
            <a:ext cy="2298600" cx="6425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 Conversions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3106625" x="731900"/>
            <a:ext cy="5702399" cx="6425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put an integer and floating point in an expression, the integer is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implicitly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converted to a float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control this with the built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functions int() and float()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1708850" x="7940325"/>
            <a:ext cy="6598199" cx="7874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sz="28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546100" x="1155700"/>
            <a:ext cy="2298600" cx="6032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2603500" x="850900"/>
            <a:ext cy="5702399" cx="615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also use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convert between strings and integers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an 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the string does not contain numeric characters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y="742950" x="7946600"/>
            <a:ext cy="7658100" cx="7369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7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