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9"/><Relationship Target="slides/slide9.xml" Type="http://schemas.openxmlformats.org/officeDocument/2006/relationships/slide" Id="rId18"/><Relationship Target="slides/slide8.xml" Type="http://schemas.openxmlformats.org/officeDocument/2006/relationships/slide" Id="rId17"/><Relationship Target="slides/slide7.xml" Type="http://schemas.openxmlformats.org/officeDocument/2006/relationships/slide" Id="rId16"/><Relationship Target="slides/slide6.xml" Type="http://schemas.openxmlformats.org/officeDocument/2006/relationships/slide" Id="rId15"/><Relationship Target="slides/slide5.xml" Type="http://schemas.openxmlformats.org/officeDocument/2006/relationships/slide" Id="rId14"/><Relationship Target="slides/slide21.xml" Type="http://schemas.openxmlformats.org/officeDocument/2006/relationships/slide" Id="rId30"/><Relationship Target="slides/slide3.xml" Type="http://schemas.openxmlformats.org/officeDocument/2006/relationships/slide" Id="rId12"/><Relationship Target="slides/slide22.xml" Type="http://schemas.openxmlformats.org/officeDocument/2006/relationships/slide" Id="rId31"/><Relationship Target="slides/slide4.xml" Type="http://schemas.openxmlformats.org/officeDocument/2006/relationships/slide" Id="rId13"/><Relationship Target="slides/slide1.xml" Type="http://schemas.openxmlformats.org/officeDocument/2006/relationships/slide" Id="rId10"/><Relationship Target="slides/slide2.xml" Type="http://schemas.openxmlformats.org/officeDocument/2006/relationships/slide" Id="rId11"/><Relationship Target="slides/slide23.xml" Type="http://schemas.openxmlformats.org/officeDocument/2006/relationships/slide" Id="rId32"/><Relationship Target="slides/slide20.xml" Type="http://schemas.openxmlformats.org/officeDocument/2006/relationships/slide" Id="rId29"/><Relationship Target="slides/slide17.xml" Type="http://schemas.openxmlformats.org/officeDocument/2006/relationships/slide" Id="rId26"/><Relationship Target="slides/slide16.xml" Type="http://schemas.openxmlformats.org/officeDocument/2006/relationships/slide" Id="rId25"/><Relationship Target="slides/slide19.xml" Type="http://schemas.openxmlformats.org/officeDocument/2006/relationships/slide" Id="rId28"/><Relationship Target="slides/slide18.xml" Type="http://schemas.openxmlformats.org/officeDocument/2006/relationships/slide" Id="rId27"/><Relationship Target="presProps.xml" Type="http://schemas.openxmlformats.org/officeDocument/2006/relationships/presProps" Id="rId2"/><Relationship Target="slides/slide12.xml" Type="http://schemas.openxmlformats.org/officeDocument/2006/relationships/slide" Id="rId21"/><Relationship Target="theme/theme4.xml" Type="http://schemas.openxmlformats.org/officeDocument/2006/relationships/theme" Id="rId1"/><Relationship Target="slides/slide13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4.xml" Type="http://schemas.openxmlformats.org/officeDocument/2006/relationships/slide" Id="rId23"/><Relationship Target="tableStyles.xml" Type="http://schemas.openxmlformats.org/officeDocument/2006/relationships/tableStyles" Id="rId3"/><Relationship Target="slides/slide15.xml" Type="http://schemas.openxmlformats.org/officeDocument/2006/relationships/slide" Id="rId24"/><Relationship Target="slides/slide11.xml" Type="http://schemas.openxmlformats.org/officeDocument/2006/relationships/slide" Id="rId20"/><Relationship Target="notesMasters/notesMaster1.xml" Type="http://schemas.openxmlformats.org/officeDocument/2006/relationships/notes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 rot="5400000">
            <a:off y="3321843" x="10597356"/>
            <a:ext cy="36576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 rot="5400000">
            <a:off y="-259556" x="3205956"/>
            <a:ext cy="108204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 rot="5400000">
            <a:off y="-2164556" x="5110956"/>
            <a:ext cy="146304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2133600" x="812800"/>
            <a:ext cy="6034087" cx="723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y="2133600" x="8204200"/>
            <a:ext cy="6034087" cx="723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2133600" x="812800"/>
            <a:ext cy="6034087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4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1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mailto:stephen.marquard@uct.ac.za" Type="http://schemas.openxmlformats.org/officeDocument/2006/relationships/hyperlink" TargetMode="External" Id="rId4"/><Relationship Target="mailto:stephen.marquard@uct.ac.za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00.png" Type="http://schemas.openxmlformats.org/officeDocument/2006/relationships/image" Id="rId4"/><Relationship Target="../media/image02.jpg" Type="http://schemas.openxmlformats.org/officeDocument/2006/relationships/image" Id="rId3"/><Relationship Target="../media/image03.jpg" Type="http://schemas.openxmlformats.org/officeDocument/2006/relationships/image" Id="rId5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43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6.png" Type="http://schemas.openxmlformats.org/officeDocument/2006/relationships/image" Id="rId6"/><Relationship Target="../media/image05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www.py4inf.com/code/mbox-short.txt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Reading Files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7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7759700" x="3824950"/>
            <a:ext cy="1016099" cx="7967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8118475" x="13816012"/>
            <a:ext cy="668400" cx="19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2603500" x="1155700"/>
            <a:ext cy="13334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has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each line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3937000" x="1851475"/>
            <a:ext cy="3479699" cx="13010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1" sz="2400" lang="en-US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sz="24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1" sz="2400" lang="en-US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</a:t>
            </a: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2603500" x="850900"/>
            <a:ext cy="5702399" cx="7581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open for read can be treated as a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strings where each line in the file is a string in the sequence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use the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to iterate through a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- a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ordered set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y="3490925" x="8784175"/>
            <a:ext cy="2728500" cx="7037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sz="3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Counting Lines in a File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2362200" x="1091325"/>
            <a:ext cy="4583699" cx="65658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 a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read-only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Use a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read each line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lines and print out the number of lines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y="2819350" x="8845300"/>
            <a:ext cy="4787999" cx="6931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'Line Count:',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open.py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Reading the </a:t>
            </a: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*Whole*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File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2800275" x="927625"/>
            <a:ext cy="2737799" cx="5835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whole file (newlines and all) into a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single string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y="2671475" x="7449875"/>
            <a:ext cy="3464699" cx="8280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)94626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Searching Through a File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2644200" x="774700"/>
            <a:ext cy="3083399" cx="64263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put an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in our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only print lines that meet some criteria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y="3161700" x="8049525"/>
            <a:ext cy="2444699" cx="7276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y="3253025" x="1246825"/>
            <a:ext cy="1143000" cx="527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y="2895600" x="7594600"/>
            <a:ext cy="4524374" cx="8128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y="2813050" x="1292225"/>
            <a:ext cy="1143000" cx="5270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y="2900800" x="7579425"/>
            <a:ext cy="5078400" cx="8127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4032000" x="957400"/>
            <a:ext cy="3718500" cx="5965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sz="34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the file has a </a:t>
            </a:r>
            <a:r>
              <a:rPr sz="34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z="34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adds a </a:t>
            </a:r>
            <a:r>
              <a:rPr sz="34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each line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Searching Through a File (fixed)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2783500" x="774700"/>
            <a:ext cy="4683300" cx="64263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strip the whitespace from the right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string using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from the string library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newline is considered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white space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stripped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2783500" x="8491500"/>
            <a:ext cy="2298600" cx="6596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y="5391750" x="8388425"/>
            <a:ext cy="2768700" cx="7442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stephen.marquard@uct.ac.za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louis@media.berkeley.edu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zqian@umich.edu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rjlowe@iupui.edu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Skipping with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3285150" x="836825"/>
            <a:ext cy="2948999" cx="5109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convenient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ly skip a line by using 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y="2540000" x="6534225"/>
            <a:ext cy="3324300" cx="8860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cxnSp>
        <p:nvCxnSpPr>
          <p:cNvPr id="337" name="Shape 337"/>
          <p:cNvCxnSpPr/>
          <p:nvPr/>
        </p:nvCxnSpPr>
        <p:spPr>
          <a:xfrm>
            <a:off y="4944575" x="10733375"/>
            <a:ext cy="0" cx="896999"/>
          </a:xfrm>
          <a:prstGeom prst="straightConnector1">
            <a:avLst/>
          </a:prstGeom>
          <a:noFill/>
          <a:ln w="381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select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2603500" x="1155700"/>
            <a:ext cy="2794000" cx="6032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look for a string anywhere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our selection criteria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y="2516175" x="8547100"/>
            <a:ext cy="3324300" cx="6947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y="5915175" x="1412675"/>
            <a:ext cy="2881199" cx="1393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stephen.marquard@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strike="noStrike" u="sng" b="1" cap="none" baseline="0" sz="2400" lang="en-US" i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strike="noStrike" u="sng" b="1" cap="none" baseline="0" sz="2400" lang="en-US" i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stephen.marquard@uct.ac.za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david.horwitz@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david.horwitz@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46" name="Shape 346"/>
          <p:cNvCxnSpPr/>
          <p:nvPr/>
        </p:nvCxnSpPr>
        <p:spPr>
          <a:xfrm>
            <a:off y="4811225" x="11594475"/>
            <a:ext cy="889499" cx="1575299"/>
          </a:xfrm>
          <a:prstGeom prst="straightConnector1">
            <a:avLst/>
          </a:prstGeom>
          <a:noFill/>
          <a:ln w="381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/>
        </p:nvSpPr>
        <p:spPr>
          <a:xfrm>
            <a:off y="1041400" x="4724400"/>
            <a:ext cy="6489599" cx="3454499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y="1790700" x="1460500"/>
            <a:ext cy="2184300" cx="21843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Output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1892300" x="5359400"/>
            <a:ext cy="1981199" cx="2133599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4927600" x="5359400"/>
            <a:ext cy="2133599" cx="21717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y="3098800" x="9893300"/>
            <a:ext cy="2184300" cx="21843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213" name="Shape 213"/>
          <p:cNvCxnSpPr/>
          <p:nvPr/>
        </p:nvCxnSpPr>
        <p:spPr>
          <a:xfrm flipH="1">
            <a:off y="2917825" x="3659048"/>
            <a:ext cy="17399" cx="1058999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stealth"/>
          </a:ln>
        </p:spPr>
      </p:cxnSp>
      <p:cxnSp>
        <p:nvCxnSpPr>
          <p:cNvPr id="214" name="Shape 214"/>
          <p:cNvCxnSpPr/>
          <p:nvPr/>
        </p:nvCxnSpPr>
        <p:spPr>
          <a:xfrm rot="10800000">
            <a:off y="3901924" x="6019800"/>
            <a:ext cy="971700" cx="0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15" name="Shape 215"/>
          <p:cNvCxnSpPr/>
          <p:nvPr/>
        </p:nvCxnSpPr>
        <p:spPr>
          <a:xfrm>
            <a:off y="3919537" x="6973886"/>
            <a:ext cy="919200" cx="0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16" name="Shape 216"/>
          <p:cNvCxnSpPr/>
          <p:nvPr/>
        </p:nvCxnSpPr>
        <p:spPr>
          <a:xfrm flipH="1">
            <a:off y="3541712" x="8283575"/>
            <a:ext cy="17399" cx="1562099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y="4546600" x="8248650"/>
            <a:ext cy="0" cx="1579499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18" name="Shape 218"/>
          <p:cNvSpPr txBox="1"/>
          <p:nvPr/>
        </p:nvSpPr>
        <p:spPr>
          <a:xfrm>
            <a:off y="482600" x="10385425"/>
            <a:ext cy="1663800" cx="505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time to go find some Data to mess with!</a:t>
            </a:r>
          </a:p>
        </p:txBody>
      </p:sp>
      <p:sp>
        <p:nvSpPr>
          <p:cNvPr id="219" name="Shape 219"/>
          <p:cNvSpPr/>
          <p:nvPr/>
        </p:nvSpPr>
        <p:spPr>
          <a:xfrm>
            <a:off y="838200" x="7810500"/>
            <a:ext cy="1269899" cx="1803300"/>
          </a:xfrm>
          <a:prstGeom prst="wedgeEllipseCallout">
            <a:avLst>
              <a:gd fmla="val -66356" name="adj1"/>
              <a:gd fmla="val 96966" name="adj2"/>
            </a:avLst>
          </a:prstGeom>
          <a:blipFill rotWithShape="1">
            <a:blip r:embed="rId3">
              <a:alphaModFix/>
            </a:blip>
            <a:tile ty="0" tx="0" algn="tl" sy="100000" flip="none" sx="100000"/>
          </a:blip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What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Next?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5168900" x="5510211"/>
            <a:ext cy="649199" cx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y="3937050" x="6299200"/>
            <a:ext cy="1269899" cx="2768700"/>
          </a:xfrm>
          <a:prstGeom prst="wedgeEllipseCallout">
            <a:avLst>
              <a:gd fmla="val -16423" name="adj1"/>
              <a:gd fmla="val 86316" name="adj2"/>
            </a:avLst>
          </a:prstGeom>
          <a:solidFill>
            <a:schemeClr val="accent1"/>
          </a:solidFill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 x &lt; 3: print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y="5899150" x="9334500"/>
            <a:ext cy="1650900" cx="4927500"/>
          </a:xfrm>
          <a:prstGeom prst="rect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13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 stephen.marquard@uct.ac.za Sat Jan  5 09:14:16 2008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13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Return-Path: &lt;postmaster@collab.sakaiproject.org&gt;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13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13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3" name="Shape 223"/>
          <p:cNvSpPr/>
          <p:nvPr/>
        </p:nvSpPr>
        <p:spPr>
          <a:xfrm>
            <a:off y="2552700" x="12192000"/>
            <a:ext cy="1003199" cx="1955699"/>
          </a:xfrm>
          <a:prstGeom prst="wedgeEllipseCallout">
            <a:avLst>
              <a:gd fmla="val -56870" name="adj1"/>
              <a:gd fmla="val 111090" name="adj2"/>
            </a:avLst>
          </a:prstGeom>
          <a:blipFill rotWithShape="1">
            <a:blip r:embed="rId5">
              <a:alphaModFix/>
            </a:blip>
            <a:tile ty="0" tx="0" algn="tl" sy="100000" flip="none" sx="100000"/>
          </a:blip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Files R Us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558800" x="10058400"/>
            <a:ext cy="2298699" cx="5854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Prompt for File Name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773100" x="800975"/>
            <a:ext cy="3876599" cx="9517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5441950" x="7440611"/>
            <a:ext cy="2768599" cx="86439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mbox-short.txt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27 subject lines in mbox-short.txt</a:t>
            </a:r>
          </a:p>
        </p:txBody>
      </p:sp>
      <p:cxnSp>
        <p:nvCxnSpPr>
          <p:cNvPr id="354" name="Shape 354"/>
          <p:cNvCxnSpPr/>
          <p:nvPr/>
        </p:nvCxnSpPr>
        <p:spPr>
          <a:xfrm>
            <a:off y="1701975" x="8752675"/>
            <a:ext cy="369599" cx="993000"/>
          </a:xfrm>
          <a:prstGeom prst="straightConnector1">
            <a:avLst/>
          </a:prstGeom>
          <a:noFill/>
          <a:ln w="381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55" name="Shape 355"/>
          <p:cNvCxnSpPr/>
          <p:nvPr/>
        </p:nvCxnSpPr>
        <p:spPr>
          <a:xfrm rot="10800000" flipH="1">
            <a:off y="4540250" x="13096875"/>
            <a:ext cy="671511" cx="1065212"/>
          </a:xfrm>
          <a:prstGeom prst="straightConnector1">
            <a:avLst/>
          </a:prstGeom>
          <a:noFill/>
          <a:ln w="381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y="1600200" x="355600"/>
            <a:ext cy="2298600" cx="45153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Bad File Names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y="344475" x="5423775"/>
            <a:ext cy="4735800" cx="10205700"/>
          </a:xfrm>
          <a:prstGeom prst="rect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'File cannot be opened:',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y="5748250" x="495300"/>
            <a:ext cy="2616299" cx="7502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400" i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na na boo boo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cannot be opened: na na boo boo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y="3149975" x="1002875"/>
            <a:ext cy="4703100" cx="7450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94461" marL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 storage</a:t>
            </a:r>
          </a:p>
          <a:p>
            <a:pPr algn="l" rtl="0" lvl="0" marR="0" indent="-394461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Opening a file - file handle</a:t>
            </a:r>
          </a:p>
          <a:p>
            <a:pPr algn="l" rtl="0" lvl="0" marR="0" indent="-394461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structure - newline character</a:t>
            </a:r>
          </a:p>
          <a:p>
            <a:pPr algn="l" rtl="0" lvl="0" marR="0" indent="-394462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a file line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by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line with a </a:t>
            </a:r>
            <a:b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</a:t>
            </a:r>
          </a:p>
        </p:txBody>
      </p:sp>
      <p:sp>
        <p:nvSpPr>
          <p:cNvPr id="369" name="Shape 369"/>
          <p:cNvSpPr txBox="1"/>
          <p:nvPr>
            <p:ph idx="2" type="body"/>
          </p:nvPr>
        </p:nvSpPr>
        <p:spPr>
          <a:xfrm>
            <a:off y="2810100" x="8709425"/>
            <a:ext cy="4133399" cx="5268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94462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for lines</a:t>
            </a:r>
          </a:p>
          <a:p>
            <a:pPr algn="l" rtl="0" lvl="0" marR="0" indent="-394462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file names</a:t>
            </a:r>
          </a:p>
          <a:p>
            <a:pPr algn="l" rtl="0" lvl="0" marR="0" indent="-394462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Dealing with bad files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slidee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26150" x="11620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2222500" x="1155700"/>
            <a:ext cy="13334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y="3497450" x="1616050"/>
            <a:ext cy="3479699" cx="12859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sz="24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y="8051800" x="3073400"/>
            <a:ext cy="622199" cx="9602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http://www.py4inf.com/code/mbox-short.txt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41300" x="850900"/>
            <a:ext cy="20576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Opening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File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done with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function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returns a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a variable used to perform operations on the file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-&gt; Open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 Word Processor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41300" x="10795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Using open()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2603500" x="1155700"/>
            <a:ext cy="52959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algn="l" rtl="0" lvl="1" marR="0" indent="-371094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&gt;"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returns a handle use to manipulate the file</a:t>
            </a:r>
          </a:p>
          <a:p>
            <a:pPr algn="l" rtl="0" lvl="1" marR="0" indent="-371094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&gt;"/>
            </a:pP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 is a string</a:t>
            </a:r>
          </a:p>
          <a:p>
            <a:pPr algn="l" rtl="0" lvl="1" marR="0" indent="-371094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&gt;"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y="3232150" x="9283700"/>
            <a:ext cy="622199" cx="5829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', '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is a Handle?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y="2554275" x="952500"/>
            <a:ext cy="1660499" cx="9761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'mbox.txt'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495800" x="7162800"/>
            <a:ext cy="4051199" cx="80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Files are Missing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y="3076575" x="1422400"/>
            <a:ext cy="2768700" cx="1353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stuff.txt'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&lt;module&gt;IOError: [Err</a:t>
            </a:r>
            <a:r>
              <a:rPr b="1" sz="3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2]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41300" x="1505550"/>
            <a:ext cy="2143199" cx="12695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Character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2166650" x="1155700"/>
            <a:ext cy="5702399" cx="6578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special character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called the “</a:t>
            </a:r>
            <a:r>
              <a:rPr sz="36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indicate when a line ends 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represent it as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strings 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still one character - not two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2748725" x="9294500"/>
            <a:ext cy="5245499" cx="6691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2603500" x="1155700"/>
            <a:ext cy="13334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3937000" x="1851475"/>
            <a:ext cy="3479699" cx="13010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sz="24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