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1.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54.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50.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49.xml" ContentType="application/vnd.openxmlformats-officedocument.presentationml.slideLayout+xml"/>
  <Override PartName="/ppt/slideLayouts/slideLayout4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1.xml" ContentType="application/vnd.openxmlformats-officedocument.presentationml.slideLayout+xml"/>
  <Override PartName="/ppt/slideLayouts/slideLayout53.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Lst>
  <p:sldSz cy="9144000" cx="16256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0.xml" Type="http://schemas.openxmlformats.org/officeDocument/2006/relationships/slide" Id="rId39"/><Relationship Target="slides/slide29.xml" Type="http://schemas.openxmlformats.org/officeDocument/2006/relationships/slide" Id="rId38"/><Relationship Target="slides/slide28.xml" Type="http://schemas.openxmlformats.org/officeDocument/2006/relationships/slide" Id="rId37"/><Relationship Target="slides/slide10.xml" Type="http://schemas.openxmlformats.org/officeDocument/2006/relationships/slide" Id="rId19"/><Relationship Target="slides/slide27.xml" Type="http://schemas.openxmlformats.org/officeDocument/2006/relationships/slide" Id="rId36"/><Relationship Target="slides/slide9.xml" Type="http://schemas.openxmlformats.org/officeDocument/2006/relationships/slide" Id="rId18"/><Relationship Target="slides/slide8.xml" Type="http://schemas.openxmlformats.org/officeDocument/2006/relationships/slide" Id="rId17"/><Relationship Target="slides/slide7.xml" Type="http://schemas.openxmlformats.org/officeDocument/2006/relationships/slide" Id="rId16"/><Relationship Target="slides/slide6.xml" Type="http://schemas.openxmlformats.org/officeDocument/2006/relationships/slide" Id="rId15"/><Relationship Target="slides/slide5.xml" Type="http://schemas.openxmlformats.org/officeDocument/2006/relationships/slide" Id="rId14"/><Relationship Target="slides/slide21.xml" Type="http://schemas.openxmlformats.org/officeDocument/2006/relationships/slide" Id="rId30"/><Relationship Target="slides/slide3.xml" Type="http://schemas.openxmlformats.org/officeDocument/2006/relationships/slide" Id="rId12"/><Relationship Target="slides/slide22.xml" Type="http://schemas.openxmlformats.org/officeDocument/2006/relationships/slide" Id="rId31"/><Relationship Target="slides/slide4.xml" Type="http://schemas.openxmlformats.org/officeDocument/2006/relationships/slide" Id="rId13"/><Relationship Target="slides/slide1.xml" Type="http://schemas.openxmlformats.org/officeDocument/2006/relationships/slide" Id="rId10"/><Relationship Target="slides/slide2.xml" Type="http://schemas.openxmlformats.org/officeDocument/2006/relationships/slide" Id="rId11"/><Relationship Target="slides/slide25.xml" Type="http://schemas.openxmlformats.org/officeDocument/2006/relationships/slide" Id="rId34"/><Relationship Target="slides/slide26.xml" Type="http://schemas.openxmlformats.org/officeDocument/2006/relationships/slide" Id="rId35"/><Relationship Target="slides/slide23.xml" Type="http://schemas.openxmlformats.org/officeDocument/2006/relationships/slide" Id="rId32"/><Relationship Target="slides/slide24.xml" Type="http://schemas.openxmlformats.org/officeDocument/2006/relationships/slide" Id="rId33"/><Relationship Target="slides/slide20.xml" Type="http://schemas.openxmlformats.org/officeDocument/2006/relationships/slide" Id="rId29"/><Relationship Target="slides/slide17.xml" Type="http://schemas.openxmlformats.org/officeDocument/2006/relationships/slide" Id="rId26"/><Relationship Target="slides/slide16.xml" Type="http://schemas.openxmlformats.org/officeDocument/2006/relationships/slide" Id="rId25"/><Relationship Target="slides/slide19.xml" Type="http://schemas.openxmlformats.org/officeDocument/2006/relationships/slide" Id="rId28"/><Relationship Target="slides/slide18.xml" Type="http://schemas.openxmlformats.org/officeDocument/2006/relationships/slide" Id="rId27"/><Relationship Target="presProps.xml" Type="http://schemas.openxmlformats.org/officeDocument/2006/relationships/presProps" Id="rId2"/><Relationship Target="slides/slide12.xml" Type="http://schemas.openxmlformats.org/officeDocument/2006/relationships/slide" Id="rId21"/><Relationship Target="slides/slide31.xml" Type="http://schemas.openxmlformats.org/officeDocument/2006/relationships/slide" Id="rId40"/><Relationship Target="theme/theme4.xml" Type="http://schemas.openxmlformats.org/officeDocument/2006/relationships/theme" Id="rId1"/><Relationship Target="slides/slide13.xml" Type="http://schemas.openxmlformats.org/officeDocument/2006/relationships/slide" Id="rId22"/><Relationship Target="slides/slide32.xml" Type="http://schemas.openxmlformats.org/officeDocument/2006/relationships/slide" Id="rId41"/><Relationship Target="slideMasters/slideMaster1.xml" Type="http://schemas.openxmlformats.org/officeDocument/2006/relationships/slideMaster" Id="rId4"/><Relationship Target="slides/slide14.xml" Type="http://schemas.openxmlformats.org/officeDocument/2006/relationships/slide" Id="rId23"/><Relationship Target="tableStyles.xml" Type="http://schemas.openxmlformats.org/officeDocument/2006/relationships/tableStyles" Id="rId3"/><Relationship Target="slides/slide15.xml" Type="http://schemas.openxmlformats.org/officeDocument/2006/relationships/slide" Id="rId24"/><Relationship Target="slides/slide11.xml" Type="http://schemas.openxmlformats.org/officeDocument/2006/relationships/slide" Id="rId20"/><Relationship Target="notesMasters/notesMaster1.xml" Type="http://schemas.openxmlformats.org/officeDocument/2006/relationships/notes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rnd">
            <a:solidFill>
              <a:srgbClr val="000000"/>
            </a:solidFill>
            <a:prstDash val="solid"/>
            <a:miter/>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6" name="Shape 20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4" name="Shape 294"/>
        <p:cNvGrpSpPr/>
        <p:nvPr/>
      </p:nvGrpSpPr>
      <p:grpSpPr>
        <a:xfrm>
          <a:off y="0" x="0"/>
          <a:ext cy="0" cx="0"/>
          <a:chOff y="0" x="0"/>
          <a:chExt cy="0" cx="0"/>
        </a:xfrm>
      </p:grpSpPr>
      <p:sp>
        <p:nvSpPr>
          <p:cNvPr id="295" name="Shape 2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96" name="Shape 2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0" name="Shape 300"/>
        <p:cNvGrpSpPr/>
        <p:nvPr/>
      </p:nvGrpSpPr>
      <p:grpSpPr>
        <a:xfrm>
          <a:off y="0" x="0"/>
          <a:ext cy="0" cx="0"/>
          <a:chOff y="0" x="0"/>
          <a:chExt cy="0" cx="0"/>
        </a:xfrm>
      </p:grpSpPr>
      <p:sp>
        <p:nvSpPr>
          <p:cNvPr id="301" name="Shape 3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2" name="Shape 30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8" name="Shape 318"/>
        <p:cNvGrpSpPr/>
        <p:nvPr/>
      </p:nvGrpSpPr>
      <p:grpSpPr>
        <a:xfrm>
          <a:off y="0" x="0"/>
          <a:ext cy="0" cx="0"/>
          <a:chOff y="0" x="0"/>
          <a:chExt cy="0" cx="0"/>
        </a:xfrm>
      </p:grpSpPr>
      <p:sp>
        <p:nvSpPr>
          <p:cNvPr id="319" name="Shape 31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0" name="Shape 32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5" name="Shape 32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1" name="Shape 341"/>
        <p:cNvGrpSpPr/>
        <p:nvPr/>
      </p:nvGrpSpPr>
      <p:grpSpPr>
        <a:xfrm>
          <a:off y="0" x="0"/>
          <a:ext cy="0" cx="0"/>
          <a:chOff y="0" x="0"/>
          <a:chExt cy="0" cx="0"/>
        </a:xfrm>
      </p:grpSpPr>
      <p:sp>
        <p:nvSpPr>
          <p:cNvPr id="342" name="Shape 34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3" name="Shape 34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0" name="Shape 360"/>
        <p:cNvGrpSpPr/>
        <p:nvPr/>
      </p:nvGrpSpPr>
      <p:grpSpPr>
        <a:xfrm>
          <a:off y="0" x="0"/>
          <a:ext cy="0" cx="0"/>
          <a:chOff y="0" x="0"/>
          <a:chExt cy="0" cx="0"/>
        </a:xfrm>
      </p:grpSpPr>
      <p:sp>
        <p:nvSpPr>
          <p:cNvPr id="361" name="Shape 36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2" name="Shape 36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0" name="Shape 370"/>
        <p:cNvGrpSpPr/>
        <p:nvPr/>
      </p:nvGrpSpPr>
      <p:grpSpPr>
        <a:xfrm>
          <a:off y="0" x="0"/>
          <a:ext cy="0" cx="0"/>
          <a:chOff y="0" x="0"/>
          <a:chExt cy="0" cx="0"/>
        </a:xfrm>
      </p:grpSpPr>
      <p:sp>
        <p:nvSpPr>
          <p:cNvPr id="371" name="Shape 37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2" name="Shape 37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7" name="Shape 377"/>
        <p:cNvGrpSpPr/>
        <p:nvPr/>
      </p:nvGrpSpPr>
      <p:grpSpPr>
        <a:xfrm>
          <a:off y="0" x="0"/>
          <a:ext cy="0" cx="0"/>
          <a:chOff y="0" x="0"/>
          <a:chExt cy="0" cx="0"/>
        </a:xfrm>
      </p:grpSpPr>
      <p:sp>
        <p:nvSpPr>
          <p:cNvPr id="378" name="Shape 37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9" name="Shape 37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5" name="Shape 385"/>
        <p:cNvGrpSpPr/>
        <p:nvPr/>
      </p:nvGrpSpPr>
      <p:grpSpPr>
        <a:xfrm>
          <a:off y="0" x="0"/>
          <a:ext cy="0" cx="0"/>
          <a:chOff y="0" x="0"/>
          <a:chExt cy="0" cx="0"/>
        </a:xfrm>
      </p:grpSpPr>
      <p:sp>
        <p:nvSpPr>
          <p:cNvPr id="386" name="Shape 38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7" name="Shape 38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7" name="Shape 39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13" name="Shape 21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5" name="Shape 405"/>
        <p:cNvGrpSpPr/>
        <p:nvPr/>
      </p:nvGrpSpPr>
      <p:grpSpPr>
        <a:xfrm>
          <a:off y="0" x="0"/>
          <a:ext cy="0" cx="0"/>
          <a:chOff y="0" x="0"/>
          <a:chExt cy="0" cx="0"/>
        </a:xfrm>
      </p:grpSpPr>
      <p:sp>
        <p:nvSpPr>
          <p:cNvPr id="406" name="Shape 4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7" name="Shape 4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3" name="Shape 413"/>
        <p:cNvGrpSpPr/>
        <p:nvPr/>
      </p:nvGrpSpPr>
      <p:grpSpPr>
        <a:xfrm>
          <a:off y="0" x="0"/>
          <a:ext cy="0" cx="0"/>
          <a:chOff y="0" x="0"/>
          <a:chExt cy="0" cx="0"/>
        </a:xfrm>
      </p:grpSpPr>
      <p:sp>
        <p:nvSpPr>
          <p:cNvPr id="414" name="Shape 4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5" name="Shape 4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0" name="Shape 420"/>
        <p:cNvGrpSpPr/>
        <p:nvPr/>
      </p:nvGrpSpPr>
      <p:grpSpPr>
        <a:xfrm>
          <a:off y="0" x="0"/>
          <a:ext cy="0" cx="0"/>
          <a:chOff y="0" x="0"/>
          <a:chExt cy="0" cx="0"/>
        </a:xfrm>
      </p:grpSpPr>
      <p:sp>
        <p:nvSpPr>
          <p:cNvPr id="421" name="Shape 42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2" name="Shape 42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6" name="Shape 426"/>
        <p:cNvGrpSpPr/>
        <p:nvPr/>
      </p:nvGrpSpPr>
      <p:grpSpPr>
        <a:xfrm>
          <a:off y="0" x="0"/>
          <a:ext cy="0" cx="0"/>
          <a:chOff y="0" x="0"/>
          <a:chExt cy="0" cx="0"/>
        </a:xfrm>
      </p:grpSpPr>
      <p:sp>
        <p:nvSpPr>
          <p:cNvPr id="427" name="Shape 42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8" name="Shape 4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3" name="Shape 433"/>
        <p:cNvGrpSpPr/>
        <p:nvPr/>
      </p:nvGrpSpPr>
      <p:grpSpPr>
        <a:xfrm>
          <a:off y="0" x="0"/>
          <a:ext cy="0" cx="0"/>
          <a:chOff y="0" x="0"/>
          <a:chExt cy="0" cx="0"/>
        </a:xfrm>
      </p:grpSpPr>
      <p:sp>
        <p:nvSpPr>
          <p:cNvPr id="434" name="Shape 43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5" name="Shape 43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1" name="Shape 441"/>
        <p:cNvGrpSpPr/>
        <p:nvPr/>
      </p:nvGrpSpPr>
      <p:grpSpPr>
        <a:xfrm>
          <a:off y="0" x="0"/>
          <a:ext cy="0" cx="0"/>
          <a:chOff y="0" x="0"/>
          <a:chExt cy="0" cx="0"/>
        </a:xfrm>
      </p:grpSpPr>
      <p:sp>
        <p:nvSpPr>
          <p:cNvPr id="442" name="Shape 44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3" name="Shape 44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8" name="Shape 448"/>
        <p:cNvGrpSpPr/>
        <p:nvPr/>
      </p:nvGrpSpPr>
      <p:grpSpPr>
        <a:xfrm>
          <a:off y="0" x="0"/>
          <a:ext cy="0" cx="0"/>
          <a:chOff y="0" x="0"/>
          <a:chExt cy="0" cx="0"/>
        </a:xfrm>
      </p:grpSpPr>
      <p:sp>
        <p:nvSpPr>
          <p:cNvPr id="449" name="Shape 44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0" name="Shape 45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5" name="Shape 455"/>
        <p:cNvGrpSpPr/>
        <p:nvPr/>
      </p:nvGrpSpPr>
      <p:grpSpPr>
        <a:xfrm>
          <a:off y="0" x="0"/>
          <a:ext cy="0" cx="0"/>
          <a:chOff y="0" x="0"/>
          <a:chExt cy="0" cx="0"/>
        </a:xfrm>
      </p:grpSpPr>
      <p:sp>
        <p:nvSpPr>
          <p:cNvPr id="456" name="Shape 4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7" name="Shape 45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4" name="Shape 464"/>
        <p:cNvGrpSpPr/>
        <p:nvPr/>
      </p:nvGrpSpPr>
      <p:grpSpPr>
        <a:xfrm>
          <a:off y="0" x="0"/>
          <a:ext cy="0" cx="0"/>
          <a:chOff y="0" x="0"/>
          <a:chExt cy="0" cx="0"/>
        </a:xfrm>
      </p:grpSpPr>
      <p:sp>
        <p:nvSpPr>
          <p:cNvPr id="465" name="Shape 46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66" name="Shape 4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9" name="Shape 479"/>
        <p:cNvGrpSpPr/>
        <p:nvPr/>
      </p:nvGrpSpPr>
      <p:grpSpPr>
        <a:xfrm>
          <a:off y="0" x="0"/>
          <a:ext cy="0" cx="0"/>
          <a:chOff y="0" x="0"/>
          <a:chExt cy="0" cx="0"/>
        </a:xfrm>
      </p:grpSpPr>
      <p:sp>
        <p:nvSpPr>
          <p:cNvPr id="480" name="Shape 4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1" name="Shape 48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20" name="Shape 22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6" name="Shape 486"/>
        <p:cNvGrpSpPr/>
        <p:nvPr/>
      </p:nvGrpSpPr>
      <p:grpSpPr>
        <a:xfrm>
          <a:off y="0" x="0"/>
          <a:ext cy="0" cx="0"/>
          <a:chOff y="0" x="0"/>
          <a:chExt cy="0" cx="0"/>
        </a:xfrm>
      </p:grpSpPr>
      <p:sp>
        <p:nvSpPr>
          <p:cNvPr id="487" name="Shape 48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8" name="Shape 48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2" name="Shape 492"/>
        <p:cNvGrpSpPr/>
        <p:nvPr/>
      </p:nvGrpSpPr>
      <p:grpSpPr>
        <a:xfrm>
          <a:off y="0" x="0"/>
          <a:ext cy="0" cx="0"/>
          <a:chOff y="0" x="0"/>
          <a:chExt cy="0" cx="0"/>
        </a:xfrm>
      </p:grpSpPr>
      <p:sp>
        <p:nvSpPr>
          <p:cNvPr id="493" name="Shape 49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4" name="Shape 49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2" name="Shape 502"/>
        <p:cNvGrpSpPr/>
        <p:nvPr/>
      </p:nvGrpSpPr>
      <p:grpSpPr>
        <a:xfrm>
          <a:off y="0" x="0"/>
          <a:ext cy="0" cx="0"/>
          <a:chOff y="0" x="0"/>
          <a:chExt cy="0" cx="0"/>
        </a:xfrm>
      </p:grpSpPr>
      <p:sp>
        <p:nvSpPr>
          <p:cNvPr id="503" name="Shape 50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4" name="Shape 50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1" name="Shape 23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44" name="Shape 2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2" name="Shape 25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7" name="Shape 257"/>
        <p:cNvGrpSpPr/>
        <p:nvPr/>
      </p:nvGrpSpPr>
      <p:grpSpPr>
        <a:xfrm>
          <a:off y="0" x="0"/>
          <a:ext cy="0" cx="0"/>
          <a:chOff y="0" x="0"/>
          <a:chExt cy="0" cx="0"/>
        </a:xfrm>
      </p:grpSpPr>
      <p:sp>
        <p:nvSpPr>
          <p:cNvPr id="258" name="Shape 25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9" name="Shape 25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67" name="Shape 2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7" name="Shape 287"/>
        <p:cNvGrpSpPr/>
        <p:nvPr/>
      </p:nvGrpSpPr>
      <p:grpSpPr>
        <a:xfrm>
          <a:off y="0" x="0"/>
          <a:ext cy="0" cx="0"/>
          <a:chOff y="0" x="0"/>
          <a:chExt cy="0" cx="0"/>
        </a:xfrm>
      </p:grpSpPr>
      <p:sp>
        <p:nvSpPr>
          <p:cNvPr id="288" name="Shape 28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9" name="Shape 2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6.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7.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8.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9.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0.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1.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2.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3.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4.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y="0" x="0"/>
          <a:ext cy="0" cx="0"/>
          <a:chOff y="0" x="0"/>
          <a:chExt cy="0" cx="0"/>
        </a:xfrm>
      </p:grpSpPr>
      <p:sp>
        <p:nvSpPr>
          <p:cNvPr id="8" name="Shape 8"/>
          <p:cNvSpPr txBox="1"/>
          <p:nvPr>
            <p:ph type="title"/>
          </p:nvPr>
        </p:nvSpPr>
        <p:spPr>
          <a:xfrm rot="5400000">
            <a:off y="1909762" x="11231562"/>
            <a:ext cy="3482975" cx="42291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 name="Shape 9"/>
          <p:cNvSpPr txBox="1"/>
          <p:nvPr>
            <p:ph idx="1" type="body"/>
          </p:nvPr>
        </p:nvSpPr>
        <p:spPr>
          <a:xfrm rot="5400000">
            <a:off y="-1497012" x="4189412"/>
            <a:ext cy="10296524" cx="42291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y="0" x="0"/>
          <a:ext cy="0" cx="0"/>
          <a:chOff y="0" x="0"/>
          <a:chExt cy="0" cx="0"/>
        </a:xfrm>
      </p:grpSpPr>
      <p:sp>
        <p:nvSpPr>
          <p:cNvPr id="38" name="Shape 38"/>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9" name="Shape 39"/>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y="0" x="0"/>
          <a:ext cy="0" cx="0"/>
          <a:chOff y="0" x="0"/>
          <a:chExt cy="0" cx="0"/>
        </a:xfrm>
      </p:grpSpPr>
      <p:sp>
        <p:nvSpPr>
          <p:cNvPr id="41" name="Shape 41"/>
          <p:cNvSpPr txBox="1"/>
          <p:nvPr>
            <p:ph type="ctrTitle"/>
          </p:nvPr>
        </p:nvSpPr>
        <p:spPr>
          <a:xfrm>
            <a:off y="2840038" x="1219200"/>
            <a:ext cy="1960561" cx="13817599"/>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2" name="Shape 42"/>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y="0" x="0"/>
          <a:ext cy="0" cx="0"/>
          <a:chOff y="0" x="0"/>
          <a:chExt cy="0" cx="0"/>
        </a:xfrm>
      </p:grpSpPr>
      <p:sp>
        <p:nvSpPr>
          <p:cNvPr id="47" name="Shape 47"/>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8" name="Shape 48"/>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y="0" x="0"/>
          <a:ext cy="0" cx="0"/>
          <a:chOff y="0" x="0"/>
          <a:chExt cy="0" cx="0"/>
        </a:xfrm>
      </p:grpSpPr>
      <p:sp>
        <p:nvSpPr>
          <p:cNvPr id="50" name="Shape 5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1" name="Shape 51"/>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y="0" x="0"/>
          <a:ext cy="0" cx="0"/>
          <a:chOff y="0" x="0"/>
          <a:chExt cy="0" cx="0"/>
        </a:xfrm>
      </p:grpSpPr>
      <p:sp>
        <p:nvSpPr>
          <p:cNvPr id="53" name="Shape 53"/>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y="817562" x="3186113"/>
            <a:ext cy="5486399" cx="9753599"/>
          </a:xfrm>
          <a:prstGeom prst="rect">
            <a:avLst/>
          </a:prstGeom>
          <a:noFill/>
          <a:ln>
            <a:noFill/>
          </a:ln>
        </p:spPr>
      </p:sp>
      <p:sp>
        <p:nvSpPr>
          <p:cNvPr id="55" name="Shape 55"/>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y="0" x="0"/>
          <a:ext cy="0" cx="0"/>
          <a:chOff y="0" x="0"/>
          <a:chExt cy="0" cx="0"/>
        </a:xfrm>
      </p:grpSpPr>
      <p:sp>
        <p:nvSpPr>
          <p:cNvPr id="57" name="Shape 57"/>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y="0" x="0"/>
          <a:ext cy="0" cx="0"/>
          <a:chOff y="0" x="0"/>
          <a:chExt cy="0" cx="0"/>
        </a:xfrm>
      </p:grpSpPr>
      <p:sp>
        <p:nvSpPr>
          <p:cNvPr id="62" name="Shape 6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y="0" x="0"/>
          <a:ext cy="0" cx="0"/>
          <a:chOff y="0" x="0"/>
          <a:chExt cy="0" cx="0"/>
        </a:xfrm>
      </p:grpSpPr>
      <p:sp>
        <p:nvSpPr>
          <p:cNvPr id="64" name="Shape 64"/>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6" name="Shape 66"/>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8" name="Shape 68"/>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y="0" x="0"/>
          <a:ext cy="0" cx="0"/>
          <a:chOff y="0" x="0"/>
          <a:chExt cy="0" cx="0"/>
        </a:xfrm>
      </p:grpSpPr>
      <p:sp>
        <p:nvSpPr>
          <p:cNvPr id="70" name="Shape 7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y="0" x="0"/>
          <a:ext cy="0" cx="0"/>
          <a:chOff y="0" x="0"/>
          <a:chExt cy="0" cx="0"/>
        </a:xfrm>
      </p:grpSpPr>
      <p:sp>
        <p:nvSpPr>
          <p:cNvPr id="11" name="Shape 1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 name="Shape 12"/>
          <p:cNvSpPr txBox="1"/>
          <p:nvPr>
            <p:ph idx="1" type="body"/>
          </p:nvPr>
        </p:nvSpPr>
        <p:spPr>
          <a:xfrm rot="5400000">
            <a:off y="-1727200" x="7594599"/>
            <a:ext cy="13931900" cx="10541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y="0" x="0"/>
          <a:ext cy="0" cx="0"/>
          <a:chOff y="0" x="0"/>
          <a:chExt cy="0" cx="0"/>
        </a:xfrm>
      </p:grpSpPr>
      <p:sp>
        <p:nvSpPr>
          <p:cNvPr id="74" name="Shape 74"/>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y="0" x="0"/>
          <a:ext cy="0" cx="0"/>
          <a:chOff y="0" x="0"/>
          <a:chExt cy="0" cx="0"/>
        </a:xfrm>
      </p:grpSpPr>
      <p:sp>
        <p:nvSpPr>
          <p:cNvPr id="77" name="Shape 7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8" name="Shape 78"/>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y="0" x="0"/>
          <a:ext cy="0" cx="0"/>
          <a:chOff y="0" x="0"/>
          <a:chExt cy="0" cx="0"/>
        </a:xfrm>
      </p:grpSpPr>
      <p:sp>
        <p:nvSpPr>
          <p:cNvPr id="80" name="Shape 80"/>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1" name="Shape 81"/>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y="0" x="0"/>
          <a:ext cy="0" cx="0"/>
          <a:chOff y="0" x="0"/>
          <a:chExt cy="0" cx="0"/>
        </a:xfrm>
      </p:grpSpPr>
      <p:sp>
        <p:nvSpPr>
          <p:cNvPr id="85" name="Shape 85"/>
          <p:cNvSpPr txBox="1"/>
          <p:nvPr>
            <p:ph type="title"/>
          </p:nvPr>
        </p:nvSpPr>
        <p:spPr>
          <a:xfrm rot="5400000">
            <a:off y="3321843" x="10597356"/>
            <a:ext cy="3657600" cx="6034087"/>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6" name="Shape 86"/>
          <p:cNvSpPr txBox="1"/>
          <p:nvPr>
            <p:ph idx="1" type="body"/>
          </p:nvPr>
        </p:nvSpPr>
        <p:spPr>
          <a:xfrm rot="5400000">
            <a:off y="-259556" x="3205956"/>
            <a:ext cy="10820400" cx="6034087"/>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y="0" x="0"/>
          <a:ext cy="0" cx="0"/>
          <a:chOff y="0" x="0"/>
          <a:chExt cy="0" cx="0"/>
        </a:xfrm>
      </p:grpSpPr>
      <p:sp>
        <p:nvSpPr>
          <p:cNvPr id="88" name="Shape 88"/>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9" name="Shape 89"/>
          <p:cNvSpPr txBox="1"/>
          <p:nvPr>
            <p:ph idx="1" type="body"/>
          </p:nvPr>
        </p:nvSpPr>
        <p:spPr>
          <a:xfrm rot="5400000">
            <a:off y="-2164556" x="5110956"/>
            <a:ext cy="14630400" cx="6034087"/>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0" name="Shape 90"/>
        <p:cNvGrpSpPr/>
        <p:nvPr/>
      </p:nvGrpSpPr>
      <p:grpSpPr>
        <a:xfrm>
          <a:off y="0" x="0"/>
          <a:ext cy="0" cx="0"/>
          <a:chOff y="0" x="0"/>
          <a:chExt cy="0" cx="0"/>
        </a:xfrm>
      </p:grpSpPr>
      <p:sp>
        <p:nvSpPr>
          <p:cNvPr id="91" name="Shape 91"/>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p:nvPr>
            <p:ph idx="2" type="pic"/>
          </p:nvPr>
        </p:nvSpPr>
        <p:spPr>
          <a:xfrm>
            <a:off y="817562" x="3186113"/>
            <a:ext cy="5486399" cx="9753599"/>
          </a:xfrm>
          <a:prstGeom prst="rect">
            <a:avLst/>
          </a:prstGeom>
          <a:noFill/>
          <a:ln>
            <a:noFill/>
          </a:ln>
        </p:spPr>
      </p:sp>
      <p:sp>
        <p:nvSpPr>
          <p:cNvPr id="93" name="Shape 93"/>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4" name="Shape 94"/>
        <p:cNvGrpSpPr/>
        <p:nvPr/>
      </p:nvGrpSpPr>
      <p:grpSpPr>
        <a:xfrm>
          <a:off y="0" x="0"/>
          <a:ext cy="0" cx="0"/>
          <a:chOff y="0" x="0"/>
          <a:chExt cy="0" cx="0"/>
        </a:xfrm>
      </p:grpSpPr>
      <p:sp>
        <p:nvSpPr>
          <p:cNvPr id="95" name="Shape 95"/>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9" name="Shape 99"/>
        <p:cNvGrpSpPr/>
        <p:nvPr/>
      </p:nvGrpSpPr>
      <p:grpSpPr>
        <a:xfrm>
          <a:off y="0" x="0"/>
          <a:ext cy="0" cx="0"/>
          <a:chOff y="0" x="0"/>
          <a:chExt cy="0" cx="0"/>
        </a:xfrm>
      </p:grpSpPr>
      <p:sp>
        <p:nvSpPr>
          <p:cNvPr id="100" name="Shape 100"/>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1" name="Shape 101"/>
        <p:cNvGrpSpPr/>
        <p:nvPr/>
      </p:nvGrpSpPr>
      <p:grpSpPr>
        <a:xfrm>
          <a:off y="0" x="0"/>
          <a:ext cy="0" cx="0"/>
          <a:chOff y="0" x="0"/>
          <a:chExt cy="0" cx="0"/>
        </a:xfrm>
      </p:grpSpPr>
      <p:sp>
        <p:nvSpPr>
          <p:cNvPr id="102" name="Shape 102"/>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4" name="Shape 104"/>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6" name="Shape 106"/>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y="0" x="0"/>
          <a:ext cy="0" cx="0"/>
          <a:chOff y="0" x="0"/>
          <a:chExt cy="0" cx="0"/>
        </a:xfrm>
      </p:grpSpPr>
      <p:sp>
        <p:nvSpPr>
          <p:cNvPr id="14" name="Shape 14"/>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y="817562" x="3186113"/>
            <a:ext cy="5486399" cx="9753599"/>
          </a:xfrm>
          <a:prstGeom prst="rect">
            <a:avLst/>
          </a:prstGeom>
          <a:noFill/>
          <a:ln>
            <a:noFill/>
          </a:ln>
        </p:spPr>
      </p:sp>
      <p:sp>
        <p:nvSpPr>
          <p:cNvPr id="16" name="Shape 16"/>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7" name="Shape 107"/>
        <p:cNvGrpSpPr/>
        <p:nvPr/>
      </p:nvGrpSpPr>
      <p:grpSpPr>
        <a:xfrm>
          <a:off y="0" x="0"/>
          <a:ext cy="0" cx="0"/>
          <a:chOff y="0" x="0"/>
          <a:chExt cy="0" cx="0"/>
        </a:xfrm>
      </p:grpSpPr>
      <p:sp>
        <p:nvSpPr>
          <p:cNvPr id="108" name="Shape 108"/>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09" name="Shape 109"/>
          <p:cNvSpPr txBox="1"/>
          <p:nvPr>
            <p:ph idx="1" type="body"/>
          </p:nvPr>
        </p:nvSpPr>
        <p:spPr>
          <a:xfrm>
            <a:off y="2133600" x="8128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2" type="body"/>
          </p:nvPr>
        </p:nvSpPr>
        <p:spPr>
          <a:xfrm>
            <a:off y="2133600" x="82042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1" name="Shape 111"/>
        <p:cNvGrpSpPr/>
        <p:nvPr/>
      </p:nvGrpSpPr>
      <p:grpSpPr>
        <a:xfrm>
          <a:off y="0" x="0"/>
          <a:ext cy="0" cx="0"/>
          <a:chOff y="0" x="0"/>
          <a:chExt cy="0" cx="0"/>
        </a:xfrm>
      </p:grpSpPr>
      <p:sp>
        <p:nvSpPr>
          <p:cNvPr id="112" name="Shape 112"/>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3" name="Shape 113"/>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4" name="Shape 114"/>
        <p:cNvGrpSpPr/>
        <p:nvPr/>
      </p:nvGrpSpPr>
      <p:grpSpPr>
        <a:xfrm>
          <a:off y="0" x="0"/>
          <a:ext cy="0" cx="0"/>
          <a:chOff y="0" x="0"/>
          <a:chExt cy="0" cx="0"/>
        </a:xfrm>
      </p:grpSpPr>
      <p:sp>
        <p:nvSpPr>
          <p:cNvPr id="115" name="Shape 115"/>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6" name="Shape 116"/>
          <p:cNvSpPr txBox="1"/>
          <p:nvPr>
            <p:ph idx="1" type="body"/>
          </p:nvPr>
        </p:nvSpPr>
        <p:spPr>
          <a:xfrm>
            <a:off y="2133600" x="812800"/>
            <a:ext cy="6034087" cx="146304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7" name="Shape 117"/>
        <p:cNvGrpSpPr/>
        <p:nvPr/>
      </p:nvGrpSpPr>
      <p:grpSpPr>
        <a:xfrm>
          <a:off y="0" x="0"/>
          <a:ext cy="0" cx="0"/>
          <a:chOff y="0" x="0"/>
          <a:chExt cy="0" cx="0"/>
        </a:xfrm>
      </p:grpSpPr>
      <p:sp>
        <p:nvSpPr>
          <p:cNvPr id="118" name="Shape 118"/>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19" name="Shape 119"/>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y="0" x="0"/>
          <a:ext cy="0" cx="0"/>
          <a:chOff y="0" x="0"/>
          <a:chExt cy="0" cx="0"/>
        </a:xfrm>
      </p:grpSpPr>
      <p:sp>
        <p:nvSpPr>
          <p:cNvPr id="124" name="Shape 124"/>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5" name="Shape 125"/>
          <p:cNvSpPr txBox="1"/>
          <p:nvPr>
            <p:ph idx="1" type="body"/>
          </p:nvPr>
        </p:nvSpPr>
        <p:spPr>
          <a:xfrm rot="5400000">
            <a:off y="-874712" x="2271712"/>
            <a:ext cy="10296524" cx="80644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y="0" x="0"/>
          <a:ext cy="0" cx="0"/>
          <a:chOff y="0" x="0"/>
          <a:chExt cy="0" cx="0"/>
        </a:xfrm>
      </p:grpSpPr>
      <p:sp>
        <p:nvSpPr>
          <p:cNvPr id="127" name="Shape 12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8" name="Shape 128"/>
          <p:cNvSpPr txBox="1"/>
          <p:nvPr>
            <p:ph idx="1" type="body"/>
          </p:nvPr>
        </p:nvSpPr>
        <p:spPr>
          <a:xfrm rot="5400000">
            <a:off y="-1511300" x="5270500"/>
            <a:ext cy="13931900" cx="57022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y="0" x="0"/>
          <a:ext cy="0" cx="0"/>
          <a:chOff y="0" x="0"/>
          <a:chExt cy="0" cx="0"/>
        </a:xfrm>
      </p:grpSpPr>
      <p:sp>
        <p:nvSpPr>
          <p:cNvPr id="130" name="Shape 130"/>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p:nvPr>
            <p:ph idx="2" type="pic"/>
          </p:nvPr>
        </p:nvSpPr>
        <p:spPr>
          <a:xfrm>
            <a:off y="817562" x="3186113"/>
            <a:ext cy="5486399" cx="9753599"/>
          </a:xfrm>
          <a:prstGeom prst="rect">
            <a:avLst/>
          </a:prstGeom>
          <a:noFill/>
          <a:ln>
            <a:noFill/>
          </a:ln>
        </p:spPr>
      </p:sp>
      <p:sp>
        <p:nvSpPr>
          <p:cNvPr id="132" name="Shape 132"/>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y="0" x="0"/>
          <a:ext cy="0" cx="0"/>
          <a:chOff y="0" x="0"/>
          <a:chExt cy="0" cx="0"/>
        </a:xfrm>
      </p:grpSpPr>
      <p:sp>
        <p:nvSpPr>
          <p:cNvPr id="134" name="Shape 134"/>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y="0" x="0"/>
          <a:ext cy="0" cx="0"/>
          <a:chOff y="0" x="0"/>
          <a:chExt cy="0" cx="0"/>
        </a:xfrm>
      </p:grpSpPr>
      <p:sp>
        <p:nvSpPr>
          <p:cNvPr id="139" name="Shape 13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y="0" x="0"/>
          <a:ext cy="0" cx="0"/>
          <a:chOff y="0" x="0"/>
          <a:chExt cy="0" cx="0"/>
        </a:xfrm>
      </p:grpSpPr>
      <p:sp>
        <p:nvSpPr>
          <p:cNvPr id="18" name="Shape 18"/>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y="0" x="0"/>
          <a:ext cy="0" cx="0"/>
          <a:chOff y="0" x="0"/>
          <a:chExt cy="0" cx="0"/>
        </a:xfrm>
      </p:grpSpPr>
      <p:sp>
        <p:nvSpPr>
          <p:cNvPr id="141" name="Shape 141"/>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3" name="Shape 143"/>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4" name="Shape 144"/>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5" name="Shape 145"/>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y="0" x="0"/>
          <a:ext cy="0" cx="0"/>
          <a:chOff y="0" x="0"/>
          <a:chExt cy="0" cx="0"/>
        </a:xfrm>
      </p:grpSpPr>
      <p:sp>
        <p:nvSpPr>
          <p:cNvPr id="147" name="Shape 14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48" name="Shape 148"/>
          <p:cNvSpPr txBox="1"/>
          <p:nvPr>
            <p:ph idx="1" type="body"/>
          </p:nvPr>
        </p:nvSpPr>
        <p:spPr>
          <a:xfrm>
            <a:off y="2603500" x="115570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y="2603500" x="819785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y="0" x="0"/>
          <a:ext cy="0" cx="0"/>
          <a:chOff y="0" x="0"/>
          <a:chExt cy="0" cx="0"/>
        </a:xfrm>
      </p:grpSpPr>
      <p:sp>
        <p:nvSpPr>
          <p:cNvPr id="151" name="Shape 151"/>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2" name="Shape 152"/>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y="0" x="0"/>
          <a:ext cy="0" cx="0"/>
          <a:chOff y="0" x="0"/>
          <a:chExt cy="0" cx="0"/>
        </a:xfrm>
      </p:grpSpPr>
      <p:sp>
        <p:nvSpPr>
          <p:cNvPr id="154" name="Shape 15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5" name="Shape 155"/>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y="0" x="0"/>
          <a:ext cy="0" cx="0"/>
          <a:chOff y="0" x="0"/>
          <a:chExt cy="0" cx="0"/>
        </a:xfrm>
      </p:grpSpPr>
      <p:sp>
        <p:nvSpPr>
          <p:cNvPr id="157" name="Shape 157"/>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58" name="Shape 158"/>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2" name="Shape 162"/>
        <p:cNvGrpSpPr/>
        <p:nvPr/>
      </p:nvGrpSpPr>
      <p:grpSpPr>
        <a:xfrm>
          <a:off y="0" x="0"/>
          <a:ext cy="0" cx="0"/>
          <a:chOff y="0" x="0"/>
          <a:chExt cy="0" cx="0"/>
        </a:xfrm>
      </p:grpSpPr>
      <p:sp>
        <p:nvSpPr>
          <p:cNvPr id="163" name="Shape 163"/>
          <p:cNvSpPr txBox="1"/>
          <p:nvPr>
            <p:ph type="title"/>
          </p:nvPr>
        </p:nvSpPr>
        <p:spPr>
          <a:xfrm rot="5400000">
            <a:off y="2532099" x="9313799"/>
            <a:ext cy="3483000" cx="80645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4" name="Shape 164"/>
          <p:cNvSpPr txBox="1"/>
          <p:nvPr>
            <p:ph idx="1" type="body"/>
          </p:nvPr>
        </p:nvSpPr>
        <p:spPr>
          <a:xfrm rot="5400000">
            <a:off y="-874699" x="2271625"/>
            <a:ext cy="10296599" cx="80645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5" name="Shape 165"/>
        <p:cNvGrpSpPr/>
        <p:nvPr/>
      </p:nvGrpSpPr>
      <p:grpSpPr>
        <a:xfrm>
          <a:off y="0" x="0"/>
          <a:ext cy="0" cx="0"/>
          <a:chOff y="0" x="0"/>
          <a:chExt cy="0" cx="0"/>
        </a:xfrm>
      </p:grpSpPr>
      <p:sp>
        <p:nvSpPr>
          <p:cNvPr id="166" name="Shape 166"/>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7" name="Shape 167"/>
          <p:cNvSpPr txBox="1"/>
          <p:nvPr>
            <p:ph idx="1" type="body"/>
          </p:nvPr>
        </p:nvSpPr>
        <p:spPr>
          <a:xfrm rot="5400000">
            <a:off y="-1511300" x="5270399"/>
            <a:ext cy="13932000" cx="57023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8" name="Shape 168"/>
        <p:cNvGrpSpPr/>
        <p:nvPr/>
      </p:nvGrpSpPr>
      <p:grpSpPr>
        <a:xfrm>
          <a:off y="0" x="0"/>
          <a:ext cy="0" cx="0"/>
          <a:chOff y="0" x="0"/>
          <a:chExt cy="0" cx="0"/>
        </a:xfrm>
      </p:grpSpPr>
      <p:sp>
        <p:nvSpPr>
          <p:cNvPr id="169" name="Shape 169"/>
          <p:cNvSpPr txBox="1"/>
          <p:nvPr>
            <p:ph type="title"/>
          </p:nvPr>
        </p:nvSpPr>
        <p:spPr>
          <a:xfrm>
            <a:off y="6400800" x="3186113"/>
            <a:ext cy="75569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0" name="Shape 170"/>
          <p:cNvSpPr/>
          <p:nvPr>
            <p:ph idx="2" type="pic"/>
          </p:nvPr>
        </p:nvSpPr>
        <p:spPr>
          <a:xfrm>
            <a:off y="817562" x="3186113"/>
            <a:ext cy="5486399" cx="9753599"/>
          </a:xfrm>
          <a:prstGeom prst="rect">
            <a:avLst/>
          </a:prstGeom>
          <a:noFill/>
          <a:ln>
            <a:noFill/>
          </a:ln>
        </p:spPr>
      </p:sp>
      <p:sp>
        <p:nvSpPr>
          <p:cNvPr id="171" name="Shape 171"/>
          <p:cNvSpPr txBox="1"/>
          <p:nvPr>
            <p:ph idx="1" type="body"/>
          </p:nvPr>
        </p:nvSpPr>
        <p:spPr>
          <a:xfrm>
            <a:off y="7156450" x="3186113"/>
            <a:ext cy="1073099"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2" name="Shape 172"/>
        <p:cNvGrpSpPr/>
        <p:nvPr/>
      </p:nvGrpSpPr>
      <p:grpSpPr>
        <a:xfrm>
          <a:off y="0" x="0"/>
          <a:ext cy="0" cx="0"/>
          <a:chOff y="0" x="0"/>
          <a:chExt cy="0" cx="0"/>
        </a:xfrm>
      </p:grpSpPr>
      <p:sp>
        <p:nvSpPr>
          <p:cNvPr id="173" name="Shape 173"/>
          <p:cNvSpPr txBox="1"/>
          <p:nvPr>
            <p:ph type="title"/>
          </p:nvPr>
        </p:nvSpPr>
        <p:spPr>
          <a:xfrm>
            <a:off y="363537" x="812800"/>
            <a:ext cy="1549499" cx="534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4" name="Shape 174"/>
          <p:cNvSpPr txBox="1"/>
          <p:nvPr>
            <p:ph idx="1" type="body"/>
          </p:nvPr>
        </p:nvSpPr>
        <p:spPr>
          <a:xfrm>
            <a:off y="363537" x="6356350"/>
            <a:ext cy="7804199" cx="9086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5" name="Shape 175"/>
          <p:cNvSpPr txBox="1"/>
          <p:nvPr>
            <p:ph idx="2" type="body"/>
          </p:nvPr>
        </p:nvSpPr>
        <p:spPr>
          <a:xfrm>
            <a:off y="1912938" x="812800"/>
            <a:ext cy="6254699" cx="53483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6" name="Shape 176"/>
        <p:cNvGrpSpPr/>
        <p:nvPr/>
      </p:nvGrpSpPr>
      <p:grpSpPr>
        <a:xfrm>
          <a:off y="0" x="0"/>
          <a:ext cy="0" cx="0"/>
          <a:chOff y="0" x="0"/>
          <a:chExt cy="0" cx="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7" name="Shape 177"/>
        <p:cNvGrpSpPr/>
        <p:nvPr/>
      </p:nvGrpSpPr>
      <p:grpSpPr>
        <a:xfrm>
          <a:off y="0" x="0"/>
          <a:ext cy="0" cx="0"/>
          <a:chOff y="0" x="0"/>
          <a:chExt cy="0" cx="0"/>
        </a:xfrm>
      </p:grpSpPr>
      <p:sp>
        <p:nvSpPr>
          <p:cNvPr id="178" name="Shape 178"/>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9" name="Shape 179"/>
        <p:cNvGrpSpPr/>
        <p:nvPr/>
      </p:nvGrpSpPr>
      <p:grpSpPr>
        <a:xfrm>
          <a:off y="0" x="0"/>
          <a:ext cy="0" cx="0"/>
          <a:chOff y="0" x="0"/>
          <a:chExt cy="0" cx="0"/>
        </a:xfrm>
      </p:grpSpPr>
      <p:sp>
        <p:nvSpPr>
          <p:cNvPr id="180" name="Shape 180"/>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1" name="Shape 181"/>
          <p:cNvSpPr txBox="1"/>
          <p:nvPr>
            <p:ph idx="1" type="body"/>
          </p:nvPr>
        </p:nvSpPr>
        <p:spPr>
          <a:xfrm>
            <a:off y="2046288" x="812800"/>
            <a:ext cy="854100" cx="7181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2" name="Shape 182"/>
          <p:cNvSpPr txBox="1"/>
          <p:nvPr>
            <p:ph idx="2" type="body"/>
          </p:nvPr>
        </p:nvSpPr>
        <p:spPr>
          <a:xfrm>
            <a:off y="2900363" x="812800"/>
            <a:ext cy="5267400" cx="7181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3" name="Shape 183"/>
          <p:cNvSpPr txBox="1"/>
          <p:nvPr>
            <p:ph idx="3" type="body"/>
          </p:nvPr>
        </p:nvSpPr>
        <p:spPr>
          <a:xfrm>
            <a:off y="2046288" x="8258175"/>
            <a:ext cy="854100" cx="71849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4" name="Shape 184"/>
          <p:cNvSpPr txBox="1"/>
          <p:nvPr>
            <p:ph idx="4" type="body"/>
          </p:nvPr>
        </p:nvSpPr>
        <p:spPr>
          <a:xfrm>
            <a:off y="2900363" x="8258175"/>
            <a:ext cy="5267400" cx="71849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5" name="Shape 185"/>
        <p:cNvGrpSpPr/>
        <p:nvPr/>
      </p:nvGrpSpPr>
      <p:grpSpPr>
        <a:xfrm>
          <a:off y="0" x="0"/>
          <a:ext cy="0" cx="0"/>
          <a:chOff y="0" x="0"/>
          <a:chExt cy="0" cx="0"/>
        </a:xfrm>
      </p:grpSpPr>
      <p:sp>
        <p:nvSpPr>
          <p:cNvPr id="186" name="Shape 186"/>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87" name="Shape 187"/>
          <p:cNvSpPr txBox="1"/>
          <p:nvPr>
            <p:ph idx="1" type="body"/>
          </p:nvPr>
        </p:nvSpPr>
        <p:spPr>
          <a:xfrm>
            <a:off y="2603500" x="115570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8" name="Shape 188"/>
          <p:cNvSpPr txBox="1"/>
          <p:nvPr>
            <p:ph idx="2" type="body"/>
          </p:nvPr>
        </p:nvSpPr>
        <p:spPr>
          <a:xfrm>
            <a:off y="2603500" x="819785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9" name="Shape 189"/>
        <p:cNvGrpSpPr/>
        <p:nvPr/>
      </p:nvGrpSpPr>
      <p:grpSpPr>
        <a:xfrm>
          <a:off y="0" x="0"/>
          <a:ext cy="0" cx="0"/>
          <a:chOff y="0" x="0"/>
          <a:chExt cy="0" cx="0"/>
        </a:xfrm>
      </p:grpSpPr>
      <p:sp>
        <p:nvSpPr>
          <p:cNvPr id="190" name="Shape 190"/>
          <p:cNvSpPr txBox="1"/>
          <p:nvPr>
            <p:ph type="title"/>
          </p:nvPr>
        </p:nvSpPr>
        <p:spPr>
          <a:xfrm>
            <a:off y="5875337" x="1284287"/>
            <a:ext cy="1816200" cx="13817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1" name="Shape 191"/>
          <p:cNvSpPr txBox="1"/>
          <p:nvPr>
            <p:ph idx="1" type="body"/>
          </p:nvPr>
        </p:nvSpPr>
        <p:spPr>
          <a:xfrm>
            <a:off y="3875087" x="1284287"/>
            <a:ext cy="2000400" cx="13817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2" name="Shape 192"/>
        <p:cNvGrpSpPr/>
        <p:nvPr/>
      </p:nvGrpSpPr>
      <p:grpSpPr>
        <a:xfrm>
          <a:off y="0" x="0"/>
          <a:ext cy="0" cx="0"/>
          <a:chOff y="0" x="0"/>
          <a:chExt cy="0" cx="0"/>
        </a:xfrm>
      </p:grpSpPr>
      <p:sp>
        <p:nvSpPr>
          <p:cNvPr id="193" name="Shape 193"/>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94" name="Shape 194"/>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5" name="Shape 195"/>
        <p:cNvGrpSpPr/>
        <p:nvPr/>
      </p:nvGrpSpPr>
      <p:grpSpPr>
        <a:xfrm>
          <a:off y="0" x="0"/>
          <a:ext cy="0" cx="0"/>
          <a:chOff y="0" x="0"/>
          <a:chExt cy="0" cx="0"/>
        </a:xfrm>
      </p:grpSpPr>
      <p:sp>
        <p:nvSpPr>
          <p:cNvPr id="196" name="Shape 196"/>
          <p:cNvSpPr txBox="1"/>
          <p:nvPr>
            <p:ph type="ctrTitle"/>
          </p:nvPr>
        </p:nvSpPr>
        <p:spPr>
          <a:xfrm>
            <a:off y="2840038" x="1219200"/>
            <a:ext cy="1960500" cx="138176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97" name="Shape 197"/>
          <p:cNvSpPr txBox="1"/>
          <p:nvPr>
            <p:ph idx="1" type="subTitle"/>
          </p:nvPr>
        </p:nvSpPr>
        <p:spPr>
          <a:xfrm>
            <a:off y="5181600" x="2438400"/>
            <a:ext cy="2336700" cx="113793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y="0" x="0"/>
          <a:ext cy="0" cx="0"/>
          <a:chOff y="0" x="0"/>
          <a:chExt cy="0" cx="0"/>
        </a:xfrm>
      </p:grpSpPr>
      <p:sp>
        <p:nvSpPr>
          <p:cNvPr id="25" name="Shape 25"/>
          <p:cNvSpPr txBox="1"/>
          <p:nvPr>
            <p:ph type="title"/>
          </p:nvPr>
        </p:nvSpPr>
        <p:spPr>
          <a:xfrm>
            <a:off y="366712" x="812800"/>
            <a:ext cy="1524000" cx="14630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7" name="Shape 27"/>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9" name="Shape 29"/>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y="0" x="0"/>
          <a:ext cy="0" cx="0"/>
          <a:chOff y="0" x="0"/>
          <a:chExt cy="0" cx="0"/>
        </a:xfrm>
      </p:grpSpPr>
      <p:sp>
        <p:nvSpPr>
          <p:cNvPr id="31" name="Shape 3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2" name="Shape 32"/>
          <p:cNvSpPr txBox="1"/>
          <p:nvPr>
            <p:ph idx="1" type="body"/>
          </p:nvPr>
        </p:nvSpPr>
        <p:spPr>
          <a:xfrm>
            <a:off y="4711700" x="115570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4711700" x="819785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y="0" x="0"/>
          <a:ext cy="0" cx="0"/>
          <a:chOff y="0" x="0"/>
          <a:chExt cy="0" cx="0"/>
        </a:xfrm>
      </p:grpSpPr>
      <p:sp>
        <p:nvSpPr>
          <p:cNvPr id="35" name="Shape 35"/>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6.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5.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7.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theme/theme1.xml" Type="http://schemas.openxmlformats.org/officeDocument/2006/relationships/theme" Id="rId12"/><Relationship Target="../slideLayouts/slideLayout35.xml" Type="http://schemas.openxmlformats.org/officeDocument/2006/relationships/slideLayout" Id="rId2"/><Relationship Target="../slideLayouts/slideLayout34.xml" Type="http://schemas.openxmlformats.org/officeDocument/2006/relationships/slideLayout" Id="rId1"/><Relationship Target="../slideLayouts/slideLayout43.xml" Type="http://schemas.openxmlformats.org/officeDocument/2006/relationships/slideLayout" Id="rId10"/><Relationship Target="../slideLayouts/slideLayout37.xml" Type="http://schemas.openxmlformats.org/officeDocument/2006/relationships/slideLayout" Id="rId4"/><Relationship Target="../slideLayouts/slideLayout44.xml" Type="http://schemas.openxmlformats.org/officeDocument/2006/relationships/slideLayout" Id="rId11"/><Relationship Target="../slideLayouts/slideLayout36.xml" Type="http://schemas.openxmlformats.org/officeDocument/2006/relationships/slideLayout" Id="rId3"/><Relationship Target="../slideLayouts/slideLayout42.xml" Type="http://schemas.openxmlformats.org/officeDocument/2006/relationships/slideLayout" Id="rId9"/><Relationship Target="../slideLayouts/slideLayout39.xml" Type="http://schemas.openxmlformats.org/officeDocument/2006/relationships/slideLayout" Id="rId6"/><Relationship Target="../slideLayouts/slideLayout38.xml" Type="http://schemas.openxmlformats.org/officeDocument/2006/relationships/slideLayout" Id="rId5"/><Relationship Target="../slideLayouts/slideLayout41.xml" Type="http://schemas.openxmlformats.org/officeDocument/2006/relationships/slideLayout" Id="rId8"/><Relationship Target="../slideLayouts/slideLayout40.xml" Type="http://schemas.openxmlformats.org/officeDocument/2006/relationships/slideLayout" Id="rId7"/></Relationships>
</file>

<file path=ppt/slideMasters/_rels/slideMaster5.xml.rels><?xml version="1.0" encoding="UTF-8" standalone="yes"?><Relationships xmlns="http://schemas.openxmlformats.org/package/2006/relationships"><Relationship Target="../theme/theme2.xml" Type="http://schemas.openxmlformats.org/officeDocument/2006/relationships/theme" Id="rId12"/><Relationship Target="../slideLayouts/slideLayout46.xml" Type="http://schemas.openxmlformats.org/officeDocument/2006/relationships/slideLayout" Id="rId2"/><Relationship Target="../slideLayouts/slideLayout45.xml" Type="http://schemas.openxmlformats.org/officeDocument/2006/relationships/slideLayout" Id="rId1"/><Relationship Target="../slideLayouts/slideLayout54.xml" Type="http://schemas.openxmlformats.org/officeDocument/2006/relationships/slideLayout" Id="rId10"/><Relationship Target="../slideLayouts/slideLayout48.xml" Type="http://schemas.openxmlformats.org/officeDocument/2006/relationships/slideLayout" Id="rId4"/><Relationship Target="../slideLayouts/slideLayout55.xml" Type="http://schemas.openxmlformats.org/officeDocument/2006/relationships/slideLayout" Id="rId11"/><Relationship Target="../slideLayouts/slideLayout47.xml" Type="http://schemas.openxmlformats.org/officeDocument/2006/relationships/slideLayout" Id="rId3"/><Relationship Target="../slideLayouts/slideLayout53.xml" Type="http://schemas.openxmlformats.org/officeDocument/2006/relationships/slideLayout" Id="rId9"/><Relationship Target="../slideLayouts/slideLayout50.xml" Type="http://schemas.openxmlformats.org/officeDocument/2006/relationships/slideLayout" Id="rId6"/><Relationship Target="../slideLayouts/slideLayout49.xml" Type="http://schemas.openxmlformats.org/officeDocument/2006/relationships/slideLayout" Id="rId5"/><Relationship Target="../slideLayouts/slideLayout52.xml" Type="http://schemas.openxmlformats.org/officeDocument/2006/relationships/slideLayout" Id="rId8"/><Relationship Target="../slideLayouts/slideLayout51.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6" name="Shape 6"/>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y="0" x="0"/>
          <a:ext cy="0" cx="0"/>
          <a:chOff y="0" x="0"/>
          <a:chExt cy="0" cx="0"/>
        </a:xfrm>
      </p:grpSpPr>
      <p:sp>
        <p:nvSpPr>
          <p:cNvPr id="44" name="Shape 4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5" name="Shape 45"/>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0" name="Shape 120"/>
        <p:cNvGrpSpPr/>
        <p:nvPr/>
      </p:nvGrpSpPr>
      <p:grpSpPr>
        <a:xfrm>
          <a:off y="0" x="0"/>
          <a:ext cy="0" cx="0"/>
          <a:chOff y="0" x="0"/>
          <a:chExt cy="0" cx="0"/>
        </a:xfrm>
      </p:grpSpPr>
      <p:sp>
        <p:nvSpPr>
          <p:cNvPr id="121" name="Shape 121"/>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2" name="Shape 122"/>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marR="0" indent="-165861" marL="647700">
              <a:spcBef>
                <a:spcPts val="3500"/>
              </a:spcBef>
              <a:spcAft>
                <a:spcPts val="0"/>
              </a:spcAft>
              <a:buClr>
                <a:schemeClr val="lt1"/>
              </a:buClr>
              <a:buFont typeface="Cabin"/>
              <a:buChar char="•"/>
              <a:defRPr/>
            </a:lvl1pPr>
            <a:lvl2pPr algn="l" rtl="0" marR="0" indent="-165861" marL="939800">
              <a:spcBef>
                <a:spcPts val="3500"/>
              </a:spcBef>
              <a:spcAft>
                <a:spcPts val="0"/>
              </a:spcAft>
              <a:buClr>
                <a:schemeClr val="lt1"/>
              </a:buClr>
              <a:buFont typeface="Cabin"/>
              <a:buChar char="•"/>
              <a:defRPr/>
            </a:lvl2pPr>
            <a:lvl3pPr algn="l" rtl="0" marR="0" indent="-165861" marL="1231900">
              <a:spcBef>
                <a:spcPts val="3500"/>
              </a:spcBef>
              <a:spcAft>
                <a:spcPts val="0"/>
              </a:spcAft>
              <a:buClr>
                <a:schemeClr val="lt1"/>
              </a:buClr>
              <a:buFont typeface="Cabin"/>
              <a:buChar char="•"/>
              <a:defRPr/>
            </a:lvl3pPr>
            <a:lvl4pPr algn="l" rtl="0" marR="0" indent="-165861" marL="1536700">
              <a:spcBef>
                <a:spcPts val="3500"/>
              </a:spcBef>
              <a:spcAft>
                <a:spcPts val="0"/>
              </a:spcAft>
              <a:buClr>
                <a:schemeClr val="lt1"/>
              </a:buClr>
              <a:buFont typeface="Cabin"/>
              <a:buChar char="•"/>
              <a:defRPr/>
            </a:lvl4pPr>
            <a:lvl5pPr algn="l" rtl="0" marR="0" indent="-165861" marL="1828800">
              <a:spcBef>
                <a:spcPts val="3500"/>
              </a:spcBef>
              <a:spcAft>
                <a:spcPts val="0"/>
              </a:spcAft>
              <a:buClr>
                <a:schemeClr val="lt1"/>
              </a:buClr>
              <a:buFont typeface="Cabin"/>
              <a:buChar char="•"/>
              <a:defRPr/>
            </a:lvl5pPr>
            <a:lvl6pPr algn="l" rtl="0" marR="0" indent="-165861" marL="2286000">
              <a:spcBef>
                <a:spcPts val="3500"/>
              </a:spcBef>
              <a:spcAft>
                <a:spcPts val="0"/>
              </a:spcAft>
              <a:buClr>
                <a:schemeClr val="lt1"/>
              </a:buClr>
              <a:buFont typeface="Cabin"/>
              <a:buChar char="•"/>
              <a:defRPr/>
            </a:lvl6pPr>
            <a:lvl7pPr algn="l" rtl="0" marR="0" indent="-165861" marL="2743200">
              <a:spcBef>
                <a:spcPts val="3500"/>
              </a:spcBef>
              <a:spcAft>
                <a:spcPts val="0"/>
              </a:spcAft>
              <a:buClr>
                <a:schemeClr val="lt1"/>
              </a:buClr>
              <a:buFont typeface="Cabin"/>
              <a:buChar char="•"/>
              <a:defRPr/>
            </a:lvl7pPr>
            <a:lvl8pPr algn="l" rtl="0" marR="0" indent="-165861" marL="3200400">
              <a:spcBef>
                <a:spcPts val="3500"/>
              </a:spcBef>
              <a:spcAft>
                <a:spcPts val="0"/>
              </a:spcAft>
              <a:buClr>
                <a:schemeClr val="lt1"/>
              </a:buClr>
              <a:buFont typeface="Cabin"/>
              <a:buChar char="•"/>
              <a:defRPr/>
            </a:lvl8pPr>
            <a:lvl9pPr algn="l" rtl="0" marR="0" indent="-165861" marL="36576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59" name="Shape 159"/>
        <p:cNvGrpSpPr/>
        <p:nvPr/>
      </p:nvGrpSpPr>
      <p:grpSpPr>
        <a:xfrm>
          <a:off y="0" x="0"/>
          <a:ext cy="0" cx="0"/>
          <a:chOff y="0" x="0"/>
          <a:chExt cy="0" cx="0"/>
        </a:xfrm>
      </p:grpSpPr>
      <p:sp>
        <p:nvSpPr>
          <p:cNvPr id="160" name="Shape 160"/>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1" name="Shape 161"/>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media/image06.png" Type="http://schemas.openxmlformats.org/officeDocument/2006/relationships/image" Id="rId4"/><Relationship Target="www.pythonlearn.com" Type="http://schemas.openxmlformats.org/officeDocument/2006/relationships/hyperlink" TargetMode="External" Id="rId3"/><Relationship Target="../media/image00.jp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1.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1.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1.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1.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1.xml" Type="http://schemas.openxmlformats.org/officeDocument/2006/relationships/slideLayout" Id="rId1"/><Relationship Target="../media/image12.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1.xml" Type="http://schemas.openxmlformats.org/officeDocument/2006/relationships/slideLayout" Id="rId1"/><Relationship Target="../media/image13.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1.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 Target="../media/image03.jp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1.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1.xml" Type="http://schemas.openxmlformats.org/officeDocument/2006/relationships/slideLayout" Id="rId1"/><Relationship Target="http://www.youtube.com/watch?v=EHJ9uYx5L58" Type="http://schemas.openxmlformats.org/officeDocument/2006/relationships/hyperlink" TargetMode="External" Id="rId4"/><Relationship Target="../media/image17.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1.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1.xml" Type="http://schemas.openxmlformats.org/officeDocument/2006/relationships/slideLayout" Id="rId1"/><Relationship Target="../media/image16.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1.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1.xml" Type="http://schemas.openxmlformats.org/officeDocument/2006/relationships/slideLayout" Id="rId1"/><Relationship Target="../media/image16.png" Type="http://schemas.openxmlformats.org/officeDocument/2006/relationships/image" Id="rId4"/><Relationship Target="http://www.flickr.com/photos/71502646@N00/2526007974/"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1.xml" Type="http://schemas.openxmlformats.org/officeDocument/2006/relationships/slideLayout" Id="rId1"/><Relationship Target="../media/image15.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1.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1.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1.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43.xml" Type="http://schemas.openxmlformats.org/officeDocument/2006/relationships/slideLayout" Id="rId1"/><Relationship Target="../media/image18.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54.xml" Type="http://schemas.openxmlformats.org/officeDocument/2006/relationships/slideLayout" Id="rId1"/><Relationship Target="http://open.umich.edu/" Type="http://schemas.openxmlformats.org/officeDocument/2006/relationships/hyperlink" TargetMode="External" Id="rId4"/><Relationship Target="http://www.dr-chuck.com" Type="http://schemas.openxmlformats.org/officeDocument/2006/relationships/hyperlink" TargetMode="External" Id="rId3"/><Relationship Target="../media/image14.png" Type="http://schemas.openxmlformats.org/officeDocument/2006/relationships/image" Id="rId6"/><Relationship Target="../media/image11.jp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1.xml" Type="http://schemas.openxmlformats.org/officeDocument/2006/relationships/slideLayout" Id="rId1"/><Relationship Target="../media/image08.jpg" Type="http://schemas.openxmlformats.org/officeDocument/2006/relationships/image" Id="rId4"/><Relationship Target="../media/image07.png" Type="http://schemas.openxmlformats.org/officeDocument/2006/relationships/image" Id="rId3"/><Relationship Target="../media/image10.jpg" Type="http://schemas.openxmlformats.org/officeDocument/2006/relationships/image" Id="rId6"/><Relationship Target="../media/image01.jpg" Type="http://schemas.openxmlformats.org/officeDocument/2006/relationships/image" Id="rId5"/><Relationship Target="../media/image04.jpg" Type="http://schemas.openxmlformats.org/officeDocument/2006/relationships/image" Id="rId7"/></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2.xml" Type="http://schemas.openxmlformats.org/officeDocument/2006/relationships/slideLayout" Id="rId1"/><Relationship Target="../media/image09.jpg" Type="http://schemas.openxmlformats.org/officeDocument/2006/relationships/image" Id="rId4"/><Relationship Target="../media/image02.jpg" Type="http://schemas.openxmlformats.org/officeDocument/2006/relationships/image" Id="rId3"/><Relationship Target="http://en.wikipedia.org/wiki/Associative_array" Type="http://schemas.openxmlformats.org/officeDocument/2006/relationships/hyperlink" TargetMode="External"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1.xml" Type="http://schemas.openxmlformats.org/officeDocument/2006/relationships/slideLayout" Id="rId1"/><Relationship Target="../media/image05.jpg" Type="http://schemas.openxmlformats.org/officeDocument/2006/relationships/image" Id="rId4"/><Relationship Target="http://en.wikipedia.org/wiki/Associative_array" Type="http://schemas.openxmlformats.org/officeDocument/2006/relationships/hyperlink" TargetMode="External"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1.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1.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Python Dictionaries</a:t>
            </a:r>
          </a:p>
        </p:txBody>
      </p:sp>
      <p:sp>
        <p:nvSpPr>
          <p:cNvPr id="200" name="Shape 200"/>
          <p:cNvSpPr txBox="1"/>
          <p:nvPr>
            <p:ph idx="1" type="body"/>
          </p:nvPr>
        </p:nvSpPr>
        <p:spPr>
          <a:xfrm>
            <a:off y="4711700" x="1155700"/>
            <a:ext cy="15494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Chapter 9</a:t>
            </a:r>
          </a:p>
        </p:txBody>
      </p:sp>
      <p:sp>
        <p:nvSpPr>
          <p:cNvPr id="201" name="Shape 201"/>
          <p:cNvSpPr txBox="1"/>
          <p:nvPr/>
        </p:nvSpPr>
        <p:spPr>
          <a:xfrm>
            <a:off y="7759700" x="3206300"/>
            <a:ext cy="1016099" cx="9637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Python for Informatics: Exploring Information</a:t>
            </a:r>
          </a:p>
          <a:p>
            <a:pPr algn="ctr" rtl="0" lvl="0" marR="0" indent="0" marL="0">
              <a:lnSpc>
                <a:spcPct val="100000"/>
              </a:lnSpc>
              <a:spcBef>
                <a:spcPts val="0"/>
              </a:spcBef>
              <a:spcAft>
                <a:spcPts val="0"/>
              </a:spcAft>
              <a:buClr>
                <a:srgbClr val="FFFF00"/>
              </a:buClr>
              <a:buSzPct val="25000"/>
              <a:buFont typeface="Cabin"/>
              <a:buNone/>
            </a:pPr>
            <a:r>
              <a:rPr strike="noStrike" u="sng" b="0" cap="none" baseline="0" sz="3200" lang="en-US" i="0">
                <a:solidFill>
                  <a:srgbClr val="FFFF00"/>
                </a:solidFill>
                <a:latin typeface="Cabin"/>
                <a:ea typeface="Cabin"/>
                <a:cs typeface="Cabin"/>
                <a:sym typeface="Cabin"/>
                <a:hlinkClick r:id="rId3"/>
              </a:rPr>
              <a:t>www.pythonlearn.com</a:t>
            </a:r>
          </a:p>
        </p:txBody>
      </p:sp>
      <p:pic>
        <p:nvPicPr>
          <p:cNvPr id="202" name="Shape 202"/>
          <p:cNvPicPr preferRelativeResize="0"/>
          <p:nvPr/>
        </p:nvPicPr>
        <p:blipFill rotWithShape="1">
          <a:blip r:embed="rId4">
            <a:alphaModFix/>
          </a:blip>
          <a:srcRect t="0" b="0" r="0" l="0"/>
          <a:stretch/>
        </p:blipFill>
        <p:spPr>
          <a:xfrm>
            <a:off y="8118475" x="13130212"/>
            <a:ext cy="668337" cx="1968500"/>
          </a:xfrm>
          <a:prstGeom prst="rect">
            <a:avLst/>
          </a:prstGeom>
          <a:noFill/>
          <a:ln>
            <a:noFill/>
          </a:ln>
        </p:spPr>
      </p:pic>
      <p:pic>
        <p:nvPicPr>
          <p:cNvPr id="203" name="Shape 203"/>
          <p:cNvPicPr preferRelativeResize="0"/>
          <p:nvPr/>
        </p:nvPicPr>
        <p:blipFill rotWithShape="1">
          <a:blip r:embed="rId5">
            <a:alphaModFix/>
          </a:blip>
          <a:srcRect t="0" b="0" r="0" l="0"/>
          <a:stretch/>
        </p:blipFill>
        <p:spPr>
          <a:xfrm>
            <a:off y="7733400" x="635250"/>
            <a:ext cy="1024800" cx="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y="0" x="0"/>
          <a:ext cy="0" cx="0"/>
          <a:chOff y="0" x="0"/>
          <a:chExt cy="0" cx="0"/>
        </a:xfrm>
      </p:grpSpPr>
      <p:sp>
        <p:nvSpPr>
          <p:cNvPr id="291" name="Shape 29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Dictionary Literals (Constants)</a:t>
            </a:r>
          </a:p>
        </p:txBody>
      </p:sp>
      <p:sp>
        <p:nvSpPr>
          <p:cNvPr id="292" name="Shape 292"/>
          <p:cNvSpPr txBox="1"/>
          <p:nvPr>
            <p:ph idx="1" type="body"/>
          </p:nvPr>
        </p:nvSpPr>
        <p:spPr>
          <a:xfrm>
            <a:off y="2603500" x="1155700"/>
            <a:ext cy="1727199" cx="13931900"/>
          </a:xfrm>
          <a:prstGeom prst="rect">
            <a:avLst/>
          </a:prstGeom>
          <a:noFill/>
          <a:ln>
            <a:noFill/>
          </a:ln>
        </p:spPr>
        <p:txBody>
          <a:bodyPr bIns="38100" rIns="38100" lIns="38100" tIns="38100" anchor="ctr" anchorCtr="0">
            <a:noAutofit/>
          </a:bodyPr>
          <a:lstStyle/>
          <a:p>
            <a:pPr algn="l" rtl="0" lvl="0" marR="0" indent="-457200" marL="457200">
              <a:lnSpc>
                <a:spcPct val="15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Dictionary literals use curly braces and have a list of </a:t>
            </a:r>
            <a:r>
              <a:rPr strike="noStrike" u="none" b="0" cap="none" baseline="0" sz="3600" lang="en-US" i="0">
                <a:solidFill>
                  <a:srgbClr val="00FF00"/>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 </a:t>
            </a:r>
            <a:r>
              <a:rPr strike="noStrike" u="none" b="0" cap="none" baseline="0" sz="3600" lang="en-US" i="0">
                <a:solidFill>
                  <a:srgbClr val="FF00FF"/>
                </a:solidFill>
                <a:latin typeface="Cabin"/>
                <a:ea typeface="Cabin"/>
                <a:cs typeface="Cabin"/>
                <a:sym typeface="Cabin"/>
              </a:rPr>
              <a:t>value</a:t>
            </a:r>
            <a:r>
              <a:rPr strike="noStrike" u="none" b="0" cap="none" baseline="0" sz="3600" lang="en-US" i="0">
                <a:solidFill>
                  <a:schemeClr val="lt1"/>
                </a:solidFill>
                <a:latin typeface="Cabin"/>
                <a:ea typeface="Cabin"/>
                <a:cs typeface="Cabin"/>
                <a:sym typeface="Cabin"/>
              </a:rPr>
              <a:t> pairs</a:t>
            </a:r>
          </a:p>
          <a:p>
            <a:pPr algn="l" rtl="0" lvl="0" marR="0" indent="-457200" marL="457200">
              <a:lnSpc>
                <a:spcPct val="15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 can make an </a:t>
            </a:r>
            <a:r>
              <a:rPr strike="noStrike" u="none" b="0" cap="none" baseline="0" sz="3600" lang="en-US" i="0">
                <a:solidFill>
                  <a:srgbClr val="FF7F00"/>
                </a:solidFill>
                <a:latin typeface="Cabin"/>
                <a:ea typeface="Cabin"/>
                <a:cs typeface="Cabin"/>
                <a:sym typeface="Cabin"/>
              </a:rPr>
              <a:t>empty dictionary</a:t>
            </a:r>
            <a:r>
              <a:rPr strike="noStrike" u="none" b="0" cap="none" baseline="0" sz="3600" lang="en-US" i="0">
                <a:solidFill>
                  <a:schemeClr val="lt1"/>
                </a:solidFill>
                <a:latin typeface="Cabin"/>
                <a:ea typeface="Cabin"/>
                <a:cs typeface="Cabin"/>
                <a:sym typeface="Cabin"/>
              </a:rPr>
              <a:t> using empty curly braces</a:t>
            </a:r>
          </a:p>
        </p:txBody>
      </p:sp>
      <p:sp>
        <p:nvSpPr>
          <p:cNvPr id="293" name="Shape 293"/>
          <p:cNvSpPr txBox="1"/>
          <p:nvPr/>
        </p:nvSpPr>
        <p:spPr>
          <a:xfrm>
            <a:off y="4804675" x="1994000"/>
            <a:ext cy="3771900" cx="12465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jjj = { '</a:t>
            </a:r>
            <a:r>
              <a:rPr strike="noStrike" u="none" b="1" cap="none" baseline="0" sz="3000" lang="en-US" i="0">
                <a:solidFill>
                  <a:srgbClr val="00FF00"/>
                </a:solidFill>
                <a:latin typeface="Courier New"/>
                <a:ea typeface="Courier New"/>
                <a:cs typeface="Courier New"/>
                <a:sym typeface="Courier New"/>
              </a:rPr>
              <a:t>chuck</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00FF00"/>
                </a:solidFill>
                <a:latin typeface="Courier New"/>
                <a:ea typeface="Courier New"/>
                <a:cs typeface="Courier New"/>
                <a:sym typeface="Courier New"/>
              </a:rPr>
              <a:t>fred</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42</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jan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100</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jjj</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00FF00"/>
                </a:solidFill>
                <a:latin typeface="Courier New"/>
                <a:ea typeface="Courier New"/>
                <a:cs typeface="Courier New"/>
                <a:sym typeface="Courier New"/>
              </a:rPr>
              <a:t>jan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100</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chuck</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fred</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42</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ooo = </a:t>
            </a:r>
            <a:r>
              <a:rPr strike="noStrike" u="none" b="1" cap="none" baseline="0" sz="3000" lang="en-US" i="0">
                <a:solidFill>
                  <a:srgbClr val="0000FF"/>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ooo</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rgbClr val="FF7F00"/>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sp>
        <p:nvSpPr>
          <p:cNvPr id="298" name="Shape 298"/>
          <p:cNvSpPr txBox="1"/>
          <p:nvPr>
            <p:ph type="title"/>
          </p:nvPr>
        </p:nvSpPr>
        <p:spPr>
          <a:xfrm>
            <a:off y="241300" x="1155700"/>
            <a:ext cy="2298600" cx="13932000"/>
          </a:xfrm>
          <a:prstGeom prst="rect">
            <a:avLst/>
          </a:prstGeom>
        </p:spPr>
        <p:txBody>
          <a:bodyPr bIns="91425" rIns="91425" lIns="91425" tIns="91425" anchor="ctr" anchorCtr="0">
            <a:noAutofit/>
          </a:bodyPr>
          <a:lstStyle/>
          <a:p>
            <a:pPr>
              <a:spcBef>
                <a:spcPts val="0"/>
              </a:spcBef>
              <a:buNone/>
            </a:pPr>
            <a:r>
              <a:t/>
            </a:r>
            <a:endParaRPr/>
          </a:p>
        </p:txBody>
      </p:sp>
      <p:sp>
        <p:nvSpPr>
          <p:cNvPr id="299" name="Shape 299"/>
          <p:cNvSpPr txBox="1"/>
          <p:nvPr>
            <p:ph idx="1" type="body"/>
          </p:nvPr>
        </p:nvSpPr>
        <p:spPr>
          <a:xfrm>
            <a:off y="2603500" x="1155700"/>
            <a:ext cy="5702399" cx="13932000"/>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y="0" x="0"/>
          <a:ext cy="0" cx="0"/>
          <a:chOff y="0" x="0"/>
          <a:chExt cy="0" cx="0"/>
        </a:xfrm>
      </p:grpSpPr>
      <p:sp>
        <p:nvSpPr>
          <p:cNvPr id="304" name="Shape 304"/>
          <p:cNvSpPr txBox="1"/>
          <p:nvPr>
            <p:ph type="title"/>
          </p:nvPr>
        </p:nvSpPr>
        <p:spPr>
          <a:xfrm>
            <a:off y="241300" x="11620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Most Common Name?</a:t>
            </a:r>
          </a:p>
        </p:txBody>
      </p:sp>
      <p:sp>
        <p:nvSpPr>
          <p:cNvPr id="305" name="Shape 305"/>
          <p:cNvSpPr txBox="1"/>
          <p:nvPr/>
        </p:nvSpPr>
        <p:spPr>
          <a:xfrm>
            <a:off y="5705416" x="1344600"/>
            <a:ext cy="1066799" cx="1909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06" name="Shape 306"/>
          <p:cNvSpPr txBox="1"/>
          <p:nvPr/>
        </p:nvSpPr>
        <p:spPr>
          <a:xfrm>
            <a:off y="4274708" x="1344600"/>
            <a:ext cy="1066799" cx="206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07" name="Shape 307"/>
          <p:cNvSpPr txBox="1"/>
          <p:nvPr/>
        </p:nvSpPr>
        <p:spPr>
          <a:xfrm>
            <a:off y="7136125" x="1344600"/>
            <a:ext cy="1066799" cx="21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08" name="Shape 308"/>
          <p:cNvSpPr txBox="1"/>
          <p:nvPr/>
        </p:nvSpPr>
        <p:spPr>
          <a:xfrm>
            <a:off y="2844000" x="1344600"/>
            <a:ext cy="1066799" cx="3887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09" name="Shape 309"/>
          <p:cNvSpPr txBox="1"/>
          <p:nvPr/>
        </p:nvSpPr>
        <p:spPr>
          <a:xfrm>
            <a:off y="7173950" x="11505925"/>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10" name="Shape 310"/>
          <p:cNvSpPr txBox="1"/>
          <p:nvPr/>
        </p:nvSpPr>
        <p:spPr>
          <a:xfrm>
            <a:off y="2842050" x="11505925"/>
            <a:ext cy="1066799" cx="188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11" name="Shape 311"/>
          <p:cNvSpPr txBox="1"/>
          <p:nvPr/>
        </p:nvSpPr>
        <p:spPr>
          <a:xfrm>
            <a:off y="5008000" x="11505925"/>
            <a:ext cy="1066799" cx="18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12" name="Shape 312"/>
          <p:cNvSpPr txBox="1"/>
          <p:nvPr/>
        </p:nvSpPr>
        <p:spPr>
          <a:xfrm>
            <a:off y="6090975" x="11505925"/>
            <a:ext cy="1066799" cx="4035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13" name="Shape 313"/>
          <p:cNvSpPr txBox="1"/>
          <p:nvPr/>
        </p:nvSpPr>
        <p:spPr>
          <a:xfrm>
            <a:off y="5653100" x="6049446"/>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14" name="Shape 314"/>
          <p:cNvSpPr txBox="1"/>
          <p:nvPr/>
        </p:nvSpPr>
        <p:spPr>
          <a:xfrm>
            <a:off y="4197225" x="6049446"/>
            <a:ext cy="1066799" cx="3676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15" name="Shape 315"/>
          <p:cNvSpPr txBox="1"/>
          <p:nvPr/>
        </p:nvSpPr>
        <p:spPr>
          <a:xfrm>
            <a:off y="7108975" x="6049446"/>
            <a:ext cy="1066799" cx="1909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16" name="Shape 316"/>
          <p:cNvSpPr txBox="1"/>
          <p:nvPr/>
        </p:nvSpPr>
        <p:spPr>
          <a:xfrm>
            <a:off y="2741350" x="6049446"/>
            <a:ext cy="1066799" cx="18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17" name="Shape 317"/>
          <p:cNvSpPr txBox="1"/>
          <p:nvPr/>
        </p:nvSpPr>
        <p:spPr>
          <a:xfrm>
            <a:off y="3925025" x="11505925"/>
            <a:ext cy="1066799" cx="2313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8"/>
                                        </p:tgtEl>
                                      </p:cBhvr>
                                    </p:animEffect>
                                    <p:set>
                                      <p:cBhvr>
                                        <p:cTn dur="1" fill="hold">
                                          <p:stCondLst>
                                            <p:cond delay="1000"/>
                                          </p:stCondLst>
                                        </p:cTn>
                                        <p:tgtEl>
                                          <p:spTgt spid="308"/>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06"/>
                                        </p:tgtEl>
                                        <p:attrNameLst>
                                          <p:attrName>style.visibility</p:attrName>
                                        </p:attrNameLst>
                                      </p:cBhvr>
                                      <p:to>
                                        <p:strVal val="visible"/>
                                      </p:to>
                                    </p:set>
                                    <p:animEffect transition="in" filter="fade">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6"/>
                                        </p:tgtEl>
                                      </p:cBhvr>
                                    </p:animEffect>
                                    <p:set>
                                      <p:cBhvr>
                                        <p:cTn dur="1" fill="hold">
                                          <p:stCondLst>
                                            <p:cond delay="1000"/>
                                          </p:stCondLst>
                                        </p:cTn>
                                        <p:tgtEl>
                                          <p:spTgt spid="306"/>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05"/>
                                        </p:tgtEl>
                                        <p:attrNameLst>
                                          <p:attrName>style.visibility</p:attrName>
                                        </p:attrNameLst>
                                      </p:cBhvr>
                                      <p:to>
                                        <p:strVal val="visible"/>
                                      </p:to>
                                    </p:set>
                                    <p:animEffect transition="in" filter="fade">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5"/>
                                        </p:tgtEl>
                                      </p:cBhvr>
                                    </p:animEffect>
                                    <p:set>
                                      <p:cBhvr>
                                        <p:cTn dur="1" fill="hold">
                                          <p:stCondLst>
                                            <p:cond delay="1000"/>
                                          </p:stCondLst>
                                        </p:cTn>
                                        <p:tgtEl>
                                          <p:spTgt spid="305"/>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07"/>
                                        </p:tgtEl>
                                        <p:attrNameLst>
                                          <p:attrName>style.visibility</p:attrName>
                                        </p:attrNameLst>
                                      </p:cBhvr>
                                      <p:to>
                                        <p:strVal val="visible"/>
                                      </p:to>
                                    </p:set>
                                    <p:animEffect transition="in" filter="fade">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7"/>
                                        </p:tgtEl>
                                      </p:cBhvr>
                                    </p:animEffect>
                                    <p:set>
                                      <p:cBhvr>
                                        <p:cTn dur="1" fill="hold">
                                          <p:stCondLst>
                                            <p:cond delay="1000"/>
                                          </p:stCondLst>
                                        </p:cTn>
                                        <p:tgtEl>
                                          <p:spTgt spid="307"/>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6"/>
                                        </p:tgtEl>
                                        <p:attrNameLst>
                                          <p:attrName>style.visibility</p:attrName>
                                        </p:attrNameLst>
                                      </p:cBhvr>
                                      <p:to>
                                        <p:strVal val="visible"/>
                                      </p:to>
                                    </p:set>
                                    <p:animEffect transition="in" filter="fade">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4"/>
                                        </p:tgtEl>
                                        <p:attrNameLst>
                                          <p:attrName>style.visibility</p:attrName>
                                        </p:attrNameLst>
                                      </p:cBhvr>
                                      <p:to>
                                        <p:strVal val="visible"/>
                                      </p:to>
                                    </p:set>
                                    <p:animEffect transition="in" filter="fade">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500"/>
                                        <p:tgtEl>
                                          <p:spTgt spid="314"/>
                                        </p:tgtEl>
                                      </p:cBhvr>
                                    </p:animEffect>
                                    <p:set>
                                      <p:cBhvr>
                                        <p:cTn dur="1" fill="hold">
                                          <p:stCondLst>
                                            <p:cond delay="1500"/>
                                          </p:stCondLst>
                                        </p:cTn>
                                        <p:tgtEl>
                                          <p:spTgt spid="314"/>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3"/>
                                        </p:tgtEl>
                                        <p:attrNameLst>
                                          <p:attrName>style.visibility</p:attrName>
                                        </p:attrNameLst>
                                      </p:cBhvr>
                                      <p:to>
                                        <p:strVal val="visible"/>
                                      </p:to>
                                    </p:set>
                                    <p:animEffect transition="in" filter="fade">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5"/>
                                        </p:tgtEl>
                                        <p:attrNameLst>
                                          <p:attrName>style.visibility</p:attrName>
                                        </p:attrNameLst>
                                      </p:cBhvr>
                                      <p:to>
                                        <p:strVal val="visible"/>
                                      </p:to>
                                    </p:set>
                                    <p:animEffect transition="in" filter="fade">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0"/>
                                        </p:tgtEl>
                                        <p:attrNameLst>
                                          <p:attrName>style.visibility</p:attrName>
                                        </p:attrNameLst>
                                      </p:cBhvr>
                                      <p:to>
                                        <p:strVal val="visible"/>
                                      </p:to>
                                    </p:set>
                                    <p:animEffect transition="in" filter="fade">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7"/>
                                        </p:tgtEl>
                                        <p:attrNameLst>
                                          <p:attrName>style.visibility</p:attrName>
                                        </p:attrNameLst>
                                      </p:cBhvr>
                                      <p:to>
                                        <p:strVal val="visible"/>
                                      </p:to>
                                    </p:set>
                                    <p:animEffect transition="in" filter="fade">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1"/>
                                        </p:tgtEl>
                                        <p:attrNameLst>
                                          <p:attrName>style.visibility</p:attrName>
                                        </p:attrNameLst>
                                      </p:cBhvr>
                                      <p:to>
                                        <p:strVal val="visible"/>
                                      </p:to>
                                    </p:set>
                                    <p:animEffect transition="in" filter="fade">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2"/>
                                        </p:tgtEl>
                                        <p:attrNameLst>
                                          <p:attrName>style.visibility</p:attrName>
                                        </p:attrNameLst>
                                      </p:cBhvr>
                                      <p:to>
                                        <p:strVal val="visible"/>
                                      </p:to>
                                    </p:set>
                                    <p:animEffect transition="in" filter="fade">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09"/>
                                        </p:tgtEl>
                                        <p:attrNameLst>
                                          <p:attrName>style.visibility</p:attrName>
                                        </p:attrNameLst>
                                      </p:cBhvr>
                                      <p:to>
                                        <p:strVal val="visible"/>
                                      </p:to>
                                    </p:set>
                                    <p:animEffect transition="in" filter="fade">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y="0" x="0"/>
          <a:ext cy="0" cx="0"/>
          <a:chOff y="0" x="0"/>
          <a:chExt cy="0" cx="0"/>
        </a:xfrm>
      </p:grpSpPr>
      <p:sp>
        <p:nvSpPr>
          <p:cNvPr id="322" name="Shape 32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Most Common Name?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txBox="1"/>
          <p:nvPr>
            <p:ph type="title"/>
          </p:nvPr>
        </p:nvSpPr>
        <p:spPr>
          <a:xfrm>
            <a:off y="241300" x="11620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Most Common Name?</a:t>
            </a:r>
          </a:p>
        </p:txBody>
      </p:sp>
      <p:sp>
        <p:nvSpPr>
          <p:cNvPr id="328" name="Shape 328"/>
          <p:cNvSpPr txBox="1"/>
          <p:nvPr/>
        </p:nvSpPr>
        <p:spPr>
          <a:xfrm>
            <a:off y="5705416" x="1344600"/>
            <a:ext cy="1066799" cx="1909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29" name="Shape 329"/>
          <p:cNvSpPr txBox="1"/>
          <p:nvPr/>
        </p:nvSpPr>
        <p:spPr>
          <a:xfrm>
            <a:off y="4274708" x="1344600"/>
            <a:ext cy="1066799" cx="206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30" name="Shape 330"/>
          <p:cNvSpPr txBox="1"/>
          <p:nvPr/>
        </p:nvSpPr>
        <p:spPr>
          <a:xfrm>
            <a:off y="7136125" x="1344600"/>
            <a:ext cy="1066799" cx="21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31" name="Shape 331"/>
          <p:cNvSpPr txBox="1"/>
          <p:nvPr/>
        </p:nvSpPr>
        <p:spPr>
          <a:xfrm>
            <a:off y="2844000" x="1344600"/>
            <a:ext cy="1066799" cx="3887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32" name="Shape 332"/>
          <p:cNvSpPr txBox="1"/>
          <p:nvPr/>
        </p:nvSpPr>
        <p:spPr>
          <a:xfrm>
            <a:off y="7173950" x="11505925"/>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33" name="Shape 333"/>
          <p:cNvSpPr txBox="1"/>
          <p:nvPr/>
        </p:nvSpPr>
        <p:spPr>
          <a:xfrm>
            <a:off y="2842050" x="11505925"/>
            <a:ext cy="1066799" cx="188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34" name="Shape 334"/>
          <p:cNvSpPr txBox="1"/>
          <p:nvPr/>
        </p:nvSpPr>
        <p:spPr>
          <a:xfrm>
            <a:off y="5008000" x="11505925"/>
            <a:ext cy="1066799" cx="18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35" name="Shape 335"/>
          <p:cNvSpPr txBox="1"/>
          <p:nvPr/>
        </p:nvSpPr>
        <p:spPr>
          <a:xfrm>
            <a:off y="6090975" x="11505925"/>
            <a:ext cy="1066799" cx="4035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36" name="Shape 336"/>
          <p:cNvSpPr txBox="1"/>
          <p:nvPr/>
        </p:nvSpPr>
        <p:spPr>
          <a:xfrm>
            <a:off y="5653100" x="6049446"/>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37" name="Shape 337"/>
          <p:cNvSpPr txBox="1"/>
          <p:nvPr/>
        </p:nvSpPr>
        <p:spPr>
          <a:xfrm>
            <a:off y="4197225" x="6049446"/>
            <a:ext cy="1066799" cx="3676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38" name="Shape 338"/>
          <p:cNvSpPr txBox="1"/>
          <p:nvPr/>
        </p:nvSpPr>
        <p:spPr>
          <a:xfrm>
            <a:off y="7108975" x="6049446"/>
            <a:ext cy="1066799" cx="1909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39" name="Shape 339"/>
          <p:cNvSpPr txBox="1"/>
          <p:nvPr/>
        </p:nvSpPr>
        <p:spPr>
          <a:xfrm>
            <a:off y="2741350" x="6049446"/>
            <a:ext cy="1066799" cx="18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40" name="Shape 340"/>
          <p:cNvSpPr txBox="1"/>
          <p:nvPr/>
        </p:nvSpPr>
        <p:spPr>
          <a:xfrm>
            <a:off y="3925025" x="11505925"/>
            <a:ext cy="1066799" cx="2313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y="0" x="0"/>
          <a:ext cy="0" cx="0"/>
          <a:chOff y="0" x="0"/>
          <a:chExt cy="0" cx="0"/>
        </a:xfrm>
      </p:grpSpPr>
      <p:sp>
        <p:nvSpPr>
          <p:cNvPr id="345" name="Shape 345"/>
          <p:cNvSpPr txBox="1"/>
          <p:nvPr>
            <p:ph type="title"/>
          </p:nvPr>
        </p:nvSpPr>
        <p:spPr>
          <a:xfrm>
            <a:off y="241300" x="11620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Most Common Name?</a:t>
            </a:r>
          </a:p>
        </p:txBody>
      </p:sp>
      <p:sp>
        <p:nvSpPr>
          <p:cNvPr id="346" name="Shape 346"/>
          <p:cNvSpPr txBox="1"/>
          <p:nvPr/>
        </p:nvSpPr>
        <p:spPr>
          <a:xfrm>
            <a:off y="5705416" x="1344600"/>
            <a:ext cy="1066799" cx="1909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47" name="Shape 347"/>
          <p:cNvSpPr txBox="1"/>
          <p:nvPr/>
        </p:nvSpPr>
        <p:spPr>
          <a:xfrm>
            <a:off y="4274708" x="1344600"/>
            <a:ext cy="1066799" cx="206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48" name="Shape 348"/>
          <p:cNvSpPr txBox="1"/>
          <p:nvPr/>
        </p:nvSpPr>
        <p:spPr>
          <a:xfrm>
            <a:off y="7136125" x="1344600"/>
            <a:ext cy="1066799" cx="21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49" name="Shape 349"/>
          <p:cNvSpPr txBox="1"/>
          <p:nvPr/>
        </p:nvSpPr>
        <p:spPr>
          <a:xfrm>
            <a:off y="2844000" x="1344600"/>
            <a:ext cy="1066799" cx="3887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50" name="Shape 350"/>
          <p:cNvSpPr txBox="1"/>
          <p:nvPr/>
        </p:nvSpPr>
        <p:spPr>
          <a:xfrm>
            <a:off y="7173950" x="11505925"/>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51" name="Shape 351"/>
          <p:cNvSpPr txBox="1"/>
          <p:nvPr/>
        </p:nvSpPr>
        <p:spPr>
          <a:xfrm>
            <a:off y="2842050" x="11505925"/>
            <a:ext cy="1066799" cx="188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52" name="Shape 352"/>
          <p:cNvSpPr txBox="1"/>
          <p:nvPr/>
        </p:nvSpPr>
        <p:spPr>
          <a:xfrm>
            <a:off y="5008000" x="11505925"/>
            <a:ext cy="1066799" cx="18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53" name="Shape 353"/>
          <p:cNvSpPr txBox="1"/>
          <p:nvPr/>
        </p:nvSpPr>
        <p:spPr>
          <a:xfrm>
            <a:off y="6090975" x="11505925"/>
            <a:ext cy="1066799" cx="4035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54" name="Shape 354"/>
          <p:cNvSpPr txBox="1"/>
          <p:nvPr/>
        </p:nvSpPr>
        <p:spPr>
          <a:xfrm>
            <a:off y="5653100" x="6049446"/>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55" name="Shape 355"/>
          <p:cNvSpPr txBox="1"/>
          <p:nvPr/>
        </p:nvSpPr>
        <p:spPr>
          <a:xfrm>
            <a:off y="4197225" x="6049446"/>
            <a:ext cy="1066799" cx="3676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56" name="Shape 356"/>
          <p:cNvSpPr txBox="1"/>
          <p:nvPr/>
        </p:nvSpPr>
        <p:spPr>
          <a:xfrm>
            <a:off y="7108975" x="6049446"/>
            <a:ext cy="1066799" cx="1909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57" name="Shape 357"/>
          <p:cNvSpPr txBox="1"/>
          <p:nvPr/>
        </p:nvSpPr>
        <p:spPr>
          <a:xfrm>
            <a:off y="2741350" x="6049446"/>
            <a:ext cy="1066799" cx="18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58" name="Shape 358"/>
          <p:cNvSpPr txBox="1"/>
          <p:nvPr/>
        </p:nvSpPr>
        <p:spPr>
          <a:xfrm>
            <a:off y="3925025" x="11505925"/>
            <a:ext cy="1066799" cx="2313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pic>
        <p:nvPicPr>
          <p:cNvPr id="359" name="Shape 359"/>
          <p:cNvPicPr preferRelativeResize="0"/>
          <p:nvPr/>
        </p:nvPicPr>
        <p:blipFill rotWithShape="1">
          <a:blip r:embed="rId3">
            <a:alphaModFix/>
          </a:blip>
          <a:srcRect t="0" b="0" r="0" l="0"/>
          <a:stretch/>
        </p:blipFill>
        <p:spPr>
          <a:xfrm>
            <a:off y="3865012" x="5626050"/>
            <a:ext cy="3352799" cx="47610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y="0" x="0"/>
          <a:ext cy="0" cx="0"/>
          <a:chOff y="0" x="0"/>
          <a:chExt cy="0" cx="0"/>
        </a:xfrm>
      </p:grpSpPr>
      <p:sp>
        <p:nvSpPr>
          <p:cNvPr id="364" name="Shape 36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Many Counters with a Dictionary</a:t>
            </a:r>
          </a:p>
        </p:txBody>
      </p:sp>
      <p:sp>
        <p:nvSpPr>
          <p:cNvPr id="365" name="Shape 365"/>
          <p:cNvSpPr txBox="1"/>
          <p:nvPr>
            <p:ph idx="1" type="body"/>
          </p:nvPr>
        </p:nvSpPr>
        <p:spPr>
          <a:xfrm>
            <a:off y="2413000" x="1155700"/>
            <a:ext cy="1600199" cx="85725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One common use of dictionary is </a:t>
            </a:r>
            <a:r>
              <a:rPr strike="noStrike" u="none" b="0" cap="none" baseline="0" sz="3600" lang="en-US" i="0">
                <a:solidFill>
                  <a:srgbClr val="FFFF00"/>
                </a:solidFill>
                <a:latin typeface="Cabin"/>
                <a:ea typeface="Cabin"/>
                <a:cs typeface="Cabin"/>
                <a:sym typeface="Cabin"/>
              </a:rPr>
              <a:t>counting</a:t>
            </a:r>
            <a:r>
              <a:rPr strike="noStrike" u="none" b="0" cap="none" baseline="0" sz="3600" lang="en-US" i="0">
                <a:solidFill>
                  <a:schemeClr val="lt1"/>
                </a:solidFill>
                <a:latin typeface="Cabin"/>
                <a:ea typeface="Cabin"/>
                <a:cs typeface="Cabin"/>
                <a:sym typeface="Cabin"/>
              </a:rPr>
              <a:t> how often we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see</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something</a:t>
            </a:r>
          </a:p>
        </p:txBody>
      </p:sp>
      <p:pic>
        <p:nvPicPr>
          <p:cNvPr id="366" name="Shape 366"/>
          <p:cNvPicPr preferRelativeResize="0"/>
          <p:nvPr/>
        </p:nvPicPr>
        <p:blipFill rotWithShape="1">
          <a:blip r:embed="rId3">
            <a:alphaModFix/>
          </a:blip>
          <a:srcRect t="0" b="0" r="0" l="0"/>
          <a:stretch/>
        </p:blipFill>
        <p:spPr>
          <a:xfrm>
            <a:off y="3611562" x="10287000"/>
            <a:ext cy="3352799" cx="4760912"/>
          </a:xfrm>
          <a:prstGeom prst="rect">
            <a:avLst/>
          </a:prstGeom>
          <a:noFill/>
          <a:ln>
            <a:noFill/>
          </a:ln>
        </p:spPr>
      </p:pic>
      <p:sp>
        <p:nvSpPr>
          <p:cNvPr id="367" name="Shape 367"/>
          <p:cNvSpPr txBox="1"/>
          <p:nvPr/>
        </p:nvSpPr>
        <p:spPr>
          <a:xfrm>
            <a:off y="2781300" x="10880725"/>
            <a:ext cy="622299" cx="7985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Key</a:t>
            </a:r>
          </a:p>
        </p:txBody>
      </p:sp>
      <p:sp>
        <p:nvSpPr>
          <p:cNvPr id="368" name="Shape 368"/>
          <p:cNvSpPr txBox="1"/>
          <p:nvPr/>
        </p:nvSpPr>
        <p:spPr>
          <a:xfrm>
            <a:off y="2781300" x="13114337"/>
            <a:ext cy="622299" cx="110648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Value</a:t>
            </a:r>
          </a:p>
        </p:txBody>
      </p:sp>
      <p:sp>
        <p:nvSpPr>
          <p:cNvPr id="369" name="Shape 369"/>
          <p:cNvSpPr txBox="1"/>
          <p:nvPr/>
        </p:nvSpPr>
        <p:spPr>
          <a:xfrm>
            <a:off y="4165600" x="1803400"/>
            <a:ext cy="4267199" cx="7825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dict</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csev</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1</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1</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ccc</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csev</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1</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ccc</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csev</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2</a:t>
            </a:r>
            <a:r>
              <a:rPr strike="noStrike" u="none" b="1" cap="none" baseline="0" sz="3000" lang="en-US" i="0">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y="0" x="0"/>
          <a:ext cy="0" cx="0"/>
          <a:chOff y="0" x="0"/>
          <a:chExt cy="0" cx="0"/>
        </a:xfrm>
      </p:grpSpPr>
      <p:sp>
        <p:nvSpPr>
          <p:cNvPr id="374" name="Shape 37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Dictionary </a:t>
            </a:r>
            <a:r>
              <a:rPr strike="noStrike" u="none" b="0" cap="none" baseline="0" sz="7600" lang="en-US" i="0">
                <a:solidFill>
                  <a:srgbClr val="FF66FF"/>
                </a:solidFill>
                <a:latin typeface="Cabin"/>
                <a:ea typeface="Cabin"/>
                <a:cs typeface="Cabin"/>
                <a:sym typeface="Cabin"/>
              </a:rPr>
              <a:t>Tracebacks</a:t>
            </a:r>
          </a:p>
        </p:txBody>
      </p:sp>
      <p:sp>
        <p:nvSpPr>
          <p:cNvPr id="375" name="Shape 375"/>
          <p:cNvSpPr txBox="1"/>
          <p:nvPr>
            <p:ph idx="1" type="body"/>
          </p:nvPr>
        </p:nvSpPr>
        <p:spPr>
          <a:xfrm>
            <a:off y="2603500" x="1155700"/>
            <a:ext cy="1926599" cx="139320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It is an </a:t>
            </a:r>
            <a:r>
              <a:rPr strike="noStrike" u="none" b="0" cap="none" baseline="0" sz="3600" lang="en-US" i="0">
                <a:solidFill>
                  <a:srgbClr val="FF66FF"/>
                </a:solidFill>
                <a:latin typeface="Cabin"/>
                <a:ea typeface="Cabin"/>
                <a:cs typeface="Cabin"/>
                <a:sym typeface="Cabin"/>
              </a:rPr>
              <a:t>error</a:t>
            </a:r>
            <a:r>
              <a:rPr strike="noStrike" u="none" b="0" cap="none" baseline="0" sz="3600" lang="en-US" i="0">
                <a:solidFill>
                  <a:schemeClr val="lt1"/>
                </a:solidFill>
                <a:latin typeface="Cabin"/>
                <a:ea typeface="Cabin"/>
                <a:cs typeface="Cabin"/>
                <a:sym typeface="Cabin"/>
              </a:rPr>
              <a:t> to reference a key which is not in the dictionary</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can use the </a:t>
            </a:r>
            <a:r>
              <a:rPr strike="noStrike" u="none" b="0" cap="none" baseline="0" sz="3600" lang="en-US" i="0">
                <a:solidFill>
                  <a:srgbClr val="00FF00"/>
                </a:solidFill>
                <a:latin typeface="Cabin"/>
                <a:ea typeface="Cabin"/>
                <a:cs typeface="Cabin"/>
                <a:sym typeface="Cabin"/>
              </a:rPr>
              <a:t>in</a:t>
            </a:r>
            <a:r>
              <a:rPr strike="noStrike" u="none" b="0" cap="none" baseline="0" sz="3600" lang="en-US" i="0">
                <a:solidFill>
                  <a:schemeClr val="lt1"/>
                </a:solidFill>
                <a:latin typeface="Cabin"/>
                <a:ea typeface="Cabin"/>
                <a:cs typeface="Cabin"/>
                <a:sym typeface="Cabin"/>
              </a:rPr>
              <a:t> operator to see if a key is in the dictionary</a:t>
            </a:r>
          </a:p>
        </p:txBody>
      </p:sp>
      <p:sp>
        <p:nvSpPr>
          <p:cNvPr id="376" name="Shape 376"/>
          <p:cNvSpPr txBox="1"/>
          <p:nvPr/>
        </p:nvSpPr>
        <p:spPr>
          <a:xfrm>
            <a:off y="4786950" x="3928225"/>
            <a:ext cy="3746400" cx="9056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ccc = </a:t>
            </a:r>
            <a:r>
              <a:rPr strike="noStrike" u="none" b="1" cap="none" baseline="0" sz="3000" lang="en-US" i="0">
                <a:solidFill>
                  <a:srgbClr val="00FFFF"/>
                </a:solidFill>
                <a:latin typeface="Courier New"/>
                <a:ea typeface="Courier New"/>
                <a:cs typeface="Courier New"/>
                <a:sym typeface="Courier New"/>
              </a:rPr>
              <a:t>dict()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a:t>
            </a:r>
            <a:r>
              <a:rPr strike="noStrike" u="none" b="1" cap="none" baseline="0" sz="3000" lang="en-US" i="0">
                <a:solidFill>
                  <a:srgbClr val="FF0000"/>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00"/>
                </a:solidFill>
                <a:latin typeface="Courier New"/>
                <a:ea typeface="Courier New"/>
                <a:cs typeface="Courier New"/>
                <a:sym typeface="Courier New"/>
              </a:rPr>
              <a:t> </a:t>
            </a:r>
            <a:r>
              <a:rPr strike="noStrike" u="none" b="1" cap="none" baseline="0" sz="3000" lang="en-US" i="0">
                <a:solidFill>
                  <a:srgbClr val="FF66FF"/>
                </a:solidFill>
                <a:latin typeface="Courier New"/>
                <a:ea typeface="Courier New"/>
                <a:cs typeface="Courier New"/>
                <a:sym typeface="Courier New"/>
              </a:rPr>
              <a:t>ccc['csev']</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Traceback (most recent call last):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File "&lt;stdin&gt;", line 1, in &lt;module&gt;</a:t>
            </a:r>
          </a:p>
          <a:p>
            <a:pPr algn="l" rtl="0" lvl="0" marR="0" indent="0" marL="0">
              <a:lnSpc>
                <a:spcPct val="100000"/>
              </a:lnSpc>
              <a:spcBef>
                <a:spcPts val="0"/>
              </a:spcBef>
              <a:spcAft>
                <a:spcPts val="0"/>
              </a:spcAft>
              <a:buClr>
                <a:srgbClr val="FF66FF"/>
              </a:buClr>
              <a:buSzPct val="25000"/>
              <a:buFont typeface="Cabin"/>
              <a:buNone/>
            </a:pPr>
            <a:r>
              <a:rPr strike="noStrike" u="none" b="1" cap="none" baseline="0" sz="3000" lang="en-US" i="0">
                <a:solidFill>
                  <a:srgbClr val="FF66FF"/>
                </a:solidFill>
                <a:latin typeface="Courier New"/>
                <a:ea typeface="Courier New"/>
                <a:cs typeface="Courier New"/>
                <a:sym typeface="Courier New"/>
              </a:rPr>
              <a:t>KeyError: 'csev'</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'csev' </a:t>
            </a:r>
            <a:r>
              <a:rPr strike="noStrike" u="none" b="1" cap="none" baseline="0" sz="3000" lang="en-US" i="0">
                <a:solidFill>
                  <a:srgbClr val="FFFF00"/>
                </a:solidFill>
                <a:latin typeface="Courier New"/>
                <a:ea typeface="Courier New"/>
                <a:cs typeface="Courier New"/>
                <a:sym typeface="Courier New"/>
              </a:rPr>
              <a:t>in</a:t>
            </a:r>
            <a:r>
              <a:rPr strike="noStrike" u="none" b="1" cap="none" baseline="0" sz="3000" lang="en-US" i="0">
                <a:solidFill>
                  <a:schemeClr val="lt1"/>
                </a:solidFill>
                <a:latin typeface="Courier New"/>
                <a:ea typeface="Courier New"/>
                <a:cs typeface="Courier New"/>
                <a:sym typeface="Courier New"/>
              </a:rPr>
              <a:t> ccc</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False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y="0" x="0"/>
          <a:ext cy="0" cx="0"/>
          <a:chOff y="0" x="0"/>
          <a:chExt cy="0" cx="0"/>
        </a:xfrm>
      </p:grpSpPr>
      <p:sp>
        <p:nvSpPr>
          <p:cNvPr id="381" name="Shape 38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When we see a new name</a:t>
            </a:r>
          </a:p>
        </p:txBody>
      </p:sp>
      <p:sp>
        <p:nvSpPr>
          <p:cNvPr id="382" name="Shape 382"/>
          <p:cNvSpPr txBox="1"/>
          <p:nvPr>
            <p:ph idx="1" type="body"/>
          </p:nvPr>
        </p:nvSpPr>
        <p:spPr>
          <a:xfrm>
            <a:off y="2374900" x="1155700"/>
            <a:ext cy="1714500"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we encounter a new name, we need to add a new entry in the </a:t>
            </a:r>
            <a:r>
              <a:rPr strike="noStrike" u="none" b="0" cap="none" baseline="0" sz="3600" lang="en-US" i="0">
                <a:solidFill>
                  <a:srgbClr val="FF00FF"/>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and if this the second or later time we have seen the </a:t>
            </a:r>
            <a:r>
              <a:rPr strike="noStrike" u="none" b="0" cap="none" baseline="0" sz="3600" lang="en-US" i="0">
                <a:solidFill>
                  <a:srgbClr val="00FF00"/>
                </a:solidFill>
                <a:latin typeface="Cabin"/>
                <a:ea typeface="Cabin"/>
                <a:cs typeface="Cabin"/>
                <a:sym typeface="Cabin"/>
              </a:rPr>
              <a:t>name</a:t>
            </a:r>
            <a:r>
              <a:rPr strike="noStrike" u="none" b="0" cap="none" baseline="0" sz="3600" lang="en-US" i="0">
                <a:solidFill>
                  <a:schemeClr val="lt1"/>
                </a:solidFill>
                <a:latin typeface="Cabin"/>
                <a:ea typeface="Cabin"/>
                <a:cs typeface="Cabin"/>
                <a:sym typeface="Cabin"/>
              </a:rPr>
              <a:t>, we simply add one to the count in the </a:t>
            </a:r>
            <a:r>
              <a:rPr strike="noStrike" u="none" b="0" cap="none" baseline="0" sz="3600" lang="en-US" i="0">
                <a:solidFill>
                  <a:srgbClr val="FF00FF"/>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under that </a:t>
            </a:r>
            <a:r>
              <a:rPr strike="noStrike" u="none" b="0" cap="none" baseline="0" sz="3600" lang="en-US" i="0">
                <a:solidFill>
                  <a:srgbClr val="00FF00"/>
                </a:solidFill>
                <a:latin typeface="Cabin"/>
                <a:ea typeface="Cabin"/>
                <a:cs typeface="Cabin"/>
                <a:sym typeface="Cabin"/>
              </a:rPr>
              <a:t>name</a:t>
            </a:r>
          </a:p>
        </p:txBody>
      </p:sp>
      <p:sp>
        <p:nvSpPr>
          <p:cNvPr id="383" name="Shape 383"/>
          <p:cNvSpPr txBox="1"/>
          <p:nvPr/>
        </p:nvSpPr>
        <p:spPr>
          <a:xfrm>
            <a:off y="4478400" x="1308150"/>
            <a:ext cy="3446400" cx="11463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chemeClr val="lt1"/>
                </a:solidFill>
                <a:latin typeface="Courier New"/>
                <a:ea typeface="Courier New"/>
                <a:cs typeface="Courier New"/>
                <a:sym typeface="Courier New"/>
              </a:rPr>
              <a:t> = </a:t>
            </a:r>
            <a:r>
              <a:rPr strike="noStrike" u="none" b="1" cap="none" baseline="0" sz="2600" lang="en-US" i="0">
                <a:solidFill>
                  <a:srgbClr val="FF00FF"/>
                </a:solidFill>
                <a:latin typeface="Courier New"/>
                <a:ea typeface="Courier New"/>
                <a:cs typeface="Courier New"/>
                <a:sym typeface="Courier New"/>
              </a:rPr>
              <a:t>dict</a:t>
            </a:r>
            <a:r>
              <a:rPr strike="noStrike" u="none" b="1" cap="none" baseline="0" sz="26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600" lang="en-US" i="0">
                <a:solidFill>
                  <a:srgbClr val="00FF00"/>
                </a:solidFill>
                <a:latin typeface="Courier New"/>
                <a:ea typeface="Courier New"/>
                <a:cs typeface="Courier New"/>
                <a:sym typeface="Courier New"/>
              </a:rPr>
              <a:t>names</a:t>
            </a:r>
            <a:r>
              <a:rPr strike="noStrike" u="none" b="1" cap="none" baseline="0" sz="2600" lang="en-US" i="0">
                <a:solidFill>
                  <a:schemeClr val="lt1"/>
                </a:solidFill>
                <a:latin typeface="Courier New"/>
                <a:ea typeface="Courier New"/>
                <a:cs typeface="Courier New"/>
                <a:sym typeface="Courier New"/>
              </a:rPr>
              <a:t> = ['csev', 'cwen', 'csev', 'zqian', 'cwen']</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600" lang="en-US" i="0">
                <a:solidFill>
                  <a:srgbClr val="FFFF00"/>
                </a:solidFill>
                <a:latin typeface="Courier New"/>
                <a:ea typeface="Courier New"/>
                <a:cs typeface="Courier New"/>
                <a:sym typeface="Courier New"/>
              </a:rPr>
              <a:t>for</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FFFF00"/>
                </a:solidFill>
                <a:latin typeface="Courier New"/>
                <a:ea typeface="Courier New"/>
                <a:cs typeface="Courier New"/>
                <a:sym typeface="Courier New"/>
              </a:rPr>
              <a:t>in</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names</a:t>
            </a:r>
            <a:r>
              <a:rPr strike="noStrike" u="none" b="1" cap="none" baseline="0" sz="26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FFFF00"/>
                </a:solidFill>
                <a:latin typeface="Courier New"/>
                <a:ea typeface="Courier New"/>
                <a:cs typeface="Courier New"/>
                <a:sym typeface="Courier New"/>
              </a:rPr>
              <a:t> if </a:t>
            </a:r>
            <a:r>
              <a:rPr strike="noStrike" u="none" b="1" cap="none" baseline="0" sz="2600" lang="en-US" i="0">
                <a:solidFill>
                  <a:srgbClr val="00FF00"/>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FFFF00"/>
                </a:solidFill>
                <a:latin typeface="Courier New"/>
                <a:ea typeface="Courier New"/>
                <a:cs typeface="Courier New"/>
                <a:sym typeface="Courier New"/>
              </a:rPr>
              <a:t>not in</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rgbClr val="00FFFF"/>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FFFF00"/>
                </a:solidFill>
                <a:latin typeface="Courier New"/>
                <a:ea typeface="Courier New"/>
                <a:cs typeface="Courier New"/>
                <a:sym typeface="Courier New"/>
              </a:rPr>
              <a:t>else</a:t>
            </a:r>
            <a:r>
              <a:rPr strike="noStrike" u="none" b="1" cap="none" baseline="0" sz="26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rgbClr val="00FFFF"/>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 </a:t>
            </a: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rgbClr val="00FFFF"/>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600" lang="en-US" i="0">
                <a:solidFill>
                  <a:srgbClr val="FFFF00"/>
                </a:solidFill>
                <a:latin typeface="Courier New"/>
                <a:ea typeface="Courier New"/>
                <a:cs typeface="Courier New"/>
                <a:sym typeface="Courier New"/>
              </a:rPr>
              <a:t>print</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counts</a:t>
            </a:r>
          </a:p>
        </p:txBody>
      </p:sp>
      <p:sp>
        <p:nvSpPr>
          <p:cNvPr id="384" name="Shape 384"/>
          <p:cNvSpPr txBox="1"/>
          <p:nvPr/>
        </p:nvSpPr>
        <p:spPr>
          <a:xfrm>
            <a:off y="8217050" x="9004375"/>
            <a:ext cy="698400" cx="7118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t>
            </a:r>
            <a:r>
              <a:rPr strike="noStrike" u="none" b="0" cap="none" baseline="0" sz="3600" lang="en-US" i="0">
                <a:solidFill>
                  <a:srgbClr val="00FFFF"/>
                </a:solidFill>
                <a:latin typeface="Cabin"/>
                <a:ea typeface="Cabin"/>
                <a:cs typeface="Cabin"/>
                <a:sym typeface="Cabin"/>
              </a:rPr>
              <a:t>'csev'</a:t>
            </a:r>
            <a:r>
              <a:rPr strike="noStrike" u="none" b="0" cap="none" baseline="0" sz="3600" lang="en-US" i="0">
                <a:solidFill>
                  <a:srgbClr val="FF00FF"/>
                </a:solidFill>
                <a:latin typeface="Cabin"/>
                <a:ea typeface="Cabin"/>
                <a:cs typeface="Cabin"/>
                <a:sym typeface="Cabin"/>
              </a:rPr>
              <a:t>: 2, </a:t>
            </a:r>
            <a:r>
              <a:rPr strike="noStrike" u="none" b="0" cap="none" baseline="0" sz="3600" lang="en-US" i="0">
                <a:solidFill>
                  <a:srgbClr val="00FFFF"/>
                </a:solidFill>
                <a:latin typeface="Cabin"/>
                <a:ea typeface="Cabin"/>
                <a:cs typeface="Cabin"/>
                <a:sym typeface="Cabin"/>
              </a:rPr>
              <a:t>'zqian'</a:t>
            </a:r>
            <a:r>
              <a:rPr strike="noStrike" u="none" b="0" cap="none" baseline="0" sz="3600" lang="en-US" i="0">
                <a:solidFill>
                  <a:srgbClr val="FF00FF"/>
                </a:solidFill>
                <a:latin typeface="Cabin"/>
                <a:ea typeface="Cabin"/>
                <a:cs typeface="Cabin"/>
                <a:sym typeface="Cabin"/>
              </a:rPr>
              <a:t>: 1,</a:t>
            </a:r>
            <a:r>
              <a:rPr strike="noStrike" u="none" b="0" cap="none" baseline="0" sz="3600" lang="en-US" i="0">
                <a:solidFill>
                  <a:srgbClr val="00FFFF"/>
                </a:solidFill>
                <a:latin typeface="Cabin"/>
                <a:ea typeface="Cabin"/>
                <a:cs typeface="Cabin"/>
                <a:sym typeface="Cabin"/>
              </a:rPr>
              <a:t> 'cwen'</a:t>
            </a:r>
            <a:r>
              <a:rPr strike="noStrike" u="none" b="0" cap="none" baseline="0" sz="3600" lang="en-US" i="0">
                <a:solidFill>
                  <a:srgbClr val="FF00FF"/>
                </a:solidFill>
                <a:latin typeface="Cabin"/>
                <a:ea typeface="Cabin"/>
                <a:cs typeface="Cabin"/>
                <a:sym typeface="Cabin"/>
              </a:rPr>
              <a:t>: 2}</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y="0" x="0"/>
          <a:ext cy="0" cx="0"/>
          <a:chOff y="0" x="0"/>
          <a:chExt cy="0" cx="0"/>
        </a:xfrm>
      </p:grpSpPr>
      <p:sp>
        <p:nvSpPr>
          <p:cNvPr id="389" name="Shape 38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The </a:t>
            </a:r>
            <a:r>
              <a:rPr strike="noStrike" u="none" b="0" cap="none" baseline="0" sz="7600" lang="en-US" i="0">
                <a:solidFill>
                  <a:srgbClr val="FF00FF"/>
                </a:solidFill>
                <a:latin typeface="Cabin"/>
                <a:ea typeface="Cabin"/>
                <a:cs typeface="Cabin"/>
                <a:sym typeface="Cabin"/>
              </a:rPr>
              <a:t>get</a:t>
            </a:r>
            <a:r>
              <a:rPr strike="noStrike" u="none" b="0" cap="none" baseline="0" sz="7600" lang="en-US" i="0">
                <a:solidFill>
                  <a:schemeClr val="lt1"/>
                </a:solidFill>
                <a:latin typeface="Cabin"/>
                <a:ea typeface="Cabin"/>
                <a:cs typeface="Cabin"/>
                <a:sym typeface="Cabin"/>
              </a:rPr>
              <a:t> method for dictionaries</a:t>
            </a:r>
          </a:p>
        </p:txBody>
      </p:sp>
      <p:sp>
        <p:nvSpPr>
          <p:cNvPr id="390" name="Shape 390"/>
          <p:cNvSpPr txBox="1"/>
          <p:nvPr>
            <p:ph idx="1" type="body"/>
          </p:nvPr>
        </p:nvSpPr>
        <p:spPr>
          <a:xfrm>
            <a:off y="2603500" x="1155700"/>
            <a:ext cy="4306200" cx="65025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This pattern of checking to see if a </a:t>
            </a:r>
            <a:r>
              <a:rPr strike="noStrike" u="none" b="0" cap="none" baseline="0" sz="3600" lang="en-US" i="0">
                <a:solidFill>
                  <a:srgbClr val="00FFFF"/>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is already in a dictionary and assuming a default value if the </a:t>
            </a:r>
            <a:r>
              <a:rPr strike="noStrike" u="none" b="0" cap="none" baseline="0" sz="3600" lang="en-US" i="0">
                <a:solidFill>
                  <a:srgbClr val="00FFFF"/>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is not there is so common, that there is a </a:t>
            </a:r>
            <a:r>
              <a:rPr strike="noStrike" u="none" b="0" cap="none" baseline="0" sz="3600" lang="en-US" i="0">
                <a:solidFill>
                  <a:srgbClr val="FF00FF"/>
                </a:solidFill>
                <a:latin typeface="Cabin"/>
                <a:ea typeface="Cabin"/>
                <a:cs typeface="Cabin"/>
                <a:sym typeface="Cabin"/>
              </a:rPr>
              <a:t>method</a:t>
            </a:r>
            <a:r>
              <a:rPr strike="noStrike" u="none" b="0" cap="none" baseline="0" sz="3600" lang="en-US" i="0">
                <a:solidFill>
                  <a:schemeClr val="lt1"/>
                </a:solidFill>
                <a:latin typeface="Cabin"/>
                <a:ea typeface="Cabin"/>
                <a:cs typeface="Cabin"/>
                <a:sym typeface="Cabin"/>
              </a:rPr>
              <a:t> called </a:t>
            </a:r>
            <a:r>
              <a:rPr strike="noStrike" u="none" b="0" cap="none" baseline="0" sz="3600" lang="en-US" i="0">
                <a:solidFill>
                  <a:srgbClr val="FF00FF"/>
                </a:solidFill>
                <a:latin typeface="Cabin"/>
                <a:ea typeface="Cabin"/>
                <a:cs typeface="Cabin"/>
                <a:sym typeface="Cabin"/>
              </a:rPr>
              <a:t>get</a:t>
            </a:r>
            <a:r>
              <a:rPr strike="noStrike" u="none" b="0" cap="none" baseline="0" sz="3600" lang="en-US" i="0">
                <a:solidFill>
                  <a:schemeClr val="lt1"/>
                </a:solidFill>
                <a:latin typeface="Cabin"/>
                <a:ea typeface="Cabin"/>
                <a:cs typeface="Cabin"/>
                <a:sym typeface="Cabin"/>
              </a:rPr>
              <a:t>() that does this for us</a:t>
            </a:r>
          </a:p>
        </p:txBody>
      </p:sp>
      <p:sp>
        <p:nvSpPr>
          <p:cNvPr id="391" name="Shape 391"/>
          <p:cNvSpPr txBox="1"/>
          <p:nvPr/>
        </p:nvSpPr>
        <p:spPr>
          <a:xfrm>
            <a:off y="3070225" x="9232900"/>
            <a:ext cy="2216099" cx="6502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 if </a:t>
            </a:r>
            <a:r>
              <a:rPr strike="noStrike" u="none" b="1" cap="none" baseline="0" sz="3000" lang="en-US" i="0">
                <a:solidFill>
                  <a:srgbClr val="00FF00"/>
                </a:solidFill>
                <a:latin typeface="Courier New"/>
                <a:ea typeface="Courier New"/>
                <a:cs typeface="Courier New"/>
                <a:sym typeface="Courier New"/>
              </a:rPr>
              <a:t>name</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in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x =</a:t>
            </a:r>
            <a:r>
              <a:rPr strike="noStrike" u="none" b="1" cap="none" baseline="0" sz="3000" lang="en-US" i="0">
                <a:solidFill>
                  <a:srgbClr val="00FF00"/>
                </a:solidFill>
                <a:latin typeface="Courier New"/>
                <a:ea typeface="Courier New"/>
                <a:cs typeface="Courier New"/>
                <a:sym typeface="Courier New"/>
              </a:rPr>
              <a:t> counts</a:t>
            </a:r>
            <a:r>
              <a:rPr strike="noStrike" u="none" b="1" cap="none" baseline="0" sz="3000" lang="en-US" i="0">
                <a:solidFill>
                  <a:srgbClr val="00FFFF"/>
                </a:solidFill>
                <a:latin typeface="Courier New"/>
                <a:ea typeface="Courier New"/>
                <a:cs typeface="Courier New"/>
                <a:sym typeface="Courier New"/>
              </a:rPr>
              <a:t>[name]</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else</a:t>
            </a:r>
            <a:r>
              <a:rPr strike="noStrike" u="none" b="1" cap="none" baseline="0" sz="30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x =</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0</a:t>
            </a:r>
          </a:p>
        </p:txBody>
      </p:sp>
      <p:sp>
        <p:nvSpPr>
          <p:cNvPr id="392" name="Shape 392"/>
          <p:cNvSpPr txBox="1"/>
          <p:nvPr/>
        </p:nvSpPr>
        <p:spPr>
          <a:xfrm>
            <a:off y="6019800" x="9728200"/>
            <a:ext cy="622199" cx="60444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1" cap="none" baseline="0" sz="3000" lang="en-US" i="0">
                <a:solidFill>
                  <a:srgbClr val="FFFF00"/>
                </a:solidFill>
                <a:latin typeface="Courier New"/>
                <a:ea typeface="Courier New"/>
                <a:cs typeface="Courier New"/>
                <a:sym typeface="Courier New"/>
              </a:rPr>
              <a:t>x =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rgbClr val="FF00FF"/>
                </a:solidFill>
                <a:latin typeface="Courier New"/>
                <a:ea typeface="Courier New"/>
                <a:cs typeface="Courier New"/>
                <a:sym typeface="Courier New"/>
              </a:rPr>
              <a:t>.get</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00FFFF"/>
                </a:solidFill>
                <a:latin typeface="Courier New"/>
                <a:ea typeface="Courier New"/>
                <a:cs typeface="Courier New"/>
                <a:sym typeface="Courier New"/>
              </a:rPr>
              <a:t>name</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0</a:t>
            </a:r>
            <a:r>
              <a:rPr strike="noStrike" u="none" b="1" cap="none" baseline="0" sz="3000" lang="en-US" i="0">
                <a:solidFill>
                  <a:schemeClr val="lt1"/>
                </a:solidFill>
                <a:latin typeface="Courier New"/>
                <a:ea typeface="Courier New"/>
                <a:cs typeface="Courier New"/>
                <a:sym typeface="Courier New"/>
              </a:rPr>
              <a:t>)</a:t>
            </a:r>
          </a:p>
        </p:txBody>
      </p:sp>
      <p:sp>
        <p:nvSpPr>
          <p:cNvPr id="393" name="Shape 393"/>
          <p:cNvSpPr txBox="1"/>
          <p:nvPr/>
        </p:nvSpPr>
        <p:spPr>
          <a:xfrm>
            <a:off y="7423225" x="847750"/>
            <a:ext cy="1143000" cx="7118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Default value if key does not exist (and no Traceback).</a:t>
            </a:r>
          </a:p>
        </p:txBody>
      </p:sp>
      <p:sp>
        <p:nvSpPr>
          <p:cNvPr id="394" name="Shape 394"/>
          <p:cNvSpPr txBox="1"/>
          <p:nvPr/>
        </p:nvSpPr>
        <p:spPr>
          <a:xfrm>
            <a:off y="7924800" x="9004375"/>
            <a:ext cy="698400" cx="7118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t>
            </a:r>
            <a:r>
              <a:rPr strike="noStrike" u="none" b="0" cap="none" baseline="0" sz="3600" lang="en-US" i="0">
                <a:solidFill>
                  <a:srgbClr val="00FFFF"/>
                </a:solidFill>
                <a:latin typeface="Cabin"/>
                <a:ea typeface="Cabin"/>
                <a:cs typeface="Cabin"/>
                <a:sym typeface="Cabin"/>
              </a:rPr>
              <a:t>'csev'</a:t>
            </a:r>
            <a:r>
              <a:rPr strike="noStrike" u="none" b="0" cap="none" baseline="0" sz="3600" lang="en-US" i="0">
                <a:solidFill>
                  <a:srgbClr val="FF00FF"/>
                </a:solidFill>
                <a:latin typeface="Cabin"/>
                <a:ea typeface="Cabin"/>
                <a:cs typeface="Cabin"/>
                <a:sym typeface="Cabin"/>
              </a:rPr>
              <a:t>: 2, </a:t>
            </a:r>
            <a:r>
              <a:rPr strike="noStrike" u="none" b="0" cap="none" baseline="0" sz="3600" lang="en-US" i="0">
                <a:solidFill>
                  <a:srgbClr val="00FFFF"/>
                </a:solidFill>
                <a:latin typeface="Cabin"/>
                <a:ea typeface="Cabin"/>
                <a:cs typeface="Cabin"/>
                <a:sym typeface="Cabin"/>
              </a:rPr>
              <a:t>'zqian'</a:t>
            </a:r>
            <a:r>
              <a:rPr strike="noStrike" u="none" b="0" cap="none" baseline="0" sz="3600" lang="en-US" i="0">
                <a:solidFill>
                  <a:srgbClr val="FF00FF"/>
                </a:solidFill>
                <a:latin typeface="Cabin"/>
                <a:ea typeface="Cabin"/>
                <a:cs typeface="Cabin"/>
                <a:sym typeface="Cabin"/>
              </a:rPr>
              <a:t>: 1,</a:t>
            </a:r>
            <a:r>
              <a:rPr strike="noStrike" u="none" b="0" cap="none" baseline="0" sz="3600" lang="en-US" i="0">
                <a:solidFill>
                  <a:srgbClr val="00FFFF"/>
                </a:solidFill>
                <a:latin typeface="Cabin"/>
                <a:ea typeface="Cabin"/>
                <a:cs typeface="Cabin"/>
                <a:sym typeface="Cabin"/>
              </a:rPr>
              <a:t> 'cwen'</a:t>
            </a:r>
            <a:r>
              <a:rPr strike="noStrike" u="none" b="0" cap="none" baseline="0" sz="3600" lang="en-US" i="0">
                <a:solidFill>
                  <a:srgbClr val="FF00FF"/>
                </a:solidFill>
                <a:latin typeface="Cabin"/>
                <a:ea typeface="Cabin"/>
                <a:cs typeface="Cabin"/>
                <a:sym typeface="Cabin"/>
              </a:rPr>
              <a:t>: 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241300" x="838200"/>
            <a:ext cy="2298699" cx="1092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What is a Collection?</a:t>
            </a:r>
          </a:p>
        </p:txBody>
      </p:sp>
      <p:sp>
        <p:nvSpPr>
          <p:cNvPr id="209" name="Shape 209"/>
          <p:cNvSpPr txBox="1"/>
          <p:nvPr>
            <p:ph idx="1" type="body"/>
          </p:nvPr>
        </p:nvSpPr>
        <p:spPr>
          <a:xfrm>
            <a:off y="2603500" x="1155700"/>
            <a:ext cy="5702399" cx="130788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 collection is nice because we can put more than one value in </a:t>
            </a:r>
            <a:r>
              <a:rPr sz="3600" lang="en-US">
                <a:solidFill>
                  <a:schemeClr val="lt1"/>
                </a:solidFill>
                <a:latin typeface="Cabin"/>
                <a:ea typeface="Cabin"/>
                <a:cs typeface="Cabin"/>
                <a:sym typeface="Cabin"/>
              </a:rPr>
              <a:t>it</a:t>
            </a:r>
            <a:r>
              <a:rPr strike="noStrike" u="none" b="0" cap="none" baseline="0" sz="3600" lang="en-US" i="0">
                <a:solidFill>
                  <a:schemeClr val="lt1"/>
                </a:solidFill>
                <a:latin typeface="Cabin"/>
                <a:ea typeface="Cabin"/>
                <a:cs typeface="Cabin"/>
                <a:sym typeface="Cabin"/>
              </a:rPr>
              <a:t> and carry them all around in one convenient package</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have a bunch of values in a single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variable</a:t>
            </a:r>
            <a:r>
              <a:rPr strike="noStrike" u="none" b="0" cap="none" baseline="0" sz="3600" lang="en-US" i="0">
                <a:solidFill>
                  <a:schemeClr val="lt1"/>
                </a:solidFill>
                <a:latin typeface="Arial"/>
                <a:ea typeface="Arial"/>
                <a:cs typeface="Arial"/>
                <a:sym typeface="Arial"/>
              </a:rPr>
              <a:t>”</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do this by having more than one place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in</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the variable</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have ways of finding the different places in the variable</a:t>
            </a:r>
          </a:p>
        </p:txBody>
      </p:sp>
      <p:pic>
        <p:nvPicPr>
          <p:cNvPr id="210" name="Shape 210"/>
          <p:cNvPicPr preferRelativeResize="0"/>
          <p:nvPr/>
        </p:nvPicPr>
        <p:blipFill rotWithShape="1">
          <a:blip r:embed="rId3">
            <a:alphaModFix/>
          </a:blip>
          <a:srcRect t="0" b="0" r="0" l="0"/>
          <a:stretch/>
        </p:blipFill>
        <p:spPr>
          <a:xfrm>
            <a:off y="506050" x="12279950"/>
            <a:ext cy="2265300" cx="31368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y="0" x="0"/>
          <a:ext cy="0" cx="0"/>
          <a:chOff y="0" x="0"/>
          <a:chExt cy="0" cx="0"/>
        </a:xfrm>
      </p:grpSpPr>
      <p:sp>
        <p:nvSpPr>
          <p:cNvPr id="399" name="Shape 39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Simplified counting with </a:t>
            </a:r>
            <a:r>
              <a:rPr strike="noStrike" u="none" b="0" cap="none" baseline="0" sz="7600" lang="en-US" i="0">
                <a:solidFill>
                  <a:srgbClr val="FF00FF"/>
                </a:solidFill>
                <a:latin typeface="Cabin"/>
                <a:ea typeface="Cabin"/>
                <a:cs typeface="Cabin"/>
                <a:sym typeface="Cabin"/>
              </a:rPr>
              <a:t>get</a:t>
            </a:r>
            <a:r>
              <a:rPr strike="noStrike" u="none" b="0" cap="none" baseline="0" sz="7600" lang="en-US" i="0">
                <a:solidFill>
                  <a:srgbClr val="FFFF00"/>
                </a:solidFill>
                <a:latin typeface="Cabin"/>
                <a:ea typeface="Cabin"/>
                <a:cs typeface="Cabin"/>
                <a:sym typeface="Cabin"/>
              </a:rPr>
              <a:t>()</a:t>
            </a:r>
          </a:p>
        </p:txBody>
      </p:sp>
      <p:sp>
        <p:nvSpPr>
          <p:cNvPr id="400" name="Shape 400"/>
          <p:cNvSpPr txBox="1"/>
          <p:nvPr>
            <p:ph idx="1" type="body"/>
          </p:nvPr>
        </p:nvSpPr>
        <p:spPr>
          <a:xfrm>
            <a:off y="2730500" x="1155700"/>
            <a:ext cy="1714500"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can use </a:t>
            </a:r>
            <a:r>
              <a:rPr strike="noStrike" u="none" b="0" cap="none" baseline="0" sz="3600" lang="en-US" i="0">
                <a:solidFill>
                  <a:srgbClr val="FF00FF"/>
                </a:solidFill>
                <a:latin typeface="Cabin"/>
                <a:ea typeface="Cabin"/>
                <a:cs typeface="Cabin"/>
                <a:sym typeface="Cabin"/>
              </a:rPr>
              <a:t>get</a:t>
            </a:r>
            <a:r>
              <a:rPr strike="noStrike" u="none" b="0" cap="none" baseline="0" sz="3600" lang="en-US" i="0">
                <a:solidFill>
                  <a:schemeClr val="lt1"/>
                </a:solidFill>
                <a:latin typeface="Cabin"/>
                <a:ea typeface="Cabin"/>
                <a:cs typeface="Cabin"/>
                <a:sym typeface="Cabin"/>
              </a:rPr>
              <a:t>() and provide a </a:t>
            </a:r>
            <a:r>
              <a:rPr strike="noStrike" u="none" b="0" cap="none" baseline="0" sz="3600" lang="en-US" i="0">
                <a:solidFill>
                  <a:srgbClr val="FF7F00"/>
                </a:solidFill>
                <a:latin typeface="Cabin"/>
                <a:ea typeface="Cabin"/>
                <a:cs typeface="Cabin"/>
                <a:sym typeface="Cabin"/>
              </a:rPr>
              <a:t>default value of zero</a:t>
            </a:r>
            <a:r>
              <a:rPr strike="noStrike" u="none" b="0" cap="none" baseline="0" sz="3600" lang="en-US" i="0">
                <a:solidFill>
                  <a:schemeClr val="lt1"/>
                </a:solidFill>
                <a:latin typeface="Cabin"/>
                <a:ea typeface="Cabin"/>
                <a:cs typeface="Cabin"/>
                <a:sym typeface="Cabin"/>
              </a:rPr>
              <a:t> when the </a:t>
            </a:r>
            <a:r>
              <a:rPr strike="noStrike" u="none" b="0" cap="none" baseline="0" sz="3600" lang="en-US" i="0">
                <a:solidFill>
                  <a:srgbClr val="00FFFF"/>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is not yet in the dictionary - and then just add one</a:t>
            </a:r>
          </a:p>
        </p:txBody>
      </p:sp>
      <p:sp>
        <p:nvSpPr>
          <p:cNvPr id="401" name="Shape 401"/>
          <p:cNvSpPr txBox="1"/>
          <p:nvPr/>
        </p:nvSpPr>
        <p:spPr>
          <a:xfrm>
            <a:off y="5062549" x="1858961"/>
            <a:ext cy="2155799" cx="10558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chemeClr val="lt1"/>
                </a:solidFill>
                <a:latin typeface="Courier New"/>
                <a:ea typeface="Courier New"/>
                <a:cs typeface="Courier New"/>
                <a:sym typeface="Courier New"/>
              </a:rPr>
              <a:t> = </a:t>
            </a:r>
            <a:r>
              <a:rPr strike="noStrike" u="none" b="1" cap="none" baseline="0" sz="2800" lang="en-US" i="0">
                <a:solidFill>
                  <a:srgbClr val="FF00FF"/>
                </a:solidFill>
                <a:latin typeface="Courier New"/>
                <a:ea typeface="Courier New"/>
                <a:cs typeface="Courier New"/>
                <a:sym typeface="Courier New"/>
              </a:rPr>
              <a:t>dict</a:t>
            </a:r>
            <a:r>
              <a:rPr strike="noStrike" u="none" b="1" cap="none" baseline="0" sz="2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800" lang="en-US" i="0">
                <a:solidFill>
                  <a:srgbClr val="00FF00"/>
                </a:solidFill>
                <a:latin typeface="Courier New"/>
                <a:ea typeface="Courier New"/>
                <a:cs typeface="Courier New"/>
                <a:sym typeface="Courier New"/>
              </a:rPr>
              <a:t>names</a:t>
            </a:r>
            <a:r>
              <a:rPr strike="noStrike" u="none" b="1" cap="none" baseline="0" sz="2800" lang="en-US" i="0">
                <a:solidFill>
                  <a:schemeClr val="lt1"/>
                </a:solidFill>
                <a:latin typeface="Courier New"/>
                <a:ea typeface="Courier New"/>
                <a:cs typeface="Courier New"/>
                <a:sym typeface="Courier New"/>
              </a:rPr>
              <a:t> = ['csev', 'cwen', 'csev', 'zqian', 'cwen']</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800" lang="en-US" i="0">
                <a:solidFill>
                  <a:srgbClr val="FFFF00"/>
                </a:solidFill>
                <a:latin typeface="Courier New"/>
                <a:ea typeface="Courier New"/>
                <a:cs typeface="Courier New"/>
                <a:sym typeface="Courier New"/>
              </a:rPr>
              <a:t>for</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name</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FFFF00"/>
                </a:solidFill>
                <a:latin typeface="Courier New"/>
                <a:ea typeface="Courier New"/>
                <a:cs typeface="Courier New"/>
                <a:sym typeface="Courier New"/>
              </a:rPr>
              <a:t>in</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names</a:t>
            </a:r>
            <a:r>
              <a:rPr strike="noStrike" u="none" b="1" cap="none" baseline="0" sz="2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rgbClr val="00FFFF"/>
                </a:solidFill>
                <a:latin typeface="Courier New"/>
                <a:ea typeface="Courier New"/>
                <a:cs typeface="Courier New"/>
                <a:sym typeface="Courier New"/>
              </a:rPr>
              <a:t>[name]</a:t>
            </a:r>
            <a:r>
              <a:rPr strike="noStrike" u="none" b="1" cap="none" baseline="0" sz="2800" lang="en-US" i="0">
                <a:solidFill>
                  <a:schemeClr val="lt1"/>
                </a:solidFill>
                <a:latin typeface="Courier New"/>
                <a:ea typeface="Courier New"/>
                <a:cs typeface="Courier New"/>
                <a:sym typeface="Courier New"/>
              </a:rPr>
              <a:t> = </a:t>
            </a: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rgbClr val="FF00FF"/>
                </a:solidFill>
                <a:latin typeface="Courier New"/>
                <a:ea typeface="Courier New"/>
                <a:cs typeface="Courier New"/>
                <a:sym typeface="Courier New"/>
              </a:rPr>
              <a:t>.get</a:t>
            </a:r>
            <a:r>
              <a:rPr strike="noStrike" u="none" b="1" cap="none" baseline="0" sz="2800" lang="en-US" i="0">
                <a:solidFill>
                  <a:srgbClr val="00FF00"/>
                </a:solidFill>
                <a:latin typeface="Courier New"/>
                <a:ea typeface="Courier New"/>
                <a:cs typeface="Courier New"/>
                <a:sym typeface="Courier New"/>
              </a:rPr>
              <a:t>(</a:t>
            </a:r>
            <a:r>
              <a:rPr strike="noStrike" u="none" b="1" cap="none" baseline="0" sz="2800" lang="en-US" i="0">
                <a:solidFill>
                  <a:srgbClr val="00FFFF"/>
                </a:solidFill>
                <a:latin typeface="Courier New"/>
                <a:ea typeface="Courier New"/>
                <a:cs typeface="Courier New"/>
                <a:sym typeface="Courier New"/>
              </a:rPr>
              <a:t>name, </a:t>
            </a:r>
            <a:r>
              <a:rPr strike="noStrike" u="none" b="1" cap="none" baseline="0" sz="2800" lang="en-US" i="0">
                <a:solidFill>
                  <a:srgbClr val="FF7F00"/>
                </a:solidFill>
                <a:latin typeface="Courier New"/>
                <a:ea typeface="Courier New"/>
                <a:cs typeface="Courier New"/>
                <a:sym typeface="Courier New"/>
              </a:rPr>
              <a:t>0</a:t>
            </a:r>
            <a:r>
              <a:rPr strike="noStrike" u="none" b="1" cap="none" baseline="0" sz="2800" lang="en-US" i="0">
                <a:solidFill>
                  <a:srgbClr val="00FFFF"/>
                </a:solidFill>
                <a:latin typeface="Courier New"/>
                <a:ea typeface="Courier New"/>
                <a:cs typeface="Courier New"/>
                <a:sym typeface="Courier New"/>
              </a:rPr>
              <a:t>)</a:t>
            </a:r>
            <a:r>
              <a:rPr strike="noStrike" u="none" b="1" cap="none" baseline="0" sz="28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800" lang="en-US" i="0">
                <a:solidFill>
                  <a:srgbClr val="FFFF00"/>
                </a:solidFill>
                <a:latin typeface="Courier New"/>
                <a:ea typeface="Courier New"/>
                <a:cs typeface="Courier New"/>
                <a:sym typeface="Courier New"/>
              </a:rPr>
              <a:t>print</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counts</a:t>
            </a:r>
          </a:p>
        </p:txBody>
      </p:sp>
      <p:sp>
        <p:nvSpPr>
          <p:cNvPr id="402" name="Shape 402"/>
          <p:cNvSpPr txBox="1"/>
          <p:nvPr/>
        </p:nvSpPr>
        <p:spPr>
          <a:xfrm>
            <a:off y="8140700" x="6851650"/>
            <a:ext cy="622299" cx="146685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Default</a:t>
            </a:r>
          </a:p>
        </p:txBody>
      </p:sp>
      <p:cxnSp>
        <p:nvCxnSpPr>
          <p:cNvPr id="403" name="Shape 403"/>
          <p:cNvCxnSpPr/>
          <p:nvPr/>
        </p:nvCxnSpPr>
        <p:spPr>
          <a:xfrm flipH="1">
            <a:off y="6808925" x="7921474"/>
            <a:ext cy="1411200" cx="1405200"/>
          </a:xfrm>
          <a:prstGeom prst="straightConnector1">
            <a:avLst/>
          </a:prstGeom>
          <a:noFill/>
          <a:ln w="63500" cap="rnd">
            <a:solidFill>
              <a:srgbClr val="FF7F00"/>
            </a:solidFill>
            <a:prstDash val="solid"/>
            <a:miter/>
            <a:headEnd w="med" len="med" type="stealth"/>
            <a:tailEnd w="med" len="med" type="none"/>
          </a:ln>
        </p:spPr>
      </p:cxnSp>
      <p:sp>
        <p:nvSpPr>
          <p:cNvPr id="404" name="Shape 404"/>
          <p:cNvSpPr txBox="1"/>
          <p:nvPr/>
        </p:nvSpPr>
        <p:spPr>
          <a:xfrm>
            <a:off y="7924800" x="9004375"/>
            <a:ext cy="698400" cx="7118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t>
            </a:r>
            <a:r>
              <a:rPr strike="noStrike" u="none" b="0" cap="none" baseline="0" sz="3600" lang="en-US" i="0">
                <a:solidFill>
                  <a:srgbClr val="00FFFF"/>
                </a:solidFill>
                <a:latin typeface="Cabin"/>
                <a:ea typeface="Cabin"/>
                <a:cs typeface="Cabin"/>
                <a:sym typeface="Cabin"/>
              </a:rPr>
              <a:t>'csev'</a:t>
            </a:r>
            <a:r>
              <a:rPr strike="noStrike" u="none" b="0" cap="none" baseline="0" sz="3600" lang="en-US" i="0">
                <a:solidFill>
                  <a:srgbClr val="FF00FF"/>
                </a:solidFill>
                <a:latin typeface="Cabin"/>
                <a:ea typeface="Cabin"/>
                <a:cs typeface="Cabin"/>
                <a:sym typeface="Cabin"/>
              </a:rPr>
              <a:t>: 2, </a:t>
            </a:r>
            <a:r>
              <a:rPr strike="noStrike" u="none" b="0" cap="none" baseline="0" sz="3600" lang="en-US" i="0">
                <a:solidFill>
                  <a:srgbClr val="00FFFF"/>
                </a:solidFill>
                <a:latin typeface="Cabin"/>
                <a:ea typeface="Cabin"/>
                <a:cs typeface="Cabin"/>
                <a:sym typeface="Cabin"/>
              </a:rPr>
              <a:t>'zqian'</a:t>
            </a:r>
            <a:r>
              <a:rPr strike="noStrike" u="none" b="0" cap="none" baseline="0" sz="3600" lang="en-US" i="0">
                <a:solidFill>
                  <a:srgbClr val="FF00FF"/>
                </a:solidFill>
                <a:latin typeface="Cabin"/>
                <a:ea typeface="Cabin"/>
                <a:cs typeface="Cabin"/>
                <a:sym typeface="Cabin"/>
              </a:rPr>
              <a:t>: 1,</a:t>
            </a:r>
            <a:r>
              <a:rPr strike="noStrike" u="none" b="0" cap="none" baseline="0" sz="3600" lang="en-US" i="0">
                <a:solidFill>
                  <a:srgbClr val="00FFFF"/>
                </a:solidFill>
                <a:latin typeface="Cabin"/>
                <a:ea typeface="Cabin"/>
                <a:cs typeface="Cabin"/>
                <a:sym typeface="Cabin"/>
              </a:rPr>
              <a:t> 'cwen'</a:t>
            </a:r>
            <a:r>
              <a:rPr strike="noStrike" u="none" b="0" cap="none" baseline="0" sz="3600" lang="en-US" i="0">
                <a:solidFill>
                  <a:srgbClr val="FF00FF"/>
                </a:solidFill>
                <a:latin typeface="Cabin"/>
                <a:ea typeface="Cabin"/>
                <a:cs typeface="Cabin"/>
                <a:sym typeface="Cabin"/>
              </a:rPr>
              <a:t>: 2}</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y="0" x="0"/>
          <a:ext cy="0" cx="0"/>
          <a:chOff y="0" x="0"/>
          <a:chExt cy="0" cx="0"/>
        </a:xfrm>
      </p:grpSpPr>
      <p:pic>
        <p:nvPicPr>
          <p:cNvPr id="409" name="Shape 409"/>
          <p:cNvPicPr preferRelativeResize="0"/>
          <p:nvPr/>
        </p:nvPicPr>
        <p:blipFill rotWithShape="1">
          <a:blip r:embed="rId3">
            <a:alphaModFix/>
          </a:blip>
          <a:srcRect t="0" b="0" r="0" l="0"/>
          <a:stretch/>
        </p:blipFill>
        <p:spPr>
          <a:xfrm>
            <a:off y="3187700" x="11260136"/>
            <a:ext cy="3467099" cx="4638674"/>
          </a:xfrm>
          <a:prstGeom prst="rect">
            <a:avLst/>
          </a:prstGeom>
          <a:noFill/>
          <a:ln>
            <a:noFill/>
          </a:ln>
        </p:spPr>
      </p:pic>
      <p:sp>
        <p:nvSpPr>
          <p:cNvPr id="410" name="Shape 410"/>
          <p:cNvSpPr txBox="1"/>
          <p:nvPr/>
        </p:nvSpPr>
        <p:spPr>
          <a:xfrm>
            <a:off y="8089900" x="3568700"/>
            <a:ext cy="622199" cx="10558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http://www.youtube.com/watch?v=EHJ9uYx5L58</a:t>
            </a:r>
          </a:p>
        </p:txBody>
      </p:sp>
      <p:sp>
        <p:nvSpPr>
          <p:cNvPr id="411" name="Shape 411"/>
          <p:cNvSpPr txBox="1"/>
          <p:nvPr/>
        </p:nvSpPr>
        <p:spPr>
          <a:xfrm>
            <a:off y="3810000" x="508000"/>
            <a:ext cy="2154236" cx="10558462"/>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chemeClr val="lt1"/>
                </a:solidFill>
                <a:latin typeface="Courier New"/>
                <a:ea typeface="Courier New"/>
                <a:cs typeface="Courier New"/>
                <a:sym typeface="Courier New"/>
              </a:rPr>
              <a:t> = </a:t>
            </a:r>
            <a:r>
              <a:rPr strike="noStrike" u="none" b="1" cap="none" baseline="0" sz="2800" lang="en-US" i="0">
                <a:solidFill>
                  <a:srgbClr val="FF00FF"/>
                </a:solidFill>
                <a:latin typeface="Courier New"/>
                <a:ea typeface="Courier New"/>
                <a:cs typeface="Courier New"/>
                <a:sym typeface="Courier New"/>
              </a:rPr>
              <a:t>dict</a:t>
            </a:r>
            <a:r>
              <a:rPr strike="noStrike" u="none" b="1" cap="none" baseline="0" sz="2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800" lang="en-US" i="0">
                <a:solidFill>
                  <a:srgbClr val="00FF00"/>
                </a:solidFill>
                <a:latin typeface="Courier New"/>
                <a:ea typeface="Courier New"/>
                <a:cs typeface="Courier New"/>
                <a:sym typeface="Courier New"/>
              </a:rPr>
              <a:t>names</a:t>
            </a:r>
            <a:r>
              <a:rPr strike="noStrike" u="none" b="1" cap="none" baseline="0" sz="2800" lang="en-US" i="0">
                <a:solidFill>
                  <a:schemeClr val="lt1"/>
                </a:solidFill>
                <a:latin typeface="Courier New"/>
                <a:ea typeface="Courier New"/>
                <a:cs typeface="Courier New"/>
                <a:sym typeface="Courier New"/>
              </a:rPr>
              <a:t> = ['csev', 'cwen', 'csev', 'zqian', 'cwen']</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800" lang="en-US" i="0">
                <a:solidFill>
                  <a:srgbClr val="FFFF00"/>
                </a:solidFill>
                <a:latin typeface="Courier New"/>
                <a:ea typeface="Courier New"/>
                <a:cs typeface="Courier New"/>
                <a:sym typeface="Courier New"/>
              </a:rPr>
              <a:t>for</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name</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FFFF00"/>
                </a:solidFill>
                <a:latin typeface="Courier New"/>
                <a:ea typeface="Courier New"/>
                <a:cs typeface="Courier New"/>
                <a:sym typeface="Courier New"/>
              </a:rPr>
              <a:t>in</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names</a:t>
            </a:r>
            <a:r>
              <a:rPr strike="noStrike" u="none" b="1" cap="none" baseline="0" sz="2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rgbClr val="00FFFF"/>
                </a:solidFill>
                <a:latin typeface="Courier New"/>
                <a:ea typeface="Courier New"/>
                <a:cs typeface="Courier New"/>
                <a:sym typeface="Courier New"/>
              </a:rPr>
              <a:t>[name]</a:t>
            </a:r>
            <a:r>
              <a:rPr strike="noStrike" u="none" b="1" cap="none" baseline="0" sz="2800" lang="en-US" i="0">
                <a:solidFill>
                  <a:schemeClr val="lt1"/>
                </a:solidFill>
                <a:latin typeface="Courier New"/>
                <a:ea typeface="Courier New"/>
                <a:cs typeface="Courier New"/>
                <a:sym typeface="Courier New"/>
              </a:rPr>
              <a:t> = </a:t>
            </a: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rgbClr val="FF00FF"/>
                </a:solidFill>
                <a:latin typeface="Courier New"/>
                <a:ea typeface="Courier New"/>
                <a:cs typeface="Courier New"/>
                <a:sym typeface="Courier New"/>
              </a:rPr>
              <a:t>.get</a:t>
            </a:r>
            <a:r>
              <a:rPr strike="noStrike" u="none" b="1" cap="none" baseline="0" sz="2800" lang="en-US" i="0">
                <a:solidFill>
                  <a:srgbClr val="00FF00"/>
                </a:solidFill>
                <a:latin typeface="Courier New"/>
                <a:ea typeface="Courier New"/>
                <a:cs typeface="Courier New"/>
                <a:sym typeface="Courier New"/>
              </a:rPr>
              <a:t>(</a:t>
            </a:r>
            <a:r>
              <a:rPr strike="noStrike" u="none" b="1" cap="none" baseline="0" sz="2800" lang="en-US" i="0">
                <a:solidFill>
                  <a:srgbClr val="00FFFF"/>
                </a:solidFill>
                <a:latin typeface="Courier New"/>
                <a:ea typeface="Courier New"/>
                <a:cs typeface="Courier New"/>
                <a:sym typeface="Courier New"/>
              </a:rPr>
              <a:t>name, </a:t>
            </a:r>
            <a:r>
              <a:rPr strike="noStrike" u="none" b="1" cap="none" baseline="0" sz="2800" lang="en-US" i="0">
                <a:solidFill>
                  <a:srgbClr val="FF7F00"/>
                </a:solidFill>
                <a:latin typeface="Courier New"/>
                <a:ea typeface="Courier New"/>
                <a:cs typeface="Courier New"/>
                <a:sym typeface="Courier New"/>
              </a:rPr>
              <a:t>0</a:t>
            </a:r>
            <a:r>
              <a:rPr strike="noStrike" u="none" b="1" cap="none" baseline="0" sz="2800" lang="en-US" i="0">
                <a:solidFill>
                  <a:srgbClr val="00FFFF"/>
                </a:solidFill>
                <a:latin typeface="Courier New"/>
                <a:ea typeface="Courier New"/>
                <a:cs typeface="Courier New"/>
                <a:sym typeface="Courier New"/>
              </a:rPr>
              <a:t>)</a:t>
            </a:r>
            <a:r>
              <a:rPr strike="noStrike" u="none" b="1" cap="none" baseline="0" sz="28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800" lang="en-US" i="0">
                <a:solidFill>
                  <a:srgbClr val="FFFF00"/>
                </a:solidFill>
                <a:latin typeface="Courier New"/>
                <a:ea typeface="Courier New"/>
                <a:cs typeface="Courier New"/>
                <a:sym typeface="Courier New"/>
              </a:rPr>
              <a:t>print</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counts</a:t>
            </a:r>
          </a:p>
        </p:txBody>
      </p:sp>
      <p:sp>
        <p:nvSpPr>
          <p:cNvPr id="412" name="Shape 412"/>
          <p:cNvSpPr txBox="1"/>
          <p:nvPr>
            <p:ph type="title"/>
          </p:nvPr>
        </p:nvSpPr>
        <p:spPr>
          <a:xfrm>
            <a:off y="3048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Simplified counting with </a:t>
            </a:r>
            <a:r>
              <a:rPr strike="noStrike" u="none" b="0" cap="none" baseline="0" sz="7600" lang="en-US" i="0">
                <a:solidFill>
                  <a:srgbClr val="FF00FF"/>
                </a:solidFill>
                <a:latin typeface="Cabin"/>
                <a:ea typeface="Cabin"/>
                <a:cs typeface="Cabin"/>
                <a:sym typeface="Cabin"/>
              </a:rPr>
              <a:t>get</a:t>
            </a:r>
            <a:r>
              <a:rPr strike="noStrike" u="none" b="0" cap="none" baseline="0" sz="7600" lang="en-US" i="0">
                <a:solidFill>
                  <a:srgbClr val="FFFF00"/>
                </a:solidFill>
                <a:latin typeface="Cabin"/>
                <a:ea typeface="Cabin"/>
                <a:cs typeface="Cabin"/>
                <a:sym typeface="Cabin"/>
              </a:rPr>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y="0" x="0"/>
          <a:ext cy="0" cx="0"/>
          <a:chOff y="0" x="0"/>
          <a:chExt cy="0" cx="0"/>
        </a:xfrm>
      </p:grpSpPr>
      <p:sp>
        <p:nvSpPr>
          <p:cNvPr id="417" name="Shape 417"/>
          <p:cNvSpPr txBox="1"/>
          <p:nvPr/>
        </p:nvSpPr>
        <p:spPr>
          <a:xfrm>
            <a:off y="558800" x="307975"/>
            <a:ext cy="2578099" cx="15303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200" lang="en-US" i="0">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18" name="Shape 418"/>
          <p:cNvSpPr txBox="1"/>
          <p:nvPr/>
        </p:nvSpPr>
        <p:spPr>
          <a:xfrm>
            <a:off y="3397250" x="520700"/>
            <a:ext cy="2578099" cx="15303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We are surrounded in our daily lives with computers ranging from laptops to cell phones.  We can think of these computers as our </a:t>
            </a:r>
            <a:r>
              <a:rPr sz="3200" lang="en-US">
                <a:solidFill>
                  <a:srgbClr val="FFFF00"/>
                </a:solidFill>
                <a:latin typeface="Cabin"/>
                <a:ea typeface="Cabin"/>
                <a:cs typeface="Cabin"/>
                <a:sym typeface="Cabin"/>
              </a:rPr>
              <a:t>''</a:t>
            </a:r>
            <a:r>
              <a:rPr strike="noStrike" u="none" b="0" cap="none" baseline="0" sz="3200" lang="en-US" i="0">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sz="3200" lang="en-US">
                <a:solidFill>
                  <a:srgbClr val="FFFF00"/>
                </a:solidFill>
                <a:latin typeface="Cabin"/>
                <a:ea typeface="Cabin"/>
                <a:cs typeface="Cabin"/>
                <a:sym typeface="Cabin"/>
              </a:rPr>
              <a:t>''</a:t>
            </a:r>
            <a:r>
              <a:rPr strike="noStrike" u="none" b="0" cap="none" baseline="0" sz="3200" lang="en-US" i="0">
                <a:solidFill>
                  <a:srgbClr val="FFFF00"/>
                </a:solidFill>
                <a:latin typeface="Cabin"/>
                <a:ea typeface="Cabin"/>
                <a:cs typeface="Cabin"/>
                <a:sym typeface="Cabin"/>
              </a:rPr>
              <a:t>What would you like me to do next?''</a:t>
            </a:r>
          </a:p>
        </p:txBody>
      </p:sp>
      <p:sp>
        <p:nvSpPr>
          <p:cNvPr id="419" name="Shape 419"/>
          <p:cNvSpPr txBox="1"/>
          <p:nvPr/>
        </p:nvSpPr>
        <p:spPr>
          <a:xfrm>
            <a:off y="6127750" x="469900"/>
            <a:ext cy="2578099" cx="15303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FF"/>
              </a:buClr>
              <a:buSzPct val="25000"/>
              <a:buFont typeface="Cabin"/>
              <a:buNone/>
            </a:pPr>
            <a:r>
              <a:rPr strike="noStrike" u="none" b="0" cap="none" baseline="0" sz="3200" lang="en-US" i="0">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sz="3200" lang="en-US">
                <a:solidFill>
                  <a:srgbClr val="00FFFF"/>
                </a:solidFill>
                <a:latin typeface="Cabin"/>
                <a:ea typeface="Cabin"/>
                <a:cs typeface="Cabin"/>
                <a:sym typeface="Cabin"/>
              </a:rPr>
              <a:t>''</a:t>
            </a:r>
            <a:r>
              <a:rPr strike="noStrike" u="none" b="0" cap="none" baseline="0" sz="3200" lang="en-US" i="0">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y="0" x="0"/>
          <a:ext cy="0" cx="0"/>
          <a:chOff y="0" x="0"/>
          <a:chExt cy="0" cx="0"/>
        </a:xfrm>
      </p:grpSpPr>
      <p:sp>
        <p:nvSpPr>
          <p:cNvPr id="424" name="Shape 424"/>
          <p:cNvSpPr txBox="1"/>
          <p:nvPr/>
        </p:nvSpPr>
        <p:spPr>
          <a:xfrm>
            <a:off y="4000500" x="1952625"/>
            <a:ext cy="1143000" cx="12420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the clown ran after the car and the car ran into the tent and the tent fell down on the clown and the car </a:t>
            </a:r>
          </a:p>
        </p:txBody>
      </p:sp>
      <p:pic>
        <p:nvPicPr>
          <p:cNvPr id="425" name="Shape 425"/>
          <p:cNvPicPr preferRelativeResize="0"/>
          <p:nvPr/>
        </p:nvPicPr>
        <p:blipFill rotWithShape="1">
          <a:blip r:embed="rId3">
            <a:alphaModFix/>
          </a:blip>
          <a:srcRect t="0" b="0" r="0" l="0"/>
          <a:stretch/>
        </p:blipFill>
        <p:spPr>
          <a:xfrm>
            <a:off y="723900" x="12172950"/>
            <a:ext cy="1943100" cx="29273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y="0" x="0"/>
          <a:ext cy="0" cx="0"/>
          <a:chOff y="0" x="0"/>
          <a:chExt cy="0" cx="0"/>
        </a:xfrm>
      </p:grpSpPr>
      <p:sp>
        <p:nvSpPr>
          <p:cNvPr id="430" name="Shape 43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Counting Pattern</a:t>
            </a:r>
          </a:p>
        </p:txBody>
      </p:sp>
      <p:sp>
        <p:nvSpPr>
          <p:cNvPr id="431" name="Shape 431"/>
          <p:cNvSpPr txBox="1"/>
          <p:nvPr/>
        </p:nvSpPr>
        <p:spPr>
          <a:xfrm>
            <a:off y="2305400" x="875400"/>
            <a:ext cy="6087600" cx="11090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ourier New"/>
              <a:buNone/>
            </a:pP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00FFFF"/>
                </a:solidFill>
                <a:latin typeface="Courier New"/>
                <a:ea typeface="Courier New"/>
                <a:cs typeface="Courier New"/>
                <a:sym typeface="Courier New"/>
              </a:rPr>
              <a:t>dict</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'Enter a line of text:</a:t>
            </a:r>
            <a:r>
              <a:rPr b="1" sz="3000" lang="en-US">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line = </a:t>
            </a:r>
            <a:r>
              <a:rPr strike="noStrike" u="none" b="1" cap="none" baseline="0" sz="3000" lang="en-US" i="0">
                <a:solidFill>
                  <a:srgbClr val="FF00FF"/>
                </a:solidFill>
                <a:latin typeface="Courier New"/>
                <a:ea typeface="Courier New"/>
                <a:cs typeface="Courier New"/>
                <a:sym typeface="Courier New"/>
              </a:rPr>
              <a:t>raw_input</a:t>
            </a:r>
            <a:r>
              <a:rPr strike="noStrike" u="none" b="1" cap="none" baseline="0" sz="30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1" cap="none" baseline="0" sz="30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words = line.</a:t>
            </a:r>
            <a:r>
              <a:rPr strike="noStrike" u="none" b="1" cap="none" baseline="0" sz="3000" lang="en-US" i="0">
                <a:solidFill>
                  <a:srgbClr val="FF00FF"/>
                </a:solidFill>
                <a:latin typeface="Courier New"/>
                <a:ea typeface="Courier New"/>
                <a:cs typeface="Courier New"/>
                <a:sym typeface="Courier New"/>
              </a:rPr>
              <a:t>split</a:t>
            </a:r>
            <a:r>
              <a:rPr strike="noStrike" u="none" b="1" cap="none" baseline="0" sz="30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1" cap="none" baseline="0" sz="30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'Words:', words</a:t>
            </a:r>
          </a:p>
          <a:p>
            <a:pPr algn="ctr" rtl="0" lvl="0" marR="0" indent="0" marL="0">
              <a:lnSpc>
                <a:spcPct val="100000"/>
              </a:lnSpc>
              <a:spcBef>
                <a:spcPts val="0"/>
              </a:spcBef>
              <a:spcAft>
                <a:spcPts val="0"/>
              </a:spcAft>
              <a:buNone/>
            </a:pPr>
            <a:r>
              <a:t/>
            </a:r>
            <a:endParaRPr strike="noStrike" u="none" b="1" cap="none" baseline="0" sz="3000" i="0">
              <a:solidFill>
                <a:srgbClr val="FF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'Counting...</a:t>
            </a:r>
            <a:r>
              <a:rPr b="1" sz="3000" lang="en-US">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for</a:t>
            </a:r>
            <a:r>
              <a:rPr strike="noStrike" u="none" b="1" cap="none" baseline="0" sz="3000" lang="en-US" i="0">
                <a:solidFill>
                  <a:schemeClr val="lt1"/>
                </a:solidFill>
                <a:latin typeface="Courier New"/>
                <a:ea typeface="Courier New"/>
                <a:cs typeface="Courier New"/>
                <a:sym typeface="Courier New"/>
              </a:rPr>
              <a:t> word </a:t>
            </a:r>
            <a:r>
              <a:rPr strike="noStrike" u="none" b="1" cap="none" baseline="0" sz="3000" lang="en-US" i="0">
                <a:solidFill>
                  <a:srgbClr val="FFFF00"/>
                </a:solidFill>
                <a:latin typeface="Courier New"/>
                <a:ea typeface="Courier New"/>
                <a:cs typeface="Courier New"/>
                <a:sym typeface="Courier New"/>
              </a:rPr>
              <a:t>in</a:t>
            </a:r>
            <a:r>
              <a:rPr strike="noStrike" u="none" b="1" cap="none" baseline="0" sz="3000" lang="en-US" i="0">
                <a:solidFill>
                  <a:schemeClr val="lt1"/>
                </a:solidFill>
                <a:latin typeface="Courier New"/>
                <a:ea typeface="Courier New"/>
                <a:cs typeface="Courier New"/>
                <a:sym typeface="Courier New"/>
              </a:rPr>
              <a:t> words:</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[word] =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00FF"/>
                </a:solidFill>
                <a:latin typeface="Courier New"/>
                <a:ea typeface="Courier New"/>
                <a:cs typeface="Courier New"/>
                <a:sym typeface="Courier New"/>
              </a:rPr>
              <a:t>get</a:t>
            </a:r>
            <a:r>
              <a:rPr strike="noStrike" u="none" b="1" cap="none" baseline="0" sz="3000" lang="en-US" i="0">
                <a:solidFill>
                  <a:schemeClr val="lt1"/>
                </a:solidFill>
                <a:latin typeface="Courier New"/>
                <a:ea typeface="Courier New"/>
                <a:cs typeface="Courier New"/>
                <a:sym typeface="Courier New"/>
              </a:rPr>
              <a:t>(word,0)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'Counts', </a:t>
            </a:r>
            <a:r>
              <a:rPr strike="noStrike" u="none" b="1" cap="none" baseline="0" sz="3000" lang="en-US" i="0">
                <a:solidFill>
                  <a:srgbClr val="00FF00"/>
                </a:solidFill>
                <a:latin typeface="Courier New"/>
                <a:ea typeface="Courier New"/>
                <a:cs typeface="Courier New"/>
                <a:sym typeface="Courier New"/>
              </a:rPr>
              <a:t>counts</a:t>
            </a:r>
          </a:p>
        </p:txBody>
      </p:sp>
      <p:sp>
        <p:nvSpPr>
          <p:cNvPr id="432" name="Shape 432"/>
          <p:cNvSpPr txBox="1"/>
          <p:nvPr/>
        </p:nvSpPr>
        <p:spPr>
          <a:xfrm>
            <a:off y="3011125" x="9060700"/>
            <a:ext cy="3787200" cx="5897100"/>
          </a:xfrm>
          <a:prstGeom prst="rect">
            <a:avLst/>
          </a:prstGeom>
          <a:noFill/>
          <a:ln>
            <a:noFill/>
          </a:ln>
        </p:spPr>
        <p:txBody>
          <a:bodyPr bIns="0" rIns="0" lIns="0" tIns="0" anchor="ctr" anchorCtr="0">
            <a:noAutofit/>
          </a:bodyPr>
          <a:lstStyle/>
          <a:p>
            <a:pPr algn="ctr" rtl="0" lvl="0" marR="0" indent="0" marL="0">
              <a:lnSpc>
                <a:spcPct val="115000"/>
              </a:lnSpc>
              <a:spcBef>
                <a:spcPts val="0"/>
              </a:spcBef>
              <a:spcAft>
                <a:spcPts val="0"/>
              </a:spcAft>
              <a:buClr>
                <a:schemeClr val="lt1"/>
              </a:buClr>
              <a:buSzPct val="25000"/>
              <a:buFont typeface="Cabin"/>
              <a:buNone/>
            </a:pPr>
            <a:r>
              <a:rPr strike="noStrike" u="none" cap="none" baseline="0" sz="3200" lang="en-US" i="0">
                <a:solidFill>
                  <a:schemeClr val="lt1"/>
                </a:solidFill>
                <a:latin typeface="Cabin"/>
                <a:ea typeface="Cabin"/>
                <a:cs typeface="Cabin"/>
                <a:sym typeface="Cabin"/>
              </a:rPr>
              <a:t>The general pattern to count the words in a line of text is to </a:t>
            </a:r>
            <a:r>
              <a:rPr strike="noStrike" u="none" cap="none" baseline="0" sz="3200" lang="en-US" i="0">
                <a:solidFill>
                  <a:srgbClr val="FF00FF"/>
                </a:solidFill>
                <a:latin typeface="Cabin"/>
                <a:ea typeface="Cabin"/>
                <a:cs typeface="Cabin"/>
                <a:sym typeface="Cabin"/>
              </a:rPr>
              <a:t>split</a:t>
            </a:r>
            <a:r>
              <a:rPr strike="noStrike" u="none" cap="none" baseline="0" sz="3200" lang="en-US" i="0">
                <a:solidFill>
                  <a:schemeClr val="lt1"/>
                </a:solidFill>
                <a:latin typeface="Cabin"/>
                <a:ea typeface="Cabin"/>
                <a:cs typeface="Cabin"/>
                <a:sym typeface="Cabin"/>
              </a:rPr>
              <a:t> the line into words, then loop through the words and use a </a:t>
            </a:r>
            <a:r>
              <a:rPr strike="noStrike" u="none" cap="none" baseline="0" sz="3200" lang="en-US" i="0">
                <a:solidFill>
                  <a:srgbClr val="00FF00"/>
                </a:solidFill>
                <a:latin typeface="Cabin"/>
                <a:ea typeface="Cabin"/>
                <a:cs typeface="Cabin"/>
                <a:sym typeface="Cabin"/>
              </a:rPr>
              <a:t>dictionary</a:t>
            </a:r>
            <a:r>
              <a:rPr strike="noStrike" u="none" cap="none" baseline="0" sz="3200" lang="en-US" i="0">
                <a:solidFill>
                  <a:schemeClr val="lt1"/>
                </a:solidFill>
                <a:latin typeface="Cabin"/>
                <a:ea typeface="Cabin"/>
                <a:cs typeface="Cabin"/>
                <a:sym typeface="Cabin"/>
              </a:rPr>
              <a:t> to track the count of each word independently.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y="0" x="0"/>
          <a:ext cy="0" cx="0"/>
          <a:chOff y="0" x="0"/>
          <a:chExt cy="0" cx="0"/>
        </a:xfrm>
      </p:grpSpPr>
      <p:sp>
        <p:nvSpPr>
          <p:cNvPr id="437" name="Shape 437"/>
          <p:cNvSpPr txBox="1"/>
          <p:nvPr>
            <p:ph type="title"/>
          </p:nvPr>
        </p:nvSpPr>
        <p:spPr>
          <a:xfrm>
            <a:off y="241300" x="1155700"/>
            <a:ext cy="1943100"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Counting Words</a:t>
            </a:r>
          </a:p>
        </p:txBody>
      </p:sp>
      <p:sp>
        <p:nvSpPr>
          <p:cNvPr id="438" name="Shape 438"/>
          <p:cNvSpPr txBox="1"/>
          <p:nvPr/>
        </p:nvSpPr>
        <p:spPr>
          <a:xfrm>
            <a:off y="1831350" x="437500"/>
            <a:ext cy="6350099" cx="115583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1" cap="none" baseline="0" sz="2600" lang="en-US" i="0">
                <a:solidFill>
                  <a:srgbClr val="FFFF00"/>
                </a:solidFill>
                <a:latin typeface="Courier New"/>
                <a:ea typeface="Courier New"/>
                <a:cs typeface="Courier New"/>
                <a:sym typeface="Courier New"/>
              </a:rPr>
              <a:t>python wordcount.py </a:t>
            </a:r>
          </a:p>
          <a:p>
            <a:pPr algn="l" rtl="0" lvl="0" marR="0" indent="0" marL="0">
              <a:lnSpc>
                <a:spcPct val="100000"/>
              </a:lnSpc>
              <a:spcBef>
                <a:spcPts val="0"/>
              </a:spcBef>
              <a:spcAft>
                <a:spcPts val="0"/>
              </a:spcAft>
              <a:buClr>
                <a:srgbClr val="FFFF00"/>
              </a:buClr>
              <a:buSzPct val="25000"/>
              <a:buFont typeface="Cabin"/>
              <a:buNone/>
            </a:pPr>
            <a:r>
              <a:rPr strike="noStrike" u="none" b="1" cap="none" baseline="0" sz="2600" lang="en-US" i="0">
                <a:solidFill>
                  <a:schemeClr val="lt1"/>
                </a:solidFill>
                <a:latin typeface="Courier New"/>
                <a:ea typeface="Courier New"/>
                <a:cs typeface="Courier New"/>
                <a:sym typeface="Courier New"/>
              </a:rPr>
              <a:t>Enter a line of text:</a:t>
            </a:r>
          </a:p>
          <a:p>
            <a:pPr algn="l" rtl="0" lvl="0" marR="0" indent="0" marL="0">
              <a:lnSpc>
                <a:spcPct val="100000"/>
              </a:lnSpc>
              <a:spcBef>
                <a:spcPts val="0"/>
              </a:spcBef>
              <a:spcAft>
                <a:spcPts val="0"/>
              </a:spcAft>
              <a:buClr>
                <a:srgbClr val="FF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clown ran after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car and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car ran into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tent and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tent fell down on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clown and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car </a:t>
            </a:r>
          </a:p>
          <a:p>
            <a:pPr algn="l" rtl="0" lvl="0" marR="0" indent="0" marL="0">
              <a:lnSpc>
                <a:spcPct val="100000"/>
              </a:lnSpc>
              <a:spcBef>
                <a:spcPts val="0"/>
              </a:spcBef>
              <a:spcAft>
                <a:spcPts val="0"/>
              </a:spcAft>
              <a:buClr>
                <a:srgbClr val="FFFF00"/>
              </a:buClr>
              <a:buSzPct val="25000"/>
              <a:buFont typeface="Cabin"/>
              <a:buNone/>
            </a:pPr>
            <a:r>
              <a:rPr strike="noStrike" u="none" b="1" cap="none" baseline="0" sz="2600" lang="en-US" i="0">
                <a:solidFill>
                  <a:srgbClr val="FFFF00"/>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600" lang="en-US" i="0">
                <a:solidFill>
                  <a:schemeClr val="lt1"/>
                </a:solidFill>
                <a:latin typeface="Courier New"/>
                <a:ea typeface="Courier New"/>
                <a:cs typeface="Courier New"/>
                <a:sym typeface="Courier New"/>
              </a:rPr>
              <a:t>Words: ['the', 'clown', 'ran', 'after', 'the', 'car', 'and', 'the', 'car', 'ran', 'into', 'the', 'tent', 'and', 'the', 'tent', 'fell', 'down', 'on', 'the', 'clown', 'and', 'the', 'car']</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600" lang="en-US" i="0">
                <a:solidFill>
                  <a:schemeClr val="lt1"/>
                </a:solidFill>
                <a:latin typeface="Courier New"/>
                <a:ea typeface="Courier New"/>
                <a:cs typeface="Courier New"/>
                <a:sym typeface="Courier New"/>
              </a:rPr>
              <a:t>Counting</a:t>
            </a:r>
            <a:r>
              <a:rPr b="1" sz="2600" lang="en-US">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Font typeface="Cabin"/>
              <a:buNone/>
            </a:pPr>
            <a:r>
              <a:t/>
            </a:r>
            <a:endParaRPr b="1" sz="260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abin"/>
              <a:buNone/>
            </a:pPr>
            <a:r>
              <a:rPr strike="noStrike" u="none" b="1" cap="none" baseline="0" sz="2600" lang="en-US" i="0">
                <a:solidFill>
                  <a:schemeClr val="lt1"/>
                </a:solidFill>
                <a:latin typeface="Courier New"/>
                <a:ea typeface="Courier New"/>
                <a:cs typeface="Courier New"/>
                <a:sym typeface="Courier New"/>
              </a:rPr>
              <a:t>Counts {'and': 3, 'on': 1, 'ran': 2, 'car': 3, 'into': 1, 'after': 1, 'clown': 2, 'down': 1, 'fell': 1, </a:t>
            </a:r>
            <a:r>
              <a:rPr strike="noStrike" u="none" b="1" cap="none" baseline="0" sz="2600" lang="en-US" i="0">
                <a:solidFill>
                  <a:srgbClr val="00FF00"/>
                </a:solidFill>
                <a:latin typeface="Courier New"/>
                <a:ea typeface="Courier New"/>
                <a:cs typeface="Courier New"/>
                <a:sym typeface="Courier New"/>
              </a:rPr>
              <a:t>'the': 7</a:t>
            </a:r>
            <a:r>
              <a:rPr strike="noStrike" u="none" b="1" cap="none" baseline="0" sz="2600" lang="en-US" i="0">
                <a:solidFill>
                  <a:schemeClr val="lt1"/>
                </a:solidFill>
                <a:latin typeface="Courier New"/>
                <a:ea typeface="Courier New"/>
                <a:cs typeface="Courier New"/>
                <a:sym typeface="Courier New"/>
              </a:rPr>
              <a:t>, 'tent': 2}</a:t>
            </a:r>
          </a:p>
        </p:txBody>
      </p:sp>
      <p:sp>
        <p:nvSpPr>
          <p:cNvPr id="439" name="Shape 439"/>
          <p:cNvSpPr txBox="1"/>
          <p:nvPr/>
        </p:nvSpPr>
        <p:spPr>
          <a:xfrm>
            <a:off y="8331850" x="6277146"/>
            <a:ext cy="457200" cx="9715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2400" lang="en-US" i="0">
                <a:solidFill>
                  <a:srgbClr val="FFFF00"/>
                </a:solidFill>
                <a:latin typeface="Cabin"/>
                <a:ea typeface="Cabin"/>
                <a:cs typeface="Cabin"/>
                <a:sym typeface="Cabin"/>
                <a:hlinkClick r:id="rId3"/>
              </a:rPr>
              <a:t>http://www.flickr.com/photos/71502646@N00/2526007974/</a:t>
            </a:r>
          </a:p>
        </p:txBody>
      </p:sp>
      <p:pic>
        <p:nvPicPr>
          <p:cNvPr id="440" name="Shape 440"/>
          <p:cNvPicPr preferRelativeResize="0"/>
          <p:nvPr/>
        </p:nvPicPr>
        <p:blipFill rotWithShape="1">
          <a:blip r:embed="rId4">
            <a:alphaModFix/>
          </a:blip>
          <a:srcRect t="0" b="0" r="0" l="0"/>
          <a:stretch/>
        </p:blipFill>
        <p:spPr>
          <a:xfrm>
            <a:off y="723900" x="12172950"/>
            <a:ext cy="1943100" cx="29273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y="0" x="0"/>
          <a:ext cy="0" cx="0"/>
          <a:chOff y="0" x="0"/>
          <a:chExt cy="0" cx="0"/>
        </a:xfrm>
      </p:grpSpPr>
      <p:sp>
        <p:nvSpPr>
          <p:cNvPr id="445" name="Shape 445"/>
          <p:cNvSpPr txBox="1"/>
          <p:nvPr/>
        </p:nvSpPr>
        <p:spPr>
          <a:xfrm>
            <a:off y="2368550" x="563562"/>
            <a:ext cy="4064000" cx="757237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1" cap="none" baseline="0" sz="2400" lang="en-US" i="0">
                <a:solidFill>
                  <a:schemeClr val="lt1"/>
                </a:solidFill>
                <a:latin typeface="Courier New"/>
                <a:ea typeface="Courier New"/>
                <a:cs typeface="Courier New"/>
                <a:sym typeface="Courier New"/>
              </a:rPr>
              <a:t>counts = </a:t>
            </a:r>
            <a:r>
              <a:rPr strike="noStrike" u="none" b="1" cap="none" baseline="0" sz="2400" lang="en-US" i="0">
                <a:solidFill>
                  <a:srgbClr val="FF7F00"/>
                </a:solidFill>
                <a:latin typeface="Courier New"/>
                <a:ea typeface="Courier New"/>
                <a:cs typeface="Courier New"/>
                <a:sym typeface="Courier New"/>
              </a:rPr>
              <a:t>dict</a:t>
            </a:r>
            <a:r>
              <a:rPr strike="noStrike" u="none" b="1" cap="none" baseline="0" sz="24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'Enter a line of text:</a:t>
            </a:r>
            <a:r>
              <a:rPr b="1" sz="2400" lang="en-US">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400" lang="en-US" i="0">
                <a:solidFill>
                  <a:schemeClr val="lt1"/>
                </a:solidFill>
                <a:latin typeface="Courier New"/>
                <a:ea typeface="Courier New"/>
                <a:cs typeface="Courier New"/>
                <a:sym typeface="Courier New"/>
              </a:rPr>
              <a:t>line = </a:t>
            </a:r>
            <a:r>
              <a:rPr strike="noStrike" u="none" b="1" cap="none" baseline="0" sz="2400" lang="en-US" i="0">
                <a:solidFill>
                  <a:srgbClr val="FF00FF"/>
                </a:solidFill>
                <a:latin typeface="Courier New"/>
                <a:ea typeface="Courier New"/>
                <a:cs typeface="Courier New"/>
                <a:sym typeface="Courier New"/>
              </a:rPr>
              <a:t>raw_input</a:t>
            </a:r>
            <a:r>
              <a:rPr strike="noStrike" u="none" b="1" cap="none" baseline="0" sz="24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400" lang="en-US" i="0">
                <a:solidFill>
                  <a:schemeClr val="lt1"/>
                </a:solidFill>
                <a:latin typeface="Courier New"/>
                <a:ea typeface="Courier New"/>
                <a:cs typeface="Courier New"/>
                <a:sym typeface="Courier New"/>
              </a:rPr>
              <a:t>words = line.</a:t>
            </a:r>
            <a:r>
              <a:rPr strike="noStrike" u="none" b="1" cap="none" baseline="0" sz="2400" lang="en-US" i="0">
                <a:solidFill>
                  <a:srgbClr val="FF00FF"/>
                </a:solidFill>
                <a:latin typeface="Courier New"/>
                <a:ea typeface="Courier New"/>
                <a:cs typeface="Courier New"/>
                <a:sym typeface="Courier New"/>
              </a:rPr>
              <a:t>split</a:t>
            </a:r>
            <a:r>
              <a:rPr strike="noStrike" u="none" b="1" cap="none" baseline="0" sz="24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1" cap="none" baseline="0" sz="2400" i="0">
              <a:solidFill>
                <a:srgbClr val="FF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'Words:', words</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'Counting...’</a:t>
            </a:r>
          </a:p>
          <a:p>
            <a:pPr algn="ctr" rtl="0" lvl="0" marR="0" indent="0" marL="0">
              <a:lnSpc>
                <a:spcPct val="100000"/>
              </a:lnSpc>
              <a:spcBef>
                <a:spcPts val="0"/>
              </a:spcBef>
              <a:spcAft>
                <a:spcPts val="0"/>
              </a:spcAft>
              <a:buNone/>
            </a:pPr>
            <a:r>
              <a:t/>
            </a:r>
            <a:endParaRPr strike="noStrike" u="none" b="1" cap="none" baseline="0" sz="24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for</a:t>
            </a:r>
            <a:r>
              <a:rPr strike="noStrike" u="none" b="1" cap="none" baseline="0" sz="2400" lang="en-US" i="0">
                <a:solidFill>
                  <a:schemeClr val="lt1"/>
                </a:solidFill>
                <a:latin typeface="Courier New"/>
                <a:ea typeface="Courier New"/>
                <a:cs typeface="Courier New"/>
                <a:sym typeface="Courier New"/>
              </a:rPr>
              <a:t> word </a:t>
            </a:r>
            <a:r>
              <a:rPr strike="noStrike" u="none" b="1" cap="none" baseline="0" sz="2400" lang="en-US" i="0">
                <a:solidFill>
                  <a:srgbClr val="FFFF00"/>
                </a:solidFill>
                <a:latin typeface="Courier New"/>
                <a:ea typeface="Courier New"/>
                <a:cs typeface="Courier New"/>
                <a:sym typeface="Courier New"/>
              </a:rPr>
              <a:t>in</a:t>
            </a:r>
            <a:r>
              <a:rPr strike="noStrike" u="none" b="1" cap="none" baseline="0" sz="2400" lang="en-US" i="0">
                <a:solidFill>
                  <a:schemeClr val="lt1"/>
                </a:solidFill>
                <a:latin typeface="Courier New"/>
                <a:ea typeface="Courier New"/>
                <a:cs typeface="Courier New"/>
                <a:sym typeface="Courier New"/>
              </a:rPr>
              <a:t> words:</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400" lang="en-US" i="0">
                <a:solidFill>
                  <a:schemeClr val="lt1"/>
                </a:solidFill>
                <a:latin typeface="Courier New"/>
                <a:ea typeface="Courier New"/>
                <a:cs typeface="Courier New"/>
                <a:sym typeface="Courier New"/>
              </a:rPr>
              <a:t>    counts[word] = counts.</a:t>
            </a:r>
            <a:r>
              <a:rPr strike="noStrike" u="none" b="1" cap="none" baseline="0" sz="2400" lang="en-US" i="0">
                <a:solidFill>
                  <a:srgbClr val="FF00FF"/>
                </a:solidFill>
                <a:latin typeface="Courier New"/>
                <a:ea typeface="Courier New"/>
                <a:cs typeface="Courier New"/>
                <a:sym typeface="Courier New"/>
              </a:rPr>
              <a:t>get</a:t>
            </a:r>
            <a:r>
              <a:rPr strike="noStrike" u="none" b="1" cap="none" baseline="0" sz="2400" lang="en-US" i="0">
                <a:solidFill>
                  <a:schemeClr val="lt1"/>
                </a:solidFill>
                <a:latin typeface="Courier New"/>
                <a:ea typeface="Courier New"/>
                <a:cs typeface="Courier New"/>
                <a:sym typeface="Courier New"/>
              </a:rPr>
              <a:t>(word,0)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'Counts', counts</a:t>
            </a:r>
          </a:p>
        </p:txBody>
      </p:sp>
      <p:sp>
        <p:nvSpPr>
          <p:cNvPr id="446" name="Shape 446"/>
          <p:cNvSpPr txBox="1"/>
          <p:nvPr/>
        </p:nvSpPr>
        <p:spPr>
          <a:xfrm>
            <a:off y="887100" x="8723700"/>
            <a:ext cy="7213500" cx="69414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1" cap="none" baseline="0" sz="3100" lang="en-US" i="0">
                <a:solidFill>
                  <a:srgbClr val="FFFF00"/>
                </a:solidFill>
                <a:latin typeface="Courier New"/>
                <a:ea typeface="Courier New"/>
                <a:cs typeface="Courier New"/>
                <a:sym typeface="Courier New"/>
              </a:rPr>
              <a:t>python wordcount.py </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chemeClr val="lt1"/>
                </a:solidFill>
                <a:latin typeface="Cabin"/>
                <a:ea typeface="Cabin"/>
                <a:cs typeface="Cabin"/>
                <a:sym typeface="Cabin"/>
              </a:rPr>
              <a:t>Enter a line of text: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clown ran after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car and the car ran into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tent and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tent fell down on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clown and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car</a:t>
            </a:r>
          </a:p>
          <a:p>
            <a:pPr algn="ctr" rtl="0" lvl="0" marR="0" indent="0" marL="0">
              <a:lnSpc>
                <a:spcPct val="100000"/>
              </a:lnSpc>
              <a:spcBef>
                <a:spcPts val="0"/>
              </a:spcBef>
              <a:spcAft>
                <a:spcPts val="0"/>
              </a:spcAft>
              <a:buNone/>
            </a:pPr>
            <a:r>
              <a:t/>
            </a:r>
            <a:endParaRPr strike="noStrike" u="none" b="0" cap="none" baseline="0" sz="3100" i="0">
              <a:solidFill>
                <a:srgbClr val="FFFF00"/>
              </a:solidFill>
              <a:latin typeface="Cabin"/>
              <a:ea typeface="Cabin"/>
              <a:cs typeface="Cabin"/>
              <a:sym typeface="Cabin"/>
            </a:endParaRP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chemeClr val="lt1"/>
                </a:solidFill>
                <a:latin typeface="Cabin"/>
                <a:ea typeface="Cabin"/>
                <a:cs typeface="Cabin"/>
                <a:sym typeface="Cabin"/>
              </a:rPr>
              <a:t>Words: ['the', 'clown', 'ran', 'after', 'the', 'car', 'and', 'the', 'car', 'ran', 'into', 'the', 'tent', 'and', 'the', 'tent', 'fell', 'down', 'on', 'the', 'clown', 'and', 'the', 'car']</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chemeClr val="lt1"/>
                </a:solidFill>
                <a:latin typeface="Cabin"/>
                <a:ea typeface="Cabin"/>
                <a:cs typeface="Cabin"/>
                <a:sym typeface="Cabin"/>
              </a:rPr>
              <a:t>Counting...</a:t>
            </a:r>
          </a:p>
          <a:p>
            <a:pPr algn="ctr" rtl="0" lvl="0" marR="0" indent="0" marL="0">
              <a:lnSpc>
                <a:spcPct val="100000"/>
              </a:lnSpc>
              <a:spcBef>
                <a:spcPts val="0"/>
              </a:spcBef>
              <a:spcAft>
                <a:spcPts val="0"/>
              </a:spcAft>
              <a:buNone/>
            </a:pPr>
            <a:r>
              <a:t/>
            </a:r>
            <a:endParaRPr strike="noStrike" u="none" b="0" cap="none" baseline="0" sz="3100" i="0">
              <a:solidFill>
                <a:schemeClr val="lt1"/>
              </a:solidFill>
              <a:latin typeface="Cabin"/>
              <a:ea typeface="Cabin"/>
              <a:cs typeface="Cabin"/>
              <a:sym typeface="Cabin"/>
            </a:endParaRP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chemeClr val="lt1"/>
                </a:solidFill>
                <a:latin typeface="Cabin"/>
                <a:ea typeface="Cabin"/>
                <a:cs typeface="Cabin"/>
                <a:sym typeface="Cabin"/>
              </a:rPr>
              <a:t>Counts {'and': 3, 'on': 1, 'ran': 2, 'car': 3, 'into': 1, 'after': 1, 'clown': 2, 'down': 1, 'fell': 1, </a:t>
            </a:r>
            <a:r>
              <a:rPr strike="noStrike" u="none" b="0" cap="none" baseline="0" sz="3100" lang="en-US" i="0">
                <a:solidFill>
                  <a:srgbClr val="00FF00"/>
                </a:solidFill>
                <a:latin typeface="Cabin"/>
                <a:ea typeface="Cabin"/>
                <a:cs typeface="Cabin"/>
                <a:sym typeface="Cabin"/>
              </a:rPr>
              <a:t>'the': 7</a:t>
            </a:r>
            <a:r>
              <a:rPr strike="noStrike" u="none" b="0" cap="none" baseline="0" sz="3100" lang="en-US" i="0">
                <a:solidFill>
                  <a:schemeClr val="lt1"/>
                </a:solidFill>
                <a:latin typeface="Cabin"/>
                <a:ea typeface="Cabin"/>
                <a:cs typeface="Cabin"/>
                <a:sym typeface="Cabin"/>
              </a:rPr>
              <a:t>, 'tent': 2}</a:t>
            </a:r>
          </a:p>
        </p:txBody>
      </p:sp>
      <p:pic>
        <p:nvPicPr>
          <p:cNvPr id="447" name="Shape 447"/>
          <p:cNvPicPr preferRelativeResize="0"/>
          <p:nvPr/>
        </p:nvPicPr>
        <p:blipFill rotWithShape="1">
          <a:blip r:embed="rId3">
            <a:alphaModFix/>
          </a:blip>
          <a:srcRect t="0" b="0" r="0" l="0"/>
          <a:stretch/>
        </p:blipFill>
        <p:spPr>
          <a:xfrm>
            <a:off y="7582261" x="563550"/>
            <a:ext cy="1122299" cx="16890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y="0" x="0"/>
          <a:ext cy="0" cx="0"/>
          <a:chOff y="0" x="0"/>
          <a:chExt cy="0" cx="0"/>
        </a:xfrm>
      </p:grpSpPr>
      <p:sp>
        <p:nvSpPr>
          <p:cNvPr id="452" name="Shape 45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Definite </a:t>
            </a:r>
            <a:r>
              <a:rPr strike="noStrike" u="none" b="0" cap="none" baseline="0" sz="7600" lang="en-US" i="0">
                <a:solidFill>
                  <a:srgbClr val="FFFF00"/>
                </a:solidFill>
                <a:latin typeface="Cabin"/>
                <a:ea typeface="Cabin"/>
                <a:cs typeface="Cabin"/>
                <a:sym typeface="Cabin"/>
              </a:rPr>
              <a:t>Loops</a:t>
            </a:r>
            <a:r>
              <a:rPr strike="noStrike" u="none" b="0" cap="none" baseline="0" sz="7600" lang="en-US" i="0">
                <a:solidFill>
                  <a:srgbClr val="00FF00"/>
                </a:solidFill>
                <a:latin typeface="Cabin"/>
                <a:ea typeface="Cabin"/>
                <a:cs typeface="Cabin"/>
                <a:sym typeface="Cabin"/>
              </a:rPr>
              <a:t> and Dictionaries</a:t>
            </a:r>
          </a:p>
        </p:txBody>
      </p:sp>
      <p:sp>
        <p:nvSpPr>
          <p:cNvPr id="453" name="Shape 453"/>
          <p:cNvSpPr txBox="1"/>
          <p:nvPr>
            <p:ph idx="1" type="body"/>
          </p:nvPr>
        </p:nvSpPr>
        <p:spPr>
          <a:xfrm>
            <a:off y="2540000" x="869075"/>
            <a:ext cy="2146199" cx="139320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Even though </a:t>
            </a:r>
            <a:r>
              <a:rPr strike="noStrike" u="none" b="0" cap="none" baseline="0" sz="3600" lang="en-US" i="0">
                <a:solidFill>
                  <a:srgbClr val="00FF00"/>
                </a:solidFill>
                <a:latin typeface="Cabin"/>
                <a:ea typeface="Cabin"/>
                <a:cs typeface="Cabin"/>
                <a:sym typeface="Cabin"/>
              </a:rPr>
              <a:t>dictionaries</a:t>
            </a:r>
            <a:r>
              <a:rPr strike="noStrike" u="none" b="0" cap="none" baseline="0" sz="3600" lang="en-US" i="0">
                <a:solidFill>
                  <a:schemeClr val="lt1"/>
                </a:solidFill>
                <a:latin typeface="Cabin"/>
                <a:ea typeface="Cabin"/>
                <a:cs typeface="Cabin"/>
                <a:sym typeface="Cabin"/>
              </a:rPr>
              <a:t> are not stored in order, we can write a </a:t>
            </a:r>
            <a:r>
              <a:rPr strike="noStrike" u="none" b="0" cap="none" baseline="0" sz="3600" lang="en-US" i="0">
                <a:solidFill>
                  <a:srgbClr val="FFFF00"/>
                </a:solidFill>
                <a:latin typeface="Cabin"/>
                <a:ea typeface="Cabin"/>
                <a:cs typeface="Cabin"/>
                <a:sym typeface="Cabin"/>
              </a:rPr>
              <a:t>for</a:t>
            </a:r>
            <a:r>
              <a:rPr strike="noStrike" u="none" b="0" cap="none" baseline="0" sz="3600" lang="en-US" i="0">
                <a:solidFill>
                  <a:schemeClr val="lt1"/>
                </a:solidFill>
                <a:latin typeface="Cabin"/>
                <a:ea typeface="Cabin"/>
                <a:cs typeface="Cabin"/>
                <a:sym typeface="Cabin"/>
              </a:rPr>
              <a:t> loop that goes through all the </a:t>
            </a:r>
            <a:r>
              <a:rPr strike="noStrike" u="none" b="0" cap="none" baseline="0" sz="3600" lang="en-US" i="0">
                <a:solidFill>
                  <a:srgbClr val="00FFFF"/>
                </a:solidFill>
                <a:latin typeface="Cabin"/>
                <a:ea typeface="Cabin"/>
                <a:cs typeface="Cabin"/>
                <a:sym typeface="Cabin"/>
              </a:rPr>
              <a:t>entries</a:t>
            </a:r>
            <a:r>
              <a:rPr strike="noStrike" u="none" b="0" cap="none" baseline="0" sz="3600" lang="en-US" i="0">
                <a:solidFill>
                  <a:schemeClr val="lt1"/>
                </a:solidFill>
                <a:latin typeface="Cabin"/>
                <a:ea typeface="Cabin"/>
                <a:cs typeface="Cabin"/>
                <a:sym typeface="Cabin"/>
              </a:rPr>
              <a:t> in a </a:t>
            </a:r>
            <a:r>
              <a:rPr strike="noStrike" u="none" b="0" cap="none" baseline="0" sz="3600" lang="en-US" i="0">
                <a:solidFill>
                  <a:srgbClr val="00FF00"/>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 actually it goes through all of the </a:t>
            </a:r>
            <a:r>
              <a:rPr strike="noStrike" u="none" b="0" cap="none" baseline="0" sz="3600" lang="en-US" i="0">
                <a:solidFill>
                  <a:srgbClr val="00FFFF"/>
                </a:solidFill>
                <a:latin typeface="Cabin"/>
                <a:ea typeface="Cabin"/>
                <a:cs typeface="Cabin"/>
                <a:sym typeface="Cabin"/>
              </a:rPr>
              <a:t>keys</a:t>
            </a:r>
            <a:r>
              <a:rPr strike="noStrike" u="none" b="0" cap="none" baseline="0" sz="3600" lang="en-US" i="0">
                <a:solidFill>
                  <a:schemeClr val="lt1"/>
                </a:solidFill>
                <a:latin typeface="Cabin"/>
                <a:ea typeface="Cabin"/>
                <a:cs typeface="Cabin"/>
                <a:sym typeface="Cabin"/>
              </a:rPr>
              <a:t> in the </a:t>
            </a:r>
            <a:r>
              <a:rPr strike="noStrike" u="none" b="0" cap="none" baseline="0" sz="3600" lang="en-US" i="0">
                <a:solidFill>
                  <a:srgbClr val="00FF00"/>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and</a:t>
            </a:r>
            <a:r>
              <a:rPr strike="noStrike" u="none" b="0" cap="none" baseline="0" sz="3600" lang="en-US" i="0">
                <a:solidFill>
                  <a:srgbClr val="00FFFF"/>
                </a:solidFill>
                <a:latin typeface="Cabin"/>
                <a:ea typeface="Cabin"/>
                <a:cs typeface="Cabin"/>
                <a:sym typeface="Cabin"/>
              </a:rPr>
              <a:t> looks up</a:t>
            </a:r>
            <a:r>
              <a:rPr strike="noStrike" u="none" b="0" cap="none" baseline="0" sz="3600" lang="en-US" i="0">
                <a:solidFill>
                  <a:schemeClr val="lt1"/>
                </a:solidFill>
                <a:latin typeface="Cabin"/>
                <a:ea typeface="Cabin"/>
                <a:cs typeface="Cabin"/>
                <a:sym typeface="Cabin"/>
              </a:rPr>
              <a:t> the values</a:t>
            </a:r>
          </a:p>
        </p:txBody>
      </p:sp>
      <p:sp>
        <p:nvSpPr>
          <p:cNvPr id="454" name="Shape 454"/>
          <p:cNvSpPr txBox="1"/>
          <p:nvPr/>
        </p:nvSpPr>
        <p:spPr>
          <a:xfrm>
            <a:off y="4960925" x="1714500"/>
            <a:ext cy="3759000" cx="14541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 = { </a:t>
            </a:r>
            <a:r>
              <a:rPr strike="noStrike" u="none" b="1" cap="none" baseline="0" sz="3000" lang="en-US" i="0">
                <a:solidFill>
                  <a:srgbClr val="00FFFF"/>
                </a:solidFill>
                <a:latin typeface="Courier New"/>
                <a:ea typeface="Courier New"/>
                <a:cs typeface="Courier New"/>
                <a:sym typeface="Courier New"/>
              </a:rPr>
              <a:t>'chuck'</a:t>
            </a:r>
            <a:r>
              <a:rPr strike="noStrike" u="none" b="1" cap="none" baseline="0" sz="3000" lang="en-US" i="0">
                <a:solidFill>
                  <a:schemeClr val="lt1"/>
                </a:solidFill>
                <a:latin typeface="Courier New"/>
                <a:ea typeface="Courier New"/>
                <a:cs typeface="Courier New"/>
                <a:sym typeface="Courier New"/>
              </a:rPr>
              <a:t> : 1 , </a:t>
            </a:r>
            <a:r>
              <a:rPr strike="noStrike" u="none" b="1" cap="none" baseline="0" sz="3000" lang="en-US" i="0">
                <a:solidFill>
                  <a:srgbClr val="00FFFF"/>
                </a:solidFill>
                <a:latin typeface="Courier New"/>
                <a:ea typeface="Courier New"/>
                <a:cs typeface="Courier New"/>
                <a:sym typeface="Courier New"/>
              </a:rPr>
              <a:t>'fred'</a:t>
            </a:r>
            <a:r>
              <a:rPr strike="noStrike" u="none" b="1" cap="none" baseline="0" sz="3000" lang="en-US" i="0">
                <a:solidFill>
                  <a:schemeClr val="lt1"/>
                </a:solidFill>
                <a:latin typeface="Courier New"/>
                <a:ea typeface="Courier New"/>
                <a:cs typeface="Courier New"/>
                <a:sym typeface="Courier New"/>
              </a:rPr>
              <a:t> : 42, </a:t>
            </a:r>
            <a:r>
              <a:rPr strike="noStrike" u="none" b="1" cap="none" baseline="0" sz="3000" lang="en-US" i="0">
                <a:solidFill>
                  <a:srgbClr val="00FFFF"/>
                </a:solidFill>
                <a:latin typeface="Courier New"/>
                <a:ea typeface="Courier New"/>
                <a:cs typeface="Courier New"/>
                <a:sym typeface="Courier New"/>
              </a:rPr>
              <a:t>'jan'</a:t>
            </a:r>
            <a:r>
              <a:rPr strike="noStrike" u="none" b="1" cap="none" baseline="0" sz="3000" lang="en-US" i="0">
                <a:solidFill>
                  <a:schemeClr val="lt1"/>
                </a:solidFill>
                <a:latin typeface="Courier New"/>
                <a:ea typeface="Courier New"/>
                <a:cs typeface="Courier New"/>
                <a:sym typeface="Courier New"/>
              </a:rPr>
              <a:t>: 100}</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for</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FF"/>
                </a:solidFill>
                <a:latin typeface="Courier New"/>
                <a:ea typeface="Courier New"/>
                <a:cs typeface="Courier New"/>
                <a:sym typeface="Courier New"/>
              </a:rPr>
              <a:t>key</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in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FF"/>
                </a:solidFill>
                <a:latin typeface="Courier New"/>
                <a:ea typeface="Courier New"/>
                <a:cs typeface="Courier New"/>
                <a:sym typeface="Courier New"/>
              </a:rPr>
              <a:t>key</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rgbClr val="00FFFF"/>
                </a:solidFill>
                <a:latin typeface="Courier New"/>
                <a:ea typeface="Courier New"/>
                <a:cs typeface="Courier New"/>
                <a:sym typeface="Courier New"/>
              </a:rPr>
              <a:t>[key]</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rgbClr val="00FFFF"/>
              </a:buClr>
              <a:buSzPct val="25000"/>
              <a:buFont typeface="Courier New"/>
              <a:buNone/>
            </a:pPr>
            <a:r>
              <a:rPr strike="noStrike" u="none" b="1" cap="none" baseline="0" sz="3000" lang="en-US" i="0">
                <a:solidFill>
                  <a:srgbClr val="00FFFF"/>
                </a:solidFill>
                <a:latin typeface="Courier New"/>
                <a:ea typeface="Courier New"/>
                <a:cs typeface="Courier New"/>
                <a:sym typeface="Courier New"/>
              </a:rPr>
              <a:t>jan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100</a:t>
            </a:r>
          </a:p>
          <a:p>
            <a:pPr algn="l" rtl="0" lvl="0" marR="0" indent="0" marL="0">
              <a:lnSpc>
                <a:spcPct val="100000"/>
              </a:lnSpc>
              <a:spcBef>
                <a:spcPts val="0"/>
              </a:spcBef>
              <a:spcAft>
                <a:spcPts val="0"/>
              </a:spcAft>
              <a:buClr>
                <a:srgbClr val="00FFFF"/>
              </a:buClr>
              <a:buSzPct val="25000"/>
              <a:buFont typeface="Courier New"/>
              <a:buNone/>
            </a:pPr>
            <a:r>
              <a:rPr strike="noStrike" u="none" b="1" cap="none" baseline="0" sz="3000" lang="en-US" i="0">
                <a:solidFill>
                  <a:srgbClr val="00FFFF"/>
                </a:solidFill>
                <a:latin typeface="Courier New"/>
                <a:ea typeface="Courier New"/>
                <a:cs typeface="Courier New"/>
                <a:sym typeface="Courier New"/>
              </a:rPr>
              <a:t>chuck</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1</a:t>
            </a:r>
          </a:p>
          <a:p>
            <a:pPr algn="l" rtl="0" lvl="0" marR="0" indent="0" marL="0">
              <a:lnSpc>
                <a:spcPct val="100000"/>
              </a:lnSpc>
              <a:spcBef>
                <a:spcPts val="0"/>
              </a:spcBef>
              <a:spcAft>
                <a:spcPts val="0"/>
              </a:spcAft>
              <a:buClr>
                <a:srgbClr val="00FFFF"/>
              </a:buClr>
              <a:buSzPct val="25000"/>
              <a:buFont typeface="Courier New"/>
              <a:buNone/>
            </a:pPr>
            <a:r>
              <a:rPr strike="noStrike" u="none" b="1" cap="none" baseline="0" sz="3000" lang="en-US" i="0">
                <a:solidFill>
                  <a:srgbClr val="00FFFF"/>
                </a:solidFill>
                <a:latin typeface="Courier New"/>
                <a:ea typeface="Courier New"/>
                <a:cs typeface="Courier New"/>
                <a:sym typeface="Courier New"/>
              </a:rPr>
              <a:t>fred</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42</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y="0" x="0"/>
          <a:ext cy="0" cx="0"/>
          <a:chOff y="0" x="0"/>
          <a:chExt cy="0" cx="0"/>
        </a:xfrm>
      </p:grpSpPr>
      <p:sp>
        <p:nvSpPr>
          <p:cNvPr id="459" name="Shape 45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Retrieving lists of Keys and Values</a:t>
            </a:r>
          </a:p>
        </p:txBody>
      </p:sp>
      <p:sp>
        <p:nvSpPr>
          <p:cNvPr id="460" name="Shape 460"/>
          <p:cNvSpPr txBox="1"/>
          <p:nvPr>
            <p:ph idx="1" type="body"/>
          </p:nvPr>
        </p:nvSpPr>
        <p:spPr>
          <a:xfrm>
            <a:off y="2844800" x="939800"/>
            <a:ext cy="4267199" cx="4422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 can get a list of </a:t>
            </a:r>
            <a:r>
              <a:rPr strike="noStrike" u="none" b="0" cap="none" baseline="0" sz="3600" lang="en-US" i="0">
                <a:solidFill>
                  <a:srgbClr val="00FF00"/>
                </a:solidFill>
                <a:latin typeface="Cabin"/>
                <a:ea typeface="Cabin"/>
                <a:cs typeface="Cabin"/>
                <a:sym typeface="Cabin"/>
              </a:rPr>
              <a:t>keys</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values,</a:t>
            </a:r>
            <a:r>
              <a:rPr strike="noStrike" u="none" b="0" cap="none" baseline="0" sz="3600" lang="en-US" i="0">
                <a:solidFill>
                  <a:schemeClr val="lt1"/>
                </a:solidFill>
                <a:latin typeface="Cabin"/>
                <a:ea typeface="Cabin"/>
                <a:cs typeface="Cabin"/>
                <a:sym typeface="Cabin"/>
              </a:rPr>
              <a:t> or</a:t>
            </a:r>
            <a:r>
              <a:rPr strike="noStrike" u="none" b="0" cap="none" baseline="0" sz="3600" lang="en-US" i="0">
                <a:solidFill>
                  <a:srgbClr val="FF7F00"/>
                </a:solidFill>
                <a:latin typeface="Cabin"/>
                <a:ea typeface="Cabin"/>
                <a:cs typeface="Cabin"/>
                <a:sym typeface="Cabin"/>
              </a:rPr>
              <a:t> items (both)</a:t>
            </a:r>
            <a:r>
              <a:rPr strike="noStrike" u="none" b="0" cap="none" baseline="0" sz="3600" lang="en-US" i="0">
                <a:solidFill>
                  <a:schemeClr val="lt1"/>
                </a:solidFill>
                <a:latin typeface="Cabin"/>
                <a:ea typeface="Cabin"/>
                <a:cs typeface="Cabin"/>
                <a:sym typeface="Cabin"/>
              </a:rPr>
              <a:t> from a dictionary</a:t>
            </a:r>
          </a:p>
        </p:txBody>
      </p:sp>
      <p:sp>
        <p:nvSpPr>
          <p:cNvPr id="461" name="Shape 461"/>
          <p:cNvSpPr txBox="1"/>
          <p:nvPr/>
        </p:nvSpPr>
        <p:spPr>
          <a:xfrm>
            <a:off y="2540000" x="6001650"/>
            <a:ext cy="5308500" cx="9628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jjj = { 'chuck' : 1 , 'fred' : 42, 'jan': 100}</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r>
              <a:rPr strike="noStrike" u="none" b="1" cap="none" baseline="0" sz="2500" lang="en-US" i="0">
                <a:solidFill>
                  <a:srgbClr val="FFFF00"/>
                </a:solidFill>
                <a:latin typeface="Courier New"/>
                <a:ea typeface="Courier New"/>
                <a:cs typeface="Courier New"/>
                <a:sym typeface="Courier New"/>
              </a:rPr>
              <a:t>print</a:t>
            </a:r>
            <a:r>
              <a:rPr strike="noStrike" u="none" b="1" cap="none" baseline="0" sz="2500" lang="en-US" i="0">
                <a:solidFill>
                  <a:srgbClr val="FF00FF"/>
                </a:solidFill>
                <a:latin typeface="Courier New"/>
                <a:ea typeface="Courier New"/>
                <a:cs typeface="Courier New"/>
                <a:sym typeface="Courier New"/>
              </a:rPr>
              <a:t> list</a:t>
            </a:r>
            <a:r>
              <a:rPr strike="noStrike" u="none" b="1" cap="none" baseline="0" sz="2500" lang="en-US" i="0">
                <a:solidFill>
                  <a:schemeClr val="lt1"/>
                </a:solidFill>
                <a:latin typeface="Courier New"/>
                <a:ea typeface="Courier New"/>
                <a:cs typeface="Courier New"/>
                <a:sym typeface="Courier New"/>
              </a:rPr>
              <a:t>(jjj)</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500" lang="en-US" i="0">
                <a:solidFill>
                  <a:srgbClr val="00FF00"/>
                </a:solidFill>
                <a:latin typeface="Courier New"/>
                <a:ea typeface="Courier New"/>
                <a:cs typeface="Courier New"/>
                <a:sym typeface="Courier New"/>
              </a:rPr>
              <a:t>['jan', 'chuck', 'fred']</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r>
              <a:rPr strike="noStrike" u="none" b="1" cap="none" baseline="0" sz="2500" lang="en-US" i="0">
                <a:solidFill>
                  <a:srgbClr val="FFFF00"/>
                </a:solidFill>
                <a:latin typeface="Courier New"/>
                <a:ea typeface="Courier New"/>
                <a:cs typeface="Courier New"/>
                <a:sym typeface="Courier New"/>
              </a:rPr>
              <a:t>print</a:t>
            </a:r>
            <a:r>
              <a:rPr strike="noStrike" u="none" b="1" cap="none" baseline="0" sz="2500" lang="en-US" i="0">
                <a:solidFill>
                  <a:schemeClr val="lt1"/>
                </a:solidFill>
                <a:latin typeface="Courier New"/>
                <a:ea typeface="Courier New"/>
                <a:cs typeface="Courier New"/>
                <a:sym typeface="Courier New"/>
              </a:rPr>
              <a:t> jjj.</a:t>
            </a:r>
            <a:r>
              <a:rPr strike="noStrike" u="none" b="1" cap="none" baseline="0" sz="2500" lang="en-US" i="0">
                <a:solidFill>
                  <a:srgbClr val="FF00FF"/>
                </a:solidFill>
                <a:latin typeface="Courier New"/>
                <a:ea typeface="Courier New"/>
                <a:cs typeface="Courier New"/>
                <a:sym typeface="Courier New"/>
              </a:rPr>
              <a:t>keys()</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500" lang="en-US" i="0">
                <a:solidFill>
                  <a:srgbClr val="00FF00"/>
                </a:solidFill>
                <a:latin typeface="Courier New"/>
                <a:ea typeface="Courier New"/>
                <a:cs typeface="Courier New"/>
                <a:sym typeface="Courier New"/>
              </a:rPr>
              <a:t>['jan', 'chuck', 'fred']</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r>
              <a:rPr strike="noStrike" u="none" b="1" cap="none" baseline="0" sz="2500" lang="en-US" i="0">
                <a:solidFill>
                  <a:srgbClr val="FFFF00"/>
                </a:solidFill>
                <a:latin typeface="Courier New"/>
                <a:ea typeface="Courier New"/>
                <a:cs typeface="Courier New"/>
                <a:sym typeface="Courier New"/>
              </a:rPr>
              <a:t>print</a:t>
            </a:r>
            <a:r>
              <a:rPr strike="noStrike" u="none" b="1" cap="none" baseline="0" sz="2500" lang="en-US" i="0">
                <a:solidFill>
                  <a:schemeClr val="lt1"/>
                </a:solidFill>
                <a:latin typeface="Courier New"/>
                <a:ea typeface="Courier New"/>
                <a:cs typeface="Courier New"/>
                <a:sym typeface="Courier New"/>
              </a:rPr>
              <a:t> jjj.</a:t>
            </a:r>
            <a:r>
              <a:rPr strike="noStrike" u="none" b="1" cap="none" baseline="0" sz="2500" lang="en-US" i="0">
                <a:solidFill>
                  <a:srgbClr val="FF00FF"/>
                </a:solidFill>
                <a:latin typeface="Courier New"/>
                <a:ea typeface="Courier New"/>
                <a:cs typeface="Courier New"/>
                <a:sym typeface="Courier New"/>
              </a:rPr>
              <a:t>values()</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2500" lang="en-US" i="0">
                <a:solidFill>
                  <a:srgbClr val="FF00FF"/>
                </a:solidFill>
                <a:latin typeface="Courier New"/>
                <a:ea typeface="Courier New"/>
                <a:cs typeface="Courier New"/>
                <a:sym typeface="Courier New"/>
              </a:rPr>
              <a:t>[100, 1, 42]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r>
              <a:rPr strike="noStrike" u="none" b="1" cap="none" baseline="0" sz="2500" lang="en-US" i="0">
                <a:solidFill>
                  <a:srgbClr val="FFFF00"/>
                </a:solidFill>
                <a:latin typeface="Courier New"/>
                <a:ea typeface="Courier New"/>
                <a:cs typeface="Courier New"/>
                <a:sym typeface="Courier New"/>
              </a:rPr>
              <a:t>print</a:t>
            </a:r>
            <a:r>
              <a:rPr strike="noStrike" u="none" b="1" cap="none" baseline="0" sz="2500" lang="en-US" i="0">
                <a:solidFill>
                  <a:schemeClr val="lt1"/>
                </a:solidFill>
                <a:latin typeface="Courier New"/>
                <a:ea typeface="Courier New"/>
                <a:cs typeface="Courier New"/>
                <a:sym typeface="Courier New"/>
              </a:rPr>
              <a:t> jjj.</a:t>
            </a:r>
            <a:r>
              <a:rPr strike="noStrike" u="none" b="1" cap="none" baseline="0" sz="2500" lang="en-US" i="0">
                <a:solidFill>
                  <a:srgbClr val="FF7F00"/>
                </a:solidFill>
                <a:latin typeface="Courier New"/>
                <a:ea typeface="Courier New"/>
                <a:cs typeface="Courier New"/>
                <a:sym typeface="Courier New"/>
              </a:rPr>
              <a:t>items()</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rgbClr val="FF7F00"/>
                </a:solidFill>
                <a:latin typeface="Courier New"/>
                <a:ea typeface="Courier New"/>
                <a:cs typeface="Courier New"/>
                <a:sym typeface="Courier New"/>
              </a:rPr>
              <a:t>[('jan', 100), ('chuck', 1), ('fred', 42)]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p>
        </p:txBody>
      </p:sp>
      <p:sp>
        <p:nvSpPr>
          <p:cNvPr id="462" name="Shape 462"/>
          <p:cNvSpPr txBox="1"/>
          <p:nvPr/>
        </p:nvSpPr>
        <p:spPr>
          <a:xfrm>
            <a:off y="7844225" x="8545799"/>
            <a:ext cy="622199" cx="6930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abin"/>
                <a:ea typeface="Cabin"/>
                <a:cs typeface="Cabin"/>
                <a:sym typeface="Cabin"/>
              </a:rPr>
              <a:t>What is a 'tuple'? - coming soon...</a:t>
            </a:r>
          </a:p>
        </p:txBody>
      </p:sp>
      <p:cxnSp>
        <p:nvCxnSpPr>
          <p:cNvPr id="463" name="Shape 463"/>
          <p:cNvCxnSpPr/>
          <p:nvPr/>
        </p:nvCxnSpPr>
        <p:spPr>
          <a:xfrm>
            <a:off y="6948211" x="10408425"/>
            <a:ext cy="704999" cx="201599"/>
          </a:xfrm>
          <a:prstGeom prst="straightConnector1">
            <a:avLst/>
          </a:prstGeom>
          <a:noFill/>
          <a:ln w="76200" cap="rnd">
            <a:solidFill>
              <a:schemeClr val="lt1"/>
            </a:solidFill>
            <a:prstDash val="solid"/>
            <a:miter/>
            <a:headEnd w="med" len="med" type="stealth"/>
            <a:tailEnd w="med" len="med" type="none"/>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y="0" x="0"/>
          <a:ext cy="0" cx="0"/>
          <a:chOff y="0" x="0"/>
          <a:chExt cy="0" cx="0"/>
        </a:xfrm>
      </p:grpSpPr>
      <p:sp>
        <p:nvSpPr>
          <p:cNvPr id="468" name="Shape 46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Bonus: Two Iteration Variables!</a:t>
            </a:r>
          </a:p>
        </p:txBody>
      </p:sp>
      <p:sp>
        <p:nvSpPr>
          <p:cNvPr id="469" name="Shape 469"/>
          <p:cNvSpPr txBox="1"/>
          <p:nvPr>
            <p:ph idx="1" type="body"/>
          </p:nvPr>
        </p:nvSpPr>
        <p:spPr>
          <a:xfrm>
            <a:off y="2603500" x="1155700"/>
            <a:ext cy="5702399" cx="53447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loop through the </a:t>
            </a:r>
            <a:r>
              <a:rPr strike="noStrike" u="none" b="0" cap="none" baseline="0" sz="3600" lang="en-US" i="0">
                <a:solidFill>
                  <a:srgbClr val="FF7F00"/>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a:t>
            </a:r>
            <a:r>
              <a:rPr strike="noStrike" u="none" b="0" cap="none" baseline="0" sz="3600" lang="en-US" i="0">
                <a:solidFill>
                  <a:srgbClr val="FFFF00"/>
                </a:solidFill>
                <a:latin typeface="Cabin"/>
                <a:ea typeface="Cabin"/>
                <a:cs typeface="Cabin"/>
                <a:sym typeface="Cabin"/>
              </a:rPr>
              <a:t>value</a:t>
            </a:r>
            <a:r>
              <a:rPr strike="noStrike" u="none" b="0" cap="none" baseline="0" sz="3600" lang="en-US" i="0">
                <a:solidFill>
                  <a:schemeClr val="lt1"/>
                </a:solidFill>
                <a:latin typeface="Cabin"/>
                <a:ea typeface="Cabin"/>
                <a:cs typeface="Cabin"/>
                <a:sym typeface="Cabin"/>
              </a:rPr>
              <a:t> pairs in a dictionary using *two* iteration variables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Each iteration, the first variable is the </a:t>
            </a:r>
            <a:r>
              <a:rPr strike="noStrike" u="none" b="0" cap="none" baseline="0" sz="3600" lang="en-US" i="0">
                <a:solidFill>
                  <a:srgbClr val="FF7F00"/>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and the second variable is the </a:t>
            </a:r>
            <a:r>
              <a:rPr strike="noStrike" u="none" b="0" cap="none" baseline="0" sz="3600" lang="en-US" i="1">
                <a:solidFill>
                  <a:schemeClr val="lt1"/>
                </a:solidFill>
                <a:latin typeface="Cabin"/>
                <a:ea typeface="Cabin"/>
                <a:cs typeface="Cabin"/>
                <a:sym typeface="Cabin"/>
              </a:rPr>
              <a:t>corresponding</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value </a:t>
            </a:r>
            <a:r>
              <a:rPr strike="noStrike" u="none" b="0" cap="none" baseline="0" sz="3600" lang="en-US" i="0">
                <a:solidFill>
                  <a:schemeClr val="lt1"/>
                </a:solidFill>
                <a:latin typeface="Cabin"/>
                <a:ea typeface="Cabin"/>
                <a:cs typeface="Cabin"/>
                <a:sym typeface="Cabin"/>
              </a:rPr>
              <a:t>for the key</a:t>
            </a:r>
          </a:p>
        </p:txBody>
      </p:sp>
      <p:sp>
        <p:nvSpPr>
          <p:cNvPr id="470" name="Shape 470"/>
          <p:cNvSpPr txBox="1"/>
          <p:nvPr/>
        </p:nvSpPr>
        <p:spPr>
          <a:xfrm>
            <a:off y="2970250" x="7423599"/>
            <a:ext cy="4787999" cx="81642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&gt;&gt;&gt; </a:t>
            </a:r>
            <a:r>
              <a:rPr strike="noStrike" u="none" b="1" cap="none" baseline="0" sz="2800" lang="en-US" i="0">
                <a:solidFill>
                  <a:srgbClr val="00FF00"/>
                </a:solidFill>
                <a:latin typeface="Courier New"/>
                <a:ea typeface="Courier New"/>
                <a:cs typeface="Courier New"/>
                <a:sym typeface="Courier New"/>
              </a:rPr>
              <a:t>jjj</a:t>
            </a:r>
            <a:r>
              <a:rPr strike="noStrike" u="none" b="1" cap="none" baseline="0" sz="2800" lang="en-US" i="0">
                <a:solidFill>
                  <a:schemeClr val="lt1"/>
                </a:solidFill>
                <a:latin typeface="Courier New"/>
                <a:ea typeface="Courier New"/>
                <a:cs typeface="Courier New"/>
                <a:sym typeface="Courier New"/>
              </a:rPr>
              <a:t> = { 'chuck' : 1 , 'fred' : 42, 'jan': 100}</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&gt;&gt;&gt; for </a:t>
            </a:r>
            <a:r>
              <a:rPr strike="noStrike" u="none" b="1" cap="none" baseline="0" sz="2800" lang="en-US" i="0">
                <a:solidFill>
                  <a:srgbClr val="FF7F00"/>
                </a:solidFill>
                <a:latin typeface="Courier New"/>
                <a:ea typeface="Courier New"/>
                <a:cs typeface="Courier New"/>
                <a:sym typeface="Courier New"/>
              </a:rPr>
              <a:t>aaa</a:t>
            </a:r>
            <a:r>
              <a:rPr strike="noStrike" u="none" b="1" cap="none" baseline="0" sz="2800" lang="en-US" i="0">
                <a:solidFill>
                  <a:schemeClr val="lt1"/>
                </a:solidFill>
                <a:latin typeface="Courier New"/>
                <a:ea typeface="Courier New"/>
                <a:cs typeface="Courier New"/>
                <a:sym typeface="Courier New"/>
              </a:rPr>
              <a:t>,</a:t>
            </a:r>
            <a:r>
              <a:rPr strike="noStrike" u="none" b="1" cap="none" baseline="0" sz="2800" lang="en-US" i="0">
                <a:solidFill>
                  <a:srgbClr val="FFFF00"/>
                </a:solidFill>
                <a:latin typeface="Courier New"/>
                <a:ea typeface="Courier New"/>
                <a:cs typeface="Courier New"/>
                <a:sym typeface="Courier New"/>
              </a:rPr>
              <a:t>bbb</a:t>
            </a:r>
            <a:r>
              <a:rPr strike="noStrike" u="none" b="1" cap="none" baseline="0" sz="2800" lang="en-US" i="0">
                <a:solidFill>
                  <a:schemeClr val="lt1"/>
                </a:solidFill>
                <a:latin typeface="Courier New"/>
                <a:ea typeface="Courier New"/>
                <a:cs typeface="Courier New"/>
                <a:sym typeface="Courier New"/>
              </a:rPr>
              <a:t> in </a:t>
            </a:r>
            <a:r>
              <a:rPr strike="noStrike" u="none" b="1" cap="none" baseline="0" sz="2800" lang="en-US" i="0">
                <a:solidFill>
                  <a:srgbClr val="00FF00"/>
                </a:solidFill>
                <a:latin typeface="Courier New"/>
                <a:ea typeface="Courier New"/>
                <a:cs typeface="Courier New"/>
                <a:sym typeface="Courier New"/>
              </a:rPr>
              <a:t>jjj</a:t>
            </a:r>
            <a:r>
              <a:rPr strike="noStrike" u="none" b="1" cap="none" baseline="0" sz="2800" lang="en-US" i="0">
                <a:solidFill>
                  <a:srgbClr val="FF00FF"/>
                </a:solidFill>
                <a:latin typeface="Courier New"/>
                <a:ea typeface="Courier New"/>
                <a:cs typeface="Courier New"/>
                <a:sym typeface="Courier New"/>
              </a:rPr>
              <a:t>.items</a:t>
            </a:r>
            <a:r>
              <a:rPr strike="noStrike" u="none" b="1" cap="none" baseline="0" sz="2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          print </a:t>
            </a:r>
            <a:r>
              <a:rPr strike="noStrike" u="none" b="1" cap="none" baseline="0" sz="2800" lang="en-US" i="0">
                <a:solidFill>
                  <a:srgbClr val="FF7F00"/>
                </a:solidFill>
                <a:latin typeface="Courier New"/>
                <a:ea typeface="Courier New"/>
                <a:cs typeface="Courier New"/>
                <a:sym typeface="Courier New"/>
              </a:rPr>
              <a:t>aaa</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FFFF00"/>
                </a:solidFill>
                <a:latin typeface="Courier New"/>
                <a:ea typeface="Courier New"/>
                <a:cs typeface="Courier New"/>
                <a:sym typeface="Courier New"/>
              </a:rPr>
              <a:t>bbb</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rgbClr val="FF7F00"/>
              </a:buClr>
              <a:buSzPct val="25000"/>
              <a:buFont typeface="Cabin"/>
              <a:buNone/>
            </a:pPr>
            <a:r>
              <a:rPr strike="noStrike" u="none" b="1" cap="none" baseline="0" sz="2800" lang="en-US" i="0">
                <a:solidFill>
                  <a:srgbClr val="FF7F00"/>
                </a:solidFill>
                <a:latin typeface="Courier New"/>
                <a:ea typeface="Courier New"/>
                <a:cs typeface="Courier New"/>
                <a:sym typeface="Courier New"/>
              </a:rPr>
              <a:t>jan</a:t>
            </a:r>
            <a:r>
              <a:rPr strike="noStrike" u="none" b="1" cap="none" baseline="0" sz="2800" lang="en-US" i="0">
                <a:solidFill>
                  <a:srgbClr val="FFFF00"/>
                </a:solidFill>
                <a:latin typeface="Courier New"/>
                <a:ea typeface="Courier New"/>
                <a:cs typeface="Courier New"/>
                <a:sym typeface="Courier New"/>
              </a:rPr>
              <a:t> 100</a:t>
            </a:r>
          </a:p>
          <a:p>
            <a:pPr algn="l" rtl="0" lvl="0" marR="0" indent="0" marL="0">
              <a:lnSpc>
                <a:spcPct val="100000"/>
              </a:lnSpc>
              <a:spcBef>
                <a:spcPts val="0"/>
              </a:spcBef>
              <a:spcAft>
                <a:spcPts val="0"/>
              </a:spcAft>
              <a:buClr>
                <a:srgbClr val="FF7F00"/>
              </a:buClr>
              <a:buSzPct val="25000"/>
              <a:buFont typeface="Cabin"/>
              <a:buNone/>
            </a:pPr>
            <a:r>
              <a:rPr strike="noStrike" u="none" b="1" cap="none" baseline="0" sz="2800" lang="en-US" i="0">
                <a:solidFill>
                  <a:srgbClr val="FF7F00"/>
                </a:solidFill>
                <a:latin typeface="Courier New"/>
                <a:ea typeface="Courier New"/>
                <a:cs typeface="Courier New"/>
                <a:sym typeface="Courier New"/>
              </a:rPr>
              <a:t>chuck</a:t>
            </a:r>
            <a:r>
              <a:rPr strike="noStrike" u="none" b="1" cap="none" baseline="0" sz="2800" lang="en-US" i="0">
                <a:solidFill>
                  <a:srgbClr val="FFFF00"/>
                </a:solidFill>
                <a:latin typeface="Courier New"/>
                <a:ea typeface="Courier New"/>
                <a:cs typeface="Courier New"/>
                <a:sym typeface="Courier New"/>
              </a:rPr>
              <a:t> 1</a:t>
            </a:r>
          </a:p>
          <a:p>
            <a:pPr algn="l" rtl="0" lvl="0" marR="0" indent="0" marL="0">
              <a:lnSpc>
                <a:spcPct val="100000"/>
              </a:lnSpc>
              <a:spcBef>
                <a:spcPts val="0"/>
              </a:spcBef>
              <a:spcAft>
                <a:spcPts val="0"/>
              </a:spcAft>
              <a:buClr>
                <a:srgbClr val="FF7F00"/>
              </a:buClr>
              <a:buSzPct val="25000"/>
              <a:buFont typeface="Cabin"/>
              <a:buNone/>
            </a:pPr>
            <a:r>
              <a:rPr strike="noStrike" u="none" b="1" cap="none" baseline="0" sz="2800" lang="en-US" i="0">
                <a:solidFill>
                  <a:srgbClr val="FF7F00"/>
                </a:solidFill>
                <a:latin typeface="Courier New"/>
                <a:ea typeface="Courier New"/>
                <a:cs typeface="Courier New"/>
                <a:sym typeface="Courier New"/>
              </a:rPr>
              <a:t>fred</a:t>
            </a:r>
            <a:r>
              <a:rPr strike="noStrike" u="none" b="1" cap="none" baseline="0" sz="2800" lang="en-US" i="0">
                <a:solidFill>
                  <a:srgbClr val="FFFF00"/>
                </a:solidFill>
                <a:latin typeface="Courier New"/>
                <a:ea typeface="Courier New"/>
                <a:cs typeface="Courier New"/>
                <a:sym typeface="Courier New"/>
              </a:rPr>
              <a:t> 42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&gt;&gt;&gt;</a:t>
            </a:r>
            <a:r>
              <a:rPr strike="noStrike" u="none" b="1" cap="none" baseline="0" sz="3000" lang="en-US" i="0">
                <a:solidFill>
                  <a:schemeClr val="lt1"/>
                </a:solidFill>
                <a:latin typeface="Courier New"/>
                <a:ea typeface="Courier New"/>
                <a:cs typeface="Courier New"/>
                <a:sym typeface="Courier New"/>
              </a:rPr>
              <a:t> </a:t>
            </a:r>
          </a:p>
          <a:p>
            <a:pPr algn="ctr" rtl="0" lvl="0" marR="0" indent="0" marL="0">
              <a:lnSpc>
                <a:spcPct val="100000"/>
              </a:lnSpc>
              <a:spcBef>
                <a:spcPts val="0"/>
              </a:spcBef>
              <a:spcAft>
                <a:spcPts val="0"/>
              </a:spcAft>
              <a:buNone/>
            </a:pPr>
            <a:r>
              <a:t/>
            </a:r>
            <a:endParaRPr b="1" sz="3000">
              <a:latin typeface="Courier New"/>
              <a:ea typeface="Courier New"/>
              <a:cs typeface="Courier New"/>
              <a:sym typeface="Courier New"/>
            </a:endParaRPr>
          </a:p>
        </p:txBody>
      </p:sp>
      <p:sp>
        <p:nvSpPr>
          <p:cNvPr id="471" name="Shape 471"/>
          <p:cNvSpPr txBox="1"/>
          <p:nvPr/>
        </p:nvSpPr>
        <p:spPr>
          <a:xfrm>
            <a:off y="7200900" x="12560300"/>
            <a:ext cy="622199" cx="1495499"/>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[chuck]</a:t>
            </a:r>
          </a:p>
        </p:txBody>
      </p:sp>
      <p:sp>
        <p:nvSpPr>
          <p:cNvPr id="472" name="Shape 472"/>
          <p:cNvSpPr txBox="1"/>
          <p:nvPr/>
        </p:nvSpPr>
        <p:spPr>
          <a:xfrm>
            <a:off y="7188200" x="14351000"/>
            <a:ext cy="647700" cx="3682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1</a:t>
            </a:r>
          </a:p>
        </p:txBody>
      </p:sp>
      <p:sp>
        <p:nvSpPr>
          <p:cNvPr id="473" name="Shape 473"/>
          <p:cNvSpPr txBox="1"/>
          <p:nvPr/>
        </p:nvSpPr>
        <p:spPr>
          <a:xfrm>
            <a:off y="8026400" x="12847636"/>
            <a:ext cy="622199" cx="1157400"/>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[fred]</a:t>
            </a:r>
          </a:p>
        </p:txBody>
      </p:sp>
      <p:sp>
        <p:nvSpPr>
          <p:cNvPr id="474" name="Shape 474"/>
          <p:cNvSpPr txBox="1"/>
          <p:nvPr/>
        </p:nvSpPr>
        <p:spPr>
          <a:xfrm>
            <a:off y="8013700" x="14300200"/>
            <a:ext cy="647700" cx="5969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42</a:t>
            </a:r>
          </a:p>
        </p:txBody>
      </p:sp>
      <p:sp>
        <p:nvSpPr>
          <p:cNvPr id="475" name="Shape 475"/>
          <p:cNvSpPr txBox="1"/>
          <p:nvPr/>
        </p:nvSpPr>
        <p:spPr>
          <a:xfrm>
            <a:off y="5638800" x="13266737"/>
            <a:ext cy="622199" cx="700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aaa</a:t>
            </a:r>
          </a:p>
        </p:txBody>
      </p:sp>
      <p:sp>
        <p:nvSpPr>
          <p:cNvPr id="476" name="Shape 476"/>
          <p:cNvSpPr txBox="1"/>
          <p:nvPr/>
        </p:nvSpPr>
        <p:spPr>
          <a:xfrm>
            <a:off y="5638800" x="14284325"/>
            <a:ext cy="622299" cx="800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bbb</a:t>
            </a:r>
          </a:p>
        </p:txBody>
      </p:sp>
      <p:sp>
        <p:nvSpPr>
          <p:cNvPr id="477" name="Shape 477"/>
          <p:cNvSpPr txBox="1"/>
          <p:nvPr/>
        </p:nvSpPr>
        <p:spPr>
          <a:xfrm>
            <a:off y="6388100" x="13100050"/>
            <a:ext cy="622199" cx="942900"/>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[jan]</a:t>
            </a:r>
          </a:p>
        </p:txBody>
      </p:sp>
      <p:sp>
        <p:nvSpPr>
          <p:cNvPr id="478" name="Shape 478"/>
          <p:cNvSpPr txBox="1"/>
          <p:nvPr/>
        </p:nvSpPr>
        <p:spPr>
          <a:xfrm>
            <a:off y="6375400" x="14338300"/>
            <a:ext cy="647700" cx="8254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100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What is </a:t>
            </a:r>
            <a:r>
              <a:rPr strike="noStrike" u="none" b="0" cap="none" baseline="0" sz="7600" lang="en-US" i="0">
                <a:solidFill>
                  <a:srgbClr val="FF0000"/>
                </a:solidFill>
                <a:latin typeface="Cabin"/>
                <a:ea typeface="Cabin"/>
                <a:cs typeface="Cabin"/>
                <a:sym typeface="Cabin"/>
              </a:rPr>
              <a:t>not</a:t>
            </a:r>
            <a:r>
              <a:rPr strike="noStrike" u="none" b="0" cap="none" baseline="0" sz="7600" lang="en-US" i="0">
                <a:solidFill>
                  <a:schemeClr val="lt1"/>
                </a:solidFill>
                <a:latin typeface="Cabin"/>
                <a:ea typeface="Cabin"/>
                <a:cs typeface="Cabin"/>
                <a:sym typeface="Cabin"/>
              </a:rPr>
              <a:t> a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Collection</a:t>
            </a:r>
            <a:r>
              <a:rPr strike="noStrike" u="none" b="0" cap="none" baseline="0" sz="7600" lang="en-US" i="0">
                <a:solidFill>
                  <a:schemeClr val="lt1"/>
                </a:solidFill>
                <a:latin typeface="Arial"/>
                <a:ea typeface="Arial"/>
                <a:cs typeface="Arial"/>
                <a:sym typeface="Arial"/>
              </a:rPr>
              <a:t>”</a:t>
            </a:r>
          </a:p>
        </p:txBody>
      </p:sp>
      <p:sp>
        <p:nvSpPr>
          <p:cNvPr id="216" name="Shape 216"/>
          <p:cNvSpPr txBox="1"/>
          <p:nvPr>
            <p:ph idx="1" type="body"/>
          </p:nvPr>
        </p:nvSpPr>
        <p:spPr>
          <a:xfrm>
            <a:off y="2603500" x="1155700"/>
            <a:ext cy="19811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Most of our </a:t>
            </a:r>
            <a:r>
              <a:rPr strike="noStrike" u="none" b="0" cap="none" baseline="0" sz="3600" lang="en-US" i="0">
                <a:solidFill>
                  <a:srgbClr val="00FF00"/>
                </a:solidFill>
                <a:latin typeface="Cabin"/>
                <a:ea typeface="Cabin"/>
                <a:cs typeface="Cabin"/>
                <a:sym typeface="Cabin"/>
              </a:rPr>
              <a:t>variables</a:t>
            </a:r>
            <a:r>
              <a:rPr strike="noStrike" u="none" b="0" cap="none" baseline="0" sz="3600" lang="en-US" i="0">
                <a:solidFill>
                  <a:schemeClr val="lt1"/>
                </a:solidFill>
                <a:latin typeface="Cabin"/>
                <a:ea typeface="Cabin"/>
                <a:cs typeface="Cabin"/>
                <a:sym typeface="Cabin"/>
              </a:rPr>
              <a:t> have one value in them - when we put a new value in the </a:t>
            </a:r>
            <a:r>
              <a:rPr strike="noStrike" u="none" b="0" cap="none" baseline="0" sz="3600" lang="en-US" i="0">
                <a:solidFill>
                  <a:srgbClr val="00FF00"/>
                </a:solidFill>
                <a:latin typeface="Cabin"/>
                <a:ea typeface="Cabin"/>
                <a:cs typeface="Cabin"/>
                <a:sym typeface="Cabin"/>
              </a:rPr>
              <a:t>variable</a:t>
            </a:r>
            <a:r>
              <a:rPr strike="noStrike" u="none" b="0" cap="none" baseline="0" sz="3600" lang="en-US" i="0">
                <a:solidFill>
                  <a:schemeClr val="lt1"/>
                </a:solidFill>
                <a:latin typeface="Cabin"/>
                <a:ea typeface="Cabin"/>
                <a:cs typeface="Cabin"/>
                <a:sym typeface="Cabin"/>
              </a:rPr>
              <a:t> - the old value is overwritten</a:t>
            </a:r>
          </a:p>
        </p:txBody>
      </p:sp>
      <p:sp>
        <p:nvSpPr>
          <p:cNvPr id="217" name="Shape 217"/>
          <p:cNvSpPr txBox="1"/>
          <p:nvPr/>
        </p:nvSpPr>
        <p:spPr>
          <a:xfrm>
            <a:off y="4870450" x="2959100"/>
            <a:ext cy="3746400" cx="125474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python</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Python 2.5.2 (r252:60911, Feb 22 2008, 07:57:53)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[GCC 4.0.1 (Apple Computer, Inc. build 5363)] on darwin</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x</a:t>
            </a:r>
            <a:r>
              <a:rPr strike="noStrike" u="none" b="1" cap="none" baseline="0" sz="3000" lang="en-US" i="0">
                <a:solidFill>
                  <a:schemeClr val="lt1"/>
                </a:solidFill>
                <a:latin typeface="Courier New"/>
                <a:ea typeface="Courier New"/>
                <a:cs typeface="Courier New"/>
                <a:sym typeface="Courier New"/>
              </a:rPr>
              <a:t> = 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x</a:t>
            </a:r>
            <a:r>
              <a:rPr strike="noStrike" u="none" b="1" cap="none" baseline="0" sz="3000" lang="en-US" i="0">
                <a:solidFill>
                  <a:schemeClr val="lt1"/>
                </a:solidFill>
                <a:latin typeface="Courier New"/>
                <a:ea typeface="Courier New"/>
                <a:cs typeface="Courier New"/>
                <a:sym typeface="Courier New"/>
              </a:rPr>
              <a:t> = 4</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x</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y="0" x="0"/>
          <a:ext cy="0" cx="0"/>
          <a:chOff y="0" x="0"/>
          <a:chExt cy="0" cx="0"/>
        </a:xfrm>
      </p:grpSpPr>
      <p:sp>
        <p:nvSpPr>
          <p:cNvPr id="483" name="Shape 483"/>
          <p:cNvSpPr txBox="1"/>
          <p:nvPr/>
        </p:nvSpPr>
        <p:spPr>
          <a:xfrm>
            <a:off y="139650" x="693525"/>
            <a:ext cy="8864700" cx="9221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name = raw_input('Enter file:')</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handle = open(name)</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text = handle.read()</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words = text.split()</a:t>
            </a:r>
          </a:p>
          <a:p>
            <a:pPr algn="ctr" rtl="0" lvl="0" marR="0" indent="0" marL="0">
              <a:lnSpc>
                <a:spcPct val="100000"/>
              </a:lnSpc>
              <a:spcBef>
                <a:spcPts val="0"/>
              </a:spcBef>
              <a:spcAft>
                <a:spcPts val="0"/>
              </a:spcAft>
              <a:buNone/>
            </a:pPr>
            <a:r>
              <a:t/>
            </a:r>
            <a:endParaRPr strike="noStrike" u="none" b="1" cap="none" baseline="0" sz="2600" i="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FF00FF"/>
                </a:solidFill>
                <a:latin typeface="Courier New"/>
                <a:ea typeface="Courier New"/>
                <a:cs typeface="Courier New"/>
                <a:sym typeface="Courier New"/>
              </a:rPr>
              <a:t>counts = dict()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FF00FF"/>
                </a:solidFill>
                <a:latin typeface="Courier New"/>
                <a:ea typeface="Courier New"/>
                <a:cs typeface="Courier New"/>
                <a:sym typeface="Courier New"/>
              </a:rPr>
              <a:t>for word in words:</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FF00FF"/>
                </a:solidFill>
                <a:latin typeface="Courier New"/>
                <a:ea typeface="Courier New"/>
                <a:cs typeface="Courier New"/>
                <a:sym typeface="Courier New"/>
              </a:rPr>
              <a:t>   counts[word] = counts.get(word,0) + 1</a:t>
            </a:r>
          </a:p>
          <a:p>
            <a:pPr algn="l" rtl="0" lvl="0" marR="0" indent="0" marL="0">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bigcount = None</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bigword = None</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for word,count in counts.items():</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    if bigcount is None or count &gt; bigcount: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        bigword = word</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        bigcount = count</a:t>
            </a:r>
          </a:p>
          <a:p>
            <a:pPr algn="l" rtl="0" lvl="0" marR="0" indent="0" marL="0">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FF7F00"/>
                </a:solidFill>
                <a:latin typeface="Courier New"/>
                <a:ea typeface="Courier New"/>
                <a:cs typeface="Courier New"/>
                <a:sym typeface="Courier New"/>
              </a:rPr>
              <a:t>print bigword, bigcount</a:t>
            </a:r>
          </a:p>
        </p:txBody>
      </p:sp>
      <p:sp>
        <p:nvSpPr>
          <p:cNvPr id="484" name="Shape 484"/>
          <p:cNvSpPr txBox="1"/>
          <p:nvPr/>
        </p:nvSpPr>
        <p:spPr>
          <a:xfrm>
            <a:off y="4787900" x="10626725"/>
            <a:ext cy="1689000" cx="4445099"/>
          </a:xfrm>
          <a:prstGeom prst="rect">
            <a:avLst/>
          </a:prstGeom>
          <a:noFill/>
          <a:ln w="127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python words.py </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Enter file: </a:t>
            </a:r>
            <a:r>
              <a:rPr sz="3600" lang="en-US">
                <a:solidFill>
                  <a:schemeClr val="lt1"/>
                </a:solidFill>
                <a:latin typeface="Cabin"/>
                <a:ea typeface="Cabin"/>
                <a:cs typeface="Cabin"/>
                <a:sym typeface="Cabin"/>
              </a:rPr>
              <a:t>clown</a:t>
            </a:r>
            <a:r>
              <a:rPr strike="noStrike" u="none" b="0" cap="none" baseline="0" sz="3600" lang="en-US" i="0">
                <a:solidFill>
                  <a:schemeClr val="lt1"/>
                </a:solidFill>
                <a:latin typeface="Cabin"/>
                <a:ea typeface="Cabin"/>
                <a:cs typeface="Cabin"/>
                <a:sym typeface="Cabin"/>
              </a:rPr>
              <a:t>.txt</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a:t>
            </a:r>
            <a:r>
              <a:rPr sz="3600" lang="en-US">
                <a:solidFill>
                  <a:srgbClr val="FFFF00"/>
                </a:solidFill>
                <a:latin typeface="Cabin"/>
                <a:ea typeface="Cabin"/>
                <a:cs typeface="Cabin"/>
                <a:sym typeface="Cabin"/>
              </a:rPr>
              <a:t>he 7</a:t>
            </a:r>
          </a:p>
        </p:txBody>
      </p:sp>
      <p:sp>
        <p:nvSpPr>
          <p:cNvPr id="485" name="Shape 485"/>
          <p:cNvSpPr txBox="1"/>
          <p:nvPr/>
        </p:nvSpPr>
        <p:spPr>
          <a:xfrm>
            <a:off y="1705475" x="10626725"/>
            <a:ext cy="1689000" cx="4445099"/>
          </a:xfrm>
          <a:prstGeom prst="rect">
            <a:avLst/>
          </a:prstGeom>
          <a:noFill/>
          <a:ln w="127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python words.py </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Enter file: </a:t>
            </a:r>
            <a:r>
              <a:rPr strike="noStrike" u="none" b="0" cap="none" baseline="0" sz="3600" lang="en-US" i="0">
                <a:solidFill>
                  <a:schemeClr val="lt1"/>
                </a:solidFill>
                <a:latin typeface="Cabin"/>
                <a:ea typeface="Cabin"/>
                <a:cs typeface="Cabin"/>
                <a:sym typeface="Cabin"/>
              </a:rPr>
              <a:t>words.txt</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to 16</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y="0" x="0"/>
          <a:ext cy="0" cx="0"/>
          <a:chOff y="0" x="0"/>
          <a:chExt cy="0" cx="0"/>
        </a:xfrm>
      </p:grpSpPr>
      <p:sp>
        <p:nvSpPr>
          <p:cNvPr id="490" name="Shape 49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Summary</a:t>
            </a:r>
          </a:p>
        </p:txBody>
      </p:sp>
      <p:pic>
        <p:nvPicPr>
          <p:cNvPr id="491" name="Shape 491"/>
          <p:cNvPicPr preferRelativeResize="0"/>
          <p:nvPr/>
        </p:nvPicPr>
        <p:blipFill rotWithShape="1">
          <a:blip r:embed="rId3">
            <a:alphaModFix/>
          </a:blip>
          <a:srcRect t="0" b="0" r="0" l="0"/>
          <a:stretch/>
        </p:blipFill>
        <p:spPr>
          <a:xfrm>
            <a:off y="2286000" x="1152525"/>
            <a:ext cy="6022974" cx="13935074"/>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y="0" x="0"/>
          <a:ext cy="0" cx="0"/>
          <a:chOff y="0" x="0"/>
          <a:chExt cy="0" cx="0"/>
        </a:xfrm>
      </p:grpSpPr>
      <p:sp>
        <p:nvSpPr>
          <p:cNvPr id="496" name="Shape 496"/>
          <p:cNvSpPr txBox="1"/>
          <p:nvPr>
            <p:ph type="title"/>
          </p:nvPr>
        </p:nvSpPr>
        <p:spPr>
          <a:xfrm>
            <a:off y="241300" x="1155700"/>
            <a:ext cy="811500" cx="13932000"/>
          </a:xfrm>
          <a:prstGeom prst="rect">
            <a:avLst/>
          </a:prstGeom>
        </p:spPr>
        <p:txBody>
          <a:bodyPr bIns="91425" rIns="91425" lIns="91425" tIns="91425" anchor="ctr" anchorCtr="0">
            <a:noAutofit/>
          </a:bodyPr>
          <a:lstStyle/>
          <a:p>
            <a:pPr rtl="0" lvl="0">
              <a:spcBef>
                <a:spcPts val="0"/>
              </a:spcBef>
              <a:buNone/>
            </a:pPr>
            <a:r>
              <a:rPr sz="3600" lang="en-US">
                <a:solidFill>
                  <a:srgbClr val="00FF00"/>
                </a:solidFill>
              </a:rPr>
              <a:t>Acknowledgements / Contributions</a:t>
            </a:r>
          </a:p>
        </p:txBody>
      </p:sp>
      <p:sp>
        <p:nvSpPr>
          <p:cNvPr id="497" name="Shape 497"/>
          <p:cNvSpPr txBox="1"/>
          <p:nvPr>
            <p:ph idx="1" type="body"/>
          </p:nvPr>
        </p:nvSpPr>
        <p:spPr>
          <a:xfrm>
            <a:off y="2603500" x="1155700"/>
            <a:ext cy="5702399" cx="13932000"/>
          </a:xfrm>
          <a:prstGeom prst="rect">
            <a:avLst/>
          </a:prstGeom>
        </p:spPr>
        <p:txBody>
          <a:bodyPr bIns="91425" rIns="91425" lIns="91425" tIns="91425" anchor="ctr" anchorCtr="0">
            <a:noAutofit/>
          </a:bodyPr>
          <a:lstStyle/>
          <a:p>
            <a:pPr rtl="0" lvl="0">
              <a:spcBef>
                <a:spcPts val="0"/>
              </a:spcBef>
              <a:buNone/>
            </a:pPr>
            <a:r>
              <a:t/>
            </a:r>
            <a:endParaRPr/>
          </a:p>
        </p:txBody>
      </p:sp>
      <p:sp>
        <p:nvSpPr>
          <p:cNvPr id="498" name="Shape 498"/>
          <p:cNvSpPr txBox="1"/>
          <p:nvPr/>
        </p:nvSpPr>
        <p:spPr>
          <a:xfrm>
            <a:off y="1381725" x="12061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These slides are Copyright 2010-  Charles R. Severance (</a:t>
            </a:r>
            <a:r>
              <a:rPr u="sng" sz="1800" lang="en-US">
                <a:solidFill>
                  <a:schemeClr val="hlink"/>
                </a:solidFill>
                <a:hlinkClick r:id="rId3"/>
              </a:rPr>
              <a:t>www.dr-chuck.com</a:t>
            </a:r>
            <a:r>
              <a:rPr sz="1800" lang="en-US">
                <a:solidFill>
                  <a:srgbClr val="FFFFFF"/>
                </a:solidFill>
              </a:rPr>
              <a:t>) of the University of Michigan School of Information and </a:t>
            </a:r>
            <a:r>
              <a:rPr u="sng" sz="1800" lang="en-US">
                <a:solidFill>
                  <a:schemeClr val="hlink"/>
                </a:solidFill>
                <a:hlinkClick r:id="rId4"/>
              </a:rPr>
              <a:t>open.umich.edu</a:t>
            </a:r>
            <a:r>
              <a:rPr sz="1800" lang="en-US">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Initial Development: Charles Severance, University of Michigan School of Information</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 Insert new Contributors or translation credits  here</a:t>
            </a:r>
          </a:p>
        </p:txBody>
      </p:sp>
      <p:pic>
        <p:nvPicPr>
          <p:cNvPr id="499" name="Shape 499"/>
          <p:cNvPicPr preferRelativeResize="0"/>
          <p:nvPr/>
        </p:nvPicPr>
        <p:blipFill rotWithShape="1">
          <a:blip r:embed="rId5">
            <a:alphaModFix/>
          </a:blip>
          <a:srcRect t="0" b="0" r="0" l="0"/>
          <a:stretch/>
        </p:blipFill>
        <p:spPr>
          <a:xfrm>
            <a:off y="134650" x="437900"/>
            <a:ext cy="1024800" cx="1024800"/>
          </a:xfrm>
          <a:prstGeom prst="rect">
            <a:avLst/>
          </a:prstGeom>
          <a:noFill/>
          <a:ln>
            <a:noFill/>
          </a:ln>
        </p:spPr>
      </p:pic>
      <p:pic>
        <p:nvPicPr>
          <p:cNvPr id="500" name="Shape 500"/>
          <p:cNvPicPr preferRelativeResize="0"/>
          <p:nvPr/>
        </p:nvPicPr>
        <p:blipFill rotWithShape="1">
          <a:blip r:embed="rId6">
            <a:alphaModFix/>
          </a:blip>
          <a:srcRect t="0" b="0" r="0" l="0"/>
          <a:stretch/>
        </p:blipFill>
        <p:spPr>
          <a:xfrm>
            <a:off y="312850" x="13897687"/>
            <a:ext cy="668400" cx="1968599"/>
          </a:xfrm>
          <a:prstGeom prst="rect">
            <a:avLst/>
          </a:prstGeom>
          <a:noFill/>
          <a:ln>
            <a:noFill/>
          </a:ln>
        </p:spPr>
      </p:pic>
      <p:sp>
        <p:nvSpPr>
          <p:cNvPr id="501" name="Shape 501"/>
          <p:cNvSpPr txBox="1"/>
          <p:nvPr/>
        </p:nvSpPr>
        <p:spPr>
          <a:xfrm>
            <a:off y="1512200" x="87044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A Story of  Two Collections..</a:t>
            </a:r>
          </a:p>
        </p:txBody>
      </p:sp>
      <p:sp>
        <p:nvSpPr>
          <p:cNvPr id="223" name="Shape 223"/>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rgbClr val="00FF00"/>
              </a:buClr>
              <a:buSzPct val="100000"/>
              <a:buFont typeface="Cabin"/>
              <a:buChar char="•"/>
            </a:pPr>
            <a:r>
              <a:rPr strike="noStrike" u="none" b="0" cap="none" baseline="0" sz="3600" lang="en-US" i="0">
                <a:solidFill>
                  <a:srgbClr val="00FF00"/>
                </a:solidFill>
                <a:latin typeface="Cabin"/>
                <a:ea typeface="Cabin"/>
                <a:cs typeface="Cabin"/>
                <a:sym typeface="Cabin"/>
              </a:rPr>
              <a:t>List</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A linear collection of values that stay in order</a:t>
            </a:r>
          </a:p>
          <a:p>
            <a:pPr algn="l" rtl="0" lvl="0" marR="0" indent="0" marL="568706">
              <a:spcBef>
                <a:spcPts val="3500"/>
              </a:spcBef>
              <a:spcAft>
                <a:spcPts val="0"/>
              </a:spcAft>
              <a:buClr>
                <a:schemeClr val="lt1"/>
              </a:buClr>
              <a:buFont typeface="Cabin"/>
              <a:buNone/>
            </a:pPr>
            <a:r>
              <a:t/>
            </a:r>
            <a:endParaRPr strike="noStrike" u="none" b="0" cap="none" baseline="0" sz="3600" i="0">
              <a:solidFill>
                <a:schemeClr val="lt1"/>
              </a:solidFill>
              <a:latin typeface="Cabin"/>
              <a:ea typeface="Cabin"/>
              <a:cs typeface="Cabin"/>
              <a:sym typeface="Cabin"/>
            </a:endParaRPr>
          </a:p>
          <a:p>
            <a:pPr algn="l" rtl="0" lvl="0" marR="0" indent="-371094" marL="749300">
              <a:lnSpc>
                <a:spcPct val="100000"/>
              </a:lnSpc>
              <a:spcBef>
                <a:spcPts val="3500"/>
              </a:spcBef>
              <a:spcAft>
                <a:spcPts val="0"/>
              </a:spcAft>
              <a:buClr>
                <a:srgbClr val="FF0000"/>
              </a:buClr>
              <a:buSzPct val="100000"/>
              <a:buFont typeface="Cabin"/>
              <a:buChar char="•"/>
            </a:pPr>
            <a:r>
              <a:rPr strike="noStrike" u="none" b="0" cap="none" baseline="0" sz="3600" lang="en-US" i="0">
                <a:solidFill>
                  <a:srgbClr val="FF0000"/>
                </a:solidFill>
                <a:latin typeface="Cabin"/>
                <a:ea typeface="Cabin"/>
                <a:cs typeface="Cabin"/>
                <a:sym typeface="Cabin"/>
              </a:rPr>
              <a:t>Dictionary</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bag</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of values, each with its own label</a:t>
            </a:r>
          </a:p>
        </p:txBody>
      </p:sp>
      <p:pic>
        <p:nvPicPr>
          <p:cNvPr id="224" name="Shape 224"/>
          <p:cNvPicPr preferRelativeResize="0"/>
          <p:nvPr/>
        </p:nvPicPr>
        <p:blipFill rotWithShape="1">
          <a:blip r:embed="rId3">
            <a:alphaModFix/>
          </a:blip>
          <a:srcRect t="0" b="0" r="0" l="0"/>
          <a:stretch/>
        </p:blipFill>
        <p:spPr>
          <a:xfrm>
            <a:off y="2400300" x="13081000"/>
            <a:ext cy="2451100" cx="2400300"/>
          </a:xfrm>
          <a:prstGeom prst="rect">
            <a:avLst/>
          </a:prstGeom>
          <a:noFill/>
          <a:ln>
            <a:noFill/>
          </a:ln>
        </p:spPr>
      </p:pic>
      <p:pic>
        <p:nvPicPr>
          <p:cNvPr id="225" name="Shape 225"/>
          <p:cNvPicPr preferRelativeResize="0"/>
          <p:nvPr/>
        </p:nvPicPr>
        <p:blipFill rotWithShape="1">
          <a:blip r:embed="rId4">
            <a:alphaModFix/>
          </a:blip>
          <a:srcRect t="0" b="0" r="0" l="0"/>
          <a:stretch/>
        </p:blipFill>
        <p:spPr>
          <a:xfrm>
            <a:off y="2438400" x="11603036"/>
            <a:ext cy="2374899" cx="815975"/>
          </a:xfrm>
          <a:prstGeom prst="rect">
            <a:avLst/>
          </a:prstGeom>
          <a:noFill/>
          <a:ln>
            <a:noFill/>
          </a:ln>
        </p:spPr>
      </p:pic>
      <p:pic>
        <p:nvPicPr>
          <p:cNvPr id="226" name="Shape 226"/>
          <p:cNvPicPr preferRelativeResize="0"/>
          <p:nvPr/>
        </p:nvPicPr>
        <p:blipFill rotWithShape="1">
          <a:blip r:embed="rId5">
            <a:alphaModFix/>
          </a:blip>
          <a:srcRect t="0" b="0" r="0" l="0"/>
          <a:stretch/>
        </p:blipFill>
        <p:spPr>
          <a:xfrm>
            <a:off y="5321300" x="12369800"/>
            <a:ext cy="3378299" cx="3200399"/>
          </a:xfrm>
          <a:prstGeom prst="rect">
            <a:avLst/>
          </a:prstGeom>
          <a:noFill/>
          <a:ln>
            <a:noFill/>
          </a:ln>
        </p:spPr>
      </p:pic>
      <p:pic>
        <p:nvPicPr>
          <p:cNvPr id="227" name="Shape 227"/>
          <p:cNvPicPr preferRelativeResize="0"/>
          <p:nvPr/>
        </p:nvPicPr>
        <p:blipFill rotWithShape="1">
          <a:blip r:embed="rId6">
            <a:alphaModFix/>
          </a:blip>
          <a:srcRect t="0" b="0" r="0" l="0"/>
          <a:stretch/>
        </p:blipFill>
        <p:spPr>
          <a:xfrm>
            <a:off y="5562600" x="9745661"/>
            <a:ext cy="1384299" cx="1889125"/>
          </a:xfrm>
          <a:prstGeom prst="rect">
            <a:avLst/>
          </a:prstGeom>
          <a:noFill/>
          <a:ln>
            <a:noFill/>
          </a:ln>
        </p:spPr>
      </p:pic>
      <p:pic>
        <p:nvPicPr>
          <p:cNvPr id="228" name="Shape 228"/>
          <p:cNvPicPr preferRelativeResize="0"/>
          <p:nvPr/>
        </p:nvPicPr>
        <p:blipFill rotWithShape="1">
          <a:blip r:embed="rId7">
            <a:alphaModFix/>
          </a:blip>
          <a:srcRect t="0" b="0" r="0" l="0"/>
          <a:stretch/>
        </p:blipFill>
        <p:spPr>
          <a:xfrm>
            <a:off y="673100" x="481012"/>
            <a:ext cy="1524000" cx="15254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673100" x="1155700"/>
            <a:ext cy="3568699" cx="53339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Dictionaries</a:t>
            </a:r>
          </a:p>
        </p:txBody>
      </p:sp>
      <p:pic>
        <p:nvPicPr>
          <p:cNvPr id="234" name="Shape 234"/>
          <p:cNvPicPr preferRelativeResize="0"/>
          <p:nvPr/>
        </p:nvPicPr>
        <p:blipFill rotWithShape="1">
          <a:blip r:embed="rId3">
            <a:alphaModFix/>
          </a:blip>
          <a:srcRect t="0" b="0" r="0" l="0"/>
          <a:stretch/>
        </p:blipFill>
        <p:spPr>
          <a:xfrm>
            <a:off y="428625" x="7708900"/>
            <a:ext cy="7762875" cx="7353300"/>
          </a:xfrm>
          <a:prstGeom prst="rect">
            <a:avLst/>
          </a:prstGeom>
          <a:noFill/>
          <a:ln>
            <a:noFill/>
          </a:ln>
        </p:spPr>
      </p:pic>
      <p:pic>
        <p:nvPicPr>
          <p:cNvPr id="235" name="Shape 235"/>
          <p:cNvPicPr preferRelativeResize="0"/>
          <p:nvPr/>
        </p:nvPicPr>
        <p:blipFill rotWithShape="1">
          <a:blip r:embed="rId4">
            <a:alphaModFix/>
          </a:blip>
          <a:srcRect t="0" b="0" r="0" l="0"/>
          <a:stretch/>
        </p:blipFill>
        <p:spPr>
          <a:xfrm>
            <a:off y="4578350" x="1320812"/>
            <a:ext cy="3320999" cx="4533899"/>
          </a:xfrm>
          <a:prstGeom prst="rect">
            <a:avLst/>
          </a:prstGeom>
          <a:noFill/>
          <a:ln>
            <a:noFill/>
          </a:ln>
        </p:spPr>
      </p:pic>
      <p:sp>
        <p:nvSpPr>
          <p:cNvPr id="236" name="Shape 236"/>
          <p:cNvSpPr txBox="1"/>
          <p:nvPr/>
        </p:nvSpPr>
        <p:spPr>
          <a:xfrm>
            <a:off y="6477000" x="11539525"/>
            <a:ext cy="622199" cx="1797600"/>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money</a:t>
            </a:r>
          </a:p>
        </p:txBody>
      </p:sp>
      <p:sp>
        <p:nvSpPr>
          <p:cNvPr id="237" name="Shape 237"/>
          <p:cNvSpPr txBox="1"/>
          <p:nvPr/>
        </p:nvSpPr>
        <p:spPr>
          <a:xfrm>
            <a:off y="3479800" x="13428678"/>
            <a:ext cy="622199" cx="1392599"/>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tissue</a:t>
            </a:r>
          </a:p>
        </p:txBody>
      </p:sp>
      <p:sp>
        <p:nvSpPr>
          <p:cNvPr id="238" name="Shape 238"/>
          <p:cNvSpPr txBox="1"/>
          <p:nvPr/>
        </p:nvSpPr>
        <p:spPr>
          <a:xfrm>
            <a:off y="4000500" x="7764625"/>
            <a:ext cy="622199" cx="2049299"/>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calculator</a:t>
            </a:r>
          </a:p>
        </p:txBody>
      </p:sp>
      <p:sp>
        <p:nvSpPr>
          <p:cNvPr id="239" name="Shape 239"/>
          <p:cNvSpPr txBox="1"/>
          <p:nvPr/>
        </p:nvSpPr>
        <p:spPr>
          <a:xfrm>
            <a:off y="5638800" x="6781800"/>
            <a:ext cy="622199" cx="2049299"/>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perfume</a:t>
            </a:r>
          </a:p>
        </p:txBody>
      </p:sp>
      <p:sp>
        <p:nvSpPr>
          <p:cNvPr id="240" name="Shape 240"/>
          <p:cNvSpPr txBox="1"/>
          <p:nvPr/>
        </p:nvSpPr>
        <p:spPr>
          <a:xfrm>
            <a:off y="7277100" x="7761273"/>
            <a:ext cy="622199" cx="1328700"/>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candy</a:t>
            </a:r>
          </a:p>
        </p:txBody>
      </p:sp>
      <p:sp>
        <p:nvSpPr>
          <p:cNvPr id="241" name="Shape 241"/>
          <p:cNvSpPr txBox="1"/>
          <p:nvPr/>
        </p:nvSpPr>
        <p:spPr>
          <a:xfrm>
            <a:off y="8318500" x="2587575"/>
            <a:ext cy="622199" cx="11531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5"/>
              </a:rPr>
              <a:t>http://en.wikipedia.org/wiki/Associative_array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sp>
        <p:nvSpPr>
          <p:cNvPr id="246" name="Shape 24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Dictionaries</a:t>
            </a:r>
          </a:p>
        </p:txBody>
      </p:sp>
      <p:sp>
        <p:nvSpPr>
          <p:cNvPr id="247" name="Shape 247"/>
          <p:cNvSpPr txBox="1"/>
          <p:nvPr>
            <p:ph idx="1" type="body"/>
          </p:nvPr>
        </p:nvSpPr>
        <p:spPr>
          <a:xfrm>
            <a:off y="2374900" x="1155700"/>
            <a:ext cy="5702399" cx="13932000"/>
          </a:xfrm>
          <a:prstGeom prst="rect">
            <a:avLst/>
          </a:prstGeom>
          <a:noFill/>
          <a:ln>
            <a:noFill/>
          </a:ln>
        </p:spPr>
        <p:txBody>
          <a:bodyPr bIns="38100" rIns="38100" lIns="38100" tIns="38100" anchor="ctr" anchorCtr="0">
            <a:noAutofit/>
          </a:bodyPr>
          <a:lstStyle/>
          <a:p>
            <a:pPr algn="l" rtl="0" lvl="0" marR="0" indent="-332994" marL="749300">
              <a:lnSpc>
                <a:spcPct val="100000"/>
              </a:lnSpc>
              <a:spcBef>
                <a:spcPts val="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Dictionaries are Python’s most powerful data collection</a:t>
            </a:r>
          </a:p>
          <a:p>
            <a:pPr algn="l" rtl="0" lvl="0" marR="0" indent="-332994" marL="749300">
              <a:lnSpc>
                <a:spcPct val="100000"/>
              </a:lnSpc>
              <a:spcBef>
                <a:spcPts val="350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Dictionaries allow us to do fast database-like operations in Python</a:t>
            </a:r>
          </a:p>
          <a:p>
            <a:pPr algn="l" rtl="0" lvl="0" marR="0" indent="-332994" marL="749300">
              <a:lnSpc>
                <a:spcPct val="100000"/>
              </a:lnSpc>
              <a:spcBef>
                <a:spcPts val="350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Dictionaries have different names in different languages</a:t>
            </a:r>
          </a:p>
          <a:p>
            <a:pPr algn="l" rtl="0" lvl="1" marR="0" indent="-332994" marL="1041400">
              <a:lnSpc>
                <a:spcPct val="100000"/>
              </a:lnSpc>
              <a:spcBef>
                <a:spcPts val="3500"/>
              </a:spcBef>
              <a:spcAft>
                <a:spcPts val="0"/>
              </a:spcAft>
              <a:buClr>
                <a:schemeClr val="lt1"/>
              </a:buClr>
              <a:buSzPct val="100000"/>
              <a:buFont typeface="Cabin"/>
              <a:buChar char="&gt;"/>
            </a:pPr>
            <a:r>
              <a:rPr strike="noStrike" u="none" b="0" cap="none" baseline="0" sz="3000" lang="en-US" i="0">
                <a:solidFill>
                  <a:schemeClr val="lt1"/>
                </a:solidFill>
                <a:latin typeface="Cabin"/>
                <a:ea typeface="Cabin"/>
                <a:cs typeface="Cabin"/>
                <a:sym typeface="Cabin"/>
              </a:rPr>
              <a:t>Associative Arrays - Perl / P</a:t>
            </a:r>
            <a:r>
              <a:rPr sz="3000" lang="en-US">
                <a:solidFill>
                  <a:schemeClr val="lt1"/>
                </a:solidFill>
                <a:latin typeface="Cabin"/>
                <a:ea typeface="Cabin"/>
                <a:cs typeface="Cabin"/>
                <a:sym typeface="Cabin"/>
              </a:rPr>
              <a:t>HP</a:t>
            </a:r>
          </a:p>
          <a:p>
            <a:pPr algn="l" rtl="0" lvl="1" marR="0" indent="-332994" marL="1041400">
              <a:lnSpc>
                <a:spcPct val="100000"/>
              </a:lnSpc>
              <a:spcBef>
                <a:spcPts val="3500"/>
              </a:spcBef>
              <a:spcAft>
                <a:spcPts val="0"/>
              </a:spcAft>
              <a:buClr>
                <a:schemeClr val="lt1"/>
              </a:buClr>
              <a:buSzPct val="100000"/>
              <a:buFont typeface="Cabin"/>
              <a:buChar char="&gt;"/>
            </a:pPr>
            <a:r>
              <a:rPr strike="noStrike" u="none" b="0" cap="none" baseline="0" sz="3000" lang="en-US" i="0">
                <a:solidFill>
                  <a:schemeClr val="lt1"/>
                </a:solidFill>
                <a:latin typeface="Cabin"/>
                <a:ea typeface="Cabin"/>
                <a:cs typeface="Cabin"/>
                <a:sym typeface="Cabin"/>
              </a:rPr>
              <a:t>Properties or Map or HashMap - Java</a:t>
            </a:r>
          </a:p>
          <a:p>
            <a:pPr algn="l" rtl="0" lvl="1" marR="0" indent="-332994" marL="1041400">
              <a:lnSpc>
                <a:spcPct val="100000"/>
              </a:lnSpc>
              <a:spcBef>
                <a:spcPts val="3500"/>
              </a:spcBef>
              <a:spcAft>
                <a:spcPts val="0"/>
              </a:spcAft>
              <a:buClr>
                <a:schemeClr val="lt1"/>
              </a:buClr>
              <a:buSzPct val="100000"/>
              <a:buFont typeface="Cabin"/>
              <a:buChar char="&gt;"/>
            </a:pPr>
            <a:r>
              <a:rPr strike="noStrike" u="none" b="0" cap="none" baseline="0" sz="3000" lang="en-US" i="0">
                <a:solidFill>
                  <a:schemeClr val="lt1"/>
                </a:solidFill>
                <a:latin typeface="Cabin"/>
                <a:ea typeface="Cabin"/>
                <a:cs typeface="Cabin"/>
                <a:sym typeface="Cabin"/>
              </a:rPr>
              <a:t>Property Bag - C# / .Net</a:t>
            </a:r>
          </a:p>
        </p:txBody>
      </p:sp>
      <p:sp>
        <p:nvSpPr>
          <p:cNvPr id="248" name="Shape 248"/>
          <p:cNvSpPr txBox="1"/>
          <p:nvPr/>
        </p:nvSpPr>
        <p:spPr>
          <a:xfrm>
            <a:off y="8293100" x="1894900"/>
            <a:ext cy="622199" cx="13420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http://en.wikipedia.org/wiki/Associative_array</a:t>
            </a:r>
          </a:p>
        </p:txBody>
      </p:sp>
      <p:pic>
        <p:nvPicPr>
          <p:cNvPr id="249" name="Shape 249"/>
          <p:cNvPicPr preferRelativeResize="0"/>
          <p:nvPr/>
        </p:nvPicPr>
        <p:blipFill rotWithShape="1">
          <a:blip r:embed="rId4">
            <a:alphaModFix/>
          </a:blip>
          <a:srcRect t="0" b="0" r="0" l="0"/>
          <a:stretch/>
        </p:blipFill>
        <p:spPr>
          <a:xfrm>
            <a:off y="423862" x="13317537"/>
            <a:ext cy="2324099" cx="220186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Dictionaries</a:t>
            </a:r>
          </a:p>
        </p:txBody>
      </p:sp>
      <p:sp>
        <p:nvSpPr>
          <p:cNvPr id="255" name="Shape 255"/>
          <p:cNvSpPr txBox="1"/>
          <p:nvPr>
            <p:ph idx="1" type="body"/>
          </p:nvPr>
        </p:nvSpPr>
        <p:spPr>
          <a:xfrm>
            <a:off y="2603500" x="1155700"/>
            <a:ext cy="5702299" cx="60833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Lists </a:t>
            </a:r>
            <a:r>
              <a:rPr strike="noStrike" u="none" b="0" cap="none" baseline="0" sz="3600" lang="en-US" i="0">
                <a:solidFill>
                  <a:srgbClr val="00FFFF"/>
                </a:solidFill>
                <a:latin typeface="Cabin"/>
                <a:ea typeface="Cabin"/>
                <a:cs typeface="Cabin"/>
                <a:sym typeface="Cabin"/>
              </a:rPr>
              <a:t>index</a:t>
            </a:r>
            <a:r>
              <a:rPr strike="noStrike" u="none" b="0" cap="none" baseline="0" sz="3600" lang="en-US" i="0">
                <a:solidFill>
                  <a:schemeClr val="lt1"/>
                </a:solidFill>
                <a:latin typeface="Cabin"/>
                <a:ea typeface="Cabin"/>
                <a:cs typeface="Cabin"/>
                <a:sym typeface="Cabin"/>
              </a:rPr>
              <a:t> their entries based on the position in the list</a:t>
            </a:r>
          </a:p>
          <a:p>
            <a:pPr algn="l" rtl="0" lvl="0" marR="0" indent="-371094" marL="749300">
              <a:lnSpc>
                <a:spcPct val="100000"/>
              </a:lnSpc>
              <a:spcBef>
                <a:spcPts val="3500"/>
              </a:spcBef>
              <a:spcAft>
                <a:spcPts val="0"/>
              </a:spcAft>
              <a:buClr>
                <a:srgbClr val="FF00FF"/>
              </a:buClr>
              <a:buSzPct val="100000"/>
              <a:buFont typeface="Cabin"/>
              <a:buChar char="•"/>
            </a:pPr>
            <a:r>
              <a:rPr strike="noStrike" u="none" b="0" cap="none" baseline="0" sz="3600" lang="en-US" i="0">
                <a:solidFill>
                  <a:srgbClr val="FF00FF"/>
                </a:solidFill>
                <a:latin typeface="Cabin"/>
                <a:ea typeface="Cabin"/>
                <a:cs typeface="Cabin"/>
                <a:sym typeface="Cabin"/>
              </a:rPr>
              <a:t>Dictionaries</a:t>
            </a:r>
            <a:r>
              <a:rPr strike="noStrike" u="none" b="0" cap="none" baseline="0" sz="3600" lang="en-US" i="0">
                <a:solidFill>
                  <a:schemeClr val="lt1"/>
                </a:solidFill>
                <a:latin typeface="Cabin"/>
                <a:ea typeface="Cabin"/>
                <a:cs typeface="Cabin"/>
                <a:sym typeface="Cabin"/>
              </a:rPr>
              <a:t> are like bags - no order</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So we </a:t>
            </a:r>
            <a:r>
              <a:rPr strike="noStrike" u="none" b="0" cap="none" baseline="0" sz="3600" lang="en-US" i="0">
                <a:solidFill>
                  <a:srgbClr val="00FFFF"/>
                </a:solidFill>
                <a:latin typeface="Cabin"/>
                <a:ea typeface="Cabin"/>
                <a:cs typeface="Cabin"/>
                <a:sym typeface="Cabin"/>
              </a:rPr>
              <a:t>index</a:t>
            </a:r>
            <a:r>
              <a:rPr strike="noStrike" u="none" b="0" cap="none" baseline="0" sz="3600" lang="en-US" i="0">
                <a:solidFill>
                  <a:schemeClr val="lt1"/>
                </a:solidFill>
                <a:latin typeface="Cabin"/>
                <a:ea typeface="Cabin"/>
                <a:cs typeface="Cabin"/>
                <a:sym typeface="Cabin"/>
              </a:rPr>
              <a:t> the things we put in the </a:t>
            </a:r>
            <a:r>
              <a:rPr strike="noStrike" u="none" b="0" cap="none" baseline="0" sz="3600" lang="en-US" i="0">
                <a:solidFill>
                  <a:srgbClr val="FF00FF"/>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with a </a:t>
            </a:r>
            <a:r>
              <a:rPr strike="noStrike" u="none" b="0" cap="none" baseline="0" sz="3600" lang="en-US" i="0">
                <a:solidFill>
                  <a:srgbClr val="00FFFF"/>
                </a:solidFill>
                <a:latin typeface="Arial"/>
                <a:ea typeface="Arial"/>
                <a:cs typeface="Arial"/>
                <a:sym typeface="Arial"/>
              </a:rPr>
              <a:t>“</a:t>
            </a:r>
            <a:r>
              <a:rPr strike="noStrike" u="none" b="0" cap="none" baseline="0" sz="3600" lang="en-US" i="0">
                <a:solidFill>
                  <a:srgbClr val="00FFFF"/>
                </a:solidFill>
                <a:latin typeface="Cabin"/>
                <a:ea typeface="Cabin"/>
                <a:cs typeface="Cabin"/>
                <a:sym typeface="Cabin"/>
              </a:rPr>
              <a:t>lookup tag</a:t>
            </a:r>
            <a:r>
              <a:rPr strike="noStrike" u="none" b="0" cap="none" baseline="0" sz="3600" lang="en-US" i="0">
                <a:solidFill>
                  <a:srgbClr val="00FFFF"/>
                </a:solidFill>
                <a:latin typeface="Arial"/>
                <a:ea typeface="Arial"/>
                <a:cs typeface="Arial"/>
                <a:sym typeface="Arial"/>
              </a:rPr>
              <a:t>”</a:t>
            </a:r>
          </a:p>
        </p:txBody>
      </p:sp>
      <p:sp>
        <p:nvSpPr>
          <p:cNvPr id="256" name="Shape 256"/>
          <p:cNvSpPr txBox="1"/>
          <p:nvPr/>
        </p:nvSpPr>
        <p:spPr>
          <a:xfrm>
            <a:off y="2155825" x="8242775"/>
            <a:ext cy="6446700" cx="74289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chemeClr val="lt1"/>
                </a:solidFill>
                <a:latin typeface="Courier New"/>
                <a:ea typeface="Courier New"/>
                <a:cs typeface="Courier New"/>
                <a:sym typeface="Courier New"/>
              </a:rPr>
              <a:t> = </a:t>
            </a:r>
            <a:r>
              <a:rPr strike="noStrike" u="none" b="1" cap="none" baseline="0" sz="2400" lang="en-US" i="0">
                <a:solidFill>
                  <a:srgbClr val="FF00FF"/>
                </a:solidFill>
                <a:latin typeface="Courier New"/>
                <a:ea typeface="Courier New"/>
                <a:cs typeface="Courier New"/>
                <a:sym typeface="Courier New"/>
              </a:rPr>
              <a:t>dict</a:t>
            </a:r>
            <a:r>
              <a:rPr strike="noStrike" u="none" b="1" cap="none" baseline="0" sz="24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['money']</a:t>
            </a:r>
            <a:r>
              <a:rPr strike="noStrike" u="none" b="1" cap="none" baseline="0" sz="2400" lang="en-US" i="0">
                <a:solidFill>
                  <a:schemeClr val="lt1"/>
                </a:solidFill>
                <a:latin typeface="Courier New"/>
                <a:ea typeface="Courier New"/>
                <a:cs typeface="Courier New"/>
                <a:sym typeface="Courier New"/>
              </a:rPr>
              <a:t> = 12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['candy']</a:t>
            </a:r>
            <a:r>
              <a:rPr strike="noStrike" u="none" b="1" cap="none" baseline="0" sz="2400" lang="en-US" i="0">
                <a:solidFill>
                  <a:schemeClr val="lt1"/>
                </a:solidFill>
                <a:latin typeface="Courier New"/>
                <a:ea typeface="Courier New"/>
                <a:cs typeface="Courier New"/>
                <a:sym typeface="Courier New"/>
              </a:rPr>
              <a:t> = 3</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['tissues']</a:t>
            </a:r>
            <a:r>
              <a:rPr strike="noStrike" u="none" b="1" cap="none" baseline="0" sz="2400" lang="en-US" i="0">
                <a:solidFill>
                  <a:schemeClr val="lt1"/>
                </a:solidFill>
                <a:latin typeface="Courier New"/>
                <a:ea typeface="Courier New"/>
                <a:cs typeface="Courier New"/>
                <a:sym typeface="Courier New"/>
              </a:rPr>
              <a:t> = 75</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a:t>
            </a:r>
            <a:r>
              <a:rPr strike="noStrike" u="none" b="1" cap="none" baseline="0" sz="2400" lang="en-US" i="0">
                <a:solidFill>
                  <a:srgbClr val="00FF00"/>
                </a:solidFill>
                <a:latin typeface="Courier New"/>
                <a:ea typeface="Courier New"/>
                <a:cs typeface="Courier New"/>
                <a:sym typeface="Courier New"/>
              </a:rPr>
              <a:t>purse</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{'money': 12, 'tissues': 75, 'candy': 3}</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['candy']</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3</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['candy']</a:t>
            </a:r>
            <a:r>
              <a:rPr strike="noStrike" u="none" b="1" cap="none" baseline="0" sz="2400" lang="en-US" i="0">
                <a:solidFill>
                  <a:schemeClr val="lt1"/>
                </a:solidFill>
                <a:latin typeface="Courier New"/>
                <a:ea typeface="Courier New"/>
                <a:cs typeface="Courier New"/>
                <a:sym typeface="Courier New"/>
              </a:rPr>
              <a:t> =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['candy']</a:t>
            </a:r>
            <a:r>
              <a:rPr strike="noStrike" u="none" b="1" cap="none" baseline="0" sz="2400" lang="en-US" i="0">
                <a:solidFill>
                  <a:schemeClr val="lt1"/>
                </a:solidFill>
                <a:latin typeface="Courier New"/>
                <a:ea typeface="Courier New"/>
                <a:cs typeface="Courier New"/>
                <a:sym typeface="Courier New"/>
              </a:rPr>
              <a:t> + 2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a:t>
            </a:r>
            <a:r>
              <a:rPr strike="noStrike" u="none" b="1" cap="none" baseline="0" sz="2400" lang="en-US" i="0">
                <a:solidFill>
                  <a:srgbClr val="00FF00"/>
                </a:solidFill>
                <a:latin typeface="Courier New"/>
                <a:ea typeface="Courier New"/>
                <a:cs typeface="Courier New"/>
                <a:sym typeface="Courier New"/>
              </a:rPr>
              <a:t>purse</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{'money': 12, 'tissues': 75, </a:t>
            </a:r>
            <a:r>
              <a:rPr strike="noStrike" u="none" b="1" cap="none" baseline="0" sz="2400" lang="en-US" i="0">
                <a:solidFill>
                  <a:srgbClr val="00FFFF"/>
                </a:solidFill>
                <a:latin typeface="Courier New"/>
                <a:ea typeface="Courier New"/>
                <a:cs typeface="Courier New"/>
                <a:sym typeface="Courier New"/>
              </a:rPr>
              <a:t>'candy': 5</a:t>
            </a:r>
            <a:r>
              <a:rPr strike="noStrike" u="none" b="1" cap="none" baseline="0" sz="2400" lang="en-US" i="0">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y="0" x="0"/>
          <a:ext cy="0" cx="0"/>
          <a:chOff y="0" x="0"/>
          <a:chExt cy="0" cx="0"/>
        </a:xfrm>
      </p:grpSpPr>
      <p:sp>
        <p:nvSpPr>
          <p:cNvPr id="261" name="Shape 26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Comparing Lists and Dictionaries</a:t>
            </a:r>
          </a:p>
        </p:txBody>
      </p:sp>
      <p:sp>
        <p:nvSpPr>
          <p:cNvPr id="262" name="Shape 262"/>
          <p:cNvSpPr txBox="1"/>
          <p:nvPr>
            <p:ph idx="1" type="body"/>
          </p:nvPr>
        </p:nvSpPr>
        <p:spPr>
          <a:xfrm>
            <a:off y="2603500" x="1155700"/>
            <a:ext cy="17271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rgbClr val="FF00FF"/>
              </a:buClr>
              <a:buSzPct val="171000"/>
              <a:buFont typeface="Cabin"/>
              <a:buChar char="•"/>
            </a:pPr>
            <a:r>
              <a:rPr strike="noStrike" u="none" b="0" cap="none" baseline="0" sz="3600" lang="en-US" i="0">
                <a:solidFill>
                  <a:srgbClr val="FF00FF"/>
                </a:solidFill>
                <a:latin typeface="Cabin"/>
                <a:ea typeface="Cabin"/>
                <a:cs typeface="Cabin"/>
                <a:sym typeface="Cabin"/>
              </a:rPr>
              <a:t>Dictionaries</a:t>
            </a:r>
            <a:r>
              <a:rPr strike="noStrike" u="none" b="0" cap="none" baseline="0" sz="3600" lang="en-US" i="0">
                <a:solidFill>
                  <a:schemeClr val="lt1"/>
                </a:solidFill>
                <a:latin typeface="Cabin"/>
                <a:ea typeface="Cabin"/>
                <a:cs typeface="Cabin"/>
                <a:sym typeface="Cabin"/>
              </a:rPr>
              <a:t> are like </a:t>
            </a:r>
            <a:r>
              <a:rPr strike="noStrike" u="none" b="0" cap="none" baseline="0" sz="3600" lang="en-US" i="0">
                <a:solidFill>
                  <a:srgbClr val="00FF00"/>
                </a:solidFill>
                <a:latin typeface="Cabin"/>
                <a:ea typeface="Cabin"/>
                <a:cs typeface="Cabin"/>
                <a:sym typeface="Cabin"/>
              </a:rPr>
              <a:t>Lists</a:t>
            </a:r>
            <a:r>
              <a:rPr strike="noStrike" u="none" b="0" cap="none" baseline="0" sz="3600" lang="en-US" i="0">
                <a:solidFill>
                  <a:schemeClr val="lt1"/>
                </a:solidFill>
                <a:latin typeface="Cabin"/>
                <a:ea typeface="Cabin"/>
                <a:cs typeface="Cabin"/>
                <a:sym typeface="Cabin"/>
              </a:rPr>
              <a:t> except that they use </a:t>
            </a:r>
            <a:r>
              <a:rPr strike="noStrike" u="none" b="0" cap="none" baseline="0" sz="3600" lang="en-US" i="0">
                <a:solidFill>
                  <a:srgbClr val="FF7F00"/>
                </a:solidFill>
                <a:latin typeface="Cabin"/>
                <a:ea typeface="Cabin"/>
                <a:cs typeface="Cabin"/>
                <a:sym typeface="Cabin"/>
              </a:rPr>
              <a:t>keys</a:t>
            </a:r>
            <a:r>
              <a:rPr strike="noStrike" u="none" b="0" cap="none" baseline="0" sz="3600" lang="en-US" i="0">
                <a:solidFill>
                  <a:schemeClr val="lt1"/>
                </a:solidFill>
                <a:latin typeface="Cabin"/>
                <a:ea typeface="Cabin"/>
                <a:cs typeface="Cabin"/>
                <a:sym typeface="Cabin"/>
              </a:rPr>
              <a:t> instead of </a:t>
            </a:r>
            <a:r>
              <a:rPr strike="noStrike" u="none" b="0" cap="none" baseline="0" sz="3600" lang="en-US" i="0">
                <a:solidFill>
                  <a:srgbClr val="FF0000"/>
                </a:solidFill>
                <a:latin typeface="Cabin"/>
                <a:ea typeface="Cabin"/>
                <a:cs typeface="Cabin"/>
                <a:sym typeface="Cabin"/>
              </a:rPr>
              <a:t>numbers</a:t>
            </a:r>
            <a:r>
              <a:rPr strike="noStrike" u="none" b="0" cap="none" baseline="0" sz="3600" lang="en-US" i="0">
                <a:solidFill>
                  <a:schemeClr val="lt1"/>
                </a:solidFill>
                <a:latin typeface="Cabin"/>
                <a:ea typeface="Cabin"/>
                <a:cs typeface="Cabin"/>
                <a:sym typeface="Cabin"/>
              </a:rPr>
              <a:t> to look up </a:t>
            </a:r>
            <a:r>
              <a:rPr strike="noStrike" u="none" b="0" cap="none" baseline="0" sz="3600" lang="en-US" i="0">
                <a:solidFill>
                  <a:srgbClr val="FFFF00"/>
                </a:solidFill>
                <a:latin typeface="Cabin"/>
                <a:ea typeface="Cabin"/>
                <a:cs typeface="Cabin"/>
                <a:sym typeface="Cabin"/>
              </a:rPr>
              <a:t>values</a:t>
            </a:r>
          </a:p>
        </p:txBody>
      </p:sp>
      <p:sp>
        <p:nvSpPr>
          <p:cNvPr id="263" name="Shape 263"/>
          <p:cNvSpPr txBox="1"/>
          <p:nvPr/>
        </p:nvSpPr>
        <p:spPr>
          <a:xfrm>
            <a:off y="4922825" x="2381250"/>
            <a:ext cy="3324300" cx="50592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 = </a:t>
            </a:r>
            <a:r>
              <a:rPr strike="noStrike" u="none" b="1" cap="none" baseline="0" sz="3000" lang="en-US" i="0">
                <a:solidFill>
                  <a:srgbClr val="00FFFF"/>
                </a:solidFill>
                <a:latin typeface="Courier New"/>
                <a:ea typeface="Courier New"/>
                <a:cs typeface="Courier New"/>
                <a:sym typeface="Courier New"/>
              </a:rPr>
              <a:t>list()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t>
            </a:r>
            <a:r>
              <a:rPr strike="noStrike" u="none" b="1" cap="none" baseline="0" sz="3000" lang="en-US" i="0">
                <a:solidFill>
                  <a:srgbClr val="FF00FF"/>
                </a:solidFill>
                <a:latin typeface="Courier New"/>
                <a:ea typeface="Courier New"/>
                <a:cs typeface="Courier New"/>
                <a:sym typeface="Courier New"/>
              </a:rPr>
              <a:t>append</a:t>
            </a: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21</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t>
            </a:r>
            <a:r>
              <a:rPr strike="noStrike" u="none" b="1" cap="none" baseline="0" sz="3000" lang="en-US" i="0">
                <a:solidFill>
                  <a:srgbClr val="FF00FF"/>
                </a:solidFill>
                <a:latin typeface="Courier New"/>
                <a:ea typeface="Courier New"/>
                <a:cs typeface="Courier New"/>
                <a:sym typeface="Courier New"/>
              </a:rPr>
              <a:t>append</a:t>
            </a: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183</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00FF00"/>
                </a:solidFill>
                <a:latin typeface="Courier New"/>
                <a:ea typeface="Courier New"/>
                <a:cs typeface="Courier New"/>
                <a:sym typeface="Courier New"/>
              </a:rPr>
              <a:t> lst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21, 183</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t>
            </a:r>
            <a:r>
              <a:rPr strike="noStrike" u="none" b="1" cap="none" baseline="0" sz="3000" lang="en-US" i="0">
                <a:solidFill>
                  <a:srgbClr val="FF0000"/>
                </a:solidFill>
                <a:latin typeface="Courier New"/>
                <a:ea typeface="Courier New"/>
                <a:cs typeface="Courier New"/>
                <a:sym typeface="Courier New"/>
              </a:rPr>
              <a:t>0</a:t>
            </a:r>
            <a:r>
              <a:rPr strike="noStrike" u="none" b="1" cap="none" baseline="0" sz="3000" lang="en-US" i="0">
                <a:solidFill>
                  <a:srgbClr val="00FF00"/>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23</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00FF00"/>
                </a:solidFill>
                <a:latin typeface="Courier New"/>
                <a:ea typeface="Courier New"/>
                <a:cs typeface="Courier New"/>
                <a:sym typeface="Courier New"/>
              </a:rPr>
              <a:t> lst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23, 183</a:t>
            </a:r>
            <a:r>
              <a:rPr strike="noStrike" u="none" b="1" cap="none" baseline="0" sz="3000" lang="en-US" i="0">
                <a:solidFill>
                  <a:srgbClr val="00FF00"/>
                </a:solidFill>
                <a:latin typeface="Courier New"/>
                <a:ea typeface="Courier New"/>
                <a:cs typeface="Courier New"/>
                <a:sym typeface="Courier New"/>
              </a:rPr>
              <a:t>]</a:t>
            </a:r>
          </a:p>
        </p:txBody>
      </p:sp>
      <p:sp>
        <p:nvSpPr>
          <p:cNvPr id="264" name="Shape 264"/>
          <p:cNvSpPr txBox="1"/>
          <p:nvPr/>
        </p:nvSpPr>
        <p:spPr>
          <a:xfrm>
            <a:off y="4368800" x="9083675"/>
            <a:ext cy="4432199" cx="6492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 =</a:t>
            </a:r>
            <a:r>
              <a:rPr strike="noStrike" u="none" b="1" cap="none" baseline="0" sz="3000" lang="en-US" i="0">
                <a:solidFill>
                  <a:srgbClr val="0000FF"/>
                </a:solidFill>
                <a:latin typeface="Courier New"/>
                <a:ea typeface="Courier New"/>
                <a:cs typeface="Courier New"/>
                <a:sym typeface="Courier New"/>
              </a:rPr>
              <a:t> </a:t>
            </a:r>
            <a:r>
              <a:rPr strike="noStrike" u="none" b="1" cap="none" baseline="0" sz="3000" lang="en-US" i="0">
                <a:solidFill>
                  <a:srgbClr val="00FFFF"/>
                </a:solidFill>
                <a:latin typeface="Courier New"/>
                <a:ea typeface="Courier New"/>
                <a:cs typeface="Courier New"/>
                <a:sym typeface="Courier New"/>
              </a:rPr>
              <a:t>dict()</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21</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182</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FF"/>
                </a:solidFill>
                <a:latin typeface="Courier New"/>
                <a:ea typeface="Courier New"/>
                <a:cs typeface="Courier New"/>
                <a:sym typeface="Courier New"/>
              </a:rPr>
              <a:t> ddd</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182</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21</a:t>
            </a:r>
            <a:r>
              <a:rPr strike="noStrike" u="none" b="1" cap="none" baseline="0" sz="3000" lang="en-US" i="0">
                <a:solidFill>
                  <a:srgbClr val="FF00FF"/>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 23</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FF"/>
                </a:solidFill>
                <a:latin typeface="Courier New"/>
                <a:ea typeface="Courier New"/>
                <a:cs typeface="Courier New"/>
                <a:sym typeface="Courier New"/>
              </a:rPr>
              <a:t> ddd</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182</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23</a:t>
            </a:r>
            <a:r>
              <a:rPr strike="noStrike" u="none" b="1" cap="none" baseline="0" sz="3000" lang="en-US" i="0">
                <a:solidFill>
                  <a:srgbClr val="FF00FF"/>
                </a:solidFill>
                <a:latin typeface="Courier New"/>
                <a:ea typeface="Courier New"/>
                <a:cs typeface="Courier New"/>
                <a:sym typeface="Courier New"/>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nvSpPr>
        <p:spPr>
          <a:xfrm>
            <a:off y="449250" x="2114550"/>
            <a:ext cy="3940200" cx="5690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 =</a:t>
            </a:r>
            <a:r>
              <a:rPr strike="noStrike" u="none" b="1" cap="none" baseline="0" sz="3000" lang="en-US" i="0">
                <a:solidFill>
                  <a:srgbClr val="0000FF"/>
                </a:solidFill>
                <a:latin typeface="Courier New"/>
                <a:ea typeface="Courier New"/>
                <a:cs typeface="Courier New"/>
                <a:sym typeface="Courier New"/>
              </a:rPr>
              <a:t> </a:t>
            </a:r>
            <a:r>
              <a:rPr strike="noStrike" u="none" b="1" cap="none" baseline="0" sz="3000" lang="en-US" i="0">
                <a:solidFill>
                  <a:srgbClr val="00FFFF"/>
                </a:solidFill>
                <a:latin typeface="Courier New"/>
                <a:ea typeface="Courier New"/>
                <a:cs typeface="Courier New"/>
                <a:sym typeface="Courier New"/>
              </a:rPr>
              <a:t>list()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lst.append(</a:t>
            </a:r>
            <a:r>
              <a:rPr strike="noStrike" u="none" b="1" cap="none" baseline="0" sz="3000" lang="en-US" i="0">
                <a:solidFill>
                  <a:srgbClr val="FFFF00"/>
                </a:solidFill>
                <a:latin typeface="Courier New"/>
                <a:ea typeface="Courier New"/>
                <a:cs typeface="Courier New"/>
                <a:sym typeface="Courier New"/>
              </a:rPr>
              <a:t>21</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lst.append(</a:t>
            </a:r>
            <a:r>
              <a:rPr strike="noStrike" u="none" b="1" cap="none" baseline="0" sz="3000" lang="en-US" i="0">
                <a:solidFill>
                  <a:srgbClr val="FFFF00"/>
                </a:solidFill>
                <a:latin typeface="Courier New"/>
                <a:ea typeface="Courier New"/>
                <a:cs typeface="Courier New"/>
                <a:sym typeface="Courier New"/>
              </a:rPr>
              <a:t>183</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00FF00"/>
                </a:solidFill>
                <a:latin typeface="Courier New"/>
                <a:ea typeface="Courier New"/>
                <a:cs typeface="Courier New"/>
                <a:sym typeface="Courier New"/>
              </a:rPr>
              <a:t> lst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21, 183</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t>
            </a:r>
            <a:r>
              <a:rPr strike="noStrike" u="none" b="1" cap="none" baseline="0" sz="3000" lang="en-US" i="0">
                <a:solidFill>
                  <a:srgbClr val="FF7F00"/>
                </a:solidFill>
                <a:latin typeface="Courier New"/>
                <a:ea typeface="Courier New"/>
                <a:cs typeface="Courier New"/>
                <a:sym typeface="Courier New"/>
              </a:rPr>
              <a:t>[0]</a:t>
            </a:r>
            <a:r>
              <a:rPr strike="noStrike" u="none" b="1" cap="none" baseline="0" sz="3000" lang="en-US" i="0">
                <a:solidFill>
                  <a:srgbClr val="00FF00"/>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23</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00FF00"/>
                </a:solidFill>
                <a:latin typeface="Courier New"/>
                <a:ea typeface="Courier New"/>
                <a:cs typeface="Courier New"/>
                <a:sym typeface="Courier New"/>
              </a:rPr>
              <a:t> lst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23, 183</a:t>
            </a:r>
            <a:r>
              <a:rPr strike="noStrike" u="none" b="1" cap="none" baseline="0" sz="3000" lang="en-US" i="0">
                <a:solidFill>
                  <a:srgbClr val="00FF00"/>
                </a:solidFill>
                <a:latin typeface="Courier New"/>
                <a:ea typeface="Courier New"/>
                <a:cs typeface="Courier New"/>
                <a:sym typeface="Courier New"/>
              </a:rPr>
              <a:t>]</a:t>
            </a:r>
          </a:p>
        </p:txBody>
      </p:sp>
      <p:sp>
        <p:nvSpPr>
          <p:cNvPr id="270" name="Shape 270"/>
          <p:cNvSpPr txBox="1"/>
          <p:nvPr/>
        </p:nvSpPr>
        <p:spPr>
          <a:xfrm>
            <a:off y="4843450" x="2111375"/>
            <a:ext cy="3940200" cx="621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 = </a:t>
            </a:r>
            <a:r>
              <a:rPr strike="noStrike" u="none" b="1" cap="none" baseline="0" sz="3000" lang="en-US" i="0">
                <a:solidFill>
                  <a:srgbClr val="00FFFF"/>
                </a:solidFill>
                <a:latin typeface="Courier New"/>
                <a:ea typeface="Courier New"/>
                <a:cs typeface="Courier New"/>
                <a:sym typeface="Courier New"/>
              </a:rPr>
              <a:t>dict()</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21</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182</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FF"/>
                </a:solidFill>
                <a:latin typeface="Courier New"/>
                <a:ea typeface="Courier New"/>
                <a:cs typeface="Courier New"/>
                <a:sym typeface="Courier New"/>
              </a:rPr>
              <a:t> ddd</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182</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21</a:t>
            </a:r>
            <a:r>
              <a:rPr strike="noStrike" u="none" b="1" cap="none" baseline="0" sz="3000" lang="en-US" i="0">
                <a:solidFill>
                  <a:srgbClr val="FF00FF"/>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 23</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FF"/>
                </a:solidFill>
                <a:latin typeface="Courier New"/>
                <a:ea typeface="Courier New"/>
                <a:cs typeface="Courier New"/>
                <a:sym typeface="Courier New"/>
              </a:rPr>
              <a:t> ddd</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182</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23</a:t>
            </a:r>
            <a:r>
              <a:rPr strike="noStrike" u="none" b="1" cap="none" baseline="0" sz="3000" lang="en-US" i="0">
                <a:solidFill>
                  <a:srgbClr val="FF00FF"/>
                </a:solidFill>
                <a:latin typeface="Courier New"/>
                <a:ea typeface="Courier New"/>
                <a:cs typeface="Courier New"/>
                <a:sym typeface="Courier New"/>
              </a:rPr>
              <a:t>}</a:t>
            </a:r>
          </a:p>
        </p:txBody>
      </p:sp>
      <p:sp>
        <p:nvSpPr>
          <p:cNvPr id="271" name="Shape 271"/>
          <p:cNvSpPr txBox="1"/>
          <p:nvPr/>
        </p:nvSpPr>
        <p:spPr>
          <a:xfrm>
            <a:off y="2209800" x="11490325"/>
            <a:ext cy="622199" cx="647700"/>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[0]</a:t>
            </a:r>
          </a:p>
        </p:txBody>
      </p:sp>
      <p:sp>
        <p:nvSpPr>
          <p:cNvPr id="272" name="Shape 272"/>
          <p:cNvSpPr txBox="1"/>
          <p:nvPr/>
        </p:nvSpPr>
        <p:spPr>
          <a:xfrm>
            <a:off y="2197100" x="12814300"/>
            <a:ext cy="647700" cx="5970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21</a:t>
            </a:r>
          </a:p>
        </p:txBody>
      </p:sp>
      <p:sp>
        <p:nvSpPr>
          <p:cNvPr id="273" name="Shape 273"/>
          <p:cNvSpPr txBox="1"/>
          <p:nvPr/>
        </p:nvSpPr>
        <p:spPr>
          <a:xfrm>
            <a:off y="2971800" x="11490325"/>
            <a:ext cy="622199" cx="647700"/>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[1]</a:t>
            </a:r>
          </a:p>
        </p:txBody>
      </p:sp>
      <p:sp>
        <p:nvSpPr>
          <p:cNvPr id="274" name="Shape 274"/>
          <p:cNvSpPr txBox="1"/>
          <p:nvPr/>
        </p:nvSpPr>
        <p:spPr>
          <a:xfrm>
            <a:off y="2959100" x="12814300"/>
            <a:ext cy="647700" cx="9476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183</a:t>
            </a:r>
          </a:p>
        </p:txBody>
      </p:sp>
      <p:sp>
        <p:nvSpPr>
          <p:cNvPr id="275" name="Shape 275"/>
          <p:cNvSpPr txBox="1"/>
          <p:nvPr/>
        </p:nvSpPr>
        <p:spPr>
          <a:xfrm>
            <a:off y="2362200" x="14986000"/>
            <a:ext cy="774599" cx="647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600" lang="en-US" i="0">
                <a:solidFill>
                  <a:srgbClr val="00FF00"/>
                </a:solidFill>
                <a:latin typeface="Cabin"/>
                <a:ea typeface="Cabin"/>
                <a:cs typeface="Cabin"/>
                <a:sym typeface="Cabin"/>
              </a:rPr>
              <a:t>l</a:t>
            </a:r>
            <a:r>
              <a:rPr sz="4600" lang="en-US">
                <a:solidFill>
                  <a:srgbClr val="00FF00"/>
                </a:solidFill>
                <a:latin typeface="Cabin"/>
                <a:ea typeface="Cabin"/>
                <a:cs typeface="Cabin"/>
                <a:sym typeface="Cabin"/>
              </a:rPr>
              <a:t>st</a:t>
            </a:r>
          </a:p>
        </p:txBody>
      </p:sp>
      <p:sp>
        <p:nvSpPr>
          <p:cNvPr id="276" name="Shape 276"/>
          <p:cNvSpPr txBox="1"/>
          <p:nvPr/>
        </p:nvSpPr>
        <p:spPr>
          <a:xfrm>
            <a:off y="1409700" x="11414125"/>
            <a:ext cy="622199" cx="798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Key</a:t>
            </a:r>
          </a:p>
        </p:txBody>
      </p:sp>
      <p:sp>
        <p:nvSpPr>
          <p:cNvPr id="277" name="Shape 277"/>
          <p:cNvSpPr txBox="1"/>
          <p:nvPr/>
        </p:nvSpPr>
        <p:spPr>
          <a:xfrm>
            <a:off y="1409700" x="12834936"/>
            <a:ext cy="622299" cx="110648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Value</a:t>
            </a:r>
          </a:p>
        </p:txBody>
      </p:sp>
      <p:sp>
        <p:nvSpPr>
          <p:cNvPr id="278" name="Shape 278"/>
          <p:cNvSpPr txBox="1"/>
          <p:nvPr/>
        </p:nvSpPr>
        <p:spPr>
          <a:xfrm>
            <a:off y="6667500" x="10645775"/>
            <a:ext cy="622199" cx="1847699"/>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['course']</a:t>
            </a:r>
          </a:p>
        </p:txBody>
      </p:sp>
      <p:sp>
        <p:nvSpPr>
          <p:cNvPr id="279" name="Shape 279"/>
          <p:cNvSpPr txBox="1"/>
          <p:nvPr/>
        </p:nvSpPr>
        <p:spPr>
          <a:xfrm>
            <a:off y="6654800" x="13017500"/>
            <a:ext cy="647700" cx="9476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183</a:t>
            </a:r>
          </a:p>
        </p:txBody>
      </p:sp>
      <p:sp>
        <p:nvSpPr>
          <p:cNvPr id="280" name="Shape 280"/>
          <p:cNvSpPr txBox="1"/>
          <p:nvPr/>
        </p:nvSpPr>
        <p:spPr>
          <a:xfrm>
            <a:off y="7429500" x="11293475"/>
            <a:ext cy="622199" cx="1200299"/>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['age']</a:t>
            </a:r>
          </a:p>
        </p:txBody>
      </p:sp>
      <p:sp>
        <p:nvSpPr>
          <p:cNvPr id="281" name="Shape 281"/>
          <p:cNvSpPr txBox="1"/>
          <p:nvPr/>
        </p:nvSpPr>
        <p:spPr>
          <a:xfrm>
            <a:off y="7416800" x="13017500"/>
            <a:ext cy="647700" cx="5970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21</a:t>
            </a:r>
          </a:p>
        </p:txBody>
      </p:sp>
      <p:sp>
        <p:nvSpPr>
          <p:cNvPr id="282" name="Shape 282"/>
          <p:cNvSpPr txBox="1"/>
          <p:nvPr/>
        </p:nvSpPr>
        <p:spPr>
          <a:xfrm>
            <a:off y="6870700" x="14820900"/>
            <a:ext cy="774700" cx="99695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600" lang="en-US" i="0">
                <a:solidFill>
                  <a:srgbClr val="FF00FF"/>
                </a:solidFill>
                <a:latin typeface="Cabin"/>
                <a:ea typeface="Cabin"/>
                <a:cs typeface="Cabin"/>
                <a:sym typeface="Cabin"/>
              </a:rPr>
              <a:t>ddd</a:t>
            </a:r>
          </a:p>
        </p:txBody>
      </p:sp>
      <p:sp>
        <p:nvSpPr>
          <p:cNvPr id="283" name="Shape 283"/>
          <p:cNvSpPr txBox="1"/>
          <p:nvPr/>
        </p:nvSpPr>
        <p:spPr>
          <a:xfrm>
            <a:off y="5867400" x="11541125"/>
            <a:ext cy="622299" cx="7985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Key</a:t>
            </a:r>
          </a:p>
        </p:txBody>
      </p:sp>
      <p:sp>
        <p:nvSpPr>
          <p:cNvPr id="284" name="Shape 284"/>
          <p:cNvSpPr txBox="1"/>
          <p:nvPr/>
        </p:nvSpPr>
        <p:spPr>
          <a:xfrm>
            <a:off y="5867400" x="12961937"/>
            <a:ext cy="622199" cx="1106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Value</a:t>
            </a:r>
          </a:p>
        </p:txBody>
      </p:sp>
      <p:sp>
        <p:nvSpPr>
          <p:cNvPr id="285" name="Shape 285"/>
          <p:cNvSpPr txBox="1"/>
          <p:nvPr/>
        </p:nvSpPr>
        <p:spPr>
          <a:xfrm>
            <a:off y="723900" x="12050711"/>
            <a:ext cy="774700" cx="947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600" lang="en-US" i="0">
                <a:solidFill>
                  <a:srgbClr val="00FF00"/>
                </a:solidFill>
                <a:latin typeface="Cabin"/>
                <a:ea typeface="Cabin"/>
                <a:cs typeface="Cabin"/>
                <a:sym typeface="Cabin"/>
              </a:rPr>
              <a:t>List</a:t>
            </a:r>
          </a:p>
        </p:txBody>
      </p:sp>
      <p:sp>
        <p:nvSpPr>
          <p:cNvPr id="286" name="Shape 286"/>
          <p:cNvSpPr txBox="1"/>
          <p:nvPr/>
        </p:nvSpPr>
        <p:spPr>
          <a:xfrm>
            <a:off y="5067300" x="11312525"/>
            <a:ext cy="774599" cx="2627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600" lang="en-US" i="0">
                <a:solidFill>
                  <a:srgbClr val="FF00FF"/>
                </a:solidFill>
                <a:latin typeface="Cabin"/>
                <a:ea typeface="Cabin"/>
                <a:cs typeface="Cabin"/>
                <a:sym typeface="Cabin"/>
              </a:rPr>
              <a:t>Dictionary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5.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7.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