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15" r:id="rId4"/>
    <p:sldMasterId id="2147483716" r:id="rId5"/>
    <p:sldMasterId id="2147483717" r:id="rId6"/>
    <p:sldMasterId id="2147483718" r:id="rId7"/>
    <p:sldMasterId id="2147483719" r:id="rId8"/>
    <p:sldMasterId id="2147483720" r:id="rId9"/>
    <p:sldMasterId id="214748372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28.xml" Type="http://schemas.openxmlformats.org/officeDocument/2006/relationships/slide" Id="rId39"/><Relationship Target="slides/slide27.xml" Type="http://schemas.openxmlformats.org/officeDocument/2006/relationships/slide" Id="rId38"/><Relationship Target="slides/slide26.xml" Type="http://schemas.openxmlformats.org/officeDocument/2006/relationships/slide" Id="rId37"/><Relationship Target="slides/slide25.xml" Type="http://schemas.openxmlformats.org/officeDocument/2006/relationships/slide" Id="rId36"/><Relationship Target="slides/slide19.xml" Type="http://schemas.openxmlformats.org/officeDocument/2006/relationships/slide" Id="rId30"/><Relationship Target="slides/slide20.xml" Type="http://schemas.openxmlformats.org/officeDocument/2006/relationships/slide" Id="rId31"/><Relationship Target="slides/slide60.xml" Type="http://schemas.openxmlformats.org/officeDocument/2006/relationships/slide" Id="rId71"/><Relationship Target="slides/slide23.xml" Type="http://schemas.openxmlformats.org/officeDocument/2006/relationships/slide" Id="rId34"/><Relationship Target="slides/slide59.xml" Type="http://schemas.openxmlformats.org/officeDocument/2006/relationships/slide" Id="rId70"/><Relationship Target="slides/slide24.xml" Type="http://schemas.openxmlformats.org/officeDocument/2006/relationships/slide" Id="rId35"/><Relationship Target="slides/slide21.xml" Type="http://schemas.openxmlformats.org/officeDocument/2006/relationships/slide" Id="rId32"/><Relationship Target="slides/slide22.xml" Type="http://schemas.openxmlformats.org/officeDocument/2006/relationships/slide" Id="rId33"/><Relationship Target="slides/slide37.xml" Type="http://schemas.openxmlformats.org/officeDocument/2006/relationships/slide" Id="rId48"/><Relationship Target="slides/slide36.xml" Type="http://schemas.openxmlformats.org/officeDocument/2006/relationships/slide" Id="rId47"/><Relationship Target="slides/slide38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29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0.xml" Type="http://schemas.openxmlformats.org/officeDocument/2006/relationships/slide" Id="rId41"/><Relationship Target="tableStyles.xml" Type="http://schemas.openxmlformats.org/officeDocument/2006/relationships/tableStyles" Id="rId3"/><Relationship Target="slides/slide31.xml" Type="http://schemas.openxmlformats.org/officeDocument/2006/relationships/slide" Id="rId42"/><Relationship Target="slides/slide32.xml" Type="http://schemas.openxmlformats.org/officeDocument/2006/relationships/slide" Id="rId43"/><Relationship Target="slides/slide33.xml" Type="http://schemas.openxmlformats.org/officeDocument/2006/relationships/slide" Id="rId44"/><Relationship Target="slides/slide34.xml" Type="http://schemas.openxmlformats.org/officeDocument/2006/relationships/slide" Id="rId45"/><Relationship Target="slides/slide35.xml" Type="http://schemas.openxmlformats.org/officeDocument/2006/relationships/slide" Id="rId46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Relationship Target="slides/slide47.xml" Type="http://schemas.openxmlformats.org/officeDocument/2006/relationships/slide" Id="rId58"/><Relationship Target="slides/slide48.xml" Type="http://schemas.openxmlformats.org/officeDocument/2006/relationships/slide" Id="rId59"/><Relationship Target="slides/slide8.xml" Type="http://schemas.openxmlformats.org/officeDocument/2006/relationships/slide" Id="rId19"/><Relationship Target="slides/slide7.xml" Type="http://schemas.openxmlformats.org/officeDocument/2006/relationships/slide" Id="rId18"/><Relationship Target="slides/slide6.xml" Type="http://schemas.openxmlformats.org/officeDocument/2006/relationships/slide" Id="rId17"/><Relationship Target="slides/slide5.xml" Type="http://schemas.openxmlformats.org/officeDocument/2006/relationships/slide" Id="rId16"/><Relationship Target="slides/slide4.xml" Type="http://schemas.openxmlformats.org/officeDocument/2006/relationships/slide" Id="rId15"/><Relationship Target="slides/slide3.xml" Type="http://schemas.openxmlformats.org/officeDocument/2006/relationships/slide" Id="rId14"/><Relationship Target="slides/slide1.xml" Type="http://schemas.openxmlformats.org/officeDocument/2006/relationships/slide" Id="rId12"/><Relationship Target="slides/slide2.xml" Type="http://schemas.openxmlformats.org/officeDocument/2006/relationships/slide" Id="rId13"/><Relationship Target="slideMasters/slideMaster7.xml" Type="http://schemas.openxmlformats.org/officeDocument/2006/relationships/slideMaster" Id="rId10"/><Relationship Target="notesMasters/notesMaster1.xml" Type="http://schemas.openxmlformats.org/officeDocument/2006/relationships/notesMaster" Id="rId11"/><Relationship Target="slides/slide46.xml" Type="http://schemas.openxmlformats.org/officeDocument/2006/relationships/slide" Id="rId57"/><Relationship Target="slides/slide45.xml" Type="http://schemas.openxmlformats.org/officeDocument/2006/relationships/slide" Id="rId56"/><Relationship Target="slides/slide44.xml" Type="http://schemas.openxmlformats.org/officeDocument/2006/relationships/slide" Id="rId55"/><Relationship Target="slides/slide43.xml" Type="http://schemas.openxmlformats.org/officeDocument/2006/relationships/slide" Id="rId54"/><Relationship Target="slides/slide42.xml" Type="http://schemas.openxmlformats.org/officeDocument/2006/relationships/slide" Id="rId53"/><Relationship Target="slides/slide41.xml" Type="http://schemas.openxmlformats.org/officeDocument/2006/relationships/slide" Id="rId52"/><Relationship Target="slides/slide40.xml" Type="http://schemas.openxmlformats.org/officeDocument/2006/relationships/slide" Id="rId51"/><Relationship Target="slides/slide39.xml" Type="http://schemas.openxmlformats.org/officeDocument/2006/relationships/slide" Id="rId50"/><Relationship Target="slides/slide58.xml" Type="http://schemas.openxmlformats.org/officeDocument/2006/relationships/slide" Id="rId69"/><Relationship Target="slides/slide18.xml" Type="http://schemas.openxmlformats.org/officeDocument/2006/relationships/slide" Id="rId29"/><Relationship Target="slides/slide15.xml" Type="http://schemas.openxmlformats.org/officeDocument/2006/relationships/slide" Id="rId26"/><Relationship Target="slides/slide14.xml" Type="http://schemas.openxmlformats.org/officeDocument/2006/relationships/slide" Id="rId25"/><Relationship Target="slides/slide17.xml" Type="http://schemas.openxmlformats.org/officeDocument/2006/relationships/slide" Id="rId28"/><Relationship Target="slides/slide16.xml" Type="http://schemas.openxmlformats.org/officeDocument/2006/relationships/slide" Id="rId27"/><Relationship Target="slides/slide10.xml" Type="http://schemas.openxmlformats.org/officeDocument/2006/relationships/slide" Id="rId21"/><Relationship Target="slides/slide11.xml" Type="http://schemas.openxmlformats.org/officeDocument/2006/relationships/slide" Id="rId22"/><Relationship Target="slides/slide49.xml" Type="http://schemas.openxmlformats.org/officeDocument/2006/relationships/slide" Id="rId60"/><Relationship Target="slides/slide12.xml" Type="http://schemas.openxmlformats.org/officeDocument/2006/relationships/slide" Id="rId23"/><Relationship Target="slides/slide13.xml" Type="http://schemas.openxmlformats.org/officeDocument/2006/relationships/slide" Id="rId24"/><Relationship Target="slides/slide9.xml" Type="http://schemas.openxmlformats.org/officeDocument/2006/relationships/slide" Id="rId20"/><Relationship Target="slides/slide55.xml" Type="http://schemas.openxmlformats.org/officeDocument/2006/relationships/slide" Id="rId66"/><Relationship Target="slides/slide54.xml" Type="http://schemas.openxmlformats.org/officeDocument/2006/relationships/slide" Id="rId65"/><Relationship Target="slides/slide57.xml" Type="http://schemas.openxmlformats.org/officeDocument/2006/relationships/slide" Id="rId68"/><Relationship Target="slides/slide56.xml" Type="http://schemas.openxmlformats.org/officeDocument/2006/relationships/slide" Id="rId67"/><Relationship Target="slides/slide51.xml" Type="http://schemas.openxmlformats.org/officeDocument/2006/relationships/slide" Id="rId62"/><Relationship Target="slides/slide50.xml" Type="http://schemas.openxmlformats.org/officeDocument/2006/relationships/slide" Id="rId61"/><Relationship Target="slides/slide53.xml" Type="http://schemas.openxmlformats.org/officeDocument/2006/relationships/slide" Id="rId64"/><Relationship Target="slides/slide52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9" name="Shape 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5" name="Shape 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2" name="Shape 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8" name="Shape 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9" name="Shape 6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6" name="Shape 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4" name="Shape 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0" name="Shape 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5" name="Shape 7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0" name="Shape 7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3" name="Shape 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9" name="Shape 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7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58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59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0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1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2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3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4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5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6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7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1536700" x="1511300"/>
            <a:ext cy="30860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711700" x="1511300"/>
            <a:ext cy="10667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8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9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_rels/slideMaster6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2"/><Relationship Target="../slideLayouts/slideLayout56.xml" Type="http://schemas.openxmlformats.org/officeDocument/2006/relationships/slideLayout" Id="rId1"/></Relationships>
</file>

<file path=ppt/slideMasters/_rels/slideMaster7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58.xml" Type="http://schemas.openxmlformats.org/officeDocument/2006/relationships/slideLayout" Id="rId2"/><Relationship Target="../slideLayouts/slideLayout57.xml" Type="http://schemas.openxmlformats.org/officeDocument/2006/relationships/slideLayout" Id="rId1"/><Relationship Target="../slideLayouts/slideLayout66.xml" Type="http://schemas.openxmlformats.org/officeDocument/2006/relationships/slideLayout" Id="rId10"/><Relationship Target="../slideLayouts/slideLayout60.xml" Type="http://schemas.openxmlformats.org/officeDocument/2006/relationships/slideLayout" Id="rId4"/><Relationship Target="../slideLayouts/slideLayout67.xml" Type="http://schemas.openxmlformats.org/officeDocument/2006/relationships/slideLayout" Id="rId11"/><Relationship Target="../slideLayouts/slideLayout59.xml" Type="http://schemas.openxmlformats.org/officeDocument/2006/relationships/slideLayout" Id="rId3"/><Relationship Target="../slideLayouts/slideLayout65.xml" Type="http://schemas.openxmlformats.org/officeDocument/2006/relationships/slideLayout" Id="rId9"/><Relationship Target="../slideLayouts/slideLayout62.xml" Type="http://schemas.openxmlformats.org/officeDocument/2006/relationships/slideLayout" Id="rId6"/><Relationship Target="../slideLayouts/slideLayout61.xml" Type="http://schemas.openxmlformats.org/officeDocument/2006/relationships/slideLayout" Id="rId5"/><Relationship Target="../slideLayouts/slideLayout64.xml" Type="http://schemas.openxmlformats.org/officeDocument/2006/relationships/slideLayout" Id="rId8"/><Relationship Target="../slideLayouts/slideLayout6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1536700" x="1511300"/>
            <a:ext cy="30860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711700" x="1511300"/>
            <a:ext cy="10667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3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www.pythonlearn.com" Type="http://schemas.openxmlformats.org/officeDocument/2006/relationships/hyperlink" TargetMode="External" Id="rId4"/><Relationship Target="www.pythonlearn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www.pythonlearn.com" Type="http://schemas.openxmlformats.org/officeDocument/2006/relationships/hyperlink" TargetMode="External" Id="rId5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en.wikipedia.org/wiki/List_of_TCP_and_UDP_port_numbers" Type="http://schemas.openxmlformats.org/officeDocument/2006/relationships/hyperlink" TargetMode="External" Id="rId4"/><Relationship Target="../media/image5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docs.python.org/library/socket.html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41.png" Type="http://schemas.openxmlformats.org/officeDocument/2006/relationships/image" Id="rId4"/><Relationship Target="http://xkcd.com/353/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Internet_Protocol_Suite" Type="http://schemas.openxmlformats.org/officeDocument/2006/relationships/hyperlink" TargetMode="External" Id="rId4"/><Relationship Target="../media/image1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Http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38.png" Type="http://schemas.openxmlformats.org/officeDocument/2006/relationships/image" Id="rId4"/><Relationship Target="../media/image4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18.jpg" Type="http://schemas.openxmlformats.org/officeDocument/2006/relationships/image" Id="rId4"/><Relationship Target="../media/image16.jpg" Type="http://schemas.openxmlformats.org/officeDocument/2006/relationships/image" Id="rId3"/><Relationship Target="http://www.youtube.com/watch?v=x2GylLq59rI" Type="http://schemas.openxmlformats.org/officeDocument/2006/relationships/hyperlink" TargetMode="External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05.png" Type="http://schemas.openxmlformats.org/officeDocument/2006/relationships/image" Id="rId4"/><Relationship Target="../media/image06.jp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0.pn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5.png" Type="http://schemas.openxmlformats.org/officeDocument/2006/relationships/image" Id="rId4"/><Relationship Target="../media/image22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4.jpg" Type="http://schemas.openxmlformats.org/officeDocument/2006/relationships/image" Id="rId4"/><Relationship Target="../media/image2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3.jpg" Type="http://schemas.openxmlformats.org/officeDocument/2006/relationships/image" Id="rId4"/><Relationship Target="../media/image27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9.jp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1.jpg" Type="http://schemas.openxmlformats.org/officeDocument/2006/relationships/image" Id="rId4"/><Relationship Target="../media/image32.png" Type="http://schemas.openxmlformats.org/officeDocument/2006/relationships/image" Id="rId3"/><Relationship Target="../media/image30.jp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4.jpg" Type="http://schemas.openxmlformats.org/officeDocument/2006/relationships/image" Id="rId4"/><Relationship Target="http://tools.ietf.org/html/rfc791" Type="http://schemas.openxmlformats.org/officeDocument/2006/relationships/hyperlink" TargetMode="External" Id="rId3"/><Relationship Target="../media/image33.jp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01.png" Type="http://schemas.openxmlformats.org/officeDocument/2006/relationships/image" Id="rId4"/><Relationship Target="../media/image02.jpg" Type="http://schemas.openxmlformats.org/officeDocument/2006/relationships/image" Id="rId3"/><Relationship Target="../media/image13.png" Type="http://schemas.openxmlformats.org/officeDocument/2006/relationships/image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9.png" Type="http://schemas.openxmlformats.org/officeDocument/2006/relationships/image" Id="rId4"/><Relationship Target="../media/image36.png" Type="http://schemas.openxmlformats.org/officeDocument/2006/relationships/image" Id="rId3"/><Relationship Target="http://nmap.org/movies.html" Type="http://schemas.openxmlformats.org/officeDocument/2006/relationships/hyperlink" TargetMode="External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51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www.w3.org/1999/xhtml" Type="http://schemas.openxmlformats.org/officeDocument/2006/relationships/hyperlink" TargetMode="External" Id="rId4"/><Relationship Target="http://www.w3.org/TR/xhtml1/DTD/xhtml1-strict.dtd" Type="http://schemas.openxmlformats.org/officeDocument/2006/relationships/hyperlink" TargetMode="External" Id="rId3"/><Relationship Target="../media/image52.png" Type="http://schemas.openxmlformats.org/officeDocument/2006/relationships/image" Id="rId6"/><Relationship Target="http://www.w3.org/1999/xhtml" Type="http://schemas.openxmlformats.org/officeDocument/2006/relationships/hyperlink" TargetMode="External" Id="rId5"/><Relationship Target="../media/image37.png" Type="http://schemas.openxmlformats.org/officeDocument/2006/relationships/image" Id="rId7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5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5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docs.python.org/library/urllib.html" Type="http://schemas.openxmlformats.org/officeDocument/2006/relationships/hyperlink" TargetMode="External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docs.python.org/library/urllib.html" Type="http://schemas.openxmlformats.org/officeDocument/2006/relationships/hyperlink" TargetMode="External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5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Internet_Protocol_Suite" Type="http://schemas.openxmlformats.org/officeDocument/2006/relationships/hyperlink" TargetMode="External" Id="rId4"/><Relationship Target="../media/image07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Web_crawler" Type="http://schemas.openxmlformats.org/officeDocument/2006/relationships/hyperlink" TargetMode="External" Id="rId4"/><Relationship Target="http://en.wikipedia.org/wiki/Web_scraping" Type="http://schemas.openxmlformats.org/officeDocument/2006/relationships/hyperlink" TargetMode="External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7.jpg" Type="http://schemas.openxmlformats.org/officeDocument/2006/relationships/image" Id="rId4"/><Relationship Target="../media/image48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6.jpg" Type="http://schemas.openxmlformats.org/officeDocument/2006/relationships/image" Id="rId4"/><Relationship Target="http://www.facebook.com/terms.php" Type="http://schemas.openxmlformats.org/officeDocument/2006/relationships/hyperlink" TargetMode="External" Id="rId3"/><Relationship Target="../media/image43.jpg" Type="http://schemas.openxmlformats.org/officeDocument/2006/relationships/image" Id="rId5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www.crummy.com/software/BeautifulSoup/" Type="http://schemas.openxmlformats.org/officeDocument/2006/relationships/hyperlink" TargetMode="External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04.jpg" Type="http://schemas.openxmlformats.org/officeDocument/2006/relationships/image" Id="rId4"/><Relationship Target="http://www.flickr.com/photos/kitcowan/2103850699/" Type="http://schemas.openxmlformats.org/officeDocument/2006/relationships/hyperlink" TargetMode="External" Id="rId3"/><Relationship Target="http://en.wikipedia.org/wiki/Tin_can_telephone" Type="http://schemas.openxmlformats.org/officeDocument/2006/relationships/hyperlink" TargetMode="External" Id="rId6"/><Relationship Target="../media/image19.png" Type="http://schemas.openxmlformats.org/officeDocument/2006/relationships/image" Id="rId5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66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50.png" Type="http://schemas.openxmlformats.org/officeDocument/2006/relationships/image" Id="rId6"/><Relationship Target="../media/image44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10.png" Type="http://schemas.openxmlformats.org/officeDocument/2006/relationships/image" Id="rId4"/><Relationship Target="http://en.wikipedia.org/wiki/Internet_socket" Type="http://schemas.openxmlformats.org/officeDocument/2006/relationships/hyperlink" TargetMode="External" Id="rId3"/><Relationship Target="../media/image09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en.wikipedia.org/wiki/TCP_and_UDP_port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Relationship Target="http://www.dr-chuck.com" Type="http://schemas.openxmlformats.org/officeDocument/2006/relationships/hyperlink" TargetMode="External" Id="rId6"/><Relationship Target="../media/image08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Networked Programs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7759700" x="3861750"/>
            <a:ext cy="1016099" cx="7930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u="sng" sz="32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118475" x="131302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Common TCP Ports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322511" x="1152525"/>
            <a:ext cy="5986461" cx="139350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y="8115300" x="1405475"/>
            <a:ext cy="622199" cx="13682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http://en.wikipedia.org/wiki/List_of_TCP_and_UDP_port_numbers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44500" x="3568700"/>
            <a:ext cy="6883400" cx="9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y="7600950" x="3273425"/>
            <a:ext cy="1143000" cx="10160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Sometimes we see the port number in the URL if the web server is running on a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non-standard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port.</a:t>
            </a:r>
          </a:p>
        </p:txBody>
      </p:sp>
      <p:sp>
        <p:nvSpPr>
          <p:cNvPr id="403" name="Shape 403"/>
          <p:cNvSpPr/>
          <p:nvPr/>
        </p:nvSpPr>
        <p:spPr>
          <a:xfrm rot="-5400000">
            <a:off y="1358949" x="7988249"/>
            <a:ext cy="774599" cx="876300"/>
          </a:xfrm>
          <a:prstGeom prst="rightArrow">
            <a:avLst>
              <a:gd fmla="val 7826" name="adj1"/>
              <a:gd fmla="val 7344" name="adj2"/>
            </a:avLst>
          </a:prstGeom>
          <a:solidFill>
            <a:srgbClr val="00FF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Sockets in Python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2590800" x="1511300"/>
            <a:ext cy="1828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469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built-in support for TCP Sockets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4621200" x="1574800"/>
            <a:ext cy="1755900" cx="140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y="8154075" x="3212625"/>
            <a:ext cy="660300" cx="896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7112000" x="3117850"/>
            <a:ext cy="660300" cx="1079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7112000" x="10909300"/>
            <a:ext cy="660300" cx="976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Port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y="6643686" x="4289375"/>
            <a:ext cy="725399" cx="2089199"/>
          </a:xfrm>
          <a:prstGeom prst="straightConnector1">
            <a:avLst/>
          </a:prstGeom>
          <a:noFill/>
          <a:ln w="1016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y="6665911" x="9105900"/>
            <a:ext cy="923999" cx="1693799"/>
          </a:xfrm>
          <a:prstGeom prst="straightConnector1">
            <a:avLst/>
          </a:prstGeom>
          <a:noFill/>
          <a:ln w="1016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/>
        </p:nvSpPr>
        <p:spPr>
          <a:xfrm>
            <a:off y="4254500" x="11607800"/>
            <a:ext cy="622199" cx="4557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41300" x="3911600"/>
            <a:ext cy="8648699" cx="76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 Protocol 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2603500" x="1155700"/>
            <a:ext cy="5702299" cx="72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TCP (and Python) gives us a reliable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what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 we want to do with the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What problem do we want to solve?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Protocols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Mail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World Wide Web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806700" x="9309100"/>
            <a:ext cy="4698999" cx="60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y="3390900" x="9613900"/>
            <a:ext cy="673099" cx="5410200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y="7610950" x="7934325"/>
            <a:ext cy="914400" cx="8152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strike="noStrike" u="sng" b="0" cap="none" baseline="0" sz="2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 - Hypertext Transport Protocol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2832100" x="1155700"/>
            <a:ext cy="52706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dominant Application Layer Protocol on the Internet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Invented for the Web - to Retrieve HTML,  Images, Documents, etc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Extended to be data in addition to documents - RSS, Web Services, etc..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Basic Concept - Make a Connection - Request a document - Retrieve the Document - Close the Connection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8102600" x="4773597"/>
            <a:ext cy="622199" cx="7368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http://en.wikipedia.org/wiki/Http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2603500" x="1155700"/>
            <a:ext cy="42125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yper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T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ransport 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Protocol?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2603500" x="1155700"/>
            <a:ext cy="5702299" cx="8902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set of rules that all parties follow for so we can predict each other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behavior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not bump into each other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USA, drive on the right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the UK, drive on the left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13000" x="11517311"/>
            <a:ext cy="2552699" cx="406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549900" x="11512550"/>
            <a:ext cy="2857499" cx="4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/>
        </p:nvSpPr>
        <p:spPr>
          <a:xfrm>
            <a:off y="3098800" x="3178175"/>
            <a:ext cy="647700" cx="916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1003300"/>
            <a:ext cy="1231899" cx="14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y="4114800" x="3014661"/>
            <a:ext cy="622199" cx="172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y="4114800" x="6805611"/>
            <a:ext cy="622299" cx="923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4114800" x="9825800"/>
            <a:ext cy="622199" cx="241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document</a:t>
            </a:r>
          </a:p>
        </p:txBody>
      </p:sp>
      <p:cxnSp>
        <p:nvCxnSpPr>
          <p:cNvPr id="461" name="Shape 461"/>
          <p:cNvCxnSpPr/>
          <p:nvPr/>
        </p:nvCxnSpPr>
        <p:spPr>
          <a:xfrm flipH="1">
            <a:off y="2751136" x="5087937"/>
            <a:ext cy="2108200" cx="22225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2" name="Shape 462"/>
          <p:cNvCxnSpPr/>
          <p:nvPr/>
        </p:nvCxnSpPr>
        <p:spPr>
          <a:xfrm flipH="1">
            <a:off y="2751136" x="9571036"/>
            <a:ext cy="2108200" cx="22225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</p:cxn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413375" x="11811000"/>
            <a:ext cy="3286124" cx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y="7410450" x="11995150"/>
            <a:ext cy="1143000" cx="2903537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7054850" x="1465598"/>
            <a:ext cy="609599" cx="955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8077200" x="813175"/>
            <a:ext cy="622199" cx="2216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time the user clicks on an anchor tag with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href=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value to switch to a new page, the browser makes a connection to the web server and issues 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request - to GET the content of the page at the specified URL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server returns the HTML document to the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38375" x="10718800"/>
            <a:ext cy="2863799" cx="43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297111" x="6100762"/>
            <a:ext cy="2724300" cx="36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844675" x="1223962"/>
            <a:ext cy="3632100" cx="43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y="3065461" x="6896100"/>
            <a:ext cy="838199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>
            <a:off y="2789236" x="5497624"/>
            <a:ext cy="0" cx="520530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y="4164012" x="5538787"/>
            <a:ext cy="44400" cx="51179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y="876300" x="2478086"/>
            <a:ext cy="723900" cx="1457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876300" x="12085636"/>
            <a:ext cy="723900" cx="156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8089900" x="7053261"/>
            <a:ext cy="596900" cx="1882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Wikipedia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2" name="Shape 502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y="2314574" x="8308975"/>
            <a:ext cy="2108200" cx="22225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y="1473200" x="10987086"/>
            <a:ext cy="3212999" cx="4965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y="2314574" x="8308975"/>
            <a:ext cy="2108200" cx="22225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4978400" x="10985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y="4987925" x="9501187"/>
            <a:ext cy="973136" cx="1395411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43" name="Shape 543"/>
          <p:cNvSpPr txBox="1"/>
          <p:nvPr/>
        </p:nvSpPr>
        <p:spPr>
          <a:xfrm>
            <a:off y="1473200" x="10987086"/>
            <a:ext cy="3213100" cx="496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2603500" x="850900"/>
            <a:ext cy="5702399" cx="7734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standards for all of the Internet protocols (inner workings) are developed by an organization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 Engineering Task Force (IETF)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www.ietf.org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Standards are called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RFCs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for Comments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y="7805525" x="8667900"/>
            <a:ext cy="558899" cx="7033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sng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http://tools.ietf.org/html/rfc791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94000" x="8953500"/>
            <a:ext cy="2530475" cx="65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5829300" x="8945561"/>
            <a:ext cy="1231899" cx="658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43500" x="3759775"/>
            <a:ext cy="7961100" cx="8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y="130825" x="3352275"/>
            <a:ext cy="769799" cx="1095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93700" x="444500"/>
            <a:ext cy="8356600" cx="15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28775" x="10718800"/>
            <a:ext cy="2863849" cx="43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687511" x="6100762"/>
            <a:ext cy="2724150" cx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235075" x="1223962"/>
            <a:ext cy="3632199" cx="43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y="2455861" x="6896100"/>
            <a:ext cy="838199" cx="21907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y="2179636" x="5497512"/>
            <a:ext cy="0" cx="520541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y="3554412" x="5538787"/>
            <a:ext cy="44450" cx="511810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y="5472112" x="920750"/>
            <a:ext cy="596900" cx="12382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6213475" x="3367087"/>
            <a:ext cy="596900" cx="8159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5349875" x="2898775"/>
            <a:ext cy="597000" cx="20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108700" x="1533525"/>
            <a:ext cy="596900" cx="110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AJAX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4802187" x="6161087"/>
            <a:ext cy="596900" cx="11715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4672012" x="8178800"/>
            <a:ext cy="596900" cx="1530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5472112" x="6308725"/>
            <a:ext cy="596900" cx="179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5349875" x="8780461"/>
            <a:ext cy="596900" cx="9112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6594475" x="8001000"/>
            <a:ext cy="596900" cx="11493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5159375" x="11183936"/>
            <a:ext cy="597000" cx="1336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6108700" x="10920399"/>
            <a:ext cy="597000" cx="1971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Templates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5349875" x="13141325"/>
            <a:ext cy="597000" cx="20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Store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5969000" x="13622351"/>
            <a:ext cy="597000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memcache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6400800" x="6221412"/>
            <a:ext cy="596900" cx="12525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y="241300" x="1155700"/>
            <a:ext cy="2298699" cx="751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Hacking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2540000" x="763587"/>
            <a:ext cy="5829299" cx="1449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4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</a:t>
            </a:r>
            <a:r>
              <a:rPr sz="34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the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1949450" x="10288586"/>
            <a:ext cy="1143000" cx="161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y="1949450" x="13592175"/>
            <a:ext cy="1143000" cx="188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y="3924300" x="11296650"/>
            <a:ext cy="978000" cx="2746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y="565150" x="11006136"/>
            <a:ext cy="863700" cx="3327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y="1644650" x="12285686"/>
            <a:ext cy="2065199" cx="22200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y="1666974" x="13033375"/>
            <a:ext cy="2108100" cx="22200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84" name="Shape 584"/>
          <p:cNvSpPr txBox="1"/>
          <p:nvPr/>
        </p:nvSpPr>
        <p:spPr>
          <a:xfrm>
            <a:off y="8191500" x="7104823"/>
            <a:ext cy="622199" cx="8609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y="393700" x="1612900"/>
            <a:ext cy="2298699" cx="7175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1FF6D6"/>
                </a:solidFill>
                <a:latin typeface="Cabin"/>
                <a:ea typeface="Cabin"/>
                <a:cs typeface="Cabin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2603500" x="1155700"/>
            <a:ext cy="5702299" cx="7175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Matrix Reloaded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Bourne Ultimatum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Die Hard 4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572000" x="10020300"/>
            <a:ext cy="2882899" cx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69900" x="10033000"/>
            <a:ext cy="3975099" cx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y="7715250" x="749300"/>
            <a:ext cy="1143000" cx="1304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http://nmap.org/movies.html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 txBox="1"/>
          <p:nvPr/>
        </p:nvSpPr>
        <p:spPr>
          <a:xfrm>
            <a:off y="1524000" x="2794000"/>
            <a:ext cy="5540374" cx="110712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Page&lt;/a&gt;.&lt;/p&gt;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 txBox="1"/>
          <p:nvPr/>
        </p:nvSpPr>
        <p:spPr>
          <a:xfrm>
            <a:off y="7988300" x="1838325"/>
            <a:ext cy="622299" cx="1261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752600"/>
            <a:ext cy="9182099" cx="13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Shape 609"/>
          <p:cNvSpPr txBox="1"/>
          <p:nvPr/>
        </p:nvSpPr>
        <p:spPr>
          <a:xfrm>
            <a:off y="304800" x="1697036"/>
            <a:ext cy="7912100" cx="14554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4" name="Shape 614"/>
          <p:cNvSpPr txBox="1"/>
          <p:nvPr/>
        </p:nvSpPr>
        <p:spPr>
          <a:xfrm>
            <a:off y="-6350" x="846137"/>
            <a:ext cy="7391399" cx="14554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y="7651750" x="5076825"/>
            <a:ext cy="1143000" cx="105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 the browser reads the document, it finds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other URLs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that must be retr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ie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297736" x="2019300"/>
            <a:ext cy="1549400" cx="22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241300" x="647700"/>
            <a:ext cy="2006600" cx="5359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y="1187450" x="7596175"/>
            <a:ext cy="2330100" cx="7327800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strike="noStrike" u="sng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&lt;title&gt;University of Mich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y="3349625" x="5718175"/>
            <a:ext cy="554037" cx="1387474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y="3676650" x="7608886"/>
            <a:ext cy="3149600" cx="7302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@import "/CSS/graphical.css"/**/;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strong, .verbose, .verbose p, .verbose h2{text-indent:-876em;position:absolute}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 a{text-decoration:none}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em{font-weight:bold;font-style:normal}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div.alert{background:#eee;border:1px solid red;padding:.5em;margin:0 25%}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img{border:none}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.hot br, .quick br, dl.feature2 img{display:none}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y="4970462" x="5835650"/>
            <a:ext cy="285750" cx="133508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6" name="Shape 626"/>
          <p:cNvCxnSpPr/>
          <p:nvPr/>
        </p:nvCxnSpPr>
        <p:spPr>
          <a:xfrm>
            <a:off y="5346700" x="5842000"/>
            <a:ext cy="1712911" cx="15049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7" name="Shape 627"/>
          <p:cNvCxnSpPr/>
          <p:nvPr/>
        </p:nvCxnSpPr>
        <p:spPr>
          <a:xfrm>
            <a:off y="6565900" x="5867400"/>
            <a:ext cy="1352550" cx="123666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8" name="Shape 628"/>
          <p:cNvCxnSpPr/>
          <p:nvPr/>
        </p:nvCxnSpPr>
        <p:spPr>
          <a:xfrm>
            <a:off y="5930900" x="5867400"/>
            <a:ext cy="1612900" cx="1435100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9" name="Shape 629"/>
          <p:cNvSpPr txBox="1"/>
          <p:nvPr/>
        </p:nvSpPr>
        <p:spPr>
          <a:xfrm>
            <a:off y="7251700" x="8513761"/>
            <a:ext cy="1003300" cx="6318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314700" x="571500"/>
            <a:ext cy="3556000" cx="506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031036" x="7975600"/>
            <a:ext cy="1549499" cx="2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y="0" x="1155700"/>
            <a:ext cy="19811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browser debugger </a:t>
            </a:r>
            <a:r>
              <a:rPr strike="noStrike" u="none" b="0" cap="none" baseline="0" sz="7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2349500" x="1155700"/>
            <a:ext cy="59979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318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browsers have a developer mode so you can watch it in action</a:t>
            </a:r>
          </a:p>
          <a:p>
            <a:pPr algn="l" rtl="0" lvl="0" marR="0" indent="-4318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can help explore the HTTP request-response cycle</a:t>
            </a:r>
          </a:p>
          <a:p>
            <a:pPr algn="l" rtl="0" lvl="0" marR="0" indent="-4318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 simple-looking pages involve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lots of requests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 page(s)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Image files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 Style Sheets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 files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152751"/>
            <a:ext cy="9143999" cx="1178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Network Architecture....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Lets Write a Web Browser!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y="241300" x="1155700"/>
            <a:ext cy="1447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47825" x="8609400"/>
            <a:ext cy="3244799" cx="6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y="1989700" x="510400"/>
            <a:ext cy="6224699" cx="1558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8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8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0" name="Shape 660"/>
          <p:cNvSpPr txBox="1"/>
          <p:nvPr/>
        </p:nvSpPr>
        <p:spPr>
          <a:xfrm>
            <a:off y="687387" x="457200"/>
            <a:ext cy="7756525" cx="9431337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2971800" x="10566400"/>
            <a:ext cy="2768599" cx="51117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1333500" x="10596561"/>
            <a:ext cy="622299" cx="2740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7175500" x="10656886"/>
            <a:ext cy="622299" cx="23034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y="2603500" x="1155700"/>
            <a:ext cy="18414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4768850" x="709612"/>
            <a:ext cy="2768599" cx="1482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1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8216900" x="3401525"/>
            <a:ext cy="622199" cx="847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3" name="Shape 683"/>
          <p:cNvSpPr txBox="1"/>
          <p:nvPr/>
        </p:nvSpPr>
        <p:spPr>
          <a:xfrm>
            <a:off y="1035050" x="709612"/>
            <a:ext cy="2768599" cx="1482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4930775" x="3238500"/>
            <a:ext cy="2354399" cx="1023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 soft what light through yonder window breaks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 is the east and Juliet is the sun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Arise fair sun and kill the envious moon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8216900" x="3401525"/>
            <a:ext cy="622199" cx="847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y="2901950" x="965200"/>
            <a:ext cy="4419599" cx="14566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y="8229600" x="13527087"/>
            <a:ext cy="622199" cx="2414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urlwords.py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y="241300" x="1155700"/>
            <a:ext cy="1536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y="2286000" x="5080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y="5651500" x="3683000"/>
            <a:ext cy="2921099" cx="1205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y="241300" x="1155700"/>
            <a:ext cy="1536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y="2286000" x="5080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y="5651500" x="3683000"/>
            <a:ext cy="2921099" cx="1182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</a:t>
            </a:r>
            <a:r>
              <a:rPr strike="noStrike" u="none" b="1" cap="none" baseline="0" sz="33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http://www.dr-chuck.com/page2.htm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y="139700" x="1511300"/>
            <a:ext cy="3924299" cx="132079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164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strike="noStrike" u="none" b="0" cap="none" baseline="0" sz="16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strike="noStrike" u="none" b="0" cap="none" baseline="0" sz="16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strike="noStrike" u="none" b="0" cap="none" baseline="0" sz="164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strike="noStrike" u="none" b="0" cap="none" baseline="0" sz="16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strike="noStrike" u="none" b="0" cap="none" baseline="0" sz="16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y="4191000" x="6604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Transport Control Protocol (TCP)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2603500" x="1155700"/>
            <a:ext cy="5702299" cx="72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 on top of IP (Internet Protocol)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Assumes IP might lose some data - stores and retransmits data if it seems to be lost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a transmit window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Provides a nice reliable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pipe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01900" x="9309100"/>
            <a:ext cy="4698900" cx="60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y="3826250" x="9607600"/>
            <a:ext cy="673199" cx="5410200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y="7562850" x="8991625"/>
            <a:ext cy="838199" cx="7264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strike="noStrike" u="sng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Parsing HTML </a:t>
            </a:r>
            <a:b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y="2540000" x="1155700"/>
            <a:ext cy="3429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program or script pretends to be a browser and retrieves web pages, looks at those web pages, extracts information, and then looks at more web pages.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engines scrape web pages - we call this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spidering the web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web crawling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y="7029450" x="3975100"/>
            <a:ext cy="1143000" cx="8852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http://en.wikipedia.org/wiki/Web_scraping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 txBox="1"/>
          <p:nvPr/>
        </p:nvSpPr>
        <p:spPr>
          <a:xfrm>
            <a:off y="571500" x="13068300"/>
            <a:ext cy="8102600" cx="20192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41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4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y="1878011" x="7265986"/>
            <a:ext cy="22225" cx="5657849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y="977900" x="9607550"/>
            <a:ext cy="622299" cx="9572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y="3175000" x="7088187"/>
            <a:ext cy="0" cx="5611812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736" name="Shape 736"/>
          <p:cNvSpPr txBox="1"/>
          <p:nvPr/>
        </p:nvSpPr>
        <p:spPr>
          <a:xfrm>
            <a:off y="2247900" x="9434511"/>
            <a:ext cy="622299" cx="1304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22312" x="2374900"/>
            <a:ext cy="3354387" cx="4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470400" x="1714500"/>
            <a:ext cy="3809999" cx="819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y="5857875" x="8026399"/>
            <a:ext cy="22225" cx="4673600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740" name="Shape 740"/>
          <p:cNvSpPr txBox="1"/>
          <p:nvPr/>
        </p:nvSpPr>
        <p:spPr>
          <a:xfrm>
            <a:off y="3911600" x="10496550"/>
            <a:ext cy="622299" cx="9572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y="7088186" x="4046537"/>
            <a:ext cy="692149" cx="8720136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742" name="Shape 742"/>
          <p:cNvSpPr txBox="1"/>
          <p:nvPr/>
        </p:nvSpPr>
        <p:spPr>
          <a:xfrm>
            <a:off y="7645400" x="9078911"/>
            <a:ext cy="622299" cx="1304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Pull data - particularly social data - who links to who?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 your own data back out of some system that has no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export capability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Monitor a site for new information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some controversy about web page scraping and some sites are a bit snippy about it.</a:t>
            </a:r>
          </a:p>
          <a:p>
            <a:pPr algn="l" rtl="0" lvl="1" marR="0" indent="-533400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Google:   facebook scraping block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Republishing copyrighted information is not allowed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y="241300" x="1155700"/>
            <a:ext cy="1705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6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044700" x="4038600"/>
            <a:ext cy="6819899" cx="78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y="7912100" x="2400300"/>
            <a:ext cy="1270000" cx="1270000"/>
          </a:xfrm>
          <a:prstGeom prst="rightArrow">
            <a:avLst>
              <a:gd fmla="val 39354" name="adj1"/>
              <a:gd fmla="val 20867" name="adj2"/>
            </a:avLst>
          </a:prstGeom>
          <a:blipFill rotWithShape="1">
            <a:blip r:embed="rId5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Easy Way - 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y="2590800" x="1511300"/>
            <a:ext cy="28828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could do string searches the hard way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use the free software called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y="5753775" x="2543075"/>
            <a:ext cy="660300" cx="1102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http://www.crummy.com/software/BeautifulSoup/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y="7747675" x="696049"/>
            <a:ext cy="660300" cx="14796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Place the </a:t>
            </a: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BeautifulSoup.py</a:t>
            </a: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4" name="Shape 774"/>
          <p:cNvSpPr txBox="1"/>
          <p:nvPr/>
        </p:nvSpPr>
        <p:spPr>
          <a:xfrm>
            <a:off y="685800" x="1727200"/>
            <a:ext cy="7478711" cx="1363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y="8229600" x="13485325"/>
            <a:ext cy="646199" cx="2415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0" name="Shape 780"/>
          <p:cNvSpPr txBox="1"/>
          <p:nvPr/>
        </p:nvSpPr>
        <p:spPr>
          <a:xfrm>
            <a:off y="3124200" x="660400"/>
            <a:ext cy="3508499" cx="965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y="6983400" x="6853775"/>
            <a:ext cy="1755900" cx="906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urllinks.py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http://www.dr-chuck.com/page1.htm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y="531800" x="7357325"/>
            <a:ext cy="2339999" cx="849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the&lt;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href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="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"&gt;Second Page&lt;/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y="2819400" x="1511300"/>
            <a:ext cy="53594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4699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TCP/IP gives us pipes / sockets between applications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designed application protocols to make use of these pipes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HyperText Transport Protocol (HTTP) is a simple yet powerful protocol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/>
        </p:nvSpPr>
        <p:spPr>
          <a:xfrm>
            <a:off y="8001000" x="4419600"/>
            <a:ext cy="622199" cx="110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244600" x="11430000"/>
            <a:ext cy="6096000" cx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435100" x="952500"/>
            <a:ext cy="5130800" cx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y="7226300" x="774700"/>
            <a:ext cy="622199" cx="9704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 slide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Shape 79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Connections /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8293100" x="3644900"/>
            <a:ext cy="622199" cx="954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907625" x="1490475"/>
            <a:ext cy="1663800" cx="1336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computer networking, an Internet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network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endpoint of a bidirectional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inter-process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 flow across an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Protocol-based computer network, such as the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256212" x="6342062"/>
            <a:ext cy="2724300" cx="36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y="5732462" x="7213600"/>
            <a:ext cy="838199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3" name="Shape 323"/>
          <p:cNvSpPr/>
          <p:nvPr/>
        </p:nvSpPr>
        <p:spPr>
          <a:xfrm>
            <a:off y="5410200" x="3187700"/>
            <a:ext cy="2603399" cx="2286000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39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4" name="Shape 324"/>
          <p:cNvSpPr/>
          <p:nvPr/>
        </p:nvSpPr>
        <p:spPr>
          <a:xfrm>
            <a:off y="5257800" x="10947400"/>
            <a:ext cy="2603399" cx="2286000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39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5" name="Shape 325"/>
          <p:cNvSpPr/>
          <p:nvPr/>
        </p:nvSpPr>
        <p:spPr>
          <a:xfrm>
            <a:off y="6451600" x="5397500"/>
            <a:ext cy="1016099" cx="5600699"/>
          </a:xfrm>
          <a:prstGeom prst="leftRightArrow">
            <a:avLst>
              <a:gd fmla="val 2174" name="adj1"/>
              <a:gd fmla="val 4986" name="adj2"/>
            </a:avLst>
          </a:prstGeom>
          <a:blipFill rotWithShape="1">
            <a:blip r:embed="rId5">
              <a:alphaModFix/>
            </a:blip>
            <a:tile ty="0" tx="0" algn="tl" sy="100000" flip="none" sx="100000"/>
          </a:blip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</a:t>
            </a: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Port Numbers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port is an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application-specific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process-specific software communications endpoint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allows multiple networked applications to coexist on the same server.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list of well-known TCP port numbers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8185150" x="2430448"/>
            <a:ext cy="622199" cx="1090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http://en.wikipedia.org/wiki/TCP_and_UDP_port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152775" x="9355136"/>
            <a:ext cy="2084387" cx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y="520700" x="1955800"/>
            <a:ext cy="7734299" cx="6667500"/>
          </a:xfrm>
          <a:prstGeom prst="rect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y="2736850" x="12898436"/>
            <a:ext cy="1854200" cx="2578099"/>
            <a:chOff y="0" x="0"/>
            <a:chExt cy="1854200" cx="2576512"/>
          </a:xfrm>
        </p:grpSpPr>
        <p:grpSp>
          <p:nvGrpSpPr>
            <p:cNvPr id="340" name="Shape 340"/>
            <p:cNvGrpSpPr/>
            <p:nvPr/>
          </p:nvGrpSpPr>
          <p:grpSpPr>
            <a:xfrm>
              <a:off y="0" x="0"/>
              <a:ext cy="1854200" cx="2576512"/>
              <a:chOff y="0" x="0"/>
              <a:chExt cy="1854200" cx="2576512"/>
            </a:xfrm>
          </p:grpSpPr>
          <p:grpSp>
            <p:nvGrpSpPr>
              <p:cNvPr id="341" name="Shape 341"/>
              <p:cNvGrpSpPr/>
              <p:nvPr/>
            </p:nvGrpSpPr>
            <p:grpSpPr>
              <a:xfrm>
                <a:off y="0" x="352425"/>
                <a:ext cy="1184275" cx="1878011"/>
                <a:chOff y="0" x="0"/>
                <a:chExt cy="1184275" cx="1878011"/>
              </a:xfrm>
            </p:grpSpPr>
            <p:sp>
              <p:nvSpPr>
                <p:cNvPr id="342" name="Shape 342"/>
                <p:cNvSpPr txBox="1"/>
                <p:nvPr/>
              </p:nvSpPr>
              <p:spPr>
                <a:xfrm>
                  <a:off y="0" x="0"/>
                  <a:ext cy="1184275" cx="1878011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y="106361" x="149225"/>
                  <a:ext cy="973136" cx="1576386"/>
                </a:xfrm>
                <a:prstGeom prst="roundRect">
                  <a:avLst>
                    <a:gd fmla="val 1490" name="adj"/>
                  </a:avLst>
                </a:prstGeom>
                <a:solidFill>
                  <a:srgbClr val="FFFFFF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" name="Shape 344"/>
              <p:cNvGrpSpPr/>
              <p:nvPr/>
            </p:nvGrpSpPr>
            <p:grpSpPr>
              <a:xfrm>
                <a:off y="1543050" x="0"/>
                <a:ext cy="311150" cx="2576512"/>
                <a:chOff y="0" x="0"/>
                <a:chExt cy="309562" cx="2576512"/>
              </a:xfrm>
            </p:grpSpPr>
            <p:cxnSp>
              <p:nvCxnSpPr>
                <p:cNvPr id="345" name="Shape 345"/>
                <p:cNvCxnSpPr/>
                <p:nvPr/>
              </p:nvCxnSpPr>
              <p:spPr>
                <a:xfrm flipH="1">
                  <a:off y="0" x="0"/>
                  <a:ext cy="241299" cx="341311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y="241300" x="0"/>
                  <a:ext cy="1587" cx="2574924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y="306387" x="0"/>
                  <a:ext cy="3174" cx="2574924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y="241300" x="0"/>
                  <a:ext cy="65086" cx="1587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y="0" x="2239961"/>
                  <a:ext cy="241299" cx="334961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y="241300" x="2574925"/>
                  <a:ext cy="65086" cx="1587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</p:grpSp>
          <p:sp>
            <p:nvSpPr>
              <p:cNvPr id="351" name="Shape 351"/>
              <p:cNvSpPr txBox="1"/>
              <p:nvPr/>
            </p:nvSpPr>
            <p:spPr>
              <a:xfrm>
                <a:off y="1220787" x="357187"/>
                <a:ext cy="304799" cx="1874836"/>
              </a:xfrm>
              <a:prstGeom prst="rect">
                <a:avLst/>
              </a:prstGeom>
              <a:noFill/>
              <a:ln w="12700" cap="rnd">
                <a:solidFill>
                  <a:srgbClr val="618FFD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0" rIns="0" lIns="0" tIns="0" anchor="t" anchorCtr="0">
                <a:noAutofit/>
              </a:bodyPr>
              <a:lstStyle/>
              <a:p>
                <a:pPr algn="ctr" rtl="0" lvl="0" marR="0" indent="0" mar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2" name="Shape 352"/>
              <p:cNvCxnSpPr/>
              <p:nvPr/>
            </p:nvCxnSpPr>
            <p:spPr>
              <a:xfrm>
                <a:off y="1373187" x="1763711"/>
                <a:ext cy="3174" cx="374649"/>
              </a:xfrm>
              <a:prstGeom prst="straightConnector1">
                <a:avLst/>
              </a:prstGeom>
              <a:noFill/>
              <a:ln w="50800" cap="rnd">
                <a:solidFill>
                  <a:srgbClr val="618FFD"/>
                </a:solidFill>
                <a:prstDash val="solid"/>
                <a:miter/>
                <a:headEnd w="med" len="med" type="none"/>
                <a:tailEnd w="med" len="med" type="none"/>
              </a:ln>
            </p:spPr>
          </p:cxnSp>
        </p:grpSp>
        <p:sp>
          <p:nvSpPr>
            <p:cNvPr id="353" name="Shape 353"/>
            <p:cNvSpPr txBox="1"/>
            <p:nvPr/>
          </p:nvSpPr>
          <p:spPr>
            <a:xfrm rot="10800000" flipH="1">
              <a:off y="1319212" x="474662"/>
              <a:ext cy="31750" cx="203199"/>
            </a:xfrm>
            <a:prstGeom prst="rect">
              <a:avLst/>
            </a:prstGeom>
            <a:solidFill>
              <a:srgbClr val="000000"/>
            </a:solidFill>
            <a:ln w="508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y="1346200" x="2933700"/>
            <a:ext cy="11811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2946400" x="2933700"/>
            <a:ext cy="7239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4660900" x="2933700"/>
            <a:ext cy="7239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14859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38200" x="12687300"/>
            <a:ext cy="1385887" cx="27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y="6286500" x="2933700"/>
            <a:ext cy="12700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29718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0259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49530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61976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72263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y="3911600" x="8077200"/>
            <a:ext cy="660400" cx="2997199"/>
          </a:xfrm>
          <a:prstGeom prst="rect">
            <a:avLst/>
          </a:prstGeom>
          <a:solidFill>
            <a:srgbClr val="000000"/>
          </a:solidFill>
          <a:ln w="762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y="3190875" x="7781925"/>
            <a:ext cy="223837" cx="5337175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y="1547812" x="7762874"/>
            <a:ext cy="298450" cx="490855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stealth"/>
          </a:ln>
        </p:spPr>
      </p:cxnSp>
      <p:grpSp>
        <p:nvGrpSpPr>
          <p:cNvPr id="368" name="Shape 368"/>
          <p:cNvGrpSpPr/>
          <p:nvPr/>
        </p:nvGrpSpPr>
        <p:grpSpPr>
          <a:xfrm>
            <a:off y="4959350" x="12898436"/>
            <a:ext cy="1854200" cx="2578099"/>
            <a:chOff y="0" x="0"/>
            <a:chExt cy="1854200" cx="2576512"/>
          </a:xfrm>
        </p:grpSpPr>
        <p:grpSp>
          <p:nvGrpSpPr>
            <p:cNvPr id="369" name="Shape 369"/>
            <p:cNvGrpSpPr/>
            <p:nvPr/>
          </p:nvGrpSpPr>
          <p:grpSpPr>
            <a:xfrm>
              <a:off y="0" x="0"/>
              <a:ext cy="1854200" cx="2576512"/>
              <a:chOff y="0" x="0"/>
              <a:chExt cy="1854200" cx="2576512"/>
            </a:xfrm>
          </p:grpSpPr>
          <p:grpSp>
            <p:nvGrpSpPr>
              <p:cNvPr id="370" name="Shape 370"/>
              <p:cNvGrpSpPr/>
              <p:nvPr/>
            </p:nvGrpSpPr>
            <p:grpSpPr>
              <a:xfrm>
                <a:off y="0" x="0"/>
                <a:ext cy="1854200" cx="2576512"/>
                <a:chOff y="0" x="0"/>
                <a:chExt cy="1854200" cx="2576512"/>
              </a:xfrm>
            </p:grpSpPr>
            <p:grpSp>
              <p:nvGrpSpPr>
                <p:cNvPr id="371" name="Shape 371"/>
                <p:cNvGrpSpPr/>
                <p:nvPr/>
              </p:nvGrpSpPr>
              <p:grpSpPr>
                <a:xfrm>
                  <a:off y="0" x="352425"/>
                  <a:ext cy="1184275" cx="1878011"/>
                  <a:chOff y="0" x="0"/>
                  <a:chExt cy="1184275" cx="1878011"/>
                </a:xfrm>
              </p:grpSpPr>
              <p:sp>
                <p:nvSpPr>
                  <p:cNvPr id="372" name="Shape 372"/>
                  <p:cNvSpPr txBox="1"/>
                  <p:nvPr/>
                </p:nvSpPr>
                <p:spPr>
                  <a:xfrm>
                    <a:off y="0" x="0"/>
                    <a:ext cy="1184275" cx="187801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  <p:txBody>
                  <a:bodyPr bIns="0" rIns="0" lIns="0" tIns="0" anchor="t" anchorCtr="0">
                    <a:noAutofit/>
                  </a:bodyPr>
                  <a:lstStyle/>
                  <a:p>
                    <a:pPr algn="ctr" rtl="0" lvl="0" marR="0" indent="0" mar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y="106361" x="149225"/>
                    <a:ext cy="973136" cx="1576386"/>
                  </a:xfrm>
                  <a:prstGeom prst="roundRect">
                    <a:avLst>
                      <a:gd fmla="val 1490" name="adj"/>
                    </a:avLst>
                  </a:prstGeom>
                  <a:solidFill>
                    <a:srgbClr val="FFFFFF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  <p:txBody>
                  <a:bodyPr bIns="0" rIns="0" lIns="0" tIns="0" anchor="t" anchorCtr="0">
                    <a:noAutofit/>
                  </a:bodyPr>
                  <a:lstStyle/>
                  <a:p>
                    <a:pPr algn="ctr" rtl="0" lvl="0" marR="0" indent="0" mar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4" name="Shape 374"/>
                <p:cNvGrpSpPr/>
                <p:nvPr/>
              </p:nvGrpSpPr>
              <p:grpSpPr>
                <a:xfrm>
                  <a:off y="1543050" x="0"/>
                  <a:ext cy="311150" cx="2576512"/>
                  <a:chOff y="0" x="0"/>
                  <a:chExt cy="309562" cx="2576512"/>
                </a:xfrm>
              </p:grpSpPr>
              <p:cxnSp>
                <p:nvCxnSpPr>
                  <p:cNvPr id="375" name="Shape 375"/>
                  <p:cNvCxnSpPr/>
                  <p:nvPr/>
                </p:nvCxnSpPr>
                <p:spPr>
                  <a:xfrm flipH="1">
                    <a:off y="0" x="0"/>
                    <a:ext cy="241299" cx="341311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6" name="Shape 376"/>
                  <p:cNvCxnSpPr/>
                  <p:nvPr/>
                </p:nvCxnSpPr>
                <p:spPr>
                  <a:xfrm>
                    <a:off y="241300" x="0"/>
                    <a:ext cy="1587" cx="2574924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7" name="Shape 377"/>
                  <p:cNvCxnSpPr/>
                  <p:nvPr/>
                </p:nvCxnSpPr>
                <p:spPr>
                  <a:xfrm>
                    <a:off y="306387" x="0"/>
                    <a:ext cy="3174" cx="2574924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y="241300" x="0"/>
                    <a:ext cy="65086" cx="1587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y="0" x="2239961"/>
                    <a:ext cy="241299" cx="334961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y="241300" x="2574925"/>
                    <a:ext cy="65086" cx="1587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</p:grpSp>
            <p:sp>
              <p:nvSpPr>
                <p:cNvPr id="381" name="Shape 381"/>
                <p:cNvSpPr txBox="1"/>
                <p:nvPr/>
              </p:nvSpPr>
              <p:spPr>
                <a:xfrm>
                  <a:off y="1220787" x="357187"/>
                  <a:ext cy="304799" cx="1874836"/>
                </a:xfrm>
                <a:prstGeom prst="rect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2" name="Shape 382"/>
                <p:cNvCxnSpPr/>
                <p:nvPr/>
              </p:nvCxnSpPr>
              <p:spPr>
                <a:xfrm>
                  <a:off y="1373187" x="1763711"/>
                  <a:ext cy="3174" cx="374649"/>
                </a:xfrm>
                <a:prstGeom prst="straightConnector1">
                  <a:avLst/>
                </a:prstGeom>
                <a:noFill/>
                <a:ln w="508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</p:grpSp>
          <p:sp>
            <p:nvSpPr>
              <p:cNvPr id="383" name="Shape 383"/>
              <p:cNvSpPr txBox="1"/>
              <p:nvPr/>
            </p:nvSpPr>
            <p:spPr>
              <a:xfrm rot="10800000" flipH="1">
                <a:off y="1319212" x="474662"/>
                <a:ext cy="31750" cx="203199"/>
              </a:xfrm>
              <a:prstGeom prst="rect">
                <a:avLst/>
              </a:prstGeom>
              <a:solidFill>
                <a:srgbClr val="000000"/>
              </a:solidFill>
              <a:ln w="50800" cap="rnd">
                <a:solidFill>
                  <a:srgbClr val="000000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0" rIns="0" lIns="0" tIns="0" anchor="t" anchorCtr="0">
                <a:noAutofit/>
              </a:bodyPr>
              <a:lstStyle/>
              <a:p>
                <a:pPr algn="ctr" rtl="0" lvl="0" marR="0" indent="0" mar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158750" x="684212"/>
              <a:ext cy="863599" cx="1206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 txBox="1"/>
          <p:nvPr/>
        </p:nvSpPr>
        <p:spPr>
          <a:xfrm>
            <a:off y="2832100" x="13360400"/>
            <a:ext cy="1016000" cx="1701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blah blah blah blah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y="5373687" x="7800975"/>
            <a:ext cy="168274" cx="5356225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87" name="Shape 387"/>
          <p:cNvCxnSpPr/>
          <p:nvPr/>
        </p:nvCxnSpPr>
        <p:spPr>
          <a:xfrm rot="10800000" flipH="1">
            <a:off y="5691186" x="7781925"/>
            <a:ext cy="858836" cx="5375274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88" name="Shape 388"/>
          <p:cNvSpPr txBox="1"/>
          <p:nvPr/>
        </p:nvSpPr>
        <p:spPr>
          <a:xfrm>
            <a:off y="6972300" x="9382125"/>
            <a:ext cy="1663700" cx="554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Please connect me to the web server (port 80) on </a:t>
            </a: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http://www.dr-chuck.com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8432800" x="60325"/>
            <a:ext cy="469799" cx="856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Clipart: </a:t>
            </a:r>
            <a:r>
              <a:rPr strike="noStrik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