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sldIdLst>
    <p:sldId id="256" r:id="rId2"/>
    <p:sldId id="257" r:id="rId3"/>
    <p:sldId id="292" r:id="rId4"/>
    <p:sldId id="259" r:id="rId5"/>
    <p:sldId id="293" r:id="rId6"/>
    <p:sldId id="294" r:id="rId7"/>
    <p:sldId id="260" r:id="rId8"/>
    <p:sldId id="261" r:id="rId9"/>
    <p:sldId id="282" r:id="rId10"/>
    <p:sldId id="296" r:id="rId11"/>
    <p:sldId id="297" r:id="rId12"/>
    <p:sldId id="295" r:id="rId13"/>
    <p:sldId id="264" r:id="rId14"/>
    <p:sldId id="265" r:id="rId15"/>
    <p:sldId id="301" r:id="rId16"/>
    <p:sldId id="266" r:id="rId17"/>
    <p:sldId id="304" r:id="rId18"/>
    <p:sldId id="302" r:id="rId19"/>
    <p:sldId id="303" r:id="rId20"/>
    <p:sldId id="267" r:id="rId21"/>
    <p:sldId id="305" r:id="rId22"/>
    <p:sldId id="268" r:id="rId23"/>
    <p:sldId id="324" r:id="rId24"/>
    <p:sldId id="307" r:id="rId25"/>
    <p:sldId id="309" r:id="rId26"/>
    <p:sldId id="269" r:id="rId27"/>
    <p:sldId id="308" r:id="rId28"/>
    <p:sldId id="270" r:id="rId29"/>
    <p:sldId id="271" r:id="rId30"/>
    <p:sldId id="323" r:id="rId31"/>
    <p:sldId id="272" r:id="rId32"/>
    <p:sldId id="311" r:id="rId33"/>
    <p:sldId id="312" r:id="rId34"/>
    <p:sldId id="276" r:id="rId35"/>
    <p:sldId id="273" r:id="rId36"/>
    <p:sldId id="314" r:id="rId37"/>
    <p:sldId id="315" r:id="rId38"/>
    <p:sldId id="277" r:id="rId39"/>
    <p:sldId id="325" r:id="rId40"/>
    <p:sldId id="326" r:id="rId41"/>
    <p:sldId id="280" r:id="rId42"/>
    <p:sldId id="317" r:id="rId43"/>
    <p:sldId id="318" r:id="rId44"/>
    <p:sldId id="319" r:id="rId45"/>
    <p:sldId id="283" r:id="rId46"/>
    <p:sldId id="286" r:id="rId47"/>
    <p:sldId id="320" r:id="rId48"/>
    <p:sldId id="328" r:id="rId49"/>
    <p:sldId id="327" r:id="rId50"/>
    <p:sldId id="321" r:id="rId51"/>
    <p:sldId id="281" r:id="rId52"/>
    <p:sldId id="322" r:id="rId53"/>
    <p:sldId id="285" r:id="rId54"/>
    <p:sldId id="278" r:id="rId55"/>
    <p:sldId id="298" r:id="rId56"/>
    <p:sldId id="329"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1" autoAdjust="0"/>
    <p:restoredTop sz="70203" autoAdjust="0"/>
  </p:normalViewPr>
  <p:slideViewPr>
    <p:cSldViewPr snapToGrid="0">
      <p:cViewPr varScale="1">
        <p:scale>
          <a:sx n="82" d="100"/>
          <a:sy n="82" d="100"/>
        </p:scale>
        <p:origin x="129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962480-C2BD-419C-B0E9-6BA5C716E80F}"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9C961346-B92C-4148-9839-E35DC62C2E25}">
      <dgm:prSet phldrT="[Text]"/>
      <dgm:spPr/>
      <dgm:t>
        <a:bodyPr/>
        <a:lstStyle/>
        <a:p>
          <a:r>
            <a:rPr lang="en-US" dirty="0" smtClean="0"/>
            <a:t>Full employment</a:t>
          </a:r>
          <a:endParaRPr lang="en-US" dirty="0"/>
        </a:p>
      </dgm:t>
    </dgm:pt>
    <dgm:pt modelId="{E6D95E69-8709-4ED5-A8E1-DED226F06B07}" type="parTrans" cxnId="{5FE410FF-98EE-452C-8EF4-D74827D7671C}">
      <dgm:prSet/>
      <dgm:spPr/>
      <dgm:t>
        <a:bodyPr/>
        <a:lstStyle/>
        <a:p>
          <a:endParaRPr lang="en-US"/>
        </a:p>
      </dgm:t>
    </dgm:pt>
    <dgm:pt modelId="{C2F8AE0E-FC24-4114-A011-81271E18340B}" type="sibTrans" cxnId="{5FE410FF-98EE-452C-8EF4-D74827D7671C}">
      <dgm:prSet/>
      <dgm:spPr/>
      <dgm:t>
        <a:bodyPr/>
        <a:lstStyle/>
        <a:p>
          <a:endParaRPr lang="en-US"/>
        </a:p>
      </dgm:t>
    </dgm:pt>
    <dgm:pt modelId="{32E8B8FF-DDB2-4D83-978C-AEA381F2176C}">
      <dgm:prSet phldrT="[Text]"/>
      <dgm:spPr/>
      <dgm:t>
        <a:bodyPr/>
        <a:lstStyle/>
        <a:p>
          <a:r>
            <a:rPr lang="en-US" dirty="0" smtClean="0"/>
            <a:t>Inflation</a:t>
          </a:r>
          <a:endParaRPr lang="en-US" dirty="0"/>
        </a:p>
      </dgm:t>
    </dgm:pt>
    <dgm:pt modelId="{005EE663-2D7E-47E2-82D7-794C25FA307F}" type="parTrans" cxnId="{2AA3D550-5C07-4E13-9635-16726F05D63C}">
      <dgm:prSet/>
      <dgm:spPr/>
      <dgm:t>
        <a:bodyPr/>
        <a:lstStyle/>
        <a:p>
          <a:endParaRPr lang="en-US"/>
        </a:p>
      </dgm:t>
    </dgm:pt>
    <dgm:pt modelId="{4C3F4D7D-A867-4600-8560-D1EF709A4282}" type="sibTrans" cxnId="{2AA3D550-5C07-4E13-9635-16726F05D63C}">
      <dgm:prSet/>
      <dgm:spPr/>
      <dgm:t>
        <a:bodyPr/>
        <a:lstStyle/>
        <a:p>
          <a:endParaRPr lang="en-US"/>
        </a:p>
      </dgm:t>
    </dgm:pt>
    <dgm:pt modelId="{8F2B2A86-961D-4379-8714-694FDAFF2EF4}">
      <dgm:prSet phldrT="[Text]"/>
      <dgm:spPr/>
      <dgm:t>
        <a:bodyPr/>
        <a:lstStyle/>
        <a:p>
          <a:r>
            <a:rPr lang="en-US" dirty="0" smtClean="0"/>
            <a:t>Deflation</a:t>
          </a:r>
          <a:endParaRPr lang="en-US" dirty="0"/>
        </a:p>
      </dgm:t>
    </dgm:pt>
    <dgm:pt modelId="{42DC2240-CC15-4BAA-B85F-A81FEE459119}" type="parTrans" cxnId="{AB27D916-36DD-4BCB-890B-7971279A811E}">
      <dgm:prSet/>
      <dgm:spPr/>
      <dgm:t>
        <a:bodyPr/>
        <a:lstStyle/>
        <a:p>
          <a:endParaRPr lang="en-US"/>
        </a:p>
      </dgm:t>
    </dgm:pt>
    <dgm:pt modelId="{BCB291C7-ADC9-452D-B760-295870852913}" type="sibTrans" cxnId="{AB27D916-36DD-4BCB-890B-7971279A811E}">
      <dgm:prSet/>
      <dgm:spPr/>
      <dgm:t>
        <a:bodyPr/>
        <a:lstStyle/>
        <a:p>
          <a:endParaRPr lang="en-US"/>
        </a:p>
      </dgm:t>
    </dgm:pt>
    <dgm:pt modelId="{7552700E-8A48-4AE1-9C91-5FE0FB294661}" type="pres">
      <dgm:prSet presAssocID="{F4962480-C2BD-419C-B0E9-6BA5C716E80F}" presName="cycle" presStyleCnt="0">
        <dgm:presLayoutVars>
          <dgm:dir/>
          <dgm:resizeHandles val="exact"/>
        </dgm:presLayoutVars>
      </dgm:prSet>
      <dgm:spPr/>
      <dgm:t>
        <a:bodyPr/>
        <a:lstStyle/>
        <a:p>
          <a:endParaRPr lang="en-US"/>
        </a:p>
      </dgm:t>
    </dgm:pt>
    <dgm:pt modelId="{FFE1BD91-67F5-4337-9E9F-DAF5D2360FDA}" type="pres">
      <dgm:prSet presAssocID="{9C961346-B92C-4148-9839-E35DC62C2E25}" presName="node" presStyleLbl="node1" presStyleIdx="0" presStyleCnt="3">
        <dgm:presLayoutVars>
          <dgm:bulletEnabled val="1"/>
        </dgm:presLayoutVars>
      </dgm:prSet>
      <dgm:spPr/>
      <dgm:t>
        <a:bodyPr/>
        <a:lstStyle/>
        <a:p>
          <a:endParaRPr lang="en-US"/>
        </a:p>
      </dgm:t>
    </dgm:pt>
    <dgm:pt modelId="{56D41897-A884-46CC-B74E-E98879EDBC1A}" type="pres">
      <dgm:prSet presAssocID="{C2F8AE0E-FC24-4114-A011-81271E18340B}" presName="sibTrans" presStyleLbl="sibTrans2D1" presStyleIdx="0" presStyleCnt="3" custLinFactNeighborX="-852"/>
      <dgm:spPr/>
      <dgm:t>
        <a:bodyPr/>
        <a:lstStyle/>
        <a:p>
          <a:endParaRPr lang="en-US"/>
        </a:p>
      </dgm:t>
    </dgm:pt>
    <dgm:pt modelId="{584B65C6-DF4F-4F20-8397-583425F2B736}" type="pres">
      <dgm:prSet presAssocID="{C2F8AE0E-FC24-4114-A011-81271E18340B}" presName="connectorText" presStyleLbl="sibTrans2D1" presStyleIdx="0" presStyleCnt="3"/>
      <dgm:spPr/>
      <dgm:t>
        <a:bodyPr/>
        <a:lstStyle/>
        <a:p>
          <a:endParaRPr lang="en-US"/>
        </a:p>
      </dgm:t>
    </dgm:pt>
    <dgm:pt modelId="{3C8C2B55-FD70-4D2D-A1F7-E07079F4D30E}" type="pres">
      <dgm:prSet presAssocID="{32E8B8FF-DDB2-4D83-978C-AEA381F2176C}" presName="node" presStyleLbl="node1" presStyleIdx="1" presStyleCnt="3">
        <dgm:presLayoutVars>
          <dgm:bulletEnabled val="1"/>
        </dgm:presLayoutVars>
      </dgm:prSet>
      <dgm:spPr/>
      <dgm:t>
        <a:bodyPr/>
        <a:lstStyle/>
        <a:p>
          <a:endParaRPr lang="en-US"/>
        </a:p>
      </dgm:t>
    </dgm:pt>
    <dgm:pt modelId="{2ECB3787-929A-4024-9DA5-2207270AD4A8}" type="pres">
      <dgm:prSet presAssocID="{4C3F4D7D-A867-4600-8560-D1EF709A4282}" presName="sibTrans" presStyleLbl="sibTrans2D1" presStyleIdx="1" presStyleCnt="3"/>
      <dgm:spPr/>
      <dgm:t>
        <a:bodyPr/>
        <a:lstStyle/>
        <a:p>
          <a:endParaRPr lang="en-US"/>
        </a:p>
      </dgm:t>
    </dgm:pt>
    <dgm:pt modelId="{70AD0456-3481-4F95-BC4A-578C78EE0DBF}" type="pres">
      <dgm:prSet presAssocID="{4C3F4D7D-A867-4600-8560-D1EF709A4282}" presName="connectorText" presStyleLbl="sibTrans2D1" presStyleIdx="1" presStyleCnt="3"/>
      <dgm:spPr/>
      <dgm:t>
        <a:bodyPr/>
        <a:lstStyle/>
        <a:p>
          <a:endParaRPr lang="en-US"/>
        </a:p>
      </dgm:t>
    </dgm:pt>
    <dgm:pt modelId="{FD065A0D-65E2-4A28-991E-EDEA9A42329B}" type="pres">
      <dgm:prSet presAssocID="{8F2B2A86-961D-4379-8714-694FDAFF2EF4}" presName="node" presStyleLbl="node1" presStyleIdx="2" presStyleCnt="3">
        <dgm:presLayoutVars>
          <dgm:bulletEnabled val="1"/>
        </dgm:presLayoutVars>
      </dgm:prSet>
      <dgm:spPr/>
      <dgm:t>
        <a:bodyPr/>
        <a:lstStyle/>
        <a:p>
          <a:endParaRPr lang="en-US"/>
        </a:p>
      </dgm:t>
    </dgm:pt>
    <dgm:pt modelId="{CD4020EB-B0DB-4F9D-9CA3-5AB04DEB41C1}" type="pres">
      <dgm:prSet presAssocID="{BCB291C7-ADC9-452D-B760-295870852913}" presName="sibTrans" presStyleLbl="sibTrans2D1" presStyleIdx="2" presStyleCnt="3"/>
      <dgm:spPr/>
      <dgm:t>
        <a:bodyPr/>
        <a:lstStyle/>
        <a:p>
          <a:endParaRPr lang="en-US"/>
        </a:p>
      </dgm:t>
    </dgm:pt>
    <dgm:pt modelId="{72B419CF-D945-4A42-A467-45C74F680DD8}" type="pres">
      <dgm:prSet presAssocID="{BCB291C7-ADC9-452D-B760-295870852913}" presName="connectorText" presStyleLbl="sibTrans2D1" presStyleIdx="2" presStyleCnt="3"/>
      <dgm:spPr/>
      <dgm:t>
        <a:bodyPr/>
        <a:lstStyle/>
        <a:p>
          <a:endParaRPr lang="en-US"/>
        </a:p>
      </dgm:t>
    </dgm:pt>
  </dgm:ptLst>
  <dgm:cxnLst>
    <dgm:cxn modelId="{AB27D916-36DD-4BCB-890B-7971279A811E}" srcId="{F4962480-C2BD-419C-B0E9-6BA5C716E80F}" destId="{8F2B2A86-961D-4379-8714-694FDAFF2EF4}" srcOrd="2" destOrd="0" parTransId="{42DC2240-CC15-4BAA-B85F-A81FEE459119}" sibTransId="{BCB291C7-ADC9-452D-B760-295870852913}"/>
    <dgm:cxn modelId="{2AA3D550-5C07-4E13-9635-16726F05D63C}" srcId="{F4962480-C2BD-419C-B0E9-6BA5C716E80F}" destId="{32E8B8FF-DDB2-4D83-978C-AEA381F2176C}" srcOrd="1" destOrd="0" parTransId="{005EE663-2D7E-47E2-82D7-794C25FA307F}" sibTransId="{4C3F4D7D-A867-4600-8560-D1EF709A4282}"/>
    <dgm:cxn modelId="{73738CC4-3278-4760-B11E-A6C754FF2AF4}" type="presOf" srcId="{4C3F4D7D-A867-4600-8560-D1EF709A4282}" destId="{70AD0456-3481-4F95-BC4A-578C78EE0DBF}" srcOrd="1" destOrd="0" presId="urn:microsoft.com/office/officeart/2005/8/layout/cycle2"/>
    <dgm:cxn modelId="{E632C6CA-C336-4DB8-B101-D6A7C5938188}" type="presOf" srcId="{9C961346-B92C-4148-9839-E35DC62C2E25}" destId="{FFE1BD91-67F5-4337-9E9F-DAF5D2360FDA}" srcOrd="0" destOrd="0" presId="urn:microsoft.com/office/officeart/2005/8/layout/cycle2"/>
    <dgm:cxn modelId="{E98A055B-B5EB-4574-AAEE-A78D3B0C9F21}" type="presOf" srcId="{BCB291C7-ADC9-452D-B760-295870852913}" destId="{CD4020EB-B0DB-4F9D-9CA3-5AB04DEB41C1}" srcOrd="0" destOrd="0" presId="urn:microsoft.com/office/officeart/2005/8/layout/cycle2"/>
    <dgm:cxn modelId="{612E93D7-6ADA-4A53-ACF3-F3A38A7F4AEF}" type="presOf" srcId="{BCB291C7-ADC9-452D-B760-295870852913}" destId="{72B419CF-D945-4A42-A467-45C74F680DD8}" srcOrd="1" destOrd="0" presId="urn:microsoft.com/office/officeart/2005/8/layout/cycle2"/>
    <dgm:cxn modelId="{529A5DA2-868E-4374-9DD8-7556CA061BED}" type="presOf" srcId="{4C3F4D7D-A867-4600-8560-D1EF709A4282}" destId="{2ECB3787-929A-4024-9DA5-2207270AD4A8}" srcOrd="0" destOrd="0" presId="urn:microsoft.com/office/officeart/2005/8/layout/cycle2"/>
    <dgm:cxn modelId="{75493831-DE58-44CB-BC90-A9771173711E}" type="presOf" srcId="{32E8B8FF-DDB2-4D83-978C-AEA381F2176C}" destId="{3C8C2B55-FD70-4D2D-A1F7-E07079F4D30E}" srcOrd="0" destOrd="0" presId="urn:microsoft.com/office/officeart/2005/8/layout/cycle2"/>
    <dgm:cxn modelId="{5E006F37-20E8-4502-915F-09D4DFD569C7}" type="presOf" srcId="{8F2B2A86-961D-4379-8714-694FDAFF2EF4}" destId="{FD065A0D-65E2-4A28-991E-EDEA9A42329B}" srcOrd="0" destOrd="0" presId="urn:microsoft.com/office/officeart/2005/8/layout/cycle2"/>
    <dgm:cxn modelId="{5FE410FF-98EE-452C-8EF4-D74827D7671C}" srcId="{F4962480-C2BD-419C-B0E9-6BA5C716E80F}" destId="{9C961346-B92C-4148-9839-E35DC62C2E25}" srcOrd="0" destOrd="0" parTransId="{E6D95E69-8709-4ED5-A8E1-DED226F06B07}" sibTransId="{C2F8AE0E-FC24-4114-A011-81271E18340B}"/>
    <dgm:cxn modelId="{ECCFBD8A-66D3-4700-8EA0-35B0F8CB8A9C}" type="presOf" srcId="{C2F8AE0E-FC24-4114-A011-81271E18340B}" destId="{584B65C6-DF4F-4F20-8397-583425F2B736}" srcOrd="1" destOrd="0" presId="urn:microsoft.com/office/officeart/2005/8/layout/cycle2"/>
    <dgm:cxn modelId="{8D6EF3B0-B25D-4C39-B855-36B3CD70E336}" type="presOf" srcId="{C2F8AE0E-FC24-4114-A011-81271E18340B}" destId="{56D41897-A884-46CC-B74E-E98879EDBC1A}" srcOrd="0" destOrd="0" presId="urn:microsoft.com/office/officeart/2005/8/layout/cycle2"/>
    <dgm:cxn modelId="{8302EE5F-A2AE-4614-96E1-EC429A50FAED}" type="presOf" srcId="{F4962480-C2BD-419C-B0E9-6BA5C716E80F}" destId="{7552700E-8A48-4AE1-9C91-5FE0FB294661}" srcOrd="0" destOrd="0" presId="urn:microsoft.com/office/officeart/2005/8/layout/cycle2"/>
    <dgm:cxn modelId="{2B632B56-41C8-463F-AA00-24527645D6B9}" type="presParOf" srcId="{7552700E-8A48-4AE1-9C91-5FE0FB294661}" destId="{FFE1BD91-67F5-4337-9E9F-DAF5D2360FDA}" srcOrd="0" destOrd="0" presId="urn:microsoft.com/office/officeart/2005/8/layout/cycle2"/>
    <dgm:cxn modelId="{8738254E-2761-4BA8-897D-4ED703D0A250}" type="presParOf" srcId="{7552700E-8A48-4AE1-9C91-5FE0FB294661}" destId="{56D41897-A884-46CC-B74E-E98879EDBC1A}" srcOrd="1" destOrd="0" presId="urn:microsoft.com/office/officeart/2005/8/layout/cycle2"/>
    <dgm:cxn modelId="{046D59DA-E0A0-437C-9560-451FE247BD01}" type="presParOf" srcId="{56D41897-A884-46CC-B74E-E98879EDBC1A}" destId="{584B65C6-DF4F-4F20-8397-583425F2B736}" srcOrd="0" destOrd="0" presId="urn:microsoft.com/office/officeart/2005/8/layout/cycle2"/>
    <dgm:cxn modelId="{E8C644D0-FEC6-4273-8E9A-184B26E80F53}" type="presParOf" srcId="{7552700E-8A48-4AE1-9C91-5FE0FB294661}" destId="{3C8C2B55-FD70-4D2D-A1F7-E07079F4D30E}" srcOrd="2" destOrd="0" presId="urn:microsoft.com/office/officeart/2005/8/layout/cycle2"/>
    <dgm:cxn modelId="{A256A979-E566-4305-934C-9DBB8DF6FCCA}" type="presParOf" srcId="{7552700E-8A48-4AE1-9C91-5FE0FB294661}" destId="{2ECB3787-929A-4024-9DA5-2207270AD4A8}" srcOrd="3" destOrd="0" presId="urn:microsoft.com/office/officeart/2005/8/layout/cycle2"/>
    <dgm:cxn modelId="{199511A6-6B03-4053-A36E-30C338A8794B}" type="presParOf" srcId="{2ECB3787-929A-4024-9DA5-2207270AD4A8}" destId="{70AD0456-3481-4F95-BC4A-578C78EE0DBF}" srcOrd="0" destOrd="0" presId="urn:microsoft.com/office/officeart/2005/8/layout/cycle2"/>
    <dgm:cxn modelId="{7C03334D-62D2-429F-99AB-7A407CB1EE88}" type="presParOf" srcId="{7552700E-8A48-4AE1-9C91-5FE0FB294661}" destId="{FD065A0D-65E2-4A28-991E-EDEA9A42329B}" srcOrd="4" destOrd="0" presId="urn:microsoft.com/office/officeart/2005/8/layout/cycle2"/>
    <dgm:cxn modelId="{1B7A4738-1E5A-4901-9D1D-747FB6C973F2}" type="presParOf" srcId="{7552700E-8A48-4AE1-9C91-5FE0FB294661}" destId="{CD4020EB-B0DB-4F9D-9CA3-5AB04DEB41C1}" srcOrd="5" destOrd="0" presId="urn:microsoft.com/office/officeart/2005/8/layout/cycle2"/>
    <dgm:cxn modelId="{86D60300-3D81-4FF8-81D3-0E7C298041C7}" type="presParOf" srcId="{CD4020EB-B0DB-4F9D-9CA3-5AB04DEB41C1}" destId="{72B419CF-D945-4A42-A467-45C74F680DD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1BD91-67F5-4337-9E9F-DAF5D2360FDA}">
      <dsp:nvSpPr>
        <dsp:cNvPr id="0" name=""/>
        <dsp:cNvSpPr/>
      </dsp:nvSpPr>
      <dsp:spPr>
        <a:xfrm>
          <a:off x="4313039" y="1108"/>
          <a:ext cx="1889521" cy="18895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Full employment</a:t>
          </a:r>
          <a:endParaRPr lang="en-US" sz="1900" kern="1200" dirty="0"/>
        </a:p>
      </dsp:txBody>
      <dsp:txXfrm>
        <a:off x="4589753" y="277822"/>
        <a:ext cx="1336093" cy="1336093"/>
      </dsp:txXfrm>
    </dsp:sp>
    <dsp:sp modelId="{56D41897-A884-46CC-B74E-E98879EDBC1A}">
      <dsp:nvSpPr>
        <dsp:cNvPr id="0" name=""/>
        <dsp:cNvSpPr/>
      </dsp:nvSpPr>
      <dsp:spPr>
        <a:xfrm rot="3600000">
          <a:off x="5704499" y="1844463"/>
          <a:ext cx="503807" cy="637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5742285" y="1906560"/>
        <a:ext cx="352665" cy="382627"/>
      </dsp:txXfrm>
    </dsp:sp>
    <dsp:sp modelId="{3C8C2B55-FD70-4D2D-A1F7-E07079F4D30E}">
      <dsp:nvSpPr>
        <dsp:cNvPr id="0" name=""/>
        <dsp:cNvSpPr/>
      </dsp:nvSpPr>
      <dsp:spPr>
        <a:xfrm>
          <a:off x="5733089" y="2460707"/>
          <a:ext cx="1889521" cy="18895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Inflation</a:t>
          </a:r>
          <a:endParaRPr lang="en-US" sz="1900" kern="1200" dirty="0"/>
        </a:p>
      </dsp:txBody>
      <dsp:txXfrm>
        <a:off x="6009803" y="2737421"/>
        <a:ext cx="1336093" cy="1336093"/>
      </dsp:txXfrm>
    </dsp:sp>
    <dsp:sp modelId="{2ECB3787-929A-4024-9DA5-2207270AD4A8}">
      <dsp:nvSpPr>
        <dsp:cNvPr id="0" name=""/>
        <dsp:cNvSpPr/>
      </dsp:nvSpPr>
      <dsp:spPr>
        <a:xfrm rot="10800000">
          <a:off x="5020155" y="3086612"/>
          <a:ext cx="503807" cy="637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5171297" y="3214155"/>
        <a:ext cx="352665" cy="382627"/>
      </dsp:txXfrm>
    </dsp:sp>
    <dsp:sp modelId="{FD065A0D-65E2-4A28-991E-EDEA9A42329B}">
      <dsp:nvSpPr>
        <dsp:cNvPr id="0" name=""/>
        <dsp:cNvSpPr/>
      </dsp:nvSpPr>
      <dsp:spPr>
        <a:xfrm>
          <a:off x="2892988" y="2460707"/>
          <a:ext cx="1889521" cy="18895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Deflation</a:t>
          </a:r>
          <a:endParaRPr lang="en-US" sz="1900" kern="1200" dirty="0"/>
        </a:p>
      </dsp:txBody>
      <dsp:txXfrm>
        <a:off x="3169702" y="2737421"/>
        <a:ext cx="1336093" cy="1336093"/>
      </dsp:txXfrm>
    </dsp:sp>
    <dsp:sp modelId="{CD4020EB-B0DB-4F9D-9CA3-5AB04DEB41C1}">
      <dsp:nvSpPr>
        <dsp:cNvPr id="0" name=""/>
        <dsp:cNvSpPr/>
      </dsp:nvSpPr>
      <dsp:spPr>
        <a:xfrm rot="18000000">
          <a:off x="4288741" y="1869160"/>
          <a:ext cx="503807" cy="637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326527" y="2062149"/>
        <a:ext cx="352665" cy="38262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A7041-8C96-4AB9-A719-5FC97FD0DA4F}" type="datetimeFigureOut">
              <a:rPr lang="en-US" smtClean="0"/>
              <a:t>9/6/17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05A3FA-F924-4489-8EA9-BCD12EF9A9FD}" type="slidenum">
              <a:rPr lang="en-US" smtClean="0"/>
              <a:t>‹#›</a:t>
            </a:fld>
            <a:endParaRPr lang="en-US"/>
          </a:p>
        </p:txBody>
      </p:sp>
    </p:spTree>
    <p:extLst>
      <p:ext uri="{BB962C8B-B14F-4D97-AF65-F5344CB8AC3E}">
        <p14:creationId xmlns:p14="http://schemas.microsoft.com/office/powerpoint/2010/main" val="1367908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1</a:t>
            </a:fld>
            <a:endParaRPr lang="en-US"/>
          </a:p>
        </p:txBody>
      </p:sp>
    </p:spTree>
    <p:extLst>
      <p:ext uri="{BB962C8B-B14F-4D97-AF65-F5344CB8AC3E}">
        <p14:creationId xmlns:p14="http://schemas.microsoft.com/office/powerpoint/2010/main" val="1685112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Nike</a:t>
            </a:r>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18</a:t>
            </a:fld>
            <a:endParaRPr lang="en-US"/>
          </a:p>
        </p:txBody>
      </p:sp>
    </p:spTree>
    <p:extLst>
      <p:ext uri="{BB962C8B-B14F-4D97-AF65-F5344CB8AC3E}">
        <p14:creationId xmlns:p14="http://schemas.microsoft.com/office/powerpoint/2010/main" val="3602313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Value grows exponentially with the </a:t>
            </a:r>
            <a:r>
              <a:rPr lang="en-US" dirty="0" smtClean="0"/>
              <a:t>number </a:t>
            </a:r>
            <a:r>
              <a:rPr lang="en-US" dirty="0" smtClean="0"/>
              <a:t>of users</a:t>
            </a:r>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20</a:t>
            </a:fld>
            <a:endParaRPr lang="en-US"/>
          </a:p>
        </p:txBody>
      </p:sp>
    </p:spTree>
    <p:extLst>
      <p:ext uri="{BB962C8B-B14F-4D97-AF65-F5344CB8AC3E}">
        <p14:creationId xmlns:p14="http://schemas.microsoft.com/office/powerpoint/2010/main" val="761325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(Uber even rents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Overtime will have a monopoly position</a:t>
            </a:r>
          </a:p>
          <a:p>
            <a:r>
              <a:rPr lang="en-US" dirty="0" smtClean="0"/>
              <a:t>s </a:t>
            </a:r>
            <a:r>
              <a:rPr lang="en-US" dirty="0" err="1" smtClean="0"/>
              <a:t>cmp</a:t>
            </a:r>
            <a:r>
              <a:rPr lang="en-US" dirty="0" smtClean="0"/>
              <a:t> power from AMZ)</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bought CMI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It is often </a:t>
            </a:r>
            <a:r>
              <a:rPr lang="en-US" dirty="0" err="1" smtClean="0"/>
              <a:t>betterto</a:t>
            </a:r>
            <a:r>
              <a:rPr lang="en-US" dirty="0" smtClean="0"/>
              <a:t> own a platform </a:t>
            </a:r>
            <a:r>
              <a:rPr lang="en-US" dirty="0" err="1" smtClean="0"/>
              <a:t>thatbrings</a:t>
            </a:r>
            <a:r>
              <a:rPr lang="en-US" dirty="0" smtClean="0"/>
              <a:t> consumers together than owing the underlying asset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22</a:t>
            </a:fld>
            <a:endParaRPr lang="en-US"/>
          </a:p>
        </p:txBody>
      </p:sp>
    </p:spTree>
    <p:extLst>
      <p:ext uri="{BB962C8B-B14F-4D97-AF65-F5344CB8AC3E}">
        <p14:creationId xmlns:p14="http://schemas.microsoft.com/office/powerpoint/2010/main" val="1624458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we got into here?</a:t>
            </a:r>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24</a:t>
            </a:fld>
            <a:endParaRPr lang="en-US"/>
          </a:p>
        </p:txBody>
      </p:sp>
    </p:spTree>
    <p:extLst>
      <p:ext uri="{BB962C8B-B14F-4D97-AF65-F5344CB8AC3E}">
        <p14:creationId xmlns:p14="http://schemas.microsoft.com/office/powerpoint/2010/main" val="1835554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we got there?</a:t>
            </a:r>
          </a:p>
          <a:p>
            <a:r>
              <a:rPr lang="en-US" dirty="0" smtClean="0"/>
              <a:t>Wages (employers to retain employees) in such a world </a:t>
            </a:r>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26</a:t>
            </a:fld>
            <a:endParaRPr lang="en-US"/>
          </a:p>
        </p:txBody>
      </p:sp>
    </p:spTree>
    <p:extLst>
      <p:ext uri="{BB962C8B-B14F-4D97-AF65-F5344CB8AC3E}">
        <p14:creationId xmlns:p14="http://schemas.microsoft.com/office/powerpoint/2010/main" val="2977321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Inflation acts as a tax on the returns on investment and lending. Unsurprisingly, in response, employers and creditors mobilized and funded a market-friendly revolution where the goal of full employment was jettisoned for a new </a:t>
            </a:r>
            <a:r>
              <a:rPr lang="en-US" u="sng" dirty="0" smtClean="0"/>
              <a:t>target—price</a:t>
            </a:r>
            <a:r>
              <a:rPr lang="en-US" dirty="0" smtClean="0"/>
              <a:t> stability, aka inflation, to restore the value of debt and discipline labor through unemployment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Just as targeting full employment undermined itself, so did making inflation the policy target.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28</a:t>
            </a:fld>
            <a:endParaRPr lang="en-US"/>
          </a:p>
        </p:txBody>
      </p:sp>
    </p:spTree>
    <p:extLst>
      <p:ext uri="{BB962C8B-B14F-4D97-AF65-F5344CB8AC3E}">
        <p14:creationId xmlns:p14="http://schemas.microsoft.com/office/powerpoint/2010/main" val="630707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effectLst/>
              </a:rPr>
              <a:t>This was a huge corporate propaganda campaign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u="sng" dirty="0" smtClean="0"/>
              <a:t>world’s</a:t>
            </a:r>
            <a:r>
              <a:rPr lang="en-US" dirty="0" smtClean="0"/>
              <a:t> major central banks have dumped at least $12$ trillion dollars into the global economy and there is barely any inflation anywhere!</a:t>
            </a:r>
          </a:p>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29</a:t>
            </a:fld>
            <a:endParaRPr lang="en-US"/>
          </a:p>
        </p:txBody>
      </p:sp>
    </p:spTree>
    <p:extLst>
      <p:ext uri="{BB962C8B-B14F-4D97-AF65-F5344CB8AC3E}">
        <p14:creationId xmlns:p14="http://schemas.microsoft.com/office/powerpoint/2010/main" val="441257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Mario Monti:</a:t>
            </a:r>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32</a:t>
            </a:fld>
            <a:endParaRPr lang="en-US"/>
          </a:p>
        </p:txBody>
      </p:sp>
    </p:spTree>
    <p:extLst>
      <p:ext uri="{BB962C8B-B14F-4D97-AF65-F5344CB8AC3E}">
        <p14:creationId xmlns:p14="http://schemas.microsoft.com/office/powerpoint/2010/main" val="3031763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33</a:t>
            </a:fld>
            <a:endParaRPr lang="en-US"/>
          </a:p>
        </p:txBody>
      </p:sp>
    </p:spTree>
    <p:extLst>
      <p:ext uri="{BB962C8B-B14F-4D97-AF65-F5344CB8AC3E}">
        <p14:creationId xmlns:p14="http://schemas.microsoft.com/office/powerpoint/2010/main" val="2669558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34</a:t>
            </a:fld>
            <a:endParaRPr lang="en-US"/>
          </a:p>
        </p:txBody>
      </p:sp>
    </p:spTree>
    <p:extLst>
      <p:ext uri="{BB962C8B-B14F-4D97-AF65-F5344CB8AC3E}">
        <p14:creationId xmlns:p14="http://schemas.microsoft.com/office/powerpoint/2010/main" val="3279797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05A3FA-F924-4489-8EA9-BCD12EF9A9FD}" type="slidenum">
              <a:rPr lang="en-US" smtClean="0"/>
              <a:t>2</a:t>
            </a:fld>
            <a:endParaRPr lang="en-US"/>
          </a:p>
        </p:txBody>
      </p:sp>
    </p:spTree>
    <p:extLst>
      <p:ext uri="{BB962C8B-B14F-4D97-AF65-F5344CB8AC3E}">
        <p14:creationId xmlns:p14="http://schemas.microsoft.com/office/powerpoint/2010/main" val="3294748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job-to-job flows began rising slowly after 2010 but remain at levels well below their </a:t>
            </a:r>
            <a:r>
              <a:rPr lang="en-US" u="sng" dirty="0" smtClean="0"/>
              <a:t>pre</a:t>
            </a:r>
            <a:r>
              <a:rPr lang="en-US" dirty="0" smtClean="0"/>
              <a:t>-crisis levels</a:t>
            </a:r>
          </a:p>
        </p:txBody>
      </p:sp>
      <p:sp>
        <p:nvSpPr>
          <p:cNvPr id="4" name="Slide Number Placeholder 3"/>
          <p:cNvSpPr>
            <a:spLocks noGrp="1"/>
          </p:cNvSpPr>
          <p:nvPr>
            <p:ph type="sldNum" sz="quarter" idx="10"/>
          </p:nvPr>
        </p:nvSpPr>
        <p:spPr/>
        <p:txBody>
          <a:bodyPr/>
          <a:lstStyle/>
          <a:p>
            <a:fld id="{E605A3FA-F924-4489-8EA9-BCD12EF9A9FD}" type="slidenum">
              <a:rPr lang="en-US" smtClean="0"/>
              <a:t>35</a:t>
            </a:fld>
            <a:endParaRPr lang="en-US"/>
          </a:p>
        </p:txBody>
      </p:sp>
    </p:spTree>
    <p:extLst>
      <p:ext uri="{BB962C8B-B14F-4D97-AF65-F5344CB8AC3E}">
        <p14:creationId xmlns:p14="http://schemas.microsoft.com/office/powerpoint/2010/main" val="1715369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through infra structure or other forms of deficit spending ,which but.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Finantialization</a:t>
            </a:r>
            <a:r>
              <a:rPr lang="en-US" dirty="0" smtClean="0"/>
              <a:t> happened sending surplus from the non US to the US via Wall Street.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37</a:t>
            </a:fld>
            <a:endParaRPr lang="en-US"/>
          </a:p>
        </p:txBody>
      </p:sp>
    </p:spTree>
    <p:extLst>
      <p:ext uri="{BB962C8B-B14F-4D97-AF65-F5344CB8AC3E}">
        <p14:creationId xmlns:p14="http://schemas.microsoft.com/office/powerpoint/2010/main" val="2769116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Jimmy Stewart</a:t>
            </a:r>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38</a:t>
            </a:fld>
            <a:endParaRPr lang="en-US"/>
          </a:p>
        </p:txBody>
      </p:sp>
    </p:spTree>
    <p:extLst>
      <p:ext uri="{BB962C8B-B14F-4D97-AF65-F5344CB8AC3E}">
        <p14:creationId xmlns:p14="http://schemas.microsoft.com/office/powerpoint/2010/main" val="1837901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Financial stability in modern economies, lies the intersection between the infinite capacity of banks to create new credit, money, and purchasing power, and the scarce supply of </a:t>
            </a:r>
            <a:r>
              <a:rPr lang="en-US" u="sng" dirty="0" smtClean="0"/>
              <a:t>irreproducible</a:t>
            </a:r>
            <a:r>
              <a:rPr lang="en-US" dirty="0" smtClean="0"/>
              <a:t> urban land. (Adair Turner)</a:t>
            </a:r>
          </a:p>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41</a:t>
            </a:fld>
            <a:endParaRPr lang="en-US"/>
          </a:p>
        </p:txBody>
      </p:sp>
    </p:spTree>
    <p:extLst>
      <p:ext uri="{BB962C8B-B14F-4D97-AF65-F5344CB8AC3E}">
        <p14:creationId xmlns:p14="http://schemas.microsoft.com/office/powerpoint/2010/main" val="3766485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Bubbles: Applied to the capital markets the term bubble is non-specific</a:t>
            </a:r>
          </a:p>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42</a:t>
            </a:fld>
            <a:endParaRPr lang="en-US"/>
          </a:p>
        </p:txBody>
      </p:sp>
    </p:spTree>
    <p:extLst>
      <p:ext uri="{BB962C8B-B14F-4D97-AF65-F5344CB8AC3E}">
        <p14:creationId xmlns:p14="http://schemas.microsoft.com/office/powerpoint/2010/main" val="34429258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43</a:t>
            </a:fld>
            <a:endParaRPr lang="en-US"/>
          </a:p>
        </p:txBody>
      </p:sp>
    </p:spTree>
    <p:extLst>
      <p:ext uri="{BB962C8B-B14F-4D97-AF65-F5344CB8AC3E}">
        <p14:creationId xmlns:p14="http://schemas.microsoft.com/office/powerpoint/2010/main" val="1542561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err="1" smtClean="0">
                <a:solidFill>
                  <a:schemeClr val="tx1"/>
                </a:solidFill>
                <a:effectLst/>
                <a:latin typeface="+mn-lt"/>
                <a:ea typeface="+mn-ea"/>
                <a:cs typeface="+mn-cs"/>
              </a:rPr>
              <a:t>Fourcade</a:t>
            </a:r>
            <a:r>
              <a:rPr lang="en-US" sz="1200" kern="1200" dirty="0" smtClean="0">
                <a:solidFill>
                  <a:schemeClr val="tx1"/>
                </a:solidFill>
                <a:effectLst/>
                <a:latin typeface="+mn-lt"/>
                <a:ea typeface="+mn-ea"/>
                <a:cs typeface="+mn-cs"/>
              </a:rPr>
              <a:t>, </a:t>
            </a:r>
            <a:r>
              <a:rPr lang="en-US" sz="1200" u="sng" kern="1200" dirty="0" err="1" smtClean="0">
                <a:solidFill>
                  <a:schemeClr val="tx1"/>
                </a:solidFill>
                <a:effectLst/>
                <a:latin typeface="+mn-lt"/>
                <a:ea typeface="+mn-ea"/>
                <a:cs typeface="+mn-cs"/>
              </a:rPr>
              <a:t>Ollion</a:t>
            </a:r>
            <a:r>
              <a:rPr lang="en-US" sz="1200" kern="1200" dirty="0" smtClean="0">
                <a:solidFill>
                  <a:schemeClr val="tx1"/>
                </a:solidFill>
                <a:effectLst/>
                <a:latin typeface="+mn-lt"/>
                <a:ea typeface="+mn-ea"/>
                <a:cs typeface="+mn-cs"/>
              </a:rPr>
              <a:t> and </a:t>
            </a:r>
            <a:r>
              <a:rPr lang="en-US" sz="1200" u="sng" kern="1200" dirty="0" err="1" smtClean="0">
                <a:solidFill>
                  <a:schemeClr val="tx1"/>
                </a:solidFill>
                <a:effectLst/>
                <a:latin typeface="+mn-lt"/>
                <a:ea typeface="+mn-ea"/>
                <a:cs typeface="+mn-cs"/>
              </a:rPr>
              <a:t>Algan</a:t>
            </a:r>
            <a:r>
              <a:rPr lang="en-US" sz="1200" kern="1200" dirty="0" smtClean="0">
                <a:solidFill>
                  <a:schemeClr val="tx1"/>
                </a:solidFill>
                <a:effectLst/>
                <a:latin typeface="+mn-lt"/>
                <a:ea typeface="+mn-ea"/>
                <a:cs typeface="+mn-cs"/>
              </a:rPr>
              <a:t> (2015) Put nature</a:t>
            </a:r>
            <a:r>
              <a:rPr lang="en-US" sz="1200" kern="1200" baseline="0" dirty="0" smtClean="0">
                <a:solidFill>
                  <a:schemeClr val="tx1"/>
                </a:solidFill>
                <a:effectLst/>
                <a:latin typeface="+mn-lt"/>
                <a:ea typeface="+mn-ea"/>
                <a:cs typeface="+mn-cs"/>
              </a:rPr>
              <a:t> article</a:t>
            </a:r>
          </a:p>
          <a:p>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However. while borrowing from biology and other natural science is not only extremely useful but sorely need in a discipline as strongly </a:t>
            </a:r>
            <a:r>
              <a:rPr lang="en-US" u="sng" dirty="0" smtClean="0"/>
              <a:t>mathematized</a:t>
            </a:r>
            <a:r>
              <a:rPr lang="en-US" dirty="0" smtClean="0"/>
              <a:t> and insular as economics, financial systems have intrinsic properties that make them unsuitable for naive "naturalization" in biological basis.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44</a:t>
            </a:fld>
            <a:endParaRPr lang="en-US"/>
          </a:p>
        </p:txBody>
      </p:sp>
    </p:spTree>
    <p:extLst>
      <p:ext uri="{BB962C8B-B14F-4D97-AF65-F5344CB8AC3E}">
        <p14:creationId xmlns:p14="http://schemas.microsoft.com/office/powerpoint/2010/main" val="9553978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All of the consensus already baked into the price, in order to make money in the market you need to see something that the consensus does not see, so you need to have an independent point of 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Double Irish With A Dutch Sandwich : send profit to an </a:t>
            </a:r>
            <a:r>
              <a:rPr lang="en-US" sz="1200" u="sng" kern="1200" dirty="0" err="1" smtClean="0">
                <a:solidFill>
                  <a:schemeClr val="tx1"/>
                </a:solidFill>
                <a:effectLst/>
                <a:latin typeface="+mn-lt"/>
                <a:ea typeface="+mn-ea"/>
                <a:cs typeface="+mn-cs"/>
              </a:rPr>
              <a:t>irish</a:t>
            </a:r>
            <a:r>
              <a:rPr lang="en-US" sz="1200" kern="1200" dirty="0" smtClean="0">
                <a:solidFill>
                  <a:schemeClr val="tx1"/>
                </a:solidFill>
                <a:effectLst/>
                <a:latin typeface="+mn-lt"/>
                <a:ea typeface="+mn-ea"/>
                <a:cs typeface="+mn-cs"/>
              </a:rPr>
              <a:t> subsidiary, then to a </a:t>
            </a:r>
            <a:r>
              <a:rPr lang="en-US" sz="1200" kern="1200" dirty="0" err="1" smtClean="0">
                <a:solidFill>
                  <a:schemeClr val="tx1"/>
                </a:solidFill>
                <a:effectLst/>
                <a:latin typeface="+mn-lt"/>
                <a:ea typeface="+mn-ea"/>
                <a:cs typeface="+mn-cs"/>
              </a:rPr>
              <a:t>dutch</a:t>
            </a:r>
            <a:r>
              <a:rPr lang="en-US" sz="1200" kern="1200" dirty="0" smtClean="0">
                <a:solidFill>
                  <a:schemeClr val="tx1"/>
                </a:solidFill>
                <a:effectLst/>
                <a:latin typeface="+mn-lt"/>
                <a:ea typeface="+mn-ea"/>
                <a:cs typeface="+mn-cs"/>
              </a:rPr>
              <a:t> and then back to a second </a:t>
            </a:r>
            <a:r>
              <a:rPr lang="en-US" sz="1200" u="sng" kern="1200" dirty="0" err="1" smtClean="0">
                <a:solidFill>
                  <a:schemeClr val="tx1"/>
                </a:solidFill>
                <a:effectLst/>
                <a:latin typeface="+mn-lt"/>
                <a:ea typeface="+mn-ea"/>
                <a:cs typeface="+mn-cs"/>
              </a:rPr>
              <a:t>ireland</a:t>
            </a:r>
            <a:r>
              <a:rPr lang="en-US" sz="1200" kern="1200" dirty="0" smtClean="0">
                <a:solidFill>
                  <a:schemeClr val="tx1"/>
                </a:solidFill>
                <a:effectLst/>
                <a:latin typeface="+mn-lt"/>
                <a:ea typeface="+mn-ea"/>
                <a:cs typeface="+mn-cs"/>
              </a:rPr>
              <a:t> company headquarter in a tax heaven.</a:t>
            </a:r>
            <a:r>
              <a:rPr lang="en-US" dirty="0" smtClean="0"/>
              <a:t> </a:t>
            </a:r>
            <a:br>
              <a:rPr lang="en-US" dirty="0" smtClean="0"/>
            </a:br>
            <a:r>
              <a:rPr lang="en-US" sz="1200" kern="1200" dirty="0" smtClean="0">
                <a:solidFill>
                  <a:schemeClr val="tx1"/>
                </a:solidFill>
                <a:effectLst/>
                <a:latin typeface="+mn-lt"/>
                <a:ea typeface="+mn-ea"/>
                <a:cs typeface="+mn-cs"/>
              </a:rPr>
              <a:t>Mario </a:t>
            </a:r>
            <a:r>
              <a:rPr lang="en-US" sz="1200" u="sng" kern="1200" dirty="0" smtClean="0">
                <a:solidFill>
                  <a:schemeClr val="tx1"/>
                </a:solidFill>
                <a:effectLst/>
                <a:latin typeface="+mn-lt"/>
                <a:ea typeface="+mn-ea"/>
                <a:cs typeface="+mn-cs"/>
              </a:rPr>
              <a:t>Monti</a:t>
            </a:r>
            <a:r>
              <a:rPr lang="en-US" sz="1200" kern="1200" dirty="0" smtClean="0">
                <a:solidFill>
                  <a:schemeClr val="tx1"/>
                </a:solidFill>
                <a:effectLst/>
                <a:latin typeface="+mn-lt"/>
                <a:ea typeface="+mn-ea"/>
                <a:cs typeface="+mn-cs"/>
              </a:rPr>
              <a:t>: was the first one to really suggest that tax avoidance is a competition issue (He should know, coming from Italy). And from that, taxation is subject to the unanimity rule in the Council, which means Ireland will simply veto everything, and therefore nothing will happen.</a:t>
            </a:r>
            <a:endParaRPr lang="en-US" dirty="0" smtClean="0"/>
          </a:p>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53</a:t>
            </a:fld>
            <a:endParaRPr lang="en-US"/>
          </a:p>
        </p:txBody>
      </p:sp>
    </p:spTree>
    <p:extLst>
      <p:ext uri="{BB962C8B-B14F-4D97-AF65-F5344CB8AC3E}">
        <p14:creationId xmlns:p14="http://schemas.microsoft.com/office/powerpoint/2010/main" val="1980211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End of Jobs: Money, Meaning and Freedom Without the 9-to-5.</a:t>
            </a:r>
          </a:p>
          <a:p>
            <a:r>
              <a:rPr lang="en-US" dirty="0" smtClean="0"/>
              <a:t>We can divide western history in 3 economic periods</a:t>
            </a:r>
          </a:p>
          <a:p>
            <a:pPr lvl="1"/>
            <a:r>
              <a:rPr lang="en-US" dirty="0" smtClean="0"/>
              <a:t>Agricultural</a:t>
            </a:r>
          </a:p>
          <a:p>
            <a:pPr lvl="1"/>
            <a:r>
              <a:rPr lang="en-US" dirty="0" smtClean="0"/>
              <a:t>Industrial</a:t>
            </a:r>
          </a:p>
          <a:p>
            <a:pPr lvl="1"/>
            <a:r>
              <a:rPr lang="en-US" dirty="0" smtClean="0"/>
              <a:t>Capital  </a:t>
            </a:r>
          </a:p>
          <a:p>
            <a:r>
              <a:rPr lang="en-US" dirty="0" smtClean="0"/>
              <a:t>At each economic transition diminishing returns from investing </a:t>
            </a:r>
            <a:r>
              <a:rPr lang="en-US" dirty="0" smtClean="0"/>
              <a:t>than the </a:t>
            </a:r>
            <a:r>
              <a:rPr lang="en-US" dirty="0" smtClean="0"/>
              <a:t>previous limit</a:t>
            </a:r>
          </a:p>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3</a:t>
            </a:fld>
            <a:endParaRPr lang="en-US"/>
          </a:p>
        </p:txBody>
      </p:sp>
    </p:spTree>
    <p:extLst>
      <p:ext uri="{BB962C8B-B14F-4D97-AF65-F5344CB8AC3E}">
        <p14:creationId xmlns:p14="http://schemas.microsoft.com/office/powerpoint/2010/main" val="2964925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an end to the 30 years war, </a:t>
            </a:r>
            <a:r>
              <a:rPr lang="en-US" dirty="0" smtClean="0">
                <a:effectLst/>
              </a:rPr>
              <a:t>Habsburgs tried to impose Roman Catholicism on their Protestant subjects in Bohemia. It pitted Protestant against Catholic, the Holy Roman Empire against France, the German princes and princelings against the emperor and each other, and France against the Habsburgs of Spain. The prospect of a Roman Catholic </a:t>
            </a:r>
            <a:r>
              <a:rPr lang="en-US" dirty="0" err="1" smtClean="0">
                <a:effectLst/>
              </a:rPr>
              <a:t>reconquest</a:t>
            </a:r>
            <a:r>
              <a:rPr lang="en-US" dirty="0" smtClean="0">
                <a:effectLst/>
              </a:rPr>
              <a:t> of Europe vanished forever</a:t>
            </a:r>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7</a:t>
            </a:fld>
            <a:endParaRPr lang="en-US"/>
          </a:p>
        </p:txBody>
      </p:sp>
    </p:spTree>
    <p:extLst>
      <p:ext uri="{BB962C8B-B14F-4D97-AF65-F5344CB8AC3E}">
        <p14:creationId xmlns:p14="http://schemas.microsoft.com/office/powerpoint/2010/main" val="4023004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More’s Utopia everything is ideal. There is no ownership: everyone lives in identical houses, but the houses are exchanged every ten years to dispel any notion that individuals own their homes</a:t>
            </a:r>
          </a:p>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10</a:t>
            </a:fld>
            <a:endParaRPr lang="en-US"/>
          </a:p>
        </p:txBody>
      </p:sp>
    </p:spTree>
    <p:extLst>
      <p:ext uri="{BB962C8B-B14F-4D97-AF65-F5344CB8AC3E}">
        <p14:creationId xmlns:p14="http://schemas.microsoft.com/office/powerpoint/2010/main" val="303882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Central to the culture of Bensalem is Salomon’s House, an institution devoted to science and the acquisition of new knowledge</a:t>
            </a:r>
            <a:endParaRPr lang="en-US" dirty="0" smtClean="0"/>
          </a:p>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11</a:t>
            </a:fld>
            <a:endParaRPr lang="en-US"/>
          </a:p>
        </p:txBody>
      </p:sp>
    </p:spTree>
    <p:extLst>
      <p:ext uri="{BB962C8B-B14F-4D97-AF65-F5344CB8AC3E}">
        <p14:creationId xmlns:p14="http://schemas.microsoft.com/office/powerpoint/2010/main" val="402314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12</a:t>
            </a:fld>
            <a:endParaRPr lang="en-US"/>
          </a:p>
        </p:txBody>
      </p:sp>
    </p:spTree>
    <p:extLst>
      <p:ext uri="{BB962C8B-B14F-4D97-AF65-F5344CB8AC3E}">
        <p14:creationId xmlns:p14="http://schemas.microsoft.com/office/powerpoint/2010/main" val="1363910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Hobbes traveled to Florence to meet Galileo.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His epiphany came after reading Euclid’s elements of geometry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According to historian Frederick Nussbaum, Hobbes discovered society</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605A3FA-F924-4489-8EA9-BCD12EF9A9FD}" type="slidenum">
              <a:rPr lang="en-US" smtClean="0"/>
              <a:t>13</a:t>
            </a:fld>
            <a:endParaRPr lang="en-US"/>
          </a:p>
        </p:txBody>
      </p:sp>
    </p:spTree>
    <p:extLst>
      <p:ext uri="{BB962C8B-B14F-4D97-AF65-F5344CB8AC3E}">
        <p14:creationId xmlns:p14="http://schemas.microsoft.com/office/powerpoint/2010/main" val="3410873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End of Jobs: Money, Meaning and Freedom Without the 9-to-5.</a:t>
            </a:r>
          </a:p>
          <a:p>
            <a:endParaRPr lang="en-US" dirty="0"/>
          </a:p>
        </p:txBody>
      </p:sp>
      <p:sp>
        <p:nvSpPr>
          <p:cNvPr id="4" name="Slide Number Placeholder 3"/>
          <p:cNvSpPr>
            <a:spLocks noGrp="1"/>
          </p:cNvSpPr>
          <p:nvPr>
            <p:ph type="sldNum" sz="quarter" idx="10"/>
          </p:nvPr>
        </p:nvSpPr>
        <p:spPr/>
        <p:txBody>
          <a:bodyPr/>
          <a:lstStyle/>
          <a:p>
            <a:fld id="{E605A3FA-F924-4489-8EA9-BCD12EF9A9FD}" type="slidenum">
              <a:rPr lang="en-US" smtClean="0"/>
              <a:t>15</a:t>
            </a:fld>
            <a:endParaRPr lang="en-US"/>
          </a:p>
        </p:txBody>
      </p:sp>
    </p:spTree>
    <p:extLst>
      <p:ext uri="{BB962C8B-B14F-4D97-AF65-F5344CB8AC3E}">
        <p14:creationId xmlns:p14="http://schemas.microsoft.com/office/powerpoint/2010/main" val="3985867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FD6614-86C8-4E89-8279-08E75FC189A6}" type="datetime1">
              <a:rPr lang="en-US" smtClean="0"/>
              <a:t>9/6/17</a:t>
            </a:fld>
            <a:endParaRPr lang="en-US"/>
          </a:p>
        </p:txBody>
      </p:sp>
      <p:sp>
        <p:nvSpPr>
          <p:cNvPr id="5" name="Footer Placeholder 4"/>
          <p:cNvSpPr>
            <a:spLocks noGrp="1"/>
          </p:cNvSpPr>
          <p:nvPr>
            <p:ph type="ftr" sz="quarter" idx="11"/>
          </p:nvPr>
        </p:nvSpPr>
        <p:spPr/>
        <p:txBody>
          <a:bodyPr/>
          <a:lstStyle/>
          <a:p>
            <a:r>
              <a:rPr lang="en-US" smtClean="0"/>
              <a:t>@gomezramirez_ac</a:t>
            </a:r>
            <a:endParaRPr lang="en-US"/>
          </a:p>
        </p:txBody>
      </p:sp>
      <p:sp>
        <p:nvSpPr>
          <p:cNvPr id="6" name="Slide Number Placeholder 5"/>
          <p:cNvSpPr>
            <a:spLocks noGrp="1"/>
          </p:cNvSpPr>
          <p:nvPr>
            <p:ph type="sldNum" sz="quarter" idx="12"/>
          </p:nvPr>
        </p:nvSpPr>
        <p:spPr/>
        <p:txBody>
          <a:bodyPr/>
          <a:lstStyle/>
          <a:p>
            <a:fld id="{66F30CF4-8DF8-488E-984B-CFB69781EB8E}" type="slidenum">
              <a:rPr lang="en-US" smtClean="0"/>
              <a:t>‹#›</a:t>
            </a:fld>
            <a:endParaRPr lang="en-US"/>
          </a:p>
        </p:txBody>
      </p:sp>
    </p:spTree>
    <p:extLst>
      <p:ext uri="{BB962C8B-B14F-4D97-AF65-F5344CB8AC3E}">
        <p14:creationId xmlns:p14="http://schemas.microsoft.com/office/powerpoint/2010/main" val="3953336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026A19-4978-4A32-A7A3-CE4E9C8CF44C}" type="datetime1">
              <a:rPr lang="en-US" smtClean="0"/>
              <a:t>9/6/17</a:t>
            </a:fld>
            <a:endParaRPr lang="en-US"/>
          </a:p>
        </p:txBody>
      </p:sp>
      <p:sp>
        <p:nvSpPr>
          <p:cNvPr id="5" name="Footer Placeholder 4"/>
          <p:cNvSpPr>
            <a:spLocks noGrp="1"/>
          </p:cNvSpPr>
          <p:nvPr>
            <p:ph type="ftr" sz="quarter" idx="11"/>
          </p:nvPr>
        </p:nvSpPr>
        <p:spPr/>
        <p:txBody>
          <a:bodyPr/>
          <a:lstStyle/>
          <a:p>
            <a:r>
              <a:rPr lang="en-US" smtClean="0"/>
              <a:t>@gomezramirez_ac</a:t>
            </a:r>
            <a:endParaRPr lang="en-US"/>
          </a:p>
        </p:txBody>
      </p:sp>
      <p:sp>
        <p:nvSpPr>
          <p:cNvPr id="6" name="Slide Number Placeholder 5"/>
          <p:cNvSpPr>
            <a:spLocks noGrp="1"/>
          </p:cNvSpPr>
          <p:nvPr>
            <p:ph type="sldNum" sz="quarter" idx="12"/>
          </p:nvPr>
        </p:nvSpPr>
        <p:spPr/>
        <p:txBody>
          <a:bodyPr/>
          <a:lstStyle/>
          <a:p>
            <a:fld id="{66F30CF4-8DF8-488E-984B-CFB69781EB8E}" type="slidenum">
              <a:rPr lang="en-US" smtClean="0"/>
              <a:t>‹#›</a:t>
            </a:fld>
            <a:endParaRPr lang="en-US"/>
          </a:p>
        </p:txBody>
      </p:sp>
    </p:spTree>
    <p:extLst>
      <p:ext uri="{BB962C8B-B14F-4D97-AF65-F5344CB8AC3E}">
        <p14:creationId xmlns:p14="http://schemas.microsoft.com/office/powerpoint/2010/main" val="291000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AC62DF-0450-434F-B381-7A5C6AEE759C}" type="datetime1">
              <a:rPr lang="en-US" smtClean="0"/>
              <a:t>9/6/17</a:t>
            </a:fld>
            <a:endParaRPr lang="en-US"/>
          </a:p>
        </p:txBody>
      </p:sp>
      <p:sp>
        <p:nvSpPr>
          <p:cNvPr id="5" name="Footer Placeholder 4"/>
          <p:cNvSpPr>
            <a:spLocks noGrp="1"/>
          </p:cNvSpPr>
          <p:nvPr>
            <p:ph type="ftr" sz="quarter" idx="11"/>
          </p:nvPr>
        </p:nvSpPr>
        <p:spPr/>
        <p:txBody>
          <a:bodyPr/>
          <a:lstStyle/>
          <a:p>
            <a:r>
              <a:rPr lang="en-US" smtClean="0"/>
              <a:t>@gomezramirez_ac</a:t>
            </a:r>
            <a:endParaRPr lang="en-US"/>
          </a:p>
        </p:txBody>
      </p:sp>
      <p:sp>
        <p:nvSpPr>
          <p:cNvPr id="6" name="Slide Number Placeholder 5"/>
          <p:cNvSpPr>
            <a:spLocks noGrp="1"/>
          </p:cNvSpPr>
          <p:nvPr>
            <p:ph type="sldNum" sz="quarter" idx="12"/>
          </p:nvPr>
        </p:nvSpPr>
        <p:spPr/>
        <p:txBody>
          <a:bodyPr/>
          <a:lstStyle/>
          <a:p>
            <a:fld id="{66F30CF4-8DF8-488E-984B-CFB69781EB8E}" type="slidenum">
              <a:rPr lang="en-US" smtClean="0"/>
              <a:t>‹#›</a:t>
            </a:fld>
            <a:endParaRPr lang="en-US"/>
          </a:p>
        </p:txBody>
      </p:sp>
    </p:spTree>
    <p:extLst>
      <p:ext uri="{BB962C8B-B14F-4D97-AF65-F5344CB8AC3E}">
        <p14:creationId xmlns:p14="http://schemas.microsoft.com/office/powerpoint/2010/main" val="2441482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D509A5-2E6B-44F1-B99A-2141091D674C}" type="datetime1">
              <a:rPr lang="en-US" smtClean="0"/>
              <a:t>9/6/17</a:t>
            </a:fld>
            <a:endParaRPr lang="en-US"/>
          </a:p>
        </p:txBody>
      </p:sp>
      <p:sp>
        <p:nvSpPr>
          <p:cNvPr id="5" name="Footer Placeholder 4"/>
          <p:cNvSpPr>
            <a:spLocks noGrp="1"/>
          </p:cNvSpPr>
          <p:nvPr>
            <p:ph type="ftr" sz="quarter" idx="11"/>
          </p:nvPr>
        </p:nvSpPr>
        <p:spPr/>
        <p:txBody>
          <a:bodyPr/>
          <a:lstStyle/>
          <a:p>
            <a:r>
              <a:rPr lang="en-US" smtClean="0"/>
              <a:t>@gomezramirez_ac</a:t>
            </a:r>
            <a:endParaRPr lang="en-US"/>
          </a:p>
        </p:txBody>
      </p:sp>
      <p:sp>
        <p:nvSpPr>
          <p:cNvPr id="6" name="Slide Number Placeholder 5"/>
          <p:cNvSpPr>
            <a:spLocks noGrp="1"/>
          </p:cNvSpPr>
          <p:nvPr>
            <p:ph type="sldNum" sz="quarter" idx="12"/>
          </p:nvPr>
        </p:nvSpPr>
        <p:spPr/>
        <p:txBody>
          <a:bodyPr/>
          <a:lstStyle/>
          <a:p>
            <a:fld id="{66F30CF4-8DF8-488E-984B-CFB69781EB8E}" type="slidenum">
              <a:rPr lang="en-US" smtClean="0"/>
              <a:t>‹#›</a:t>
            </a:fld>
            <a:endParaRPr lang="en-US"/>
          </a:p>
        </p:txBody>
      </p:sp>
    </p:spTree>
    <p:extLst>
      <p:ext uri="{BB962C8B-B14F-4D97-AF65-F5344CB8AC3E}">
        <p14:creationId xmlns:p14="http://schemas.microsoft.com/office/powerpoint/2010/main" val="36064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EBA881-9B7C-4F43-BB5D-91399227F5B6}" type="datetime1">
              <a:rPr lang="en-US" smtClean="0"/>
              <a:t>9/6/17</a:t>
            </a:fld>
            <a:endParaRPr lang="en-US"/>
          </a:p>
        </p:txBody>
      </p:sp>
      <p:sp>
        <p:nvSpPr>
          <p:cNvPr id="5" name="Footer Placeholder 4"/>
          <p:cNvSpPr>
            <a:spLocks noGrp="1"/>
          </p:cNvSpPr>
          <p:nvPr>
            <p:ph type="ftr" sz="quarter" idx="11"/>
          </p:nvPr>
        </p:nvSpPr>
        <p:spPr/>
        <p:txBody>
          <a:bodyPr/>
          <a:lstStyle/>
          <a:p>
            <a:r>
              <a:rPr lang="en-US" smtClean="0"/>
              <a:t>@gomezramirez_ac</a:t>
            </a:r>
            <a:endParaRPr lang="en-US"/>
          </a:p>
        </p:txBody>
      </p:sp>
      <p:sp>
        <p:nvSpPr>
          <p:cNvPr id="6" name="Slide Number Placeholder 5"/>
          <p:cNvSpPr>
            <a:spLocks noGrp="1"/>
          </p:cNvSpPr>
          <p:nvPr>
            <p:ph type="sldNum" sz="quarter" idx="12"/>
          </p:nvPr>
        </p:nvSpPr>
        <p:spPr/>
        <p:txBody>
          <a:bodyPr/>
          <a:lstStyle/>
          <a:p>
            <a:fld id="{66F30CF4-8DF8-488E-984B-CFB69781EB8E}" type="slidenum">
              <a:rPr lang="en-US" smtClean="0"/>
              <a:t>‹#›</a:t>
            </a:fld>
            <a:endParaRPr lang="en-US"/>
          </a:p>
        </p:txBody>
      </p:sp>
    </p:spTree>
    <p:extLst>
      <p:ext uri="{BB962C8B-B14F-4D97-AF65-F5344CB8AC3E}">
        <p14:creationId xmlns:p14="http://schemas.microsoft.com/office/powerpoint/2010/main" val="91794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EF19C7-5EC2-4636-A680-1BBE0B479C74}" type="datetime1">
              <a:rPr lang="en-US" smtClean="0"/>
              <a:t>9/6/17</a:t>
            </a:fld>
            <a:endParaRPr lang="en-US"/>
          </a:p>
        </p:txBody>
      </p:sp>
      <p:sp>
        <p:nvSpPr>
          <p:cNvPr id="6" name="Footer Placeholder 5"/>
          <p:cNvSpPr>
            <a:spLocks noGrp="1"/>
          </p:cNvSpPr>
          <p:nvPr>
            <p:ph type="ftr" sz="quarter" idx="11"/>
          </p:nvPr>
        </p:nvSpPr>
        <p:spPr/>
        <p:txBody>
          <a:bodyPr/>
          <a:lstStyle/>
          <a:p>
            <a:r>
              <a:rPr lang="en-US" smtClean="0"/>
              <a:t>@gomezramirez_ac</a:t>
            </a:r>
            <a:endParaRPr lang="en-US"/>
          </a:p>
        </p:txBody>
      </p:sp>
      <p:sp>
        <p:nvSpPr>
          <p:cNvPr id="7" name="Slide Number Placeholder 6"/>
          <p:cNvSpPr>
            <a:spLocks noGrp="1"/>
          </p:cNvSpPr>
          <p:nvPr>
            <p:ph type="sldNum" sz="quarter" idx="12"/>
          </p:nvPr>
        </p:nvSpPr>
        <p:spPr/>
        <p:txBody>
          <a:bodyPr/>
          <a:lstStyle/>
          <a:p>
            <a:fld id="{66F30CF4-8DF8-488E-984B-CFB69781EB8E}" type="slidenum">
              <a:rPr lang="en-US" smtClean="0"/>
              <a:t>‹#›</a:t>
            </a:fld>
            <a:endParaRPr lang="en-US"/>
          </a:p>
        </p:txBody>
      </p:sp>
    </p:spTree>
    <p:extLst>
      <p:ext uri="{BB962C8B-B14F-4D97-AF65-F5344CB8AC3E}">
        <p14:creationId xmlns:p14="http://schemas.microsoft.com/office/powerpoint/2010/main" val="2379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1633BA-4AFE-4657-8614-20C8717D5CDE}" type="datetime1">
              <a:rPr lang="en-US" smtClean="0"/>
              <a:t>9/6/17</a:t>
            </a:fld>
            <a:endParaRPr lang="en-US"/>
          </a:p>
        </p:txBody>
      </p:sp>
      <p:sp>
        <p:nvSpPr>
          <p:cNvPr id="8" name="Footer Placeholder 7"/>
          <p:cNvSpPr>
            <a:spLocks noGrp="1"/>
          </p:cNvSpPr>
          <p:nvPr>
            <p:ph type="ftr" sz="quarter" idx="11"/>
          </p:nvPr>
        </p:nvSpPr>
        <p:spPr/>
        <p:txBody>
          <a:bodyPr/>
          <a:lstStyle/>
          <a:p>
            <a:r>
              <a:rPr lang="en-US" smtClean="0"/>
              <a:t>@gomezramirez_ac</a:t>
            </a:r>
            <a:endParaRPr lang="en-US"/>
          </a:p>
        </p:txBody>
      </p:sp>
      <p:sp>
        <p:nvSpPr>
          <p:cNvPr id="9" name="Slide Number Placeholder 8"/>
          <p:cNvSpPr>
            <a:spLocks noGrp="1"/>
          </p:cNvSpPr>
          <p:nvPr>
            <p:ph type="sldNum" sz="quarter" idx="12"/>
          </p:nvPr>
        </p:nvSpPr>
        <p:spPr/>
        <p:txBody>
          <a:bodyPr/>
          <a:lstStyle/>
          <a:p>
            <a:fld id="{66F30CF4-8DF8-488E-984B-CFB69781EB8E}" type="slidenum">
              <a:rPr lang="en-US" smtClean="0"/>
              <a:t>‹#›</a:t>
            </a:fld>
            <a:endParaRPr lang="en-US"/>
          </a:p>
        </p:txBody>
      </p:sp>
    </p:spTree>
    <p:extLst>
      <p:ext uri="{BB962C8B-B14F-4D97-AF65-F5344CB8AC3E}">
        <p14:creationId xmlns:p14="http://schemas.microsoft.com/office/powerpoint/2010/main" val="281928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2CC884-B08D-44D0-8BD6-052BEE158AB0}" type="datetime1">
              <a:rPr lang="en-US" smtClean="0"/>
              <a:t>9/6/17</a:t>
            </a:fld>
            <a:endParaRPr lang="en-US"/>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a:t>
            </a:fld>
            <a:endParaRPr lang="en-US"/>
          </a:p>
        </p:txBody>
      </p:sp>
    </p:spTree>
    <p:extLst>
      <p:ext uri="{BB962C8B-B14F-4D97-AF65-F5344CB8AC3E}">
        <p14:creationId xmlns:p14="http://schemas.microsoft.com/office/powerpoint/2010/main" val="1096617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519003-72CE-4E13-83C4-B478B5255EC4}" type="datetime1">
              <a:rPr lang="en-US" smtClean="0"/>
              <a:t>9/6/17</a:t>
            </a:fld>
            <a:endParaRPr lang="en-US"/>
          </a:p>
        </p:txBody>
      </p:sp>
      <p:sp>
        <p:nvSpPr>
          <p:cNvPr id="3" name="Footer Placeholder 2"/>
          <p:cNvSpPr>
            <a:spLocks noGrp="1"/>
          </p:cNvSpPr>
          <p:nvPr>
            <p:ph type="ftr" sz="quarter" idx="11"/>
          </p:nvPr>
        </p:nvSpPr>
        <p:spPr/>
        <p:txBody>
          <a:bodyPr/>
          <a:lstStyle/>
          <a:p>
            <a:r>
              <a:rPr lang="en-US" smtClean="0"/>
              <a:t>@gomezramirez_ac</a:t>
            </a:r>
            <a:endParaRPr lang="en-US"/>
          </a:p>
        </p:txBody>
      </p:sp>
      <p:sp>
        <p:nvSpPr>
          <p:cNvPr id="4" name="Slide Number Placeholder 3"/>
          <p:cNvSpPr>
            <a:spLocks noGrp="1"/>
          </p:cNvSpPr>
          <p:nvPr>
            <p:ph type="sldNum" sz="quarter" idx="12"/>
          </p:nvPr>
        </p:nvSpPr>
        <p:spPr/>
        <p:txBody>
          <a:bodyPr/>
          <a:lstStyle/>
          <a:p>
            <a:fld id="{66F30CF4-8DF8-488E-984B-CFB69781EB8E}" type="slidenum">
              <a:rPr lang="en-US" smtClean="0"/>
              <a:t>‹#›</a:t>
            </a:fld>
            <a:endParaRPr lang="en-US"/>
          </a:p>
        </p:txBody>
      </p:sp>
    </p:spTree>
    <p:extLst>
      <p:ext uri="{BB962C8B-B14F-4D97-AF65-F5344CB8AC3E}">
        <p14:creationId xmlns:p14="http://schemas.microsoft.com/office/powerpoint/2010/main" val="4248942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0E9F2-3640-4CF3-A1A9-3B63AA0D61E0}" type="datetime1">
              <a:rPr lang="en-US" smtClean="0"/>
              <a:t>9/6/17</a:t>
            </a:fld>
            <a:endParaRPr lang="en-US"/>
          </a:p>
        </p:txBody>
      </p:sp>
      <p:sp>
        <p:nvSpPr>
          <p:cNvPr id="6" name="Footer Placeholder 5"/>
          <p:cNvSpPr>
            <a:spLocks noGrp="1"/>
          </p:cNvSpPr>
          <p:nvPr>
            <p:ph type="ftr" sz="quarter" idx="11"/>
          </p:nvPr>
        </p:nvSpPr>
        <p:spPr/>
        <p:txBody>
          <a:bodyPr/>
          <a:lstStyle/>
          <a:p>
            <a:r>
              <a:rPr lang="en-US" smtClean="0"/>
              <a:t>@gomezramirez_ac</a:t>
            </a:r>
            <a:endParaRPr lang="en-US"/>
          </a:p>
        </p:txBody>
      </p:sp>
      <p:sp>
        <p:nvSpPr>
          <p:cNvPr id="7" name="Slide Number Placeholder 6"/>
          <p:cNvSpPr>
            <a:spLocks noGrp="1"/>
          </p:cNvSpPr>
          <p:nvPr>
            <p:ph type="sldNum" sz="quarter" idx="12"/>
          </p:nvPr>
        </p:nvSpPr>
        <p:spPr/>
        <p:txBody>
          <a:bodyPr/>
          <a:lstStyle/>
          <a:p>
            <a:fld id="{66F30CF4-8DF8-488E-984B-CFB69781EB8E}" type="slidenum">
              <a:rPr lang="en-US" smtClean="0"/>
              <a:t>‹#›</a:t>
            </a:fld>
            <a:endParaRPr lang="en-US"/>
          </a:p>
        </p:txBody>
      </p:sp>
    </p:spTree>
    <p:extLst>
      <p:ext uri="{BB962C8B-B14F-4D97-AF65-F5344CB8AC3E}">
        <p14:creationId xmlns:p14="http://schemas.microsoft.com/office/powerpoint/2010/main" val="3489044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685E1A-095B-455B-A38A-868B546C1EF2}" type="datetime1">
              <a:rPr lang="en-US" smtClean="0"/>
              <a:t>9/6/17</a:t>
            </a:fld>
            <a:endParaRPr lang="en-US"/>
          </a:p>
        </p:txBody>
      </p:sp>
      <p:sp>
        <p:nvSpPr>
          <p:cNvPr id="6" name="Footer Placeholder 5"/>
          <p:cNvSpPr>
            <a:spLocks noGrp="1"/>
          </p:cNvSpPr>
          <p:nvPr>
            <p:ph type="ftr" sz="quarter" idx="11"/>
          </p:nvPr>
        </p:nvSpPr>
        <p:spPr/>
        <p:txBody>
          <a:bodyPr/>
          <a:lstStyle/>
          <a:p>
            <a:r>
              <a:rPr lang="en-US" smtClean="0"/>
              <a:t>@gomezramirez_ac</a:t>
            </a:r>
            <a:endParaRPr lang="en-US"/>
          </a:p>
        </p:txBody>
      </p:sp>
      <p:sp>
        <p:nvSpPr>
          <p:cNvPr id="7" name="Slide Number Placeholder 6"/>
          <p:cNvSpPr>
            <a:spLocks noGrp="1"/>
          </p:cNvSpPr>
          <p:nvPr>
            <p:ph type="sldNum" sz="quarter" idx="12"/>
          </p:nvPr>
        </p:nvSpPr>
        <p:spPr/>
        <p:txBody>
          <a:bodyPr/>
          <a:lstStyle/>
          <a:p>
            <a:fld id="{66F30CF4-8DF8-488E-984B-CFB69781EB8E}" type="slidenum">
              <a:rPr lang="en-US" smtClean="0"/>
              <a:t>‹#›</a:t>
            </a:fld>
            <a:endParaRPr lang="en-US"/>
          </a:p>
        </p:txBody>
      </p:sp>
    </p:spTree>
    <p:extLst>
      <p:ext uri="{BB962C8B-B14F-4D97-AF65-F5344CB8AC3E}">
        <p14:creationId xmlns:p14="http://schemas.microsoft.com/office/powerpoint/2010/main" val="14304711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6B280-DD83-4C37-BBC5-CAF17BB135D2}" type="datetime1">
              <a:rPr lang="en-US" smtClean="0"/>
              <a:t>9/6/17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@gomezramirez_ac</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30CF4-8DF8-488E-984B-CFB69781EB8E}" type="slidenum">
              <a:rPr lang="en-US" smtClean="0"/>
              <a:t>‹#›</a:t>
            </a:fld>
            <a:endParaRPr lang="en-US"/>
          </a:p>
        </p:txBody>
      </p:sp>
    </p:spTree>
    <p:extLst>
      <p:ext uri="{BB962C8B-B14F-4D97-AF65-F5344CB8AC3E}">
        <p14:creationId xmlns:p14="http://schemas.microsoft.com/office/powerpoint/2010/main" val="773737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jpeg"/></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 Id="rId3" Type="http://schemas.openxmlformats.org/officeDocument/2006/relationships/image" Target="../media/image1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International_law" TargetMode="External"/><Relationship Id="rId4" Type="http://schemas.openxmlformats.org/officeDocument/2006/relationships/hyperlink" Target="https://en.wikipedia.org/wiki/Nation-state" TargetMode="External"/><Relationship Id="rId5" Type="http://schemas.openxmlformats.org/officeDocument/2006/relationships/hyperlink" Target="https://en.wikipedia.org/wiki/Sovereignty" TargetMode="External"/><Relationship Id="rId6" Type="http://schemas.openxmlformats.org/officeDocument/2006/relationships/hyperlink" Target="https://en.wikipedia.org/wiki/Nationalism" TargetMode="External"/><Relationship Id="rId7" Type="http://schemas.openxmlformats.org/officeDocument/2006/relationships/hyperlink" Target="https://en.wikipedia.org/wiki/Sovereign_state" TargetMode="External"/><Relationship Id="rId8" Type="http://schemas.openxmlformats.org/officeDocument/2006/relationships/hyperlink" Target="https://en.wikipedia.org/wiki/Nations"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Globalization" TargetMode="Externa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122363"/>
            <a:ext cx="9144000" cy="2387600"/>
          </a:xfrm>
        </p:spPr>
        <p:txBody>
          <a:bodyPr>
            <a:normAutofit/>
          </a:bodyPr>
          <a:lstStyle/>
          <a:p>
            <a:r>
              <a:rPr lang="en-US" sz="4000" dirty="0" smtClean="0"/>
              <a:t>The end of </a:t>
            </a:r>
            <a:r>
              <a:rPr lang="en-US" sz="4000" dirty="0"/>
              <a:t>work: Is technology killing capitalism?</a:t>
            </a:r>
            <a:br>
              <a:rPr lang="en-US" sz="4000" dirty="0"/>
            </a:br>
            <a:endParaRPr lang="en-US" sz="4000" dirty="0"/>
          </a:p>
        </p:txBody>
      </p:sp>
      <p:sp>
        <p:nvSpPr>
          <p:cNvPr id="4" name="Rectangle 3"/>
          <p:cNvSpPr/>
          <p:nvPr/>
        </p:nvSpPr>
        <p:spPr>
          <a:xfrm>
            <a:off x="3443678" y="3648111"/>
            <a:ext cx="2256643" cy="369332"/>
          </a:xfrm>
          <a:prstGeom prst="rect">
            <a:avLst/>
          </a:prstGeom>
        </p:spPr>
        <p:txBody>
          <a:bodyPr wrap="none">
            <a:spAutoFit/>
          </a:bodyPr>
          <a:lstStyle/>
          <a:p>
            <a:r>
              <a:rPr lang="en-US" smtClean="0"/>
              <a:t>Jaime </a:t>
            </a:r>
            <a:r>
              <a:rPr lang="en-US"/>
              <a:t>Gomez-Ramirez</a:t>
            </a:r>
            <a:endParaRPr lang="en-US" dirty="0" smtClean="0"/>
          </a:p>
        </p:txBody>
      </p:sp>
      <p:sp>
        <p:nvSpPr>
          <p:cNvPr id="5" name="Footer Placeholder 4"/>
          <p:cNvSpPr>
            <a:spLocks noGrp="1"/>
          </p:cNvSpPr>
          <p:nvPr>
            <p:ph type="ftr" sz="quarter" idx="11"/>
          </p:nvPr>
        </p:nvSpPr>
        <p:spPr/>
        <p:txBody>
          <a:bodyPr/>
          <a:lstStyle/>
          <a:p>
            <a:r>
              <a:rPr lang="en-US" smtClean="0"/>
              <a:t>@gomezramirez_ac</a:t>
            </a:r>
            <a:endParaRPr lang="en-US"/>
          </a:p>
        </p:txBody>
      </p:sp>
      <p:sp>
        <p:nvSpPr>
          <p:cNvPr id="6" name="Slide Number Placeholder 5"/>
          <p:cNvSpPr>
            <a:spLocks noGrp="1"/>
          </p:cNvSpPr>
          <p:nvPr>
            <p:ph type="sldNum" sz="quarter" idx="12"/>
          </p:nvPr>
        </p:nvSpPr>
        <p:spPr/>
        <p:txBody>
          <a:bodyPr/>
          <a:lstStyle/>
          <a:p>
            <a:fld id="{66F30CF4-8DF8-488E-984B-CFB69781EB8E}" type="slidenum">
              <a:rPr lang="en-US" smtClean="0"/>
              <a:t>1</a:t>
            </a:fld>
            <a:endParaRPr lang="en-US"/>
          </a:p>
        </p:txBody>
      </p:sp>
      <p:sp>
        <p:nvSpPr>
          <p:cNvPr id="3" name="Rectangle 2"/>
          <p:cNvSpPr/>
          <p:nvPr/>
        </p:nvSpPr>
        <p:spPr>
          <a:xfrm>
            <a:off x="6943862" y="5259114"/>
            <a:ext cx="4116512" cy="646331"/>
          </a:xfrm>
          <a:prstGeom prst="rect">
            <a:avLst/>
          </a:prstGeom>
        </p:spPr>
        <p:txBody>
          <a:bodyPr wrap="none">
            <a:spAutoFit/>
          </a:bodyPr>
          <a:lstStyle/>
          <a:p>
            <a:r>
              <a:rPr lang="en-US" dirty="0" err="1" smtClean="0"/>
              <a:t>Teruel</a:t>
            </a:r>
            <a:r>
              <a:rPr lang="en-US" dirty="0" smtClean="0"/>
              <a:t>, July 2017</a:t>
            </a:r>
          </a:p>
          <a:p>
            <a:r>
              <a:rPr lang="en-US" dirty="0" err="1" smtClean="0"/>
              <a:t>Curso</a:t>
            </a:r>
            <a:r>
              <a:rPr lang="en-US" dirty="0" smtClean="0"/>
              <a:t> de </a:t>
            </a:r>
            <a:r>
              <a:rPr lang="en-US" dirty="0" err="1" smtClean="0"/>
              <a:t>Verano</a:t>
            </a:r>
            <a:r>
              <a:rPr lang="en-US" dirty="0" smtClean="0"/>
              <a:t>, Universidad de Zaragoza</a:t>
            </a:r>
            <a:endParaRPr lang="en-US" dirty="0"/>
          </a:p>
        </p:txBody>
      </p:sp>
    </p:spTree>
    <p:extLst>
      <p:ext uri="{BB962C8B-B14F-4D97-AF65-F5344CB8AC3E}">
        <p14:creationId xmlns:p14="http://schemas.microsoft.com/office/powerpoint/2010/main" val="40789981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414463"/>
            <a:ext cx="2990850" cy="4762500"/>
          </a:xfrm>
          <a:prstGeom prst="rect">
            <a:avLst/>
          </a:prstGeom>
        </p:spPr>
      </p:pic>
    </p:spTree>
    <p:extLst>
      <p:ext uri="{BB962C8B-B14F-4D97-AF65-F5344CB8AC3E}">
        <p14:creationId xmlns:p14="http://schemas.microsoft.com/office/powerpoint/2010/main" val="2732747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Francis Bacon </a:t>
            </a:r>
            <a:r>
              <a:rPr lang="en-US" dirty="0"/>
              <a:t>New </a:t>
            </a:r>
            <a:r>
              <a:rPr lang="en-US" dirty="0" smtClean="0"/>
              <a:t>Atlantis</a:t>
            </a: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2546" y="2389636"/>
            <a:ext cx="5776331" cy="3876807"/>
          </a:xfrm>
          <a:prstGeom prst="rect">
            <a:avLst/>
          </a:prstGeom>
        </p:spPr>
      </p:pic>
      <p:sp>
        <p:nvSpPr>
          <p:cNvPr id="5" name="Rectangle 4"/>
          <p:cNvSpPr/>
          <p:nvPr/>
        </p:nvSpPr>
        <p:spPr>
          <a:xfrm>
            <a:off x="2252546" y="6094643"/>
            <a:ext cx="6096000" cy="646331"/>
          </a:xfrm>
          <a:prstGeom prst="rect">
            <a:avLst/>
          </a:prstGeom>
        </p:spPr>
        <p:txBody>
          <a:bodyPr>
            <a:spAutoFit/>
          </a:bodyPr>
          <a:lstStyle/>
          <a:p>
            <a:r>
              <a:rPr lang="en-US" dirty="0"/>
              <a:t>Salomon’s House resembles in many ways a modern research institution</a:t>
            </a:r>
          </a:p>
        </p:txBody>
      </p:sp>
      <p:sp>
        <p:nvSpPr>
          <p:cNvPr id="6" name="Footer Placeholder 5"/>
          <p:cNvSpPr>
            <a:spLocks noGrp="1"/>
          </p:cNvSpPr>
          <p:nvPr>
            <p:ph type="ftr" sz="quarter" idx="11"/>
          </p:nvPr>
        </p:nvSpPr>
        <p:spPr/>
        <p:txBody>
          <a:bodyPr/>
          <a:lstStyle/>
          <a:p>
            <a:r>
              <a:rPr lang="en-US" smtClean="0"/>
              <a:t>@gomezramirez_ac</a:t>
            </a:r>
            <a:endParaRPr lang="en-US"/>
          </a:p>
        </p:txBody>
      </p:sp>
      <p:sp>
        <p:nvSpPr>
          <p:cNvPr id="7" name="Slide Number Placeholder 6"/>
          <p:cNvSpPr>
            <a:spLocks noGrp="1"/>
          </p:cNvSpPr>
          <p:nvPr>
            <p:ph type="sldNum" sz="quarter" idx="12"/>
          </p:nvPr>
        </p:nvSpPr>
        <p:spPr/>
        <p:txBody>
          <a:bodyPr/>
          <a:lstStyle/>
          <a:p>
            <a:fld id="{66F30CF4-8DF8-488E-984B-CFB69781EB8E}" type="slidenum">
              <a:rPr lang="en-US" smtClean="0"/>
              <a:t>11</a:t>
            </a:fld>
            <a:endParaRPr lang="en-US"/>
          </a:p>
        </p:txBody>
      </p:sp>
    </p:spTree>
    <p:extLst>
      <p:ext uri="{BB962C8B-B14F-4D97-AF65-F5344CB8AC3E}">
        <p14:creationId xmlns:p14="http://schemas.microsoft.com/office/powerpoint/2010/main" val="146752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37941" y="365125"/>
            <a:ext cx="4629964" cy="7284962"/>
          </a:xfrm>
        </p:spPr>
      </p:pic>
      <p:sp>
        <p:nvSpPr>
          <p:cNvPr id="7" name="Footer Placeholder 6"/>
          <p:cNvSpPr>
            <a:spLocks noGrp="1"/>
          </p:cNvSpPr>
          <p:nvPr>
            <p:ph type="ftr" sz="quarter" idx="11"/>
          </p:nvPr>
        </p:nvSpPr>
        <p:spPr/>
        <p:txBody>
          <a:bodyPr/>
          <a:lstStyle/>
          <a:p>
            <a:r>
              <a:rPr lang="en-US" smtClean="0"/>
              <a:t>@gomezramirez_ac</a:t>
            </a:r>
            <a:endParaRPr lang="en-US"/>
          </a:p>
        </p:txBody>
      </p:sp>
      <p:sp>
        <p:nvSpPr>
          <p:cNvPr id="8" name="Slide Number Placeholder 7"/>
          <p:cNvSpPr>
            <a:spLocks noGrp="1"/>
          </p:cNvSpPr>
          <p:nvPr>
            <p:ph type="sldNum" sz="quarter" idx="12"/>
          </p:nvPr>
        </p:nvSpPr>
        <p:spPr/>
        <p:txBody>
          <a:bodyPr/>
          <a:lstStyle/>
          <a:p>
            <a:fld id="{66F30CF4-8DF8-488E-984B-CFB69781EB8E}" type="slidenum">
              <a:rPr lang="en-US" smtClean="0"/>
              <a:t>12</a:t>
            </a:fld>
            <a:endParaRPr lang="en-US"/>
          </a:p>
        </p:txBody>
      </p:sp>
    </p:spTree>
    <p:extLst>
      <p:ext uri="{BB962C8B-B14F-4D97-AF65-F5344CB8AC3E}">
        <p14:creationId xmlns:p14="http://schemas.microsoft.com/office/powerpoint/2010/main" val="2701013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Thomas Hobbes the first to seek for a Physics of Society</a:t>
            </a:r>
          </a:p>
          <a:p>
            <a:r>
              <a:rPr lang="en-US" dirty="0" smtClean="0"/>
              <a:t>Hobbes </a:t>
            </a:r>
            <a:r>
              <a:rPr lang="en-US" dirty="0"/>
              <a:t>was not the first to imagine a utopia based on scientific </a:t>
            </a:r>
            <a:r>
              <a:rPr lang="en-US" dirty="0" smtClean="0"/>
              <a:t>reasoning</a:t>
            </a:r>
          </a:p>
          <a:p>
            <a:r>
              <a:rPr lang="en-US" dirty="0" smtClean="0"/>
              <a:t>Hobbes’s </a:t>
            </a:r>
            <a:r>
              <a:rPr lang="en-US" i="1" dirty="0" smtClean="0"/>
              <a:t>Leviathan </a:t>
            </a:r>
            <a:r>
              <a:rPr lang="en-US" dirty="0" smtClean="0"/>
              <a:t>does </a:t>
            </a:r>
            <a:r>
              <a:rPr lang="en-US" dirty="0"/>
              <a:t>not describe a society ready-made and shaped by </a:t>
            </a:r>
            <a:r>
              <a:rPr lang="en-US" dirty="0" smtClean="0"/>
              <a:t>the author preferences like Bacon and More do.</a:t>
            </a:r>
          </a:p>
          <a:p>
            <a:r>
              <a:rPr lang="en-US" dirty="0" smtClean="0"/>
              <a:t>He rather builds </a:t>
            </a:r>
            <a:r>
              <a:rPr lang="en-US" dirty="0"/>
              <a:t>it </a:t>
            </a:r>
            <a:r>
              <a:rPr lang="en-US" dirty="0" smtClean="0"/>
              <a:t>up from </a:t>
            </a:r>
            <a:r>
              <a:rPr lang="en-US" dirty="0"/>
              <a:t>his mechanistic view of how humans behave</a:t>
            </a:r>
            <a:r>
              <a:rPr lang="en-US" dirty="0" smtClean="0"/>
              <a:t>.</a:t>
            </a:r>
          </a:p>
          <a:p>
            <a:pPr lvl="1"/>
            <a:r>
              <a:rPr lang="en-US" dirty="0" smtClean="0"/>
              <a:t>Deductive logic: </a:t>
            </a:r>
            <a:r>
              <a:rPr lang="en-US" dirty="0"/>
              <a:t>Given these postulates, what follows? </a:t>
            </a:r>
            <a:r>
              <a:rPr lang="en-US" i="1" dirty="0"/>
              <a:t>If</a:t>
            </a:r>
            <a:r>
              <a:rPr lang="en-US" dirty="0"/>
              <a:t> men behave this way, what kind of society can arise and be maintained?</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13</a:t>
            </a:fld>
            <a:endParaRPr lang="en-US"/>
          </a:p>
        </p:txBody>
      </p:sp>
    </p:spTree>
    <p:extLst>
      <p:ext uri="{BB962C8B-B14F-4D97-AF65-F5344CB8AC3E}">
        <p14:creationId xmlns:p14="http://schemas.microsoft.com/office/powerpoint/2010/main" val="3649326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“greatest </a:t>
            </a:r>
            <a:r>
              <a:rPr lang="en-US" dirty="0"/>
              <a:t>happiness” </a:t>
            </a:r>
            <a:r>
              <a:rPr lang="en-US" dirty="0" smtClean="0"/>
              <a:t>principle</a:t>
            </a:r>
            <a:r>
              <a:rPr lang="en-US" dirty="0"/>
              <a:t> </a:t>
            </a:r>
            <a:r>
              <a:rPr lang="en-US" dirty="0" smtClean="0"/>
              <a:t>by Bentham</a:t>
            </a:r>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14</a:t>
            </a:fld>
            <a:endParaRPr lang="en-US"/>
          </a:p>
        </p:txBody>
      </p:sp>
    </p:spTree>
    <p:extLst>
      <p:ext uri="{BB962C8B-B14F-4D97-AF65-F5344CB8AC3E}">
        <p14:creationId xmlns:p14="http://schemas.microsoft.com/office/powerpoint/2010/main" val="2971706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Capitalism evolution</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15</a:t>
            </a:fld>
            <a:endParaRPr lang="en-US"/>
          </a:p>
        </p:txBody>
      </p:sp>
    </p:spTree>
    <p:extLst>
      <p:ext uri="{BB962C8B-B14F-4D97-AF65-F5344CB8AC3E}">
        <p14:creationId xmlns:p14="http://schemas.microsoft.com/office/powerpoint/2010/main" val="761587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Capitalism is an evolving system, as an organism adapts to the environment it creates</a:t>
            </a:r>
          </a:p>
          <a:p>
            <a:r>
              <a:rPr lang="en-US" dirty="0"/>
              <a:t>Crisis are transitions between forms or stages </a:t>
            </a:r>
          </a:p>
          <a:p>
            <a:r>
              <a:rPr lang="en-US" dirty="0"/>
              <a:t>Innovation occurs always at the margins (cracks in the system)</a:t>
            </a:r>
          </a:p>
          <a:p>
            <a:endParaRPr lang="en-US" dirty="0" smtClean="0"/>
          </a:p>
          <a:p>
            <a:pPr lvl="1"/>
            <a:r>
              <a:rPr lang="en-US" dirty="0" err="1" smtClean="0"/>
              <a:t>Fordist</a:t>
            </a:r>
            <a:r>
              <a:rPr lang="en-US" dirty="0" smtClean="0"/>
              <a:t> biz model</a:t>
            </a:r>
          </a:p>
          <a:p>
            <a:pPr lvl="1"/>
            <a:r>
              <a:rPr lang="en-US" dirty="0" smtClean="0"/>
              <a:t>Post </a:t>
            </a:r>
            <a:r>
              <a:rPr lang="en-US" dirty="0" err="1" smtClean="0"/>
              <a:t>Fordist</a:t>
            </a:r>
            <a:r>
              <a:rPr lang="en-US" dirty="0" smtClean="0"/>
              <a:t> biz model</a:t>
            </a:r>
          </a:p>
          <a:p>
            <a:pPr lvl="1"/>
            <a:r>
              <a:rPr lang="en-US" dirty="0" smtClean="0"/>
              <a:t>Platform Capitalism in the Digital Economy</a:t>
            </a:r>
          </a:p>
          <a:p>
            <a:pPr lvl="1"/>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16</a:t>
            </a:fld>
            <a:endParaRPr lang="en-US"/>
          </a:p>
        </p:txBody>
      </p:sp>
    </p:spTree>
    <p:extLst>
      <p:ext uri="{BB962C8B-B14F-4D97-AF65-F5344CB8AC3E}">
        <p14:creationId xmlns:p14="http://schemas.microsoft.com/office/powerpoint/2010/main" val="3897046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Fordist</a:t>
            </a:r>
            <a:r>
              <a:rPr lang="en-US" dirty="0" smtClean="0"/>
              <a:t> </a:t>
            </a:r>
            <a:r>
              <a:rPr lang="en-US" dirty="0"/>
              <a:t>biz </a:t>
            </a:r>
            <a:r>
              <a:rPr lang="en-US" dirty="0" smtClean="0"/>
              <a:t>model</a:t>
            </a:r>
          </a:p>
          <a:p>
            <a:pPr lvl="1"/>
            <a:r>
              <a:rPr lang="en-US" dirty="0"/>
              <a:t>Mass production</a:t>
            </a:r>
          </a:p>
          <a:p>
            <a:pPr lvl="1"/>
            <a:r>
              <a:rPr lang="en-US" dirty="0"/>
              <a:t>Mass consumption</a:t>
            </a:r>
          </a:p>
          <a:p>
            <a:pPr lvl="1"/>
            <a:r>
              <a:rPr lang="en-US" dirty="0"/>
              <a:t>Vertical integration</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17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155" y="2239169"/>
            <a:ext cx="4762500" cy="3524250"/>
          </a:xfrm>
          <a:prstGeom prst="rect">
            <a:avLst/>
          </a:prstGeom>
        </p:spPr>
      </p:pic>
    </p:spTree>
    <p:extLst>
      <p:ext uri="{BB962C8B-B14F-4D97-AF65-F5344CB8AC3E}">
        <p14:creationId xmlns:p14="http://schemas.microsoft.com/office/powerpoint/2010/main" val="18441362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Post </a:t>
            </a:r>
            <a:r>
              <a:rPr lang="en-US" dirty="0" err="1"/>
              <a:t>Fordist</a:t>
            </a:r>
            <a:r>
              <a:rPr lang="en-US" dirty="0"/>
              <a:t> biz model</a:t>
            </a:r>
          </a:p>
          <a:p>
            <a:pPr lvl="1"/>
            <a:r>
              <a:rPr lang="en-US" dirty="0"/>
              <a:t>Flexible production</a:t>
            </a:r>
          </a:p>
          <a:p>
            <a:pPr lvl="1"/>
            <a:r>
              <a:rPr lang="en-US" dirty="0"/>
              <a:t>Individualized consumption, </a:t>
            </a:r>
            <a:r>
              <a:rPr lang="en-US" dirty="0" smtClean="0"/>
              <a:t>differentiating</a:t>
            </a:r>
            <a:endParaRPr lang="en-US" dirty="0"/>
          </a:p>
          <a:p>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18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363698"/>
            <a:ext cx="3672468" cy="2842490"/>
          </a:xfrm>
          <a:prstGeom prst="rect">
            <a:avLst/>
          </a:prstGeom>
        </p:spPr>
      </p:pic>
    </p:spTree>
    <p:extLst>
      <p:ext uri="{BB962C8B-B14F-4D97-AF65-F5344CB8AC3E}">
        <p14:creationId xmlns:p14="http://schemas.microsoft.com/office/powerpoint/2010/main" val="32285060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Platform economy</a:t>
            </a:r>
          </a:p>
          <a:p>
            <a:pPr lvl="1"/>
            <a:r>
              <a:rPr lang="en-US" dirty="0" smtClean="0"/>
              <a:t>A </a:t>
            </a:r>
            <a:r>
              <a:rPr lang="en-US" dirty="0" smtClean="0"/>
              <a:t>platform </a:t>
            </a:r>
            <a:r>
              <a:rPr lang="en-US" dirty="0" smtClean="0"/>
              <a:t>is both an </a:t>
            </a:r>
            <a:r>
              <a:rPr lang="en-US" u="sng" dirty="0" smtClean="0"/>
              <a:t>intermediary</a:t>
            </a:r>
            <a:r>
              <a:rPr lang="en-US" dirty="0" smtClean="0"/>
              <a:t> to make possible transactions between parts and an </a:t>
            </a:r>
            <a:r>
              <a:rPr lang="en-US" u="sng" dirty="0" smtClean="0"/>
              <a:t>infrastructure</a:t>
            </a:r>
            <a:r>
              <a:rPr lang="en-US" dirty="0" smtClean="0"/>
              <a:t> in which one can build up services</a:t>
            </a:r>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19</a:t>
            </a:fld>
            <a:endParaRPr lang="en-US"/>
          </a:p>
        </p:txBody>
      </p:sp>
    </p:spTree>
    <p:extLst>
      <p:ext uri="{BB962C8B-B14F-4D97-AF65-F5344CB8AC3E}">
        <p14:creationId xmlns:p14="http://schemas.microsoft.com/office/powerpoint/2010/main" val="2472889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Historical </a:t>
            </a:r>
            <a:r>
              <a:rPr lang="en-US" dirty="0" err="1" smtClean="0"/>
              <a:t>preambule</a:t>
            </a:r>
            <a:endParaRPr lang="en-US" dirty="0" smtClean="0"/>
          </a:p>
          <a:p>
            <a:pPr marL="0" indent="0">
              <a:buNone/>
            </a:pPr>
            <a:r>
              <a:rPr lang="en-US" dirty="0" smtClean="0"/>
              <a:t>Types of capitalism</a:t>
            </a:r>
          </a:p>
          <a:p>
            <a:pPr marL="0" indent="0">
              <a:buNone/>
            </a:pPr>
            <a:r>
              <a:rPr lang="en-US" dirty="0" smtClean="0"/>
              <a:t>Platform capitalism</a:t>
            </a:r>
          </a:p>
          <a:p>
            <a:pPr marL="0" indent="0">
              <a:buNone/>
            </a:pPr>
            <a:r>
              <a:rPr lang="en-US" dirty="0" smtClean="0"/>
              <a:t>Macroeconomics </a:t>
            </a:r>
          </a:p>
          <a:p>
            <a:pPr marL="0" indent="0">
              <a:buNone/>
            </a:pPr>
            <a:r>
              <a:rPr lang="en-US" dirty="0" smtClean="0"/>
              <a:t>Secular stagnation</a:t>
            </a:r>
          </a:p>
          <a:p>
            <a:pPr marL="0" indent="0">
              <a:buNone/>
            </a:pPr>
            <a:r>
              <a:rPr lang="en-US" dirty="0" err="1" smtClean="0"/>
              <a:t>Finatialization</a:t>
            </a:r>
            <a:r>
              <a:rPr lang="en-US" dirty="0" smtClean="0"/>
              <a:t> rules</a:t>
            </a:r>
          </a:p>
          <a:p>
            <a:pPr marL="0" indent="0">
              <a:buNone/>
            </a:pPr>
            <a:r>
              <a:rPr lang="en-US" dirty="0" smtClean="0"/>
              <a:t>The march of commodification</a:t>
            </a:r>
          </a:p>
          <a:p>
            <a:pPr marL="0" indent="0">
              <a:buNone/>
            </a:pPr>
            <a:r>
              <a:rPr lang="en-US" dirty="0" smtClean="0"/>
              <a:t>Coda</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a:t>g</a:t>
            </a:r>
            <a:r>
              <a:rPr lang="en-US" dirty="0" err="1" smtClean="0"/>
              <a:t>omezramirez_ac</a:t>
            </a:r>
            <a:endParaRPr lang="en-US" dirty="0"/>
          </a:p>
        </p:txBody>
      </p:sp>
      <p:sp>
        <p:nvSpPr>
          <p:cNvPr id="5" name="Slide Number Placeholder 4"/>
          <p:cNvSpPr>
            <a:spLocks noGrp="1"/>
          </p:cNvSpPr>
          <p:nvPr>
            <p:ph type="sldNum" sz="quarter" idx="12"/>
          </p:nvPr>
        </p:nvSpPr>
        <p:spPr/>
        <p:txBody>
          <a:bodyPr/>
          <a:lstStyle/>
          <a:p>
            <a:fld id="{66F30CF4-8DF8-488E-984B-CFB69781EB8E}" type="slidenum">
              <a:rPr lang="en-US" smtClean="0"/>
              <a:t>2</a:t>
            </a:fld>
            <a:endParaRPr lang="en-US"/>
          </a:p>
        </p:txBody>
      </p:sp>
    </p:spTree>
    <p:extLst>
      <p:ext uri="{BB962C8B-B14F-4D97-AF65-F5344CB8AC3E}">
        <p14:creationId xmlns:p14="http://schemas.microsoft.com/office/powerpoint/2010/main" val="2878340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Network effects the more users use the platform the most value the service or product has</a:t>
                </a:r>
              </a:p>
              <a:p>
                <a:pPr lvl="1"/>
                <a:r>
                  <a:rPr lang="en-US" dirty="0" smtClean="0"/>
                  <a:t> It leads to </a:t>
                </a:r>
                <a:r>
                  <a:rPr lang="en-US" u="sng" dirty="0" smtClean="0"/>
                  <a:t>winner-take-all model </a:t>
                </a:r>
                <a:r>
                  <a:rPr lang="en-US" dirty="0" smtClean="0"/>
                  <a:t>and leads to monopoly</a:t>
                </a:r>
              </a:p>
              <a:p>
                <a:pPr lvl="1"/>
                <a:r>
                  <a:rPr lang="en-US" dirty="0" smtClean="0"/>
                  <a:t>Competition is for losers</a:t>
                </a:r>
              </a:p>
              <a:p>
                <a:r>
                  <a:rPr lang="en-US" dirty="0" smtClean="0"/>
                  <a:t>FB is a classic example of Metcalfe’s law</a:t>
                </a:r>
              </a:p>
              <a:p>
                <a:pPr lvl="1"/>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sSup>
                      <m:sSupPr>
                        <m:ctrlPr>
                          <a:rPr lang="en-US" b="0" i="1" smtClean="0">
                            <a:latin typeface="Cambria Math"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endParaRPr lang="en-US" dirty="0" smtClean="0"/>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smtClean="0"/>
              <a:t>@</a:t>
            </a:r>
            <a:r>
              <a:rPr lang="en-US" dirty="0" err="1" smtClean="0"/>
              <a:t>gomezramirez_ac</a:t>
            </a:r>
            <a:endParaRPr lang="en-US" dirty="0"/>
          </a:p>
        </p:txBody>
      </p:sp>
      <p:sp>
        <p:nvSpPr>
          <p:cNvPr id="5" name="Slide Number Placeholder 4"/>
          <p:cNvSpPr>
            <a:spLocks noGrp="1"/>
          </p:cNvSpPr>
          <p:nvPr>
            <p:ph type="sldNum" sz="quarter" idx="12"/>
          </p:nvPr>
        </p:nvSpPr>
        <p:spPr/>
        <p:txBody>
          <a:bodyPr/>
          <a:lstStyle/>
          <a:p>
            <a:fld id="{66F30CF4-8DF8-488E-984B-CFB69781EB8E}" type="slidenum">
              <a:rPr lang="en-US" smtClean="0"/>
              <a:t>20</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1733" y="3339409"/>
            <a:ext cx="4377686" cy="3382066"/>
          </a:xfrm>
          <a:prstGeom prst="rect">
            <a:avLst/>
          </a:prstGeom>
        </p:spPr>
      </p:pic>
    </p:spTree>
    <p:extLst>
      <p:ext uri="{BB962C8B-B14F-4D97-AF65-F5344CB8AC3E}">
        <p14:creationId xmlns:p14="http://schemas.microsoft.com/office/powerpoint/2010/main" val="3765737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Cross subsidization (amazon prime looses money but brings people into the system and more importantly make them captive)</a:t>
            </a:r>
          </a:p>
          <a:p>
            <a:r>
              <a:rPr lang="en-US" dirty="0"/>
              <a:t>Platform is not neutral it enforces and prevents behaviors and rules</a:t>
            </a:r>
          </a:p>
          <a:p>
            <a:pPr lvl="1"/>
            <a:r>
              <a:rPr lang="en-US" dirty="0"/>
              <a:t>For example, phantom cabs show more </a:t>
            </a:r>
            <a:r>
              <a:rPr lang="en-US" dirty="0" smtClean="0"/>
              <a:t>supply than real</a:t>
            </a:r>
            <a:endParaRPr lang="en-US" dirty="0"/>
          </a:p>
          <a:p>
            <a:pPr lvl="1"/>
            <a:r>
              <a:rPr lang="en-US" dirty="0"/>
              <a:t>Or rising price, manipulation of the market </a:t>
            </a:r>
          </a:p>
          <a:p>
            <a:r>
              <a:rPr lang="en-US" dirty="0"/>
              <a:t>Key advantage collect data</a:t>
            </a:r>
          </a:p>
          <a:p>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21</a:t>
            </a:fld>
            <a:endParaRPr lang="en-US"/>
          </a:p>
        </p:txBody>
      </p:sp>
    </p:spTree>
    <p:extLst>
      <p:ext uri="{BB962C8B-B14F-4D97-AF65-F5344CB8AC3E}">
        <p14:creationId xmlns:p14="http://schemas.microsoft.com/office/powerpoint/2010/main" val="3557947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platform</a:t>
            </a:r>
            <a:endParaRPr lang="en-US" dirty="0"/>
          </a:p>
        </p:txBody>
      </p:sp>
      <p:sp>
        <p:nvSpPr>
          <p:cNvPr id="3" name="Content Placeholder 2"/>
          <p:cNvSpPr>
            <a:spLocks noGrp="1"/>
          </p:cNvSpPr>
          <p:nvPr>
            <p:ph idx="1"/>
          </p:nvPr>
        </p:nvSpPr>
        <p:spPr/>
        <p:txBody>
          <a:bodyPr>
            <a:normAutofit/>
          </a:bodyPr>
          <a:lstStyle/>
          <a:p>
            <a:r>
              <a:rPr lang="en-US" dirty="0" smtClean="0"/>
              <a:t>Advertising, google and FB , revenues come from ads</a:t>
            </a:r>
          </a:p>
          <a:p>
            <a:pPr lvl="1"/>
            <a:r>
              <a:rPr lang="en-US" dirty="0" smtClean="0"/>
              <a:t>This means that they need to get more and better data from users, it follows from the premise, they will impinge upon privacy, no question</a:t>
            </a:r>
          </a:p>
          <a:p>
            <a:r>
              <a:rPr lang="en-US" dirty="0" smtClean="0"/>
              <a:t>Cloud platform: AWS is the internet backbone, renting out </a:t>
            </a:r>
            <a:r>
              <a:rPr lang="en-US" dirty="0" smtClean="0"/>
              <a:t>infrastructure </a:t>
            </a:r>
            <a:r>
              <a:rPr lang="en-US" dirty="0" smtClean="0"/>
              <a:t>to other companies. </a:t>
            </a:r>
          </a:p>
          <a:p>
            <a:pPr lvl="1"/>
            <a:r>
              <a:rPr lang="en-US" dirty="0" smtClean="0"/>
              <a:t>AWS, MSFT, GOOG  build and rent cloud based ML</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22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253" y="6176963"/>
            <a:ext cx="9144000" cy="6858000"/>
          </a:xfrm>
          <a:prstGeom prst="rect">
            <a:avLst/>
          </a:prstGeom>
        </p:spPr>
      </p:pic>
    </p:spTree>
    <p:extLst>
      <p:ext uri="{BB962C8B-B14F-4D97-AF65-F5344CB8AC3E}">
        <p14:creationId xmlns:p14="http://schemas.microsoft.com/office/powerpoint/2010/main" val="39353989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Uber AB&amp;B: they own very little –asset-less. </a:t>
            </a:r>
          </a:p>
          <a:p>
            <a:pPr lvl="1"/>
            <a:r>
              <a:rPr lang="en-US" dirty="0"/>
              <a:t>Revenue doesn’t come from ad nor renting but from eliminating costs: “workers” pay for insurance, oil etc.</a:t>
            </a:r>
          </a:p>
          <a:p>
            <a:pPr lvl="1"/>
            <a:r>
              <a:rPr lang="en-US" dirty="0"/>
              <a:t>Self drive need so much data, will be unbeatable if they monopolize this kind of data  car</a:t>
            </a:r>
          </a:p>
          <a:p>
            <a:pPr lvl="1"/>
            <a:r>
              <a:rPr lang="en-US" dirty="0"/>
              <a:t>Uber drivers are beta tester of the future driver-less </a:t>
            </a:r>
            <a:r>
              <a:rPr lang="en-US" dirty="0" err="1"/>
              <a:t>uber</a:t>
            </a:r>
            <a:r>
              <a:rPr lang="en-US" dirty="0"/>
              <a:t>, making themselves irrelevant in the long term</a:t>
            </a:r>
          </a:p>
          <a:p>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23</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4989" y="4218907"/>
            <a:ext cx="3336757" cy="2502568"/>
          </a:xfrm>
          <a:prstGeom prst="rect">
            <a:avLst/>
          </a:prstGeom>
        </p:spPr>
      </p:pic>
    </p:spTree>
    <p:extLst>
      <p:ext uri="{BB962C8B-B14F-4D97-AF65-F5344CB8AC3E}">
        <p14:creationId xmlns:p14="http://schemas.microsoft.com/office/powerpoint/2010/main" val="869201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Macroeconomics </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24</a:t>
            </a:fld>
            <a:endParaRPr lang="en-US"/>
          </a:p>
        </p:txBody>
      </p:sp>
    </p:spTree>
    <p:extLst>
      <p:ext uri="{BB962C8B-B14F-4D97-AF65-F5344CB8AC3E}">
        <p14:creationId xmlns:p14="http://schemas.microsoft.com/office/powerpoint/2010/main" val="14032532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Philips curve: inverse relationship between the level of unemployment and the rate of inflation</a:t>
            </a:r>
          </a:p>
          <a:p>
            <a:pPr lvl="1"/>
            <a:r>
              <a:rPr lang="en-US" dirty="0" smtClean="0"/>
              <a:t>Increased level of employment correlates with high inflation</a:t>
            </a:r>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25</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8458" y="3284563"/>
            <a:ext cx="4304371" cy="2892400"/>
          </a:xfrm>
          <a:prstGeom prst="rect">
            <a:avLst/>
          </a:prstGeom>
        </p:spPr>
      </p:pic>
    </p:spTree>
    <p:extLst>
      <p:ext uri="{BB962C8B-B14F-4D97-AF65-F5344CB8AC3E}">
        <p14:creationId xmlns:p14="http://schemas.microsoft.com/office/powerpoint/2010/main" val="22106466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u="sng" dirty="0" smtClean="0"/>
              <a:t>The </a:t>
            </a:r>
            <a:r>
              <a:rPr lang="en-US" u="sng" dirty="0" err="1" smtClean="0"/>
              <a:t>Goodhart’s</a:t>
            </a:r>
            <a:r>
              <a:rPr lang="en-US" dirty="0" smtClean="0"/>
              <a:t> law:</a:t>
            </a:r>
          </a:p>
          <a:p>
            <a:pPr lvl="1"/>
            <a:r>
              <a:rPr lang="en-US" dirty="0"/>
              <a:t>T</a:t>
            </a:r>
            <a:r>
              <a:rPr lang="en-US" dirty="0" smtClean="0"/>
              <a:t>argeting </a:t>
            </a:r>
            <a:r>
              <a:rPr lang="en-US" dirty="0"/>
              <a:t>any variable </a:t>
            </a:r>
            <a:r>
              <a:rPr lang="en-US" dirty="0" smtClean="0"/>
              <a:t>long </a:t>
            </a:r>
            <a:r>
              <a:rPr lang="en-US" dirty="0"/>
              <a:t>enough undermines the value of the variable </a:t>
            </a:r>
            <a:r>
              <a:rPr lang="en-US" dirty="0" smtClean="0"/>
              <a:t>itself</a:t>
            </a:r>
          </a:p>
          <a:p>
            <a:pPr lvl="1"/>
            <a:r>
              <a:rPr lang="en-US" u="sng" dirty="0" err="1"/>
              <a:t>Kalecki</a:t>
            </a:r>
            <a:r>
              <a:rPr lang="en-US" dirty="0"/>
              <a:t>: once you target and sustain full employment over time (tight job market), it basically becomes </a:t>
            </a:r>
            <a:r>
              <a:rPr lang="en-US" u="sng" dirty="0"/>
              <a:t>costless</a:t>
            </a:r>
            <a:r>
              <a:rPr lang="en-US" dirty="0"/>
              <a:t> for labor to move from job to job. </a:t>
            </a:r>
            <a:endParaRPr lang="en-US" dirty="0" smtClean="0"/>
          </a:p>
          <a:p>
            <a:pPr lvl="1"/>
            <a:r>
              <a:rPr lang="en-US" dirty="0" smtClean="0"/>
              <a:t>Wages will </a:t>
            </a:r>
            <a:r>
              <a:rPr lang="en-US" dirty="0"/>
              <a:t>have to continually rise to hold onto labor, and the only way business can accommodate that is to push up prices. This pushes inflation because prices and wages push each other up</a:t>
            </a:r>
            <a:r>
              <a:rPr lang="en-US" dirty="0" smtClean="0"/>
              <a:t>.</a:t>
            </a:r>
          </a:p>
          <a:p>
            <a:pPr lvl="1"/>
            <a:r>
              <a:rPr lang="en-US" dirty="0"/>
              <a:t>In the </a:t>
            </a:r>
            <a:r>
              <a:rPr lang="en-US" u="sng" dirty="0"/>
              <a:t>70s</a:t>
            </a:r>
            <a:r>
              <a:rPr lang="en-US" dirty="0"/>
              <a:t> the end of </a:t>
            </a:r>
            <a:r>
              <a:rPr lang="en-US" u="sng" dirty="0"/>
              <a:t>Keynesianism</a:t>
            </a:r>
            <a:r>
              <a:rPr lang="en-US" dirty="0"/>
              <a:t> with too much inflation (oil shock, end of the gold-dollar peg monetary system etc.) the system undermined itself</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26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65" y="5052559"/>
            <a:ext cx="1492870" cy="1668916"/>
          </a:xfrm>
          <a:prstGeom prst="rect">
            <a:avLst/>
          </a:prstGeom>
        </p:spPr>
      </p:pic>
    </p:spTree>
    <p:extLst>
      <p:ext uri="{BB962C8B-B14F-4D97-AF65-F5344CB8AC3E}">
        <p14:creationId xmlns:p14="http://schemas.microsoft.com/office/powerpoint/2010/main" val="21995192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005386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260196" y="846029"/>
            <a:ext cx="6096000" cy="1200329"/>
          </a:xfrm>
          <a:prstGeom prst="rect">
            <a:avLst/>
          </a:prstGeom>
        </p:spPr>
        <p:txBody>
          <a:bodyPr>
            <a:spAutoFit/>
          </a:bodyPr>
          <a:lstStyle/>
          <a:p>
            <a:pPr lvl="1"/>
            <a:r>
              <a:rPr lang="en-US" dirty="0"/>
              <a:t>T</a:t>
            </a:r>
            <a:r>
              <a:rPr lang="en-US" dirty="0" smtClean="0"/>
              <a:t>ight </a:t>
            </a:r>
            <a:r>
              <a:rPr lang="en-US" dirty="0"/>
              <a:t>job </a:t>
            </a:r>
            <a:r>
              <a:rPr lang="en-US" dirty="0" smtClean="0"/>
              <a:t>market, </a:t>
            </a:r>
            <a:r>
              <a:rPr lang="en-US" dirty="0"/>
              <a:t>it </a:t>
            </a:r>
            <a:r>
              <a:rPr lang="en-US" dirty="0" smtClean="0"/>
              <a:t>is </a:t>
            </a:r>
            <a:r>
              <a:rPr lang="en-US" u="sng" dirty="0"/>
              <a:t>costless</a:t>
            </a:r>
            <a:r>
              <a:rPr lang="en-US" dirty="0"/>
              <a:t> for labor to move from job to job. Wages will have to continually rise to hold onto labor, pushing up prices (Inflation)</a:t>
            </a:r>
          </a:p>
          <a:p>
            <a:pPr lvl="1"/>
            <a:endParaRPr lang="en-US" dirty="0"/>
          </a:p>
        </p:txBody>
      </p:sp>
      <p:sp>
        <p:nvSpPr>
          <p:cNvPr id="8" name="Rectangle 7"/>
          <p:cNvSpPr/>
          <p:nvPr/>
        </p:nvSpPr>
        <p:spPr>
          <a:xfrm>
            <a:off x="7612569" y="3369889"/>
            <a:ext cx="3919650" cy="923330"/>
          </a:xfrm>
          <a:prstGeom prst="rect">
            <a:avLst/>
          </a:prstGeom>
        </p:spPr>
        <p:txBody>
          <a:bodyPr wrap="square">
            <a:spAutoFit/>
          </a:bodyPr>
          <a:lstStyle/>
          <a:p>
            <a:r>
              <a:rPr lang="en-US" u="sng" dirty="0" smtClean="0"/>
              <a:t>target—price</a:t>
            </a:r>
            <a:r>
              <a:rPr lang="en-US" dirty="0" smtClean="0"/>
              <a:t> stability </a:t>
            </a:r>
            <a:r>
              <a:rPr lang="en-US" dirty="0"/>
              <a:t>, to </a:t>
            </a:r>
            <a:r>
              <a:rPr lang="en-US" b="1" dirty="0"/>
              <a:t>restore the value</a:t>
            </a:r>
            <a:r>
              <a:rPr lang="en-US" dirty="0"/>
              <a:t> of debt and discipline labor through unemployment</a:t>
            </a:r>
          </a:p>
        </p:txBody>
      </p:sp>
      <p:sp>
        <p:nvSpPr>
          <p:cNvPr id="9" name="Rectangle 8"/>
          <p:cNvSpPr/>
          <p:nvPr/>
        </p:nvSpPr>
        <p:spPr>
          <a:xfrm>
            <a:off x="260196" y="3970053"/>
            <a:ext cx="4482790" cy="646331"/>
          </a:xfrm>
          <a:prstGeom prst="rect">
            <a:avLst/>
          </a:prstGeom>
        </p:spPr>
        <p:txBody>
          <a:bodyPr wrap="square">
            <a:spAutoFit/>
          </a:bodyPr>
          <a:lstStyle/>
          <a:p>
            <a:r>
              <a:rPr lang="en-US" dirty="0"/>
              <a:t>In a deflationary world, the debtors </a:t>
            </a:r>
            <a:r>
              <a:rPr lang="en-US" u="sng" dirty="0"/>
              <a:t>can’t</a:t>
            </a:r>
            <a:r>
              <a:rPr lang="en-US" dirty="0"/>
              <a:t> </a:t>
            </a:r>
            <a:r>
              <a:rPr lang="en-US" u="sng" dirty="0"/>
              <a:t>pay the </a:t>
            </a:r>
            <a:r>
              <a:rPr lang="en-US" u="sng" dirty="0" smtClean="0"/>
              <a:t>debt</a:t>
            </a:r>
            <a:r>
              <a:rPr lang="en-US" dirty="0" smtClean="0"/>
              <a:t> </a:t>
            </a:r>
            <a:endParaRPr lang="en-US" dirty="0"/>
          </a:p>
        </p:txBody>
      </p:sp>
      <p:sp>
        <p:nvSpPr>
          <p:cNvPr id="10" name="Footer Placeholder 9"/>
          <p:cNvSpPr>
            <a:spLocks noGrp="1"/>
          </p:cNvSpPr>
          <p:nvPr>
            <p:ph type="ftr" sz="quarter" idx="11"/>
          </p:nvPr>
        </p:nvSpPr>
        <p:spPr/>
        <p:txBody>
          <a:bodyPr/>
          <a:lstStyle/>
          <a:p>
            <a:r>
              <a:rPr lang="en-US" smtClean="0"/>
              <a:t>@gomezramirez_ac</a:t>
            </a:r>
            <a:endParaRPr lang="en-US"/>
          </a:p>
        </p:txBody>
      </p:sp>
      <p:sp>
        <p:nvSpPr>
          <p:cNvPr id="11" name="Slide Number Placeholder 10"/>
          <p:cNvSpPr>
            <a:spLocks noGrp="1"/>
          </p:cNvSpPr>
          <p:nvPr>
            <p:ph type="sldNum" sz="quarter" idx="12"/>
          </p:nvPr>
        </p:nvSpPr>
        <p:spPr/>
        <p:txBody>
          <a:bodyPr/>
          <a:lstStyle/>
          <a:p>
            <a:fld id="{66F30CF4-8DF8-488E-984B-CFB69781EB8E}" type="slidenum">
              <a:rPr lang="en-US" smtClean="0"/>
              <a:t>27</a:t>
            </a:fld>
            <a:endParaRPr lang="en-US"/>
          </a:p>
        </p:txBody>
      </p:sp>
    </p:spTree>
    <p:extLst>
      <p:ext uri="{BB962C8B-B14F-4D97-AF65-F5344CB8AC3E}">
        <p14:creationId xmlns:p14="http://schemas.microsoft.com/office/powerpoint/2010/main" val="8384934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The </a:t>
            </a:r>
            <a:r>
              <a:rPr lang="en-US" dirty="0"/>
              <a:t>new order </a:t>
            </a:r>
            <a:r>
              <a:rPr lang="en-US" dirty="0" smtClean="0"/>
              <a:t>is called </a:t>
            </a:r>
            <a:r>
              <a:rPr lang="en-US" u="sng" dirty="0" smtClean="0"/>
              <a:t>neoliberalism</a:t>
            </a:r>
            <a:r>
              <a:rPr lang="en-US" dirty="0"/>
              <a:t>. Over the next thirty years the world was transformed from a </a:t>
            </a:r>
            <a:r>
              <a:rPr lang="en-US" u="sng" dirty="0"/>
              <a:t>debtor’s</a:t>
            </a:r>
            <a:r>
              <a:rPr lang="en-US" dirty="0"/>
              <a:t> paradise into a </a:t>
            </a:r>
            <a:r>
              <a:rPr lang="en-US" u="sng" dirty="0"/>
              <a:t>creditor’s</a:t>
            </a:r>
            <a:r>
              <a:rPr lang="en-US" dirty="0"/>
              <a:t> paradise where </a:t>
            </a:r>
            <a:r>
              <a:rPr lang="en-US" u="sng" dirty="0"/>
              <a:t>capital’s</a:t>
            </a:r>
            <a:r>
              <a:rPr lang="en-US" dirty="0"/>
              <a:t> share of national income rose to an all-time high as </a:t>
            </a:r>
            <a:r>
              <a:rPr lang="en-US" u="sng" dirty="0"/>
              <a:t>labor’s</a:t>
            </a:r>
            <a:r>
              <a:rPr lang="en-US" dirty="0"/>
              <a:t> share fell as wages </a:t>
            </a:r>
            <a:r>
              <a:rPr lang="en-US" dirty="0" smtClean="0"/>
              <a:t>stagnated (M. Blythe)</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28</a:t>
            </a:fld>
            <a:endParaRPr lang="en-US"/>
          </a:p>
        </p:txBody>
      </p:sp>
    </p:spTree>
    <p:extLst>
      <p:ext uri="{BB962C8B-B14F-4D97-AF65-F5344CB8AC3E}">
        <p14:creationId xmlns:p14="http://schemas.microsoft.com/office/powerpoint/2010/main" val="30295219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7432749"/>
              </p:ext>
            </p:extLst>
          </p:nvPr>
        </p:nvGraphicFramePr>
        <p:xfrm>
          <a:off x="838200" y="1825625"/>
          <a:ext cx="10515600" cy="2021840"/>
        </p:xfrm>
        <a:graphic>
          <a:graphicData uri="http://schemas.openxmlformats.org/drawingml/2006/table">
            <a:tbl>
              <a:tblPr firstRow="1" bandRow="1">
                <a:tableStyleId>{5C22544A-7EE6-4342-B048-85BDC9FD1C3A}</a:tableStyleId>
              </a:tblPr>
              <a:tblGrid>
                <a:gridCol w="5257800"/>
                <a:gridCol w="5257800"/>
              </a:tblGrid>
              <a:tr h="370840">
                <a:tc>
                  <a:txBody>
                    <a:bodyPr/>
                    <a:lstStyle/>
                    <a:p>
                      <a:endParaRPr lang="en-US" dirty="0"/>
                    </a:p>
                  </a:txBody>
                  <a:tcPr/>
                </a:tc>
                <a:tc>
                  <a:txBody>
                    <a:bodyPr/>
                    <a:lstStyle/>
                    <a:p>
                      <a:r>
                        <a:rPr lang="en-US" dirty="0" smtClean="0"/>
                        <a:t>Target</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effectLst/>
                          <a:latin typeface="+mn-lt"/>
                          <a:ea typeface="+mn-ea"/>
                          <a:cs typeface="+mn-cs"/>
                        </a:rPr>
                        <a:t>post war </a:t>
                      </a:r>
                      <a:r>
                        <a:rPr lang="en-US" sz="1800" b="1" u="sng" kern="1200" dirty="0" err="1" smtClean="0">
                          <a:solidFill>
                            <a:schemeClr val="lt1"/>
                          </a:solidFill>
                          <a:effectLst/>
                          <a:latin typeface="+mn-lt"/>
                          <a:ea typeface="+mn-ea"/>
                          <a:cs typeface="+mn-cs"/>
                        </a:rPr>
                        <a:t>Bretom</a:t>
                      </a:r>
                      <a:r>
                        <a:rPr lang="en-US" sz="1800" b="1" kern="1200" dirty="0" smtClean="0">
                          <a:solidFill>
                            <a:schemeClr val="lt1"/>
                          </a:solidFill>
                          <a:effectLst/>
                          <a:latin typeface="+mn-lt"/>
                          <a:ea typeface="+mn-ea"/>
                          <a:cs typeface="+mn-cs"/>
                        </a:rPr>
                        <a:t> Woods) 45-70 target</a:t>
                      </a:r>
                      <a:endParaRPr lang="en-US" dirty="0" smtClean="0"/>
                    </a:p>
                    <a:p>
                      <a:endParaRPr lang="en-US" dirty="0"/>
                    </a:p>
                  </a:txBody>
                  <a:tcPr/>
                </a:tc>
                <a:tc>
                  <a:txBody>
                    <a:bodyPr/>
                    <a:lstStyle/>
                    <a:p>
                      <a:r>
                        <a:rPr lang="en-US" sz="1800" kern="1200" dirty="0" smtClean="0">
                          <a:solidFill>
                            <a:schemeClr val="dk1"/>
                          </a:solidFill>
                          <a:effectLst/>
                          <a:latin typeface="+mn-lt"/>
                          <a:ea typeface="+mn-ea"/>
                          <a:cs typeface="+mn-cs"/>
                        </a:rPr>
                        <a:t>Unemployment</a:t>
                      </a:r>
                      <a:endParaRPr lang="en-US" dirty="0"/>
                    </a:p>
                  </a:txBody>
                  <a:tcPr/>
                </a:tc>
              </a:tr>
              <a:tr h="370840">
                <a:tc>
                  <a:txBody>
                    <a:bodyPr/>
                    <a:lstStyle/>
                    <a:p>
                      <a:r>
                        <a:rPr lang="en-US" sz="1800" kern="1200" dirty="0" smtClean="0">
                          <a:solidFill>
                            <a:schemeClr val="dk1"/>
                          </a:solidFill>
                          <a:effectLst/>
                          <a:latin typeface="+mn-lt"/>
                          <a:ea typeface="+mn-ea"/>
                          <a:cs typeface="+mn-cs"/>
                        </a:rPr>
                        <a:t>Post Nixon's shock (70-2008)</a:t>
                      </a:r>
                      <a:endParaRPr lang="en-US" dirty="0"/>
                    </a:p>
                  </a:txBody>
                  <a:tcPr/>
                </a:tc>
                <a:tc>
                  <a:txBody>
                    <a:bodyPr/>
                    <a:lstStyle/>
                    <a:p>
                      <a:r>
                        <a:rPr lang="en-US" sz="1800" kern="1200" dirty="0" smtClean="0">
                          <a:solidFill>
                            <a:schemeClr val="dk1"/>
                          </a:solidFill>
                          <a:effectLst/>
                          <a:latin typeface="+mn-lt"/>
                          <a:ea typeface="+mn-ea"/>
                          <a:cs typeface="+mn-cs"/>
                        </a:rPr>
                        <a:t>Inflation</a:t>
                      </a:r>
                    </a:p>
                    <a:p>
                      <a:endParaRPr lang="en-US" dirty="0"/>
                    </a:p>
                  </a:txBody>
                  <a:tcPr/>
                </a:tc>
              </a:tr>
              <a:tr h="370840">
                <a:tc>
                  <a:txBody>
                    <a:bodyPr/>
                    <a:lstStyle/>
                    <a:p>
                      <a:r>
                        <a:rPr lang="en-US" dirty="0" smtClean="0"/>
                        <a:t>2008-</a:t>
                      </a:r>
                      <a:endParaRPr lang="en-US" dirty="0"/>
                    </a:p>
                  </a:txBody>
                  <a:tcPr/>
                </a:tc>
                <a:tc>
                  <a:txBody>
                    <a:bodyPr/>
                    <a:lstStyle/>
                    <a:p>
                      <a:r>
                        <a:rPr lang="en-US" dirty="0" smtClean="0"/>
                        <a:t>To service your debt,</a:t>
                      </a:r>
                      <a:r>
                        <a:rPr lang="en-US" baseline="0" dirty="0" smtClean="0"/>
                        <a:t> </a:t>
                      </a:r>
                      <a:r>
                        <a:rPr lang="en-US" baseline="0" dirty="0" smtClean="0"/>
                        <a:t>a</a:t>
                      </a:r>
                      <a:r>
                        <a:rPr lang="en-US" dirty="0" smtClean="0"/>
                        <a:t>usterity</a:t>
                      </a:r>
                      <a:r>
                        <a:rPr lang="en-US" dirty="0" smtClean="0"/>
                        <a:t>, no spending….</a:t>
                      </a:r>
                      <a:endParaRPr lang="en-US" dirty="0"/>
                    </a:p>
                  </a:txBody>
                  <a:tcPr/>
                </a:tc>
              </a:tr>
            </a:tbl>
          </a:graphicData>
        </a:graphic>
      </p:graphicFrame>
      <p:sp>
        <p:nvSpPr>
          <p:cNvPr id="6" name="Rectangle 5"/>
          <p:cNvSpPr/>
          <p:nvPr/>
        </p:nvSpPr>
        <p:spPr>
          <a:xfrm>
            <a:off x="1241503" y="4981861"/>
            <a:ext cx="9084526" cy="923330"/>
          </a:xfrm>
          <a:prstGeom prst="rect">
            <a:avLst/>
          </a:prstGeom>
        </p:spPr>
        <p:txBody>
          <a:bodyPr wrap="square">
            <a:spAutoFit/>
          </a:bodyPr>
          <a:lstStyle/>
          <a:p>
            <a:r>
              <a:rPr lang="en-US" dirty="0" smtClean="0">
                <a:solidFill>
                  <a:srgbClr val="000000"/>
                </a:solidFill>
                <a:effectLst/>
              </a:rPr>
              <a:t>a reversal of power between creditors and debtors as the anti-inflationary regime of the past 30 years undermines itself, the middle class were the debtors, but now as debtors in a deflationary world are powerless.</a:t>
            </a:r>
            <a:endParaRPr lang="en-US" dirty="0"/>
          </a:p>
        </p:txBody>
      </p:sp>
      <p:sp>
        <p:nvSpPr>
          <p:cNvPr id="7" name="Rectangle 6"/>
          <p:cNvSpPr/>
          <p:nvPr/>
        </p:nvSpPr>
        <p:spPr>
          <a:xfrm>
            <a:off x="1241503" y="3847465"/>
            <a:ext cx="9084526" cy="923330"/>
          </a:xfrm>
          <a:prstGeom prst="rect">
            <a:avLst/>
          </a:prstGeom>
        </p:spPr>
        <p:txBody>
          <a:bodyPr wrap="square">
            <a:spAutoFit/>
          </a:bodyPr>
          <a:lstStyle/>
          <a:p>
            <a:r>
              <a:rPr lang="en-US" dirty="0" smtClean="0">
                <a:solidFill>
                  <a:srgbClr val="000000"/>
                </a:solidFill>
                <a:effectLst/>
              </a:rPr>
              <a:t>Before 2008, pro-trade economists called the Inflation target period  and pro-trade activists called it </a:t>
            </a:r>
            <a:r>
              <a:rPr lang="en-US" u="sng" dirty="0" smtClean="0">
                <a:solidFill>
                  <a:srgbClr val="000000"/>
                </a:solidFill>
                <a:effectLst/>
              </a:rPr>
              <a:t>“The</a:t>
            </a:r>
            <a:r>
              <a:rPr lang="en-US" dirty="0" smtClean="0">
                <a:solidFill>
                  <a:srgbClr val="000000"/>
                </a:solidFill>
                <a:effectLst/>
              </a:rPr>
              <a:t> Great Moderation.” (Bernanke) The world was going to be more global, richer, happier.. </a:t>
            </a:r>
            <a:endParaRPr lang="en-US" dirty="0"/>
          </a:p>
        </p:txBody>
      </p:sp>
      <p:sp>
        <p:nvSpPr>
          <p:cNvPr id="3" name="Footer Placeholder 2"/>
          <p:cNvSpPr>
            <a:spLocks noGrp="1"/>
          </p:cNvSpPr>
          <p:nvPr>
            <p:ph type="ftr" sz="quarter" idx="11"/>
          </p:nvPr>
        </p:nvSpPr>
        <p:spPr/>
        <p:txBody>
          <a:bodyPr/>
          <a:lstStyle/>
          <a:p>
            <a:r>
              <a:rPr lang="en-US" smtClean="0"/>
              <a:t>@gomezramirez_ac</a:t>
            </a:r>
            <a:endParaRPr lang="en-US"/>
          </a:p>
        </p:txBody>
      </p:sp>
      <p:sp>
        <p:nvSpPr>
          <p:cNvPr id="8" name="Slide Number Placeholder 7"/>
          <p:cNvSpPr>
            <a:spLocks noGrp="1"/>
          </p:cNvSpPr>
          <p:nvPr>
            <p:ph type="sldNum" sz="quarter" idx="12"/>
          </p:nvPr>
        </p:nvSpPr>
        <p:spPr/>
        <p:txBody>
          <a:bodyPr/>
          <a:lstStyle/>
          <a:p>
            <a:fld id="{66F30CF4-8DF8-488E-984B-CFB69781EB8E}" type="slidenum">
              <a:rPr lang="en-US" smtClean="0"/>
              <a:t>29</a:t>
            </a:fld>
            <a:endParaRPr lang="en-US"/>
          </a:p>
        </p:txBody>
      </p:sp>
    </p:spTree>
    <p:extLst>
      <p:ext uri="{BB962C8B-B14F-4D97-AF65-F5344CB8AC3E}">
        <p14:creationId xmlns:p14="http://schemas.microsoft.com/office/powerpoint/2010/main" val="653676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Historical </a:t>
            </a:r>
            <a:r>
              <a:rPr lang="en-US" dirty="0" err="1"/>
              <a:t>preambule</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3</a:t>
            </a:fld>
            <a:endParaRPr lang="en-US"/>
          </a:p>
        </p:txBody>
      </p:sp>
    </p:spTree>
    <p:extLst>
      <p:ext uri="{BB962C8B-B14F-4D97-AF65-F5344CB8AC3E}">
        <p14:creationId xmlns:p14="http://schemas.microsoft.com/office/powerpoint/2010/main" val="35421427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2000" dirty="0" smtClean="0">
                <a:latin typeface="Bernard MT Condensed" panose="02050806060905020404" pitchFamily="18" charset="0"/>
              </a:rPr>
              <a:t>		TINA</a:t>
            </a:r>
            <a:endParaRPr lang="en-US" sz="22000" dirty="0">
              <a:latin typeface="Bernard MT Condensed" panose="02050806060905020404" pitchFamily="18" charset="0"/>
            </a:endParaRP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30</a:t>
            </a:fld>
            <a:endParaRPr lang="en-US"/>
          </a:p>
        </p:txBody>
      </p:sp>
    </p:spTree>
    <p:extLst>
      <p:ext uri="{BB962C8B-B14F-4D97-AF65-F5344CB8AC3E}">
        <p14:creationId xmlns:p14="http://schemas.microsoft.com/office/powerpoint/2010/main" val="2639372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a deflationary world, the </a:t>
            </a:r>
            <a:r>
              <a:rPr lang="en-US" dirty="0"/>
              <a:t>debtors </a:t>
            </a:r>
            <a:r>
              <a:rPr lang="en-US" u="sng" dirty="0"/>
              <a:t>can’t</a:t>
            </a:r>
            <a:r>
              <a:rPr lang="en-US" dirty="0"/>
              <a:t> </a:t>
            </a:r>
            <a:r>
              <a:rPr lang="en-US" u="sng" dirty="0" smtClean="0"/>
              <a:t>pay the debt—and</a:t>
            </a:r>
            <a:r>
              <a:rPr lang="en-US" dirty="0" smtClean="0"/>
              <a:t> </a:t>
            </a:r>
            <a:r>
              <a:rPr lang="en-US" dirty="0"/>
              <a:t>politically, and this is </a:t>
            </a:r>
            <a:r>
              <a:rPr lang="en-US" u="sng" dirty="0"/>
              <a:t>crucial—</a:t>
            </a:r>
            <a:r>
              <a:rPr lang="en-US" dirty="0"/>
              <a:t> it empowers debtors since they </a:t>
            </a:r>
            <a:r>
              <a:rPr lang="en-US" u="sng" dirty="0"/>
              <a:t>can’t</a:t>
            </a:r>
            <a:r>
              <a:rPr lang="en-US" dirty="0"/>
              <a:t> pay, </a:t>
            </a:r>
            <a:r>
              <a:rPr lang="en-US" u="sng" dirty="0"/>
              <a:t>won’t</a:t>
            </a:r>
            <a:r>
              <a:rPr lang="en-US" dirty="0"/>
              <a:t> pay, and still have the right to vote</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31</a:t>
            </a:fld>
            <a:endParaRPr lang="en-US"/>
          </a:p>
        </p:txBody>
      </p:sp>
    </p:spTree>
    <p:extLst>
      <p:ext uri="{BB962C8B-B14F-4D97-AF65-F5344CB8AC3E}">
        <p14:creationId xmlns:p14="http://schemas.microsoft.com/office/powerpoint/2010/main" val="38960783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Plato was against democracy </a:t>
            </a:r>
          </a:p>
          <a:p>
            <a:r>
              <a:rPr lang="en-US" dirty="0" smtClean="0"/>
              <a:t>Aristotle “democracy is the government of the </a:t>
            </a:r>
            <a:r>
              <a:rPr lang="en-US" u="sng" dirty="0" smtClean="0"/>
              <a:t>poor</a:t>
            </a:r>
            <a:r>
              <a:rPr lang="en-US" dirty="0" smtClean="0"/>
              <a:t> (MAJORITY) and the free. </a:t>
            </a:r>
          </a:p>
          <a:p>
            <a:pPr lvl="1"/>
            <a:r>
              <a:rPr lang="en-US" dirty="0" smtClean="0"/>
              <a:t>This is the sentiment today, racial conflict is that, what if the poor, who let us not forget have the votes, unite and attack my </a:t>
            </a:r>
            <a:r>
              <a:rPr lang="en-US" dirty="0" smtClean="0"/>
              <a:t>privileges </a:t>
            </a:r>
            <a:r>
              <a:rPr lang="en-US" dirty="0" smtClean="0"/>
              <a:t>and my social condition.</a:t>
            </a:r>
          </a:p>
          <a:p>
            <a:r>
              <a:rPr lang="en-US" dirty="0" smtClean="0"/>
              <a:t>Scale: in Athens, scale allowed directed decision making </a:t>
            </a:r>
          </a:p>
          <a:p>
            <a:r>
              <a:rPr lang="en-US" dirty="0" smtClean="0"/>
              <a:t>But the minority rules at least if one pays attention to the immense </a:t>
            </a:r>
            <a:r>
              <a:rPr lang="en-US" dirty="0" smtClean="0"/>
              <a:t>role </a:t>
            </a:r>
            <a:r>
              <a:rPr lang="en-US" dirty="0" smtClean="0"/>
              <a:t>of political donors ( </a:t>
            </a:r>
            <a:r>
              <a:rPr lang="en-US" dirty="0"/>
              <a:t>K</a:t>
            </a:r>
            <a:r>
              <a:rPr lang="en-US" dirty="0" smtClean="0"/>
              <a:t>och brothers)</a:t>
            </a:r>
          </a:p>
          <a:p>
            <a:pPr lvl="1"/>
            <a:r>
              <a:rPr lang="en-US" dirty="0" smtClean="0"/>
              <a:t>Tax </a:t>
            </a:r>
            <a:r>
              <a:rPr lang="en-US" dirty="0"/>
              <a:t>evasions laws designed with this in minds (veto</a:t>
            </a:r>
            <a:r>
              <a:rPr lang="en-US" dirty="0" smtClean="0"/>
              <a:t>) </a:t>
            </a:r>
          </a:p>
          <a:p>
            <a:pPr lvl="1"/>
            <a:r>
              <a:rPr lang="en-US" dirty="0"/>
              <a:t>T</a:t>
            </a:r>
            <a:r>
              <a:rPr lang="en-US" dirty="0" smtClean="0"/>
              <a:t>ax </a:t>
            </a:r>
            <a:r>
              <a:rPr lang="en-US" dirty="0"/>
              <a:t>avoidance is a competition issue </a:t>
            </a:r>
            <a:r>
              <a:rPr lang="en-US" dirty="0" smtClean="0"/>
              <a:t>and from </a:t>
            </a:r>
            <a:r>
              <a:rPr lang="en-US" dirty="0"/>
              <a:t>that, taxation is subject to the unanimity rule in the Council, which means Ireland will simply veto everything, and therefore nothing will happen</a:t>
            </a:r>
            <a:r>
              <a:rPr lang="en-US" dirty="0" smtClean="0"/>
              <a:t>.</a:t>
            </a:r>
          </a:p>
          <a:p>
            <a:r>
              <a:rPr lang="en-US" dirty="0" smtClean="0"/>
              <a:t>Christians won because they were fanatically stubborn, romans, the majority could not resist the minority.  (NA. </a:t>
            </a:r>
            <a:r>
              <a:rPr lang="en-US" dirty="0" err="1" smtClean="0"/>
              <a:t>Taleb</a:t>
            </a:r>
            <a:r>
              <a:rPr lang="en-US" dirty="0" smtClean="0"/>
              <a:t>. Antifragility)</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32</a:t>
            </a:fld>
            <a:endParaRPr lang="en-US"/>
          </a:p>
        </p:txBody>
      </p:sp>
    </p:spTree>
    <p:extLst>
      <p:ext uri="{BB962C8B-B14F-4D97-AF65-F5344CB8AC3E}">
        <p14:creationId xmlns:p14="http://schemas.microsoft.com/office/powerpoint/2010/main" val="12427015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Secular stagnation</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33</a:t>
            </a:fld>
            <a:endParaRPr lang="en-US"/>
          </a:p>
        </p:txBody>
      </p:sp>
    </p:spTree>
    <p:extLst>
      <p:ext uri="{BB962C8B-B14F-4D97-AF65-F5344CB8AC3E}">
        <p14:creationId xmlns:p14="http://schemas.microsoft.com/office/powerpoint/2010/main" val="16933791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r>
              <a:rPr lang="en-US" dirty="0" smtClean="0"/>
              <a:t>(Robert Gordon) supply side: a decline in the rate of productivity growth relative to the golden age 1870-1970</a:t>
            </a:r>
          </a:p>
          <a:p>
            <a:pPr lvl="1"/>
            <a:r>
              <a:rPr lang="en-US" dirty="0" smtClean="0"/>
              <a:t>The more productive you get the smaller % of the GDP you capture, for example agriculture was 80% of the GDP now is marginal</a:t>
            </a:r>
          </a:p>
          <a:p>
            <a:pPr lvl="1"/>
            <a:r>
              <a:rPr lang="en-US" dirty="0" smtClean="0"/>
              <a:t>Similarly for manufacturing </a:t>
            </a:r>
          </a:p>
          <a:p>
            <a:pPr lvl="1"/>
            <a:r>
              <a:rPr lang="en-US" dirty="0" smtClean="0"/>
              <a:t>Knowledge economy: marketing, persuasion, attention economy</a:t>
            </a:r>
          </a:p>
          <a:p>
            <a:pPr lvl="1"/>
            <a:r>
              <a:rPr lang="en-US" dirty="0" smtClean="0"/>
              <a:t>Software requires different set of skills than automobile factory, the educational system is failing to (re)educate and people are being penalized and left behind</a:t>
            </a:r>
          </a:p>
          <a:p>
            <a:pPr lvl="1"/>
            <a:r>
              <a:rPr lang="en-US" dirty="0" smtClean="0"/>
              <a:t>This is a driven force in Inequality: HAVE vs HAVE NOTS</a:t>
            </a:r>
          </a:p>
          <a:p>
            <a:pPr lvl="2"/>
            <a:r>
              <a:rPr lang="en-US" dirty="0" smtClean="0"/>
              <a:t>World Inequality have diminished quite dramatically but  within countries is increasing </a:t>
            </a:r>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34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15" y="1825625"/>
            <a:ext cx="1235926" cy="1671382"/>
          </a:xfrm>
          <a:prstGeom prst="rect">
            <a:avLst/>
          </a:prstGeom>
        </p:spPr>
      </p:pic>
    </p:spTree>
    <p:extLst>
      <p:ext uri="{BB962C8B-B14F-4D97-AF65-F5344CB8AC3E}">
        <p14:creationId xmlns:p14="http://schemas.microsoft.com/office/powerpoint/2010/main" val="36339957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Whose recovery?</a:t>
            </a:r>
          </a:p>
          <a:p>
            <a:r>
              <a:rPr lang="en-US" dirty="0"/>
              <a:t>Job insecurity would tend to lower the likelihood of people moving </a:t>
            </a:r>
            <a:r>
              <a:rPr lang="en-US" dirty="0" smtClean="0"/>
              <a:t>jobs</a:t>
            </a:r>
          </a:p>
          <a:p>
            <a:r>
              <a:rPr lang="en-US" dirty="0" smtClean="0"/>
              <a:t>(Greenspan 1997) “Surveys </a:t>
            </a:r>
            <a:r>
              <a:rPr lang="en-US" dirty="0"/>
              <a:t>suggest around a quarter of workers currently are afraid of losing their jobs, the highest level in several </a:t>
            </a:r>
            <a:r>
              <a:rPr lang="en-US" dirty="0" smtClean="0"/>
              <a:t>decades”</a:t>
            </a:r>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35</a:t>
            </a:fld>
            <a:endParaRPr lang="en-US"/>
          </a:p>
        </p:txBody>
      </p:sp>
    </p:spTree>
    <p:extLst>
      <p:ext uri="{BB962C8B-B14F-4D97-AF65-F5344CB8AC3E}">
        <p14:creationId xmlns:p14="http://schemas.microsoft.com/office/powerpoint/2010/main" val="14591134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Finatialization</a:t>
            </a:r>
            <a:r>
              <a:rPr lang="en-US" dirty="0"/>
              <a:t> </a:t>
            </a:r>
            <a:r>
              <a:rPr lang="en-US" dirty="0" smtClean="0"/>
              <a:t>rules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0217" y="1690688"/>
            <a:ext cx="8255000" cy="3683000"/>
          </a:xfrm>
        </p:spPr>
      </p:pic>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36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2909" y="4400053"/>
            <a:ext cx="3458582" cy="1947269"/>
          </a:xfrm>
          <a:prstGeom prst="rect">
            <a:avLst/>
          </a:prstGeom>
        </p:spPr>
      </p:pic>
    </p:spTree>
    <p:extLst>
      <p:ext uri="{BB962C8B-B14F-4D97-AF65-F5344CB8AC3E}">
        <p14:creationId xmlns:p14="http://schemas.microsoft.com/office/powerpoint/2010/main" val="22695185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How </a:t>
            </a:r>
            <a:r>
              <a:rPr lang="en-US" dirty="0" err="1" smtClean="0"/>
              <a:t>finantialization</a:t>
            </a:r>
            <a:r>
              <a:rPr lang="en-US" dirty="0" smtClean="0"/>
              <a:t> happened?</a:t>
            </a:r>
          </a:p>
          <a:p>
            <a:pPr lvl="1"/>
            <a:r>
              <a:rPr lang="en-US" u="sng" dirty="0"/>
              <a:t>Bretton</a:t>
            </a:r>
            <a:r>
              <a:rPr lang="en-US" dirty="0"/>
              <a:t> </a:t>
            </a:r>
            <a:r>
              <a:rPr lang="en-US" dirty="0" smtClean="0"/>
              <a:t>Woods </a:t>
            </a:r>
            <a:r>
              <a:rPr lang="en-US" dirty="0"/>
              <a:t>recycling of surpluses and </a:t>
            </a:r>
            <a:r>
              <a:rPr lang="en-US" dirty="0" smtClean="0"/>
              <a:t>deficits to keep stable interest rates</a:t>
            </a:r>
          </a:p>
          <a:p>
            <a:pPr lvl="1"/>
            <a:r>
              <a:rPr lang="en-US" dirty="0"/>
              <a:t>I</a:t>
            </a:r>
            <a:r>
              <a:rPr lang="en-US" dirty="0" smtClean="0"/>
              <a:t>n 1945 </a:t>
            </a:r>
            <a:r>
              <a:rPr lang="en-US" dirty="0"/>
              <a:t>Europe that need to be rebuilt, the US was the </a:t>
            </a:r>
            <a:r>
              <a:rPr lang="en-US" u="sng" dirty="0" err="1" smtClean="0"/>
              <a:t>surpluser</a:t>
            </a:r>
            <a:r>
              <a:rPr lang="en-US" u="sng" dirty="0" smtClean="0"/>
              <a:t>,</a:t>
            </a:r>
            <a:r>
              <a:rPr lang="en-US" dirty="0" smtClean="0"/>
              <a:t> its surplus was went </a:t>
            </a:r>
            <a:r>
              <a:rPr lang="en-US" dirty="0"/>
              <a:t>to Europe to be rebuilt, this keep the economy, globally</a:t>
            </a:r>
            <a:r>
              <a:rPr lang="en-US" dirty="0" smtClean="0"/>
              <a:t>, growing </a:t>
            </a:r>
            <a:r>
              <a:rPr lang="en-US" dirty="0"/>
              <a:t>and </a:t>
            </a:r>
            <a:r>
              <a:rPr lang="en-US" dirty="0" smtClean="0"/>
              <a:t>stable</a:t>
            </a:r>
          </a:p>
          <a:p>
            <a:pPr lvl="1"/>
            <a:r>
              <a:rPr lang="en-US" dirty="0"/>
              <a:t>When </a:t>
            </a:r>
            <a:r>
              <a:rPr lang="en-US" u="sng" dirty="0"/>
              <a:t>E</a:t>
            </a:r>
            <a:r>
              <a:rPr lang="en-US" u="sng" dirty="0" smtClean="0"/>
              <a:t>urope</a:t>
            </a:r>
            <a:r>
              <a:rPr lang="en-US" dirty="0" smtClean="0"/>
              <a:t> </a:t>
            </a:r>
            <a:r>
              <a:rPr lang="en-US" dirty="0"/>
              <a:t>was rich and rebuilt, they started exporting themselves, the US became and </a:t>
            </a:r>
            <a:r>
              <a:rPr lang="en-US" dirty="0" smtClean="0"/>
              <a:t>importer</a:t>
            </a:r>
          </a:p>
          <a:p>
            <a:pPr lvl="1"/>
            <a:r>
              <a:rPr lang="en-US" dirty="0"/>
              <a:t>EU and China, Japan became the </a:t>
            </a:r>
            <a:r>
              <a:rPr lang="en-US" dirty="0" err="1" smtClean="0"/>
              <a:t>surplusers</a:t>
            </a:r>
            <a:r>
              <a:rPr lang="en-US" dirty="0" smtClean="0"/>
              <a:t> of </a:t>
            </a:r>
            <a:r>
              <a:rPr lang="en-US" dirty="0"/>
              <a:t>the world, </a:t>
            </a:r>
            <a:r>
              <a:rPr lang="en-US" dirty="0" smtClean="0"/>
              <a:t>the surplus </a:t>
            </a:r>
            <a:r>
              <a:rPr lang="en-US" dirty="0"/>
              <a:t>built the social well fare in </a:t>
            </a:r>
            <a:r>
              <a:rPr lang="en-US" dirty="0" smtClean="0"/>
              <a:t>Europe </a:t>
            </a:r>
            <a:r>
              <a:rPr lang="en-US" dirty="0"/>
              <a:t>via Wall </a:t>
            </a:r>
            <a:r>
              <a:rPr lang="en-US" dirty="0" smtClean="0"/>
              <a:t>Street </a:t>
            </a:r>
          </a:p>
          <a:p>
            <a:pPr marL="914400" lvl="2" indent="0">
              <a:buNone/>
            </a:pPr>
            <a:endParaRPr lang="en-US" dirty="0" smtClean="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37</a:t>
            </a:fld>
            <a:endParaRPr lang="en-US"/>
          </a:p>
        </p:txBody>
      </p:sp>
    </p:spTree>
    <p:extLst>
      <p:ext uri="{BB962C8B-B14F-4D97-AF65-F5344CB8AC3E}">
        <p14:creationId xmlns:p14="http://schemas.microsoft.com/office/powerpoint/2010/main" val="28611122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bank tale: banks </a:t>
            </a:r>
            <a:r>
              <a:rPr lang="en-US" dirty="0"/>
              <a:t>are places where people gather and bring money so that banks can lend it to someone </a:t>
            </a:r>
            <a:r>
              <a:rPr lang="en-US" dirty="0" smtClean="0"/>
              <a:t>else</a:t>
            </a:r>
          </a:p>
          <a:p>
            <a:pPr lvl="1"/>
            <a:r>
              <a:rPr lang="en-US" dirty="0"/>
              <a:t>Read almost any economics or finance textbook, and it will describe how banks take money from savers and lend it to business borrowers, allocating money among alternative capital investment </a:t>
            </a:r>
            <a:r>
              <a:rPr lang="en-US" dirty="0" smtClean="0"/>
              <a:t>projects</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38</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3707007"/>
            <a:ext cx="3230285" cy="2604893"/>
          </a:xfrm>
          <a:prstGeom prst="rect">
            <a:avLst/>
          </a:prstGeom>
        </p:spPr>
      </p:pic>
    </p:spTree>
    <p:extLst>
      <p:ext uri="{BB962C8B-B14F-4D97-AF65-F5344CB8AC3E}">
        <p14:creationId xmlns:p14="http://schemas.microsoft.com/office/powerpoint/2010/main" val="8069350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But this is </a:t>
            </a:r>
            <a:r>
              <a:rPr lang="en-US" dirty="0" smtClean="0"/>
              <a:t>fictitious</a:t>
            </a:r>
            <a:endParaRPr lang="en-US" dirty="0"/>
          </a:p>
          <a:p>
            <a:pPr lvl="1"/>
            <a:r>
              <a:rPr lang="en-US" dirty="0"/>
              <a:t>banks do not intermediate already existing money, but create credit, money, and purchasing power which did not previously exist EX NOVO</a:t>
            </a:r>
          </a:p>
          <a:p>
            <a:pPr lvl="1"/>
            <a:r>
              <a:rPr lang="en-US" dirty="0"/>
              <a:t>not support new business investment but instead funds either increased consumption or the purchase of already existing assets, in particular real estate and the urban land on which it sits</a:t>
            </a:r>
          </a:p>
          <a:p>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39</a:t>
            </a:fld>
            <a:endParaRPr lang="en-US"/>
          </a:p>
        </p:txBody>
      </p:sp>
    </p:spTree>
    <p:extLst>
      <p:ext uri="{BB962C8B-B14F-4D97-AF65-F5344CB8AC3E}">
        <p14:creationId xmlns:p14="http://schemas.microsoft.com/office/powerpoint/2010/main" val="2030312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nation state</a:t>
            </a:r>
          </a:p>
          <a:p>
            <a:pPr lvl="1"/>
            <a:r>
              <a:rPr lang="en-US" dirty="0" smtClean="0"/>
              <a:t>Wealth was in the hands of those who control land (THE TERRITORY)</a:t>
            </a:r>
          </a:p>
          <a:p>
            <a:pPr lvl="1"/>
            <a:r>
              <a:rPr lang="en-US" dirty="0" smtClean="0"/>
              <a:t>The AGE of EXPLORATION</a:t>
            </a:r>
          </a:p>
          <a:p>
            <a:pPr lvl="1"/>
            <a:r>
              <a:rPr lang="en-US" dirty="0" smtClean="0"/>
              <a:t>The MAP WAS THE TERRITORY</a:t>
            </a:r>
          </a:p>
          <a:p>
            <a:pPr lvl="1"/>
            <a:r>
              <a:rPr lang="en-US" dirty="0" smtClean="0"/>
              <a:t>Dramatic accumulation of land </a:t>
            </a:r>
          </a:p>
          <a:p>
            <a:pPr lvl="2"/>
            <a:endParaRPr lang="en-US" dirty="0"/>
          </a:p>
          <a:p>
            <a:pPr lvl="2"/>
            <a:endParaRPr lang="en-US" dirty="0" smtClean="0"/>
          </a:p>
          <a:p>
            <a:pPr lvl="2"/>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4</a:t>
            </a:fld>
            <a:endParaRPr lang="en-US"/>
          </a:p>
        </p:txBody>
      </p:sp>
    </p:spTree>
    <p:extLst>
      <p:ext uri="{BB962C8B-B14F-4D97-AF65-F5344CB8AC3E}">
        <p14:creationId xmlns:p14="http://schemas.microsoft.com/office/powerpoint/2010/main" val="38678653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What’s Money?</a:t>
            </a:r>
          </a:p>
          <a:p>
            <a:pPr lvl="1"/>
            <a:r>
              <a:rPr lang="en-US" dirty="0" smtClean="0"/>
              <a:t>Medium of exchange and </a:t>
            </a:r>
            <a:r>
              <a:rPr lang="en-US" dirty="0"/>
              <a:t>repayment of </a:t>
            </a:r>
            <a:r>
              <a:rPr lang="en-US" dirty="0" smtClean="0"/>
              <a:t>debt</a:t>
            </a:r>
          </a:p>
          <a:p>
            <a:pPr lvl="1"/>
            <a:r>
              <a:rPr lang="en-US" dirty="0" smtClean="0"/>
              <a:t>Legal tender for Store of value</a:t>
            </a:r>
          </a:p>
          <a:p>
            <a:pPr lvl="1"/>
            <a:r>
              <a:rPr lang="en-US" dirty="0" smtClean="0"/>
              <a:t>Unit of accounting</a:t>
            </a:r>
          </a:p>
          <a:p>
            <a:r>
              <a:rPr lang="en-US" dirty="0"/>
              <a:t>Fiat money is the way the rich stay rich, before there were many moneys but then the powerful force to use only their money and to have it you have to borrow and pay back at interest (Douglas </a:t>
            </a:r>
            <a:r>
              <a:rPr lang="en-US" dirty="0" err="1"/>
              <a:t>Rushkoff</a:t>
            </a:r>
            <a:r>
              <a:rPr lang="en-US" u="sng" dirty="0"/>
              <a:t>)</a:t>
            </a:r>
            <a:endParaRPr lang="en-US" dirty="0"/>
          </a:p>
          <a:p>
            <a:r>
              <a:rPr lang="en-US" dirty="0"/>
              <a:t>Currency is about power not trade.</a:t>
            </a:r>
          </a:p>
          <a:p>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40</a:t>
            </a:fld>
            <a:endParaRPr lang="en-US"/>
          </a:p>
        </p:txBody>
      </p:sp>
    </p:spTree>
    <p:extLst>
      <p:ext uri="{BB962C8B-B14F-4D97-AF65-F5344CB8AC3E}">
        <p14:creationId xmlns:p14="http://schemas.microsoft.com/office/powerpoint/2010/main" val="40513160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fundamental problem is that </a:t>
            </a:r>
            <a:r>
              <a:rPr lang="en-US" u="sng" dirty="0" smtClean="0"/>
              <a:t>modern financial systems are non </a:t>
            </a:r>
            <a:r>
              <a:rPr lang="en-US" u="sng" dirty="0"/>
              <a:t>self-regulating </a:t>
            </a:r>
            <a:r>
              <a:rPr lang="en-US" u="sng" dirty="0" smtClean="0"/>
              <a:t>systems</a:t>
            </a:r>
          </a:p>
          <a:p>
            <a:pPr lvl="1"/>
            <a:r>
              <a:rPr lang="en-US" dirty="0" smtClean="0"/>
              <a:t> Left to themselves inevitably create debt in excessive quantities</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41</a:t>
            </a:fld>
            <a:endParaRPr lang="en-US"/>
          </a:p>
        </p:txBody>
      </p:sp>
    </p:spTree>
    <p:extLst>
      <p:ext uri="{BB962C8B-B14F-4D97-AF65-F5344CB8AC3E}">
        <p14:creationId xmlns:p14="http://schemas.microsoft.com/office/powerpoint/2010/main" val="37745238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Bubbles </a:t>
            </a:r>
            <a:r>
              <a:rPr lang="en-US" dirty="0"/>
              <a:t>can be explained as positive feedback loop mechanisms and as such are essentially unstable. </a:t>
            </a:r>
            <a:endParaRPr lang="en-US" dirty="0" smtClean="0"/>
          </a:p>
          <a:p>
            <a:r>
              <a:rPr lang="en-US" dirty="0"/>
              <a:t>Biological and technical systems, on the other hand, operate using negative feedback to overlook stability and successful performance</a:t>
            </a:r>
            <a:r>
              <a:rPr lang="en-US" dirty="0" smtClean="0"/>
              <a:t>.</a:t>
            </a:r>
          </a:p>
          <a:p>
            <a:r>
              <a:rPr lang="en-US" dirty="0"/>
              <a:t>Financial markets and the agents within, have no interest in the permanence nor the stability of the system, they rather look after the discovery of arbitrage opportunities to be exploited rapidly enough before equilibrium is reached.</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42</a:t>
            </a:fld>
            <a:endParaRPr lang="en-US"/>
          </a:p>
        </p:txBody>
      </p:sp>
    </p:spTree>
    <p:extLst>
      <p:ext uri="{BB962C8B-B14F-4D97-AF65-F5344CB8AC3E}">
        <p14:creationId xmlns:p14="http://schemas.microsoft.com/office/powerpoint/2010/main" val="39155402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S</a:t>
            </a:r>
            <a:r>
              <a:rPr lang="en-US" dirty="0" smtClean="0"/>
              <a:t>tudy </a:t>
            </a:r>
            <a:r>
              <a:rPr lang="en-US" dirty="0"/>
              <a:t>bubbles not as harmful events that need to be anticipated and corrected by forecasters and regulators (with little success), but as self correcting mechanisms that could have beneficial </a:t>
            </a:r>
            <a:r>
              <a:rPr lang="en-US" dirty="0" smtClean="0"/>
              <a:t>effects</a:t>
            </a:r>
          </a:p>
          <a:p>
            <a:pPr lvl="1"/>
            <a:r>
              <a:rPr lang="en-US" u="sng" dirty="0"/>
              <a:t>neurobiologists</a:t>
            </a:r>
            <a:r>
              <a:rPr lang="en-US" dirty="0"/>
              <a:t> have shown that stressful events (not chronic stress) produces </a:t>
            </a:r>
            <a:r>
              <a:rPr lang="en-US" u="sng" dirty="0"/>
              <a:t>neurogenesis</a:t>
            </a:r>
            <a:r>
              <a:rPr lang="en-US" dirty="0"/>
              <a:t>, (proliferation of new brain cells) in the </a:t>
            </a:r>
            <a:r>
              <a:rPr lang="en-US" u="sng" dirty="0"/>
              <a:t>hippocampus</a:t>
            </a:r>
            <a:r>
              <a:rPr lang="en-US" dirty="0"/>
              <a:t>, and in the dorsal </a:t>
            </a:r>
            <a:r>
              <a:rPr lang="en-US" u="sng" dirty="0"/>
              <a:t>dentate</a:t>
            </a:r>
            <a:r>
              <a:rPr lang="en-US" dirty="0"/>
              <a:t> </a:t>
            </a:r>
            <a:r>
              <a:rPr lang="en-US" u="sng" dirty="0" smtClean="0"/>
              <a:t>gyrus</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43</a:t>
            </a:fld>
            <a:endParaRPr lang="en-US"/>
          </a:p>
        </p:txBody>
      </p:sp>
    </p:spTree>
    <p:extLst>
      <p:ext uri="{BB962C8B-B14F-4D97-AF65-F5344CB8AC3E}">
        <p14:creationId xmlns:p14="http://schemas.microsoft.com/office/powerpoint/2010/main" val="38534892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Economics is a mono culture</a:t>
            </a:r>
          </a:p>
          <a:p>
            <a:r>
              <a:rPr lang="en-US" dirty="0" smtClean="0"/>
              <a:t>Of </a:t>
            </a:r>
            <a:r>
              <a:rPr lang="en-US" dirty="0"/>
              <a:t>the interdisciplinary "tale" only economists seems </a:t>
            </a:r>
            <a:r>
              <a:rPr lang="en-US" u="sng" dirty="0" smtClean="0"/>
              <a:t>shamelessly</a:t>
            </a:r>
            <a:r>
              <a:rPr lang="en-US" dirty="0" smtClean="0"/>
              <a:t> </a:t>
            </a:r>
            <a:r>
              <a:rPr lang="en-US" dirty="0"/>
              <a:t>wrong and also truly honest in their </a:t>
            </a:r>
            <a:r>
              <a:rPr lang="en-US" dirty="0" smtClean="0"/>
              <a:t>responses</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44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6359" y="3671538"/>
            <a:ext cx="4848902" cy="2505425"/>
          </a:xfrm>
          <a:prstGeom prst="rect">
            <a:avLst/>
          </a:prstGeom>
        </p:spPr>
      </p:pic>
    </p:spTree>
    <p:extLst>
      <p:ext uri="{BB962C8B-B14F-4D97-AF65-F5344CB8AC3E}">
        <p14:creationId xmlns:p14="http://schemas.microsoft.com/office/powerpoint/2010/main" val="19566962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march of commodification</a:t>
            </a:r>
          </a:p>
        </p:txBody>
      </p:sp>
      <p:sp>
        <p:nvSpPr>
          <p:cNvPr id="3" name="Content Placeholder 2"/>
          <p:cNvSpPr>
            <a:spLocks noGrp="1"/>
          </p:cNvSpPr>
          <p:nvPr>
            <p:ph idx="1"/>
          </p:nvPr>
        </p:nvSpPr>
        <p:spPr/>
        <p:txBody>
          <a:bodyPr/>
          <a:lstStyle/>
          <a:p>
            <a:r>
              <a:rPr lang="en-US" dirty="0"/>
              <a:t>The march of </a:t>
            </a:r>
            <a:r>
              <a:rPr lang="en-US" u="sng" dirty="0"/>
              <a:t>commodification</a:t>
            </a:r>
            <a:r>
              <a:rPr lang="en-US" dirty="0"/>
              <a:t> aka exchange vale, against experiential or use value, the inexorable march of the commodity that takes over all goods to </a:t>
            </a:r>
            <a:r>
              <a:rPr lang="en-US" u="sng" dirty="0"/>
              <a:t>commodify</a:t>
            </a:r>
            <a:r>
              <a:rPr lang="en-US" dirty="0"/>
              <a:t> </a:t>
            </a:r>
            <a:r>
              <a:rPr lang="en-US" dirty="0" smtClean="0"/>
              <a:t>them</a:t>
            </a:r>
          </a:p>
          <a:p>
            <a:r>
              <a:rPr lang="en-US" u="sng" dirty="0"/>
              <a:t>commodification</a:t>
            </a:r>
            <a:r>
              <a:rPr lang="en-US" dirty="0"/>
              <a:t> is the force that drives capitalism</a:t>
            </a:r>
            <a:r>
              <a:rPr lang="en-US" dirty="0" smtClean="0"/>
              <a:t>.</a:t>
            </a:r>
          </a:p>
          <a:p>
            <a:r>
              <a:rPr lang="en-US" dirty="0" smtClean="0"/>
              <a:t>Ideally</a:t>
            </a:r>
            <a:r>
              <a:rPr lang="en-US" dirty="0"/>
              <a:t>, capitalism would like to take </a:t>
            </a:r>
            <a:r>
              <a:rPr lang="en-US" u="sng" dirty="0" err="1"/>
              <a:t>labour</a:t>
            </a:r>
            <a:r>
              <a:rPr lang="en-US" dirty="0"/>
              <a:t> out of </a:t>
            </a:r>
            <a:r>
              <a:rPr lang="en-US" u="sng" dirty="0" err="1"/>
              <a:t>labourers</a:t>
            </a:r>
            <a:r>
              <a:rPr lang="en-US" dirty="0"/>
              <a:t> to do not have to deal with them (perfect </a:t>
            </a:r>
            <a:r>
              <a:rPr lang="en-US" u="sng" dirty="0"/>
              <a:t>commodification</a:t>
            </a:r>
            <a:r>
              <a:rPr lang="en-US" dirty="0"/>
              <a:t>) </a:t>
            </a:r>
            <a:r>
              <a:rPr lang="en-US" dirty="0" smtClean="0"/>
              <a:t>the iron law of capitalism is </a:t>
            </a:r>
            <a:r>
              <a:rPr lang="en-US" u="sng" dirty="0" smtClean="0"/>
              <a:t>commodification</a:t>
            </a:r>
          </a:p>
          <a:p>
            <a:r>
              <a:rPr lang="en-US" u="sng" dirty="0" smtClean="0"/>
              <a:t>Through </a:t>
            </a:r>
            <a:r>
              <a:rPr lang="en-US" u="sng" dirty="0" smtClean="0"/>
              <a:t>technology, </a:t>
            </a:r>
            <a:r>
              <a:rPr lang="en-US" u="sng" dirty="0" err="1" smtClean="0"/>
              <a:t>labour</a:t>
            </a:r>
            <a:r>
              <a:rPr lang="en-US" dirty="0" smtClean="0"/>
              <a:t> </a:t>
            </a:r>
            <a:r>
              <a:rPr lang="en-US" dirty="0"/>
              <a:t>can be effectively taken from </a:t>
            </a:r>
            <a:r>
              <a:rPr lang="en-US" u="sng" dirty="0" err="1"/>
              <a:t>labourers</a:t>
            </a:r>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45</a:t>
            </a:fld>
            <a:endParaRPr lang="en-US"/>
          </a:p>
        </p:txBody>
      </p:sp>
    </p:spTree>
    <p:extLst>
      <p:ext uri="{BB962C8B-B14F-4D97-AF65-F5344CB8AC3E}">
        <p14:creationId xmlns:p14="http://schemas.microsoft.com/office/powerpoint/2010/main" val="35132436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Goods are commodities, </a:t>
            </a:r>
            <a:r>
              <a:rPr lang="en-US" dirty="0" smtClean="0"/>
              <a:t>they are </a:t>
            </a:r>
            <a:r>
              <a:rPr lang="en-US" dirty="0"/>
              <a:t>exchanged. </a:t>
            </a:r>
            <a:endParaRPr lang="en-US" dirty="0" smtClean="0"/>
          </a:p>
          <a:p>
            <a:r>
              <a:rPr lang="en-US" dirty="0" smtClean="0"/>
              <a:t>Money </a:t>
            </a:r>
            <a:r>
              <a:rPr lang="en-US" dirty="0"/>
              <a:t>is a good and a commodity, it has a price and can be traded</a:t>
            </a:r>
            <a:r>
              <a:rPr lang="en-US" dirty="0" smtClean="0"/>
              <a:t>.</a:t>
            </a:r>
          </a:p>
          <a:p>
            <a:pPr lvl="1"/>
            <a:r>
              <a:rPr lang="en-US" dirty="0" smtClean="0"/>
              <a:t>The price of money is the interest rate</a:t>
            </a:r>
          </a:p>
          <a:p>
            <a:r>
              <a:rPr lang="en-US" dirty="0" smtClean="0"/>
              <a:t>But money </a:t>
            </a:r>
            <a:r>
              <a:rPr lang="en-US" dirty="0"/>
              <a:t>is not as other </a:t>
            </a:r>
            <a:r>
              <a:rPr lang="en-US" dirty="0" smtClean="0"/>
              <a:t>commodities</a:t>
            </a:r>
          </a:p>
          <a:p>
            <a:pPr lvl="1"/>
            <a:r>
              <a:rPr lang="en-US" dirty="0" smtClean="0"/>
              <a:t>If I got potatoes </a:t>
            </a:r>
            <a:r>
              <a:rPr lang="en-US" dirty="0"/>
              <a:t>and nobody want them, if I want to clear up my stock just reduce the </a:t>
            </a:r>
            <a:r>
              <a:rPr lang="en-US" dirty="0" smtClean="0"/>
              <a:t>price</a:t>
            </a:r>
          </a:p>
          <a:p>
            <a:pPr lvl="1"/>
            <a:r>
              <a:rPr lang="en-US" dirty="0" smtClean="0"/>
              <a:t>But </a:t>
            </a:r>
            <a:r>
              <a:rPr lang="en-US" dirty="0"/>
              <a:t>money price is psychological, the more I cheapen the price the more the other think it is </a:t>
            </a:r>
            <a:r>
              <a:rPr lang="en-US" dirty="0" smtClean="0"/>
              <a:t>preferable </a:t>
            </a:r>
            <a:r>
              <a:rPr lang="en-US" dirty="0"/>
              <a:t>to keep </a:t>
            </a:r>
            <a:r>
              <a:rPr lang="en-US" dirty="0" smtClean="0"/>
              <a:t>it</a:t>
            </a:r>
          </a:p>
          <a:p>
            <a:pPr lvl="1"/>
            <a:r>
              <a:rPr lang="en-US" dirty="0"/>
              <a:t>M</a:t>
            </a:r>
            <a:r>
              <a:rPr lang="en-US" dirty="0" smtClean="0"/>
              <a:t>oney </a:t>
            </a:r>
            <a:r>
              <a:rPr lang="en-US" dirty="0"/>
              <a:t>is a second order commodity, that is, the decision of save or invest is always about future flow </a:t>
            </a:r>
            <a:r>
              <a:rPr lang="en-US" dirty="0" smtClean="0"/>
              <a:t>cash</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46</a:t>
            </a:fld>
            <a:endParaRPr lang="en-US"/>
          </a:p>
        </p:txBody>
      </p:sp>
    </p:spTree>
    <p:extLst>
      <p:ext uri="{BB962C8B-B14F-4D97-AF65-F5344CB8AC3E}">
        <p14:creationId xmlns:p14="http://schemas.microsoft.com/office/powerpoint/2010/main" val="28107763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Savers and investor are the same thing, they are both </a:t>
            </a:r>
            <a:r>
              <a:rPr lang="en-US" dirty="0" smtClean="0"/>
              <a:t>lenders, the Saver lends to herself and the </a:t>
            </a:r>
            <a:r>
              <a:rPr lang="en-US" dirty="0"/>
              <a:t>investor to someone </a:t>
            </a:r>
            <a:r>
              <a:rPr lang="en-US" dirty="0" smtClean="0"/>
              <a:t>else.</a:t>
            </a:r>
          </a:p>
          <a:p>
            <a:r>
              <a:rPr lang="en-US" dirty="0"/>
              <a:t>Economic or financial decision making what really matters is the </a:t>
            </a:r>
            <a:r>
              <a:rPr lang="en-US" u="sng" dirty="0"/>
              <a:t>other's</a:t>
            </a:r>
            <a:r>
              <a:rPr lang="en-US" dirty="0"/>
              <a:t> people mind problem</a:t>
            </a:r>
          </a:p>
          <a:p>
            <a:r>
              <a:rPr lang="en-US" dirty="0" smtClean="0"/>
              <a:t>That is why economics is SO HARD</a:t>
            </a:r>
          </a:p>
          <a:p>
            <a:pPr lvl="1"/>
            <a:r>
              <a:rPr lang="en-US" dirty="0"/>
              <a:t>Planck confessed to Keynes that in his early life had thought of studying economics, but had found it too difficult!</a:t>
            </a:r>
          </a:p>
          <a:p>
            <a:pPr lvl="1"/>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47</a:t>
            </a:fld>
            <a:endParaRPr lang="en-US"/>
          </a:p>
        </p:txBody>
      </p:sp>
    </p:spTree>
    <p:extLst>
      <p:ext uri="{BB962C8B-B14F-4D97-AF65-F5344CB8AC3E}">
        <p14:creationId xmlns:p14="http://schemas.microsoft.com/office/powerpoint/2010/main" val="11388083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48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501" y="2161997"/>
            <a:ext cx="6244962" cy="3993173"/>
          </a:xfrm>
          <a:prstGeom prst="rect">
            <a:avLst/>
          </a:prstGeom>
        </p:spPr>
      </p:pic>
    </p:spTree>
    <p:extLst>
      <p:ext uri="{BB962C8B-B14F-4D97-AF65-F5344CB8AC3E}">
        <p14:creationId xmlns:p14="http://schemas.microsoft.com/office/powerpoint/2010/main" val="8956257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49</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9520" y="2080249"/>
            <a:ext cx="4800190" cy="3408135"/>
          </a:xfrm>
          <a:prstGeom prst="rect">
            <a:avLst/>
          </a:prstGeom>
        </p:spPr>
      </p:pic>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126841"/>
            <a:ext cx="4702060" cy="3314953"/>
          </a:xfrm>
        </p:spPr>
      </p:pic>
      <p:sp>
        <p:nvSpPr>
          <p:cNvPr id="17" name="Rectangle 16"/>
          <p:cNvSpPr/>
          <p:nvPr/>
        </p:nvSpPr>
        <p:spPr>
          <a:xfrm>
            <a:off x="5654148" y="5737701"/>
            <a:ext cx="1059649" cy="369332"/>
          </a:xfrm>
          <a:prstGeom prst="rect">
            <a:avLst/>
          </a:prstGeom>
        </p:spPr>
        <p:txBody>
          <a:bodyPr wrap="none">
            <a:spAutoFit/>
          </a:bodyPr>
          <a:lstStyle/>
          <a:p>
            <a:r>
              <a:rPr lang="en-US" dirty="0" smtClean="0"/>
              <a:t>VIX Index</a:t>
            </a:r>
            <a:endParaRPr lang="en-US" dirty="0"/>
          </a:p>
        </p:txBody>
      </p:sp>
    </p:spTree>
    <p:extLst>
      <p:ext uri="{BB962C8B-B14F-4D97-AF65-F5344CB8AC3E}">
        <p14:creationId xmlns:p14="http://schemas.microsoft.com/office/powerpoint/2010/main" val="2497107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57200" lvl="1" indent="0">
              <a:buNone/>
            </a:pPr>
            <a:r>
              <a:rPr lang="en-US" dirty="0"/>
              <a:t>Power transfer from Church to the incipient nation state</a:t>
            </a:r>
          </a:p>
          <a:p>
            <a:pPr lvl="5"/>
            <a:endParaRPr lang="en-US" dirty="0" smtClean="0"/>
          </a:p>
          <a:p>
            <a:pPr lvl="7"/>
            <a:r>
              <a:rPr lang="en-US" dirty="0" smtClean="0"/>
              <a:t>England </a:t>
            </a:r>
            <a:r>
              <a:rPr lang="en-US" dirty="0"/>
              <a:t>under Henry VIII becomes a free trade zone (remove tariffs)</a:t>
            </a:r>
          </a:p>
          <a:p>
            <a:pPr lvl="7"/>
            <a:r>
              <a:rPr lang="en-US" dirty="0" err="1"/>
              <a:t>Standarize</a:t>
            </a:r>
            <a:r>
              <a:rPr lang="en-US" dirty="0"/>
              <a:t> weights and  measures to facilitate trade (still anthropomorphic)</a:t>
            </a:r>
          </a:p>
          <a:p>
            <a:pPr lvl="7"/>
            <a:r>
              <a:rPr lang="en-US" dirty="0"/>
              <a:t>Dissolution of monasteries and distribution of land through sales and titles to the gentry</a:t>
            </a:r>
          </a:p>
          <a:p>
            <a:pPr lvl="7"/>
            <a:r>
              <a:rPr lang="en-US" dirty="0"/>
              <a:t>Private property , land more productive generating more revenues to the state rather than the church</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98094"/>
            <a:ext cx="3434577" cy="4336881"/>
          </a:xfrm>
          <a:prstGeom prst="rect">
            <a:avLst/>
          </a:prstGeom>
        </p:spPr>
      </p:pic>
      <p:sp>
        <p:nvSpPr>
          <p:cNvPr id="6" name="Footer Placeholder 5"/>
          <p:cNvSpPr>
            <a:spLocks noGrp="1"/>
          </p:cNvSpPr>
          <p:nvPr>
            <p:ph type="ftr" sz="quarter" idx="11"/>
          </p:nvPr>
        </p:nvSpPr>
        <p:spPr/>
        <p:txBody>
          <a:bodyPr/>
          <a:lstStyle/>
          <a:p>
            <a:r>
              <a:rPr lang="en-US" smtClean="0"/>
              <a:t>@gomezramirez_ac</a:t>
            </a:r>
            <a:endParaRPr lang="en-US"/>
          </a:p>
        </p:txBody>
      </p:sp>
      <p:sp>
        <p:nvSpPr>
          <p:cNvPr id="7" name="Slide Number Placeholder 6"/>
          <p:cNvSpPr>
            <a:spLocks noGrp="1"/>
          </p:cNvSpPr>
          <p:nvPr>
            <p:ph type="sldNum" sz="quarter" idx="12"/>
          </p:nvPr>
        </p:nvSpPr>
        <p:spPr/>
        <p:txBody>
          <a:bodyPr/>
          <a:lstStyle/>
          <a:p>
            <a:fld id="{66F30CF4-8DF8-488E-984B-CFB69781EB8E}" type="slidenum">
              <a:rPr lang="en-US" smtClean="0"/>
              <a:t>5</a:t>
            </a:fld>
            <a:endParaRPr lang="en-US"/>
          </a:p>
        </p:txBody>
      </p:sp>
    </p:spTree>
    <p:extLst>
      <p:ext uri="{BB962C8B-B14F-4D97-AF65-F5344CB8AC3E}">
        <p14:creationId xmlns:p14="http://schemas.microsoft.com/office/powerpoint/2010/main" val="21579333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Coda: Is technology killing capitalism?</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50</a:t>
            </a:fld>
            <a:endParaRPr lang="en-US"/>
          </a:p>
        </p:txBody>
      </p:sp>
    </p:spTree>
    <p:extLst>
      <p:ext uri="{BB962C8B-B14F-4D97-AF65-F5344CB8AC3E}">
        <p14:creationId xmlns:p14="http://schemas.microsoft.com/office/powerpoint/2010/main" val="38713834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Capitalism </a:t>
            </a:r>
            <a:r>
              <a:rPr lang="en-US" dirty="0"/>
              <a:t>had socialism as its intellectual rival or dancing partner. The conditions have changed, not through ideology but </a:t>
            </a:r>
            <a:r>
              <a:rPr lang="en-US" dirty="0" smtClean="0"/>
              <a:t>through</a:t>
            </a:r>
            <a:r>
              <a:rPr lang="en-US" dirty="0"/>
              <a:t> </a:t>
            </a:r>
            <a:r>
              <a:rPr lang="en-US" u="sng" dirty="0" smtClean="0"/>
              <a:t>technology</a:t>
            </a:r>
          </a:p>
          <a:p>
            <a:r>
              <a:rPr lang="en-US" dirty="0"/>
              <a:t>The IT will do what the left has failed to do, OVERTHROW </a:t>
            </a:r>
            <a:r>
              <a:rPr lang="en-US" dirty="0" smtClean="0"/>
              <a:t>capitalism</a:t>
            </a:r>
            <a:endParaRPr lang="en-US" u="sng" dirty="0" smtClean="0"/>
          </a:p>
          <a:p>
            <a:r>
              <a:rPr lang="en-US" dirty="0" smtClean="0"/>
              <a:t>Software is EATING the WORLD (Marc Andreesen)</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51</a:t>
            </a:fld>
            <a:endParaRPr lang="en-US"/>
          </a:p>
        </p:txBody>
      </p:sp>
    </p:spTree>
    <p:extLst>
      <p:ext uri="{BB962C8B-B14F-4D97-AF65-F5344CB8AC3E}">
        <p14:creationId xmlns:p14="http://schemas.microsoft.com/office/powerpoint/2010/main" val="41371249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Software spends far more of its time in a LOOP.</a:t>
            </a:r>
          </a:p>
          <a:p>
            <a:r>
              <a:rPr lang="en-US" dirty="0"/>
              <a:t>Crafts professions are based on the loop, the repetitive pattern to the pursue of expertise (coders, pilots, surgeons) so do work (loop) to acquire some expertise and feed our families.</a:t>
            </a:r>
          </a:p>
          <a:p>
            <a:r>
              <a:rPr lang="en-US" dirty="0"/>
              <a:t>Software is threatening not only low value repetitions but also high value REPETITION BEHAVIOR.</a:t>
            </a:r>
          </a:p>
          <a:p>
            <a:pPr lvl="1"/>
            <a:r>
              <a:rPr lang="en-US" dirty="0"/>
              <a:t>A radiologist who has been trained for many years in order to make tricky diagnosis potentially will be obviated by a "deep learning“</a:t>
            </a:r>
          </a:p>
          <a:p>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52</a:t>
            </a:fld>
            <a:endParaRPr lang="en-US"/>
          </a:p>
        </p:txBody>
      </p:sp>
    </p:spTree>
    <p:extLst>
      <p:ext uri="{BB962C8B-B14F-4D97-AF65-F5344CB8AC3E}">
        <p14:creationId xmlns:p14="http://schemas.microsoft.com/office/powerpoint/2010/main" val="6933114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Professions that were not a zero sum game (you might not need to be the best doctor, just someone that knows ho to fix a leg) are indeed now following the same non-consensus approach, with purely survival gains.</a:t>
            </a:r>
          </a:p>
          <a:p>
            <a:r>
              <a:rPr lang="en-US" dirty="0"/>
              <a:t>The only place where humans have some edge over machines, creativity spark, singular act, creation.</a:t>
            </a:r>
          </a:p>
          <a:p>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53</a:t>
            </a:fld>
            <a:endParaRPr lang="en-US"/>
          </a:p>
        </p:txBody>
      </p:sp>
    </p:spTree>
    <p:extLst>
      <p:ext uri="{BB962C8B-B14F-4D97-AF65-F5344CB8AC3E}">
        <p14:creationId xmlns:p14="http://schemas.microsoft.com/office/powerpoint/2010/main" val="13006823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Alternatives for a better future</a:t>
            </a:r>
          </a:p>
          <a:p>
            <a:pPr lvl="1"/>
            <a:r>
              <a:rPr lang="en-US" dirty="0" smtClean="0"/>
              <a:t>Change the OS of the economy from </a:t>
            </a:r>
            <a:r>
              <a:rPr lang="en-US" dirty="0"/>
              <a:t>going from an extractive to a distributive </a:t>
            </a:r>
            <a:r>
              <a:rPr lang="en-US" dirty="0" smtClean="0"/>
              <a:t>model</a:t>
            </a:r>
          </a:p>
          <a:p>
            <a:pPr lvl="1"/>
            <a:r>
              <a:rPr lang="en-US" dirty="0"/>
              <a:t>Amazon owned by its sellers, Uber owned by its drivers, and Facebook is owned by the people who create its </a:t>
            </a:r>
            <a:r>
              <a:rPr lang="en-US" dirty="0" smtClean="0"/>
              <a:t>content</a:t>
            </a:r>
          </a:p>
          <a:p>
            <a:pPr lvl="1"/>
            <a:r>
              <a:rPr lang="en-US" dirty="0"/>
              <a:t>Reject platform monopolies like Uber in favor of distributed, worker-owned co-ops, orchestrated through collective authentication systems </a:t>
            </a:r>
            <a:r>
              <a:rPr lang="en-US" dirty="0" smtClean="0"/>
              <a:t>like </a:t>
            </a:r>
            <a:r>
              <a:rPr lang="en-US" dirty="0" err="1" smtClean="0"/>
              <a:t>blockchain</a:t>
            </a:r>
            <a:r>
              <a:rPr lang="en-US" dirty="0" smtClean="0"/>
              <a:t> </a:t>
            </a:r>
            <a:r>
              <a:rPr lang="en-US" dirty="0" err="1" smtClean="0"/>
              <a:t>ing</a:t>
            </a:r>
            <a:r>
              <a:rPr lang="en-US" dirty="0" smtClean="0"/>
              <a:t> digital distributed payment system (crypto currencies)</a:t>
            </a:r>
          </a:p>
          <a:p>
            <a:pPr lvl="1"/>
            <a:r>
              <a:rPr lang="en-US" u="sng" dirty="0"/>
              <a:t>crypto</a:t>
            </a:r>
            <a:r>
              <a:rPr lang="en-US" dirty="0"/>
              <a:t> currency </a:t>
            </a:r>
            <a:r>
              <a:rPr lang="en-US" dirty="0" smtClean="0"/>
              <a:t>endogenous algorithms </a:t>
            </a:r>
            <a:r>
              <a:rPr lang="en-US" dirty="0"/>
              <a:t>built in so when recession hits the increment the money supply and to contract later on without having political agendas of people at the helm</a:t>
            </a:r>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54</a:t>
            </a:fld>
            <a:endParaRPr lang="en-US"/>
          </a:p>
        </p:txBody>
      </p:sp>
    </p:spTree>
    <p:extLst>
      <p:ext uri="{BB962C8B-B14F-4D97-AF65-F5344CB8AC3E}">
        <p14:creationId xmlns:p14="http://schemas.microsoft.com/office/powerpoint/2010/main" val="34615301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55</a:t>
            </a:fld>
            <a:endParaRPr lang="en-US"/>
          </a:p>
        </p:txBody>
      </p:sp>
    </p:spTree>
    <p:extLst>
      <p:ext uri="{BB962C8B-B14F-4D97-AF65-F5344CB8AC3E}">
        <p14:creationId xmlns:p14="http://schemas.microsoft.com/office/powerpoint/2010/main" val="16418569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9830" y="2657557"/>
            <a:ext cx="7388114" cy="2182071"/>
          </a:xfrm>
        </p:spPr>
      </p:pic>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56</a:t>
            </a:fld>
            <a:endParaRPr lang="en-US"/>
          </a:p>
        </p:txBody>
      </p:sp>
    </p:spTree>
    <p:extLst>
      <p:ext uri="{BB962C8B-B14F-4D97-AF65-F5344CB8AC3E}">
        <p14:creationId xmlns:p14="http://schemas.microsoft.com/office/powerpoint/2010/main" val="577483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960" y="365125"/>
            <a:ext cx="7389681" cy="5648164"/>
          </a:xfrm>
          <a:prstGeom prst="rect">
            <a:avLst/>
          </a:prstGeom>
        </p:spPr>
      </p:pic>
      <p:sp>
        <p:nvSpPr>
          <p:cNvPr id="5" name="Rectangle 4"/>
          <p:cNvSpPr/>
          <p:nvPr/>
        </p:nvSpPr>
        <p:spPr>
          <a:xfrm>
            <a:off x="3048000" y="5941219"/>
            <a:ext cx="6096000" cy="923330"/>
          </a:xfrm>
          <a:prstGeom prst="rect">
            <a:avLst/>
          </a:prstGeom>
        </p:spPr>
        <p:txBody>
          <a:bodyPr>
            <a:spAutoFit/>
          </a:bodyPr>
          <a:lstStyle/>
          <a:p>
            <a:r>
              <a:rPr lang="en-US" dirty="0"/>
              <a:t>The treaty of Westphalia (</a:t>
            </a:r>
            <a:r>
              <a:rPr lang="en-US" dirty="0" smtClean="0"/>
              <a:t>1648) Put </a:t>
            </a:r>
            <a:r>
              <a:rPr lang="en-US" dirty="0"/>
              <a:t>an end to the 30 years war, Habsburgs tried to impose Roman Catholicism on their Protestant subjects in Bohemia</a:t>
            </a:r>
          </a:p>
        </p:txBody>
      </p:sp>
      <p:sp>
        <p:nvSpPr>
          <p:cNvPr id="6" name="Footer Placeholder 5"/>
          <p:cNvSpPr>
            <a:spLocks noGrp="1"/>
          </p:cNvSpPr>
          <p:nvPr>
            <p:ph type="ftr" sz="quarter" idx="11"/>
          </p:nvPr>
        </p:nvSpPr>
        <p:spPr/>
        <p:txBody>
          <a:bodyPr/>
          <a:lstStyle/>
          <a:p>
            <a:r>
              <a:rPr lang="en-US" smtClean="0"/>
              <a:t>@gomezramirez_ac</a:t>
            </a:r>
            <a:endParaRPr lang="en-US"/>
          </a:p>
        </p:txBody>
      </p:sp>
      <p:sp>
        <p:nvSpPr>
          <p:cNvPr id="7" name="Slide Number Placeholder 6"/>
          <p:cNvSpPr>
            <a:spLocks noGrp="1"/>
          </p:cNvSpPr>
          <p:nvPr>
            <p:ph type="sldNum" sz="quarter" idx="12"/>
          </p:nvPr>
        </p:nvSpPr>
        <p:spPr/>
        <p:txBody>
          <a:bodyPr/>
          <a:lstStyle/>
          <a:p>
            <a:fld id="{66F30CF4-8DF8-488E-984B-CFB69781EB8E}" type="slidenum">
              <a:rPr lang="en-US" smtClean="0"/>
              <a:t>6</a:t>
            </a:fld>
            <a:endParaRPr lang="en-US"/>
          </a:p>
        </p:txBody>
      </p:sp>
    </p:spTree>
    <p:extLst>
      <p:ext uri="{BB962C8B-B14F-4D97-AF65-F5344CB8AC3E}">
        <p14:creationId xmlns:p14="http://schemas.microsoft.com/office/powerpoint/2010/main" val="3629676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Westphalian sovereignty or State sovereignty </a:t>
            </a:r>
          </a:p>
          <a:p>
            <a:pPr lvl="1"/>
            <a:r>
              <a:rPr lang="en-US" dirty="0"/>
              <a:t>P</a:t>
            </a:r>
            <a:r>
              <a:rPr lang="en-US" dirty="0" smtClean="0"/>
              <a:t>rinciple of </a:t>
            </a:r>
            <a:r>
              <a:rPr lang="en-US" dirty="0" smtClean="0">
                <a:hlinkClick r:id="rId3" tooltip="International law"/>
              </a:rPr>
              <a:t>international law</a:t>
            </a:r>
            <a:r>
              <a:rPr lang="en-US" dirty="0" smtClean="0"/>
              <a:t> that each </a:t>
            </a:r>
            <a:r>
              <a:rPr lang="en-US" dirty="0" smtClean="0">
                <a:hlinkClick r:id="rId4" tooltip="Nation-state"/>
              </a:rPr>
              <a:t>nation-state</a:t>
            </a:r>
            <a:r>
              <a:rPr lang="en-US" dirty="0" smtClean="0"/>
              <a:t> has </a:t>
            </a:r>
            <a:r>
              <a:rPr lang="en-US" dirty="0" smtClean="0">
                <a:hlinkClick r:id="rId5" tooltip="Sovereignty"/>
              </a:rPr>
              <a:t>sovereignty</a:t>
            </a:r>
            <a:r>
              <a:rPr lang="en-US" dirty="0" smtClean="0"/>
              <a:t> over its territory and domestic affairs, to the exclusion of all external powers, on the principle of non-interference in another country's domestic affairs, and that each state (no matter how large or small) is equal in international law</a:t>
            </a:r>
          </a:p>
          <a:p>
            <a:pPr lvl="1"/>
            <a:r>
              <a:rPr lang="en-US" dirty="0" smtClean="0"/>
              <a:t>The "Westphalian" doctrine of states as independent agents was bolstered by the rise in 19th century thought of </a:t>
            </a:r>
            <a:r>
              <a:rPr lang="en-US" dirty="0" smtClean="0">
                <a:hlinkClick r:id="rId6" tooltip="Nationalism"/>
              </a:rPr>
              <a:t>nationalism</a:t>
            </a:r>
            <a:r>
              <a:rPr lang="en-US" dirty="0" smtClean="0"/>
              <a:t>, under which legitimate </a:t>
            </a:r>
            <a:r>
              <a:rPr lang="en-US" dirty="0" smtClean="0">
                <a:hlinkClick r:id="rId7" tooltip="Sovereign state"/>
              </a:rPr>
              <a:t>states</a:t>
            </a:r>
            <a:r>
              <a:rPr lang="en-US" dirty="0" smtClean="0"/>
              <a:t> were assumed to correspond to </a:t>
            </a:r>
            <a:r>
              <a:rPr lang="en-US" i="1" dirty="0" smtClean="0">
                <a:hlinkClick r:id="rId8" tooltip="Nations"/>
              </a:rPr>
              <a:t>nations</a:t>
            </a:r>
            <a:r>
              <a:rPr lang="en-US" dirty="0" smtClean="0"/>
              <a:t>—groups of people united by language and culture.</a:t>
            </a:r>
          </a:p>
          <a:p>
            <a:pPr lvl="1"/>
            <a:endParaRPr lang="en-US" dirty="0"/>
          </a:p>
        </p:txBody>
      </p:sp>
      <p:sp>
        <p:nvSpPr>
          <p:cNvPr id="4" name="Footer Placeholder 3"/>
          <p:cNvSpPr>
            <a:spLocks noGrp="1"/>
          </p:cNvSpPr>
          <p:nvPr>
            <p:ph type="ftr" sz="quarter" idx="11"/>
          </p:nvPr>
        </p:nvSpPr>
        <p:spPr/>
        <p:txBody>
          <a:bodyPr/>
          <a:lstStyle/>
          <a:p>
            <a:r>
              <a:rPr lang="en-US" smtClean="0"/>
              <a:t>@gomezramirez_ac</a:t>
            </a:r>
            <a:endParaRPr lang="en-US"/>
          </a:p>
        </p:txBody>
      </p:sp>
      <p:sp>
        <p:nvSpPr>
          <p:cNvPr id="5" name="Slide Number Placeholder 4"/>
          <p:cNvSpPr>
            <a:spLocks noGrp="1"/>
          </p:cNvSpPr>
          <p:nvPr>
            <p:ph type="sldNum" sz="quarter" idx="12"/>
          </p:nvPr>
        </p:nvSpPr>
        <p:spPr/>
        <p:txBody>
          <a:bodyPr/>
          <a:lstStyle/>
          <a:p>
            <a:fld id="{66F30CF4-8DF8-488E-984B-CFB69781EB8E}" type="slidenum">
              <a:rPr lang="en-US" smtClean="0"/>
              <a:t>7</a:t>
            </a:fld>
            <a:endParaRPr lang="en-US"/>
          </a:p>
        </p:txBody>
      </p:sp>
    </p:spTree>
    <p:extLst>
      <p:ext uri="{BB962C8B-B14F-4D97-AF65-F5344CB8AC3E}">
        <p14:creationId xmlns:p14="http://schemas.microsoft.com/office/powerpoint/2010/main" val="254900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7"/>
            <a:r>
              <a:rPr lang="en-US" sz="2400" dirty="0" smtClean="0">
                <a:hlinkClick r:id="rId2" tooltip="Globalization"/>
              </a:rPr>
              <a:t>globalization</a:t>
            </a:r>
            <a:r>
              <a:rPr lang="en-US" sz="2400" dirty="0" smtClean="0"/>
              <a:t> had made the Westphalian approach anachronistic</a:t>
            </a:r>
          </a:p>
          <a:p>
            <a:pPr lvl="7"/>
            <a:r>
              <a:rPr lang="en-US" sz="2400" dirty="0"/>
              <a:t>T</a:t>
            </a:r>
            <a:r>
              <a:rPr lang="en-US" sz="2400" dirty="0" smtClean="0"/>
              <a:t>ransfer of nation-state sovereign rights to supranational (European)</a:t>
            </a:r>
          </a:p>
          <a:p>
            <a:pPr lvl="7"/>
            <a:r>
              <a:rPr lang="en-US" sz="2400" dirty="0"/>
              <a:t>T</a:t>
            </a:r>
            <a:r>
              <a:rPr lang="en-US" sz="2400" dirty="0" smtClean="0"/>
              <a:t>he notion of the state as a unitary agent can not betaken as axiomatic</a:t>
            </a:r>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25625"/>
            <a:ext cx="2925270" cy="5252035"/>
          </a:xfrm>
          <a:prstGeom prst="rect">
            <a:avLst/>
          </a:prstGeom>
        </p:spPr>
      </p:pic>
      <p:sp>
        <p:nvSpPr>
          <p:cNvPr id="5" name="Footer Placeholder 4"/>
          <p:cNvSpPr>
            <a:spLocks noGrp="1"/>
          </p:cNvSpPr>
          <p:nvPr>
            <p:ph type="ftr" sz="quarter" idx="11"/>
          </p:nvPr>
        </p:nvSpPr>
        <p:spPr/>
        <p:txBody>
          <a:bodyPr/>
          <a:lstStyle/>
          <a:p>
            <a:r>
              <a:rPr lang="en-US" smtClean="0"/>
              <a:t>@gomezramirez_ac</a:t>
            </a:r>
            <a:endParaRPr lang="en-US"/>
          </a:p>
        </p:txBody>
      </p:sp>
      <p:sp>
        <p:nvSpPr>
          <p:cNvPr id="6" name="Slide Number Placeholder 5"/>
          <p:cNvSpPr>
            <a:spLocks noGrp="1"/>
          </p:cNvSpPr>
          <p:nvPr>
            <p:ph type="sldNum" sz="quarter" idx="12"/>
          </p:nvPr>
        </p:nvSpPr>
        <p:spPr/>
        <p:txBody>
          <a:bodyPr/>
          <a:lstStyle/>
          <a:p>
            <a:fld id="{66F30CF4-8DF8-488E-984B-CFB69781EB8E}" type="slidenum">
              <a:rPr lang="en-US" smtClean="0"/>
              <a:t>8</a:t>
            </a:fld>
            <a:endParaRPr lang="en-US"/>
          </a:p>
        </p:txBody>
      </p:sp>
    </p:spTree>
    <p:extLst>
      <p:ext uri="{BB962C8B-B14F-4D97-AF65-F5344CB8AC3E}">
        <p14:creationId xmlns:p14="http://schemas.microsoft.com/office/powerpoint/2010/main" val="3192154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u="sng" dirty="0" smtClean="0"/>
              <a:t>The Social Contract</a:t>
            </a:r>
          </a:p>
          <a:p>
            <a:r>
              <a:rPr lang="en-US" u="sng" dirty="0" smtClean="0"/>
              <a:t>Magna</a:t>
            </a:r>
            <a:r>
              <a:rPr lang="en-US" dirty="0" smtClean="0"/>
              <a:t> </a:t>
            </a:r>
            <a:r>
              <a:rPr lang="en-US" u="sng" dirty="0"/>
              <a:t>carta</a:t>
            </a:r>
            <a:r>
              <a:rPr lang="en-US" dirty="0"/>
              <a:t> is a contract of the barons to limit the power of the kings over the barons' plebes </a:t>
            </a:r>
            <a:r>
              <a:rPr lang="en-US" dirty="0" smtClean="0"/>
              <a:t>peasants</a:t>
            </a:r>
          </a:p>
          <a:p>
            <a:r>
              <a:rPr lang="en-US" dirty="0" smtClean="0"/>
              <a:t>Later on, </a:t>
            </a:r>
            <a:r>
              <a:rPr lang="en-US" dirty="0"/>
              <a:t>merchants who had no political power </a:t>
            </a:r>
            <a:r>
              <a:rPr lang="en-US" dirty="0" smtClean="0"/>
              <a:t>first </a:t>
            </a:r>
            <a:r>
              <a:rPr lang="en-US" dirty="0"/>
              <a:t>a</a:t>
            </a:r>
            <a:r>
              <a:rPr lang="en-US" dirty="0" smtClean="0"/>
              <a:t>nd </a:t>
            </a:r>
            <a:r>
              <a:rPr lang="en-US" dirty="0"/>
              <a:t>then the proletariat after the enclosure laws began to organize</a:t>
            </a:r>
            <a:r>
              <a:rPr lang="en-US" dirty="0" smtClean="0"/>
              <a:t>.</a:t>
            </a:r>
          </a:p>
          <a:p>
            <a:r>
              <a:rPr lang="en-US" dirty="0" smtClean="0"/>
              <a:t>At last, the state </a:t>
            </a:r>
            <a:r>
              <a:rPr lang="en-US" dirty="0"/>
              <a:t>emerges as a mechanism to avoid conflict among the incumbent, reduce class tension</a:t>
            </a:r>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@gomezramirez_ac</a:t>
            </a:r>
            <a:endParaRPr lang="en-US"/>
          </a:p>
        </p:txBody>
      </p:sp>
      <p:sp>
        <p:nvSpPr>
          <p:cNvPr id="6" name="Slide Number Placeholder 5"/>
          <p:cNvSpPr>
            <a:spLocks noGrp="1"/>
          </p:cNvSpPr>
          <p:nvPr>
            <p:ph type="sldNum" sz="quarter" idx="12"/>
          </p:nvPr>
        </p:nvSpPr>
        <p:spPr/>
        <p:txBody>
          <a:bodyPr/>
          <a:lstStyle/>
          <a:p>
            <a:fld id="{66F30CF4-8DF8-488E-984B-CFB69781EB8E}" type="slidenum">
              <a:rPr lang="en-US" smtClean="0"/>
              <a:t>9</a:t>
            </a:fld>
            <a:endParaRPr lang="en-US"/>
          </a:p>
        </p:txBody>
      </p:sp>
    </p:spTree>
    <p:extLst>
      <p:ext uri="{BB962C8B-B14F-4D97-AF65-F5344CB8AC3E}">
        <p14:creationId xmlns:p14="http://schemas.microsoft.com/office/powerpoint/2010/main" val="3721959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1265</TotalTime>
  <Words>3274</Words>
  <Application>Microsoft Macintosh PowerPoint</Application>
  <PresentationFormat>Widescreen</PresentationFormat>
  <Paragraphs>363</Paragraphs>
  <Slides>56</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Bernard MT Condensed</vt:lpstr>
      <vt:lpstr>Calibri</vt:lpstr>
      <vt:lpstr>Calibri Light</vt:lpstr>
      <vt:lpstr>Cambria Math</vt:lpstr>
      <vt:lpstr>Arial</vt:lpstr>
      <vt:lpstr>Office Theme</vt:lpstr>
      <vt:lpstr>The end of work: Is technology killing capitalism? </vt:lpstr>
      <vt:lpstr>PowerPoint Presentation</vt:lpstr>
      <vt:lpstr>Historical preambule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Capitalism evolution </vt:lpstr>
      <vt:lpstr>PowerPoint Presentation</vt:lpstr>
      <vt:lpstr>PowerPoint Presentation</vt:lpstr>
      <vt:lpstr>PowerPoint Presentation</vt:lpstr>
      <vt:lpstr>PowerPoint Presentation</vt:lpstr>
      <vt:lpstr>PowerPoint Presentation</vt:lpstr>
      <vt:lpstr>PowerPoint Presentation</vt:lpstr>
      <vt:lpstr>Types of platform</vt:lpstr>
      <vt:lpstr>PowerPoint Presentation</vt:lpstr>
      <vt:lpstr>Macroeconomics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Secular stagnation</vt:lpstr>
      <vt:lpstr>PowerPoint Presentation</vt:lpstr>
      <vt:lpstr>PowerPoint Presentation</vt:lpstr>
      <vt:lpstr>Finatialization rules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march of commodification</vt:lpstr>
      <vt:lpstr>PowerPoint Presentation</vt:lpstr>
      <vt:lpstr>PowerPoint Presentation</vt:lpstr>
      <vt:lpstr>PowerPoint Presentation</vt:lpstr>
      <vt:lpstr>PowerPoint Presentation</vt:lpstr>
      <vt:lpstr>Coda: Is technology killing capitalism?</vt:lpstr>
      <vt:lpstr>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end of work</dc:title>
  <dc:creator>pippo pips</dc:creator>
  <cp:lastModifiedBy>Microsoft Office User</cp:lastModifiedBy>
  <cp:revision>200</cp:revision>
  <dcterms:created xsi:type="dcterms:W3CDTF">2017-07-11T17:17:12Z</dcterms:created>
  <dcterms:modified xsi:type="dcterms:W3CDTF">2017-09-06T09:12:20Z</dcterms:modified>
</cp:coreProperties>
</file>