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60" r:id="rId7"/>
    <p:sldId id="259"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110169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269833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154419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406033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379258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128762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159761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63037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247045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104345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9CC04C5-27BE-499A-B4BE-0550A76AC96B}" type="datetimeFigureOut">
              <a:rPr lang="zh-CN" altLang="en-US" smtClean="0"/>
              <a:t>2016-04-10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153168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C04C5-27BE-499A-B4BE-0550A76AC96B}" type="datetimeFigureOut">
              <a:rPr lang="zh-CN" altLang="en-US" smtClean="0"/>
              <a:t>2016-04-10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E40DA-B119-44D9-A95F-8FE347B62A7D}" type="slidenum">
              <a:rPr lang="zh-CN" altLang="en-US" smtClean="0"/>
              <a:t>‹#›</a:t>
            </a:fld>
            <a:endParaRPr lang="zh-CN" altLang="en-US"/>
          </a:p>
        </p:txBody>
      </p:sp>
    </p:spTree>
    <p:extLst>
      <p:ext uri="{BB962C8B-B14F-4D97-AF65-F5344CB8AC3E}">
        <p14:creationId xmlns:p14="http://schemas.microsoft.com/office/powerpoint/2010/main" val="423755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12"/>
            <a:ext cx="9144000" cy="2387600"/>
          </a:xfrm>
        </p:spPr>
        <p:txBody>
          <a:bodyPr>
            <a:normAutofit/>
          </a:bodyPr>
          <a:lstStyle/>
          <a:p>
            <a:r>
              <a:rPr lang="zh-CN" altLang="zh-CN" sz="4400" b="1" dirty="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消防应急值守与综合</a:t>
            </a:r>
            <a:r>
              <a:rPr lang="zh-CN" altLang="zh-CN" sz="4400" b="1" dirty="0" smtClean="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信息管理系统</a:t>
            </a:r>
            <a:endParaRPr lang="zh-CN" altLang="en-US" sz="4400" b="1" dirty="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051713" y="2601119"/>
            <a:ext cx="9144000" cy="1655762"/>
          </a:xfrm>
        </p:spPr>
        <p:txBody>
          <a:bodyPr/>
          <a:lstStyle/>
          <a:p>
            <a:r>
              <a:rPr lang="zh-CN" altLang="en-US" dirty="0" smtClean="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设计思路</a:t>
            </a:r>
            <a:endParaRPr lang="zh-CN" altLang="en-US" dirty="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972457" y="0"/>
            <a:ext cx="551543" cy="6858000"/>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solidFill>
                <a:srgbClr val="A9D18E"/>
              </a:solidFill>
            </a:endParaRPr>
          </a:p>
        </p:txBody>
      </p:sp>
      <p:sp>
        <p:nvSpPr>
          <p:cNvPr id="6" name="标题 1"/>
          <p:cNvSpPr txBox="1">
            <a:spLocks/>
          </p:cNvSpPr>
          <p:nvPr/>
        </p:nvSpPr>
        <p:spPr>
          <a:xfrm>
            <a:off x="2817126" y="475970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dirty="0"/>
          </a:p>
        </p:txBody>
      </p:sp>
      <p:sp>
        <p:nvSpPr>
          <p:cNvPr id="7" name="文本框 6"/>
          <p:cNvSpPr txBox="1"/>
          <p:nvPr/>
        </p:nvSpPr>
        <p:spPr>
          <a:xfrm>
            <a:off x="9612895" y="5479140"/>
            <a:ext cx="2121094" cy="923330"/>
          </a:xfrm>
          <a:prstGeom prst="rect">
            <a:avLst/>
          </a:prstGeom>
          <a:noFill/>
        </p:spPr>
        <p:txBody>
          <a:bodyPr wrap="none" rtlCol="0">
            <a:spAutoFit/>
          </a:bodyPr>
          <a:lstStyle/>
          <a:p>
            <a:pPr algn="r"/>
            <a:r>
              <a:rPr kumimoji="1" lang="zh-CN" altLang="en-US" dirty="0" smtClean="0">
                <a:solidFill>
                  <a:schemeClr val="accent6">
                    <a:lumMod val="75000"/>
                  </a:schemeClr>
                </a:solidFill>
                <a:latin typeface="Microsoft YaHei" charset="0"/>
                <a:ea typeface="Microsoft YaHei" charset="0"/>
                <a:cs typeface="Microsoft YaHei" charset="0"/>
              </a:rPr>
              <a:t>西南交通大学</a:t>
            </a:r>
          </a:p>
          <a:p>
            <a:pPr algn="r"/>
            <a:r>
              <a:rPr kumimoji="1" lang="en-US" altLang="zh-CN" dirty="0" smtClean="0">
                <a:solidFill>
                  <a:schemeClr val="accent6">
                    <a:lumMod val="75000"/>
                  </a:schemeClr>
                </a:solidFill>
                <a:latin typeface="Microsoft YaHei" charset="0"/>
                <a:ea typeface="Microsoft YaHei" charset="0"/>
                <a:cs typeface="Microsoft YaHei" charset="0"/>
              </a:rPr>
              <a:t>SRTP</a:t>
            </a:r>
            <a:r>
              <a:rPr kumimoji="1" lang="zh-CN" altLang="en-US" dirty="0" smtClean="0">
                <a:solidFill>
                  <a:schemeClr val="accent6">
                    <a:lumMod val="75000"/>
                  </a:schemeClr>
                </a:solidFill>
                <a:latin typeface="Microsoft YaHei" charset="0"/>
                <a:ea typeface="Microsoft YaHei" charset="0"/>
                <a:cs typeface="Microsoft YaHei" charset="0"/>
              </a:rPr>
              <a:t>陈卓然项目组</a:t>
            </a:r>
            <a:endParaRPr kumimoji="1" lang="zh-CN" altLang="en-US" dirty="0" smtClean="0">
              <a:solidFill>
                <a:schemeClr val="accent6">
                  <a:lumMod val="75000"/>
                </a:schemeClr>
              </a:solidFill>
              <a:latin typeface="Microsoft YaHei" charset="0"/>
              <a:ea typeface="Microsoft YaHei" charset="0"/>
              <a:cs typeface="Microsoft YaHei" charset="0"/>
            </a:endParaRPr>
          </a:p>
          <a:p>
            <a:pPr algn="r"/>
            <a:r>
              <a:rPr kumimoji="1" lang="zh-CN" altLang="en-US" dirty="0" smtClean="0">
                <a:solidFill>
                  <a:schemeClr val="accent6">
                    <a:lumMod val="75000"/>
                  </a:schemeClr>
                </a:solidFill>
                <a:latin typeface="Microsoft YaHei" charset="0"/>
                <a:ea typeface="Microsoft YaHei" charset="0"/>
                <a:cs typeface="Microsoft YaHei" charset="0"/>
              </a:rPr>
              <a:t>指导老师 </a:t>
            </a:r>
            <a:r>
              <a:rPr kumimoji="1" lang="zh-CN" altLang="en-US" dirty="0">
                <a:solidFill>
                  <a:schemeClr val="accent6">
                    <a:lumMod val="75000"/>
                  </a:schemeClr>
                </a:solidFill>
                <a:latin typeface="Microsoft YaHei" charset="0"/>
                <a:ea typeface="Microsoft YaHei" charset="0"/>
                <a:cs typeface="Microsoft YaHei" charset="0"/>
              </a:rPr>
              <a:t>陈帆</a:t>
            </a:r>
            <a:endParaRPr kumimoji="1" lang="zh-CN" altLang="en-US" dirty="0" smtClean="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50973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1889760" y="123422"/>
            <a:ext cx="10515600" cy="1325563"/>
          </a:xfrm>
          <a:prstGeom prst="rect">
            <a:avLst/>
          </a:prstGeom>
          <a:noFill/>
        </p:spPr>
        <p:txBody>
          <a:bodyPr wrap="none" rtlCol="0">
            <a:spAutoFit/>
          </a:bodyPr>
          <a:lstStyle/>
          <a:p>
            <a:r>
              <a:rPr lang="zh-CN" altLang="en-US" sz="3600" b="1" dirty="0" smtClean="0">
                <a:solidFill>
                  <a:schemeClr val="accent6">
                    <a:lumMod val="75000"/>
                  </a:schemeClr>
                </a:solidFill>
                <a:latin typeface="Microsoft YaHei" charset="0"/>
                <a:ea typeface="Microsoft YaHei" charset="0"/>
                <a:cs typeface="Microsoft YaHei" charset="0"/>
              </a:rPr>
              <a:t>目录</a:t>
            </a:r>
            <a:endParaRPr lang="zh-CN" altLang="zh-CN" sz="3600" dirty="0">
              <a:solidFill>
                <a:schemeClr val="accent6">
                  <a:lumMod val="75000"/>
                </a:schemeClr>
              </a:solidFill>
              <a:latin typeface="Microsoft YaHei" charset="0"/>
              <a:ea typeface="Microsoft YaHei" charset="0"/>
              <a:cs typeface="Microsoft YaHei" charset="0"/>
            </a:endParaRPr>
          </a:p>
        </p:txBody>
      </p:sp>
      <p:sp>
        <p:nvSpPr>
          <p:cNvPr id="5" name="矩形 4"/>
          <p:cNvSpPr/>
          <p:nvPr/>
        </p:nvSpPr>
        <p:spPr>
          <a:xfrm>
            <a:off x="972457" y="0"/>
            <a:ext cx="551543" cy="6858000"/>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solidFill>
                <a:srgbClr val="A9D18E"/>
              </a:solidFill>
            </a:endParaRPr>
          </a:p>
        </p:txBody>
      </p:sp>
      <p:sp>
        <p:nvSpPr>
          <p:cNvPr id="6" name="内容占位符 5"/>
          <p:cNvSpPr txBox="1">
            <a:spLocks noGrp="1"/>
          </p:cNvSpPr>
          <p:nvPr>
            <p:ph idx="1"/>
          </p:nvPr>
        </p:nvSpPr>
        <p:spPr>
          <a:xfrm>
            <a:off x="2596047" y="1280173"/>
            <a:ext cx="6583854" cy="4077014"/>
          </a:xfrm>
          <a:prstGeom prst="rect">
            <a:avLst/>
          </a:prstGeom>
          <a:noFill/>
        </p:spPr>
        <p:txBody>
          <a:bodyPr wrap="none" rtlCol="0">
            <a:spAutoFit/>
          </a:bodyPr>
          <a:lstStyle/>
          <a:p>
            <a:pPr marL="285750" indent="-285750">
              <a:lnSpc>
                <a:spcPct val="150000"/>
              </a:lnSpc>
              <a:buFont typeface="Arial" charset="0"/>
              <a:buChar char="•"/>
            </a:pPr>
            <a:r>
              <a:rPr kumimoji="1" lang="zh-CN" altLang="en-US" sz="2400" b="1" dirty="0">
                <a:solidFill>
                  <a:schemeClr val="accent6">
                    <a:lumMod val="75000"/>
                  </a:schemeClr>
                </a:solidFill>
                <a:latin typeface="Microsoft YaHei" charset="0"/>
                <a:ea typeface="Microsoft YaHei" charset="0"/>
                <a:cs typeface="Microsoft YaHei" charset="0"/>
              </a:rPr>
              <a:t>项目</a:t>
            </a:r>
            <a:r>
              <a:rPr kumimoji="1" lang="zh-CN" altLang="en-US" sz="2400" b="1" dirty="0" smtClean="0">
                <a:solidFill>
                  <a:schemeClr val="accent6">
                    <a:lumMod val="75000"/>
                  </a:schemeClr>
                </a:solidFill>
                <a:latin typeface="Microsoft YaHei" charset="0"/>
                <a:ea typeface="Microsoft YaHei" charset="0"/>
                <a:cs typeface="Microsoft YaHei" charset="0"/>
              </a:rPr>
              <a:t>研究</a:t>
            </a:r>
            <a:r>
              <a:rPr kumimoji="1" lang="zh-CN" altLang="en-US" sz="2400" b="1" dirty="0" smtClean="0">
                <a:solidFill>
                  <a:schemeClr val="accent6">
                    <a:lumMod val="75000"/>
                  </a:schemeClr>
                </a:solidFill>
                <a:latin typeface="Microsoft YaHei" charset="0"/>
                <a:ea typeface="Microsoft YaHei" charset="0"/>
                <a:cs typeface="Microsoft YaHei" charset="0"/>
              </a:rPr>
              <a:t>背景介绍</a:t>
            </a:r>
            <a:endParaRPr kumimoji="1" lang="zh-CN" altLang="en-US" sz="1000" b="1" dirty="0" smtClean="0">
              <a:solidFill>
                <a:schemeClr val="accent6">
                  <a:lumMod val="75000"/>
                </a:schemeClr>
              </a:solidFill>
              <a:latin typeface="Microsoft YaHei" charset="0"/>
              <a:ea typeface="Microsoft YaHei" charset="0"/>
              <a:cs typeface="Microsoft YaHei" charset="0"/>
            </a:endParaRPr>
          </a:p>
          <a:p>
            <a:pPr marL="1257300" lvl="2" indent="-342900">
              <a:lnSpc>
                <a:spcPct val="150000"/>
              </a:lnSpc>
              <a:buFont typeface="Wingdings" charset="2"/>
              <a:buChar char="ü"/>
            </a:pPr>
            <a:r>
              <a:rPr kumimoji="1" lang="zh-CN" altLang="en-US" dirty="0" smtClean="0">
                <a:solidFill>
                  <a:schemeClr val="accent6">
                    <a:lumMod val="75000"/>
                  </a:schemeClr>
                </a:solidFill>
                <a:latin typeface="Microsoft YaHei" charset="0"/>
                <a:ea typeface="Microsoft YaHei" charset="0"/>
                <a:cs typeface="Microsoft YaHei" charset="0"/>
              </a:rPr>
              <a:t>国内外消防应急值守系统普遍情况</a:t>
            </a:r>
            <a:r>
              <a:rPr kumimoji="1" lang="zh-CN" altLang="en-US" dirty="0" smtClean="0">
                <a:solidFill>
                  <a:schemeClr val="accent6">
                    <a:lumMod val="75000"/>
                  </a:schemeClr>
                </a:solidFill>
                <a:latin typeface="Microsoft YaHei" charset="0"/>
                <a:ea typeface="Microsoft YaHei" charset="0"/>
                <a:cs typeface="Microsoft YaHei" charset="0"/>
              </a:rPr>
              <a:t>、技术</a:t>
            </a:r>
            <a:r>
              <a:rPr kumimoji="1" lang="zh-CN" altLang="en-US" dirty="0" smtClean="0">
                <a:solidFill>
                  <a:schemeClr val="accent6">
                    <a:lumMod val="75000"/>
                  </a:schemeClr>
                </a:solidFill>
                <a:latin typeface="Microsoft YaHei" charset="0"/>
                <a:ea typeface="Microsoft YaHei" charset="0"/>
                <a:cs typeface="Microsoft YaHei" charset="0"/>
              </a:rPr>
              <a:t>发展</a:t>
            </a:r>
            <a:endParaRPr kumimoji="1" lang="zh-CN" altLang="en-US" dirty="0" smtClean="0">
              <a:solidFill>
                <a:schemeClr val="accent6">
                  <a:lumMod val="75000"/>
                </a:schemeClr>
              </a:solidFill>
              <a:latin typeface="Microsoft YaHei" charset="0"/>
              <a:ea typeface="Microsoft YaHei" charset="0"/>
              <a:cs typeface="Microsoft YaHei" charset="0"/>
            </a:endParaRPr>
          </a:p>
          <a:p>
            <a:pPr marL="1257300" lvl="2" indent="-342900">
              <a:lnSpc>
                <a:spcPct val="150000"/>
              </a:lnSpc>
              <a:buFont typeface="Wingdings" charset="2"/>
              <a:buChar char="ü"/>
            </a:pPr>
            <a:r>
              <a:rPr kumimoji="1" lang="zh-CN" altLang="en-US" dirty="0" smtClean="0">
                <a:solidFill>
                  <a:schemeClr val="accent6">
                    <a:lumMod val="75000"/>
                  </a:schemeClr>
                </a:solidFill>
                <a:latin typeface="Microsoft YaHei" charset="0"/>
                <a:ea typeface="Microsoft YaHei" charset="0"/>
                <a:cs typeface="Microsoft YaHei" charset="0"/>
              </a:rPr>
              <a:t>本</a:t>
            </a:r>
            <a:r>
              <a:rPr kumimoji="1" lang="zh-CN" altLang="en-US" dirty="0" smtClean="0">
                <a:solidFill>
                  <a:schemeClr val="accent6">
                    <a:lumMod val="75000"/>
                  </a:schemeClr>
                </a:solidFill>
                <a:latin typeface="Microsoft YaHei" charset="0"/>
                <a:ea typeface="Microsoft YaHei" charset="0"/>
                <a:cs typeface="Microsoft YaHei" charset="0"/>
              </a:rPr>
              <a:t>次</a:t>
            </a:r>
            <a:r>
              <a:rPr kumimoji="1" lang="en-US" altLang="zh-CN" dirty="0" smtClean="0">
                <a:solidFill>
                  <a:schemeClr val="accent6">
                    <a:lumMod val="75000"/>
                  </a:schemeClr>
                </a:solidFill>
                <a:latin typeface="Microsoft YaHei" charset="0"/>
                <a:ea typeface="Microsoft YaHei" charset="0"/>
                <a:cs typeface="Microsoft YaHei" charset="0"/>
              </a:rPr>
              <a:t>SRTP</a:t>
            </a:r>
            <a:r>
              <a:rPr kumimoji="1" lang="zh-CN" altLang="en-US" dirty="0" smtClean="0">
                <a:solidFill>
                  <a:schemeClr val="accent6">
                    <a:lumMod val="75000"/>
                  </a:schemeClr>
                </a:solidFill>
                <a:latin typeface="Microsoft YaHei" charset="0"/>
                <a:ea typeface="Microsoft YaHei" charset="0"/>
                <a:cs typeface="Microsoft YaHei" charset="0"/>
              </a:rPr>
              <a:t>设计</a:t>
            </a:r>
            <a:r>
              <a:rPr kumimoji="1" lang="zh-CN" altLang="en-US" dirty="0" smtClean="0">
                <a:solidFill>
                  <a:schemeClr val="accent6">
                    <a:lumMod val="75000"/>
                  </a:schemeClr>
                </a:solidFill>
                <a:latin typeface="Microsoft YaHei" charset="0"/>
                <a:ea typeface="Microsoft YaHei" charset="0"/>
                <a:cs typeface="Microsoft YaHei" charset="0"/>
              </a:rPr>
              <a:t>的内容、目的与意义</a:t>
            </a:r>
            <a:endParaRPr kumimoji="1" lang="zh-CN" altLang="en-US" dirty="0">
              <a:solidFill>
                <a:schemeClr val="accent6">
                  <a:lumMod val="75000"/>
                </a:schemeClr>
              </a:solidFill>
              <a:latin typeface="Microsoft YaHei" charset="0"/>
              <a:ea typeface="Microsoft YaHei" charset="0"/>
              <a:cs typeface="Microsoft YaHei" charset="0"/>
            </a:endParaRPr>
          </a:p>
          <a:p>
            <a:pPr marL="1257300" lvl="2" indent="-342900">
              <a:lnSpc>
                <a:spcPct val="150000"/>
              </a:lnSpc>
              <a:buFont typeface="Wingdings" charset="2"/>
              <a:buChar char="ü"/>
            </a:pPr>
            <a:endParaRPr kumimoji="1" lang="zh-CN" altLang="en-US" sz="1400" b="1" dirty="0" smtClean="0">
              <a:solidFill>
                <a:schemeClr val="accent6">
                  <a:lumMod val="75000"/>
                </a:schemeClr>
              </a:solidFill>
              <a:latin typeface="Microsoft YaHei" charset="0"/>
              <a:ea typeface="Microsoft YaHei" charset="0"/>
              <a:cs typeface="Microsoft YaHei" charset="0"/>
            </a:endParaRPr>
          </a:p>
          <a:p>
            <a:pPr marL="285750" indent="-285750">
              <a:lnSpc>
                <a:spcPct val="150000"/>
              </a:lnSpc>
              <a:buFont typeface="Arial" charset="0"/>
              <a:buChar char="•"/>
            </a:pPr>
            <a:r>
              <a:rPr kumimoji="1" lang="zh-CN" altLang="en-US" sz="2400" b="1" dirty="0">
                <a:solidFill>
                  <a:schemeClr val="accent6">
                    <a:lumMod val="75000"/>
                  </a:schemeClr>
                </a:solidFill>
                <a:latin typeface="Microsoft YaHei" charset="0"/>
                <a:ea typeface="Microsoft YaHei" charset="0"/>
                <a:cs typeface="Microsoft YaHei" charset="0"/>
              </a:rPr>
              <a:t>项目</a:t>
            </a:r>
            <a:r>
              <a:rPr kumimoji="1" lang="zh-CN" altLang="en-US" sz="2400" b="1" dirty="0" smtClean="0">
                <a:solidFill>
                  <a:schemeClr val="accent6">
                    <a:lumMod val="75000"/>
                  </a:schemeClr>
                </a:solidFill>
                <a:latin typeface="Microsoft YaHei" charset="0"/>
                <a:ea typeface="Microsoft YaHei" charset="0"/>
                <a:cs typeface="Microsoft YaHei" charset="0"/>
              </a:rPr>
              <a:t>内容</a:t>
            </a:r>
            <a:r>
              <a:rPr kumimoji="1" lang="zh-CN" altLang="en-US" sz="2400" b="1" dirty="0" smtClean="0">
                <a:solidFill>
                  <a:schemeClr val="accent6">
                    <a:lumMod val="75000"/>
                  </a:schemeClr>
                </a:solidFill>
                <a:latin typeface="Microsoft YaHei" charset="0"/>
                <a:ea typeface="Microsoft YaHei" charset="0"/>
                <a:cs typeface="Microsoft YaHei" charset="0"/>
              </a:rPr>
              <a:t>介绍</a:t>
            </a:r>
            <a:endParaRPr kumimoji="1" lang="zh-CN" altLang="en-US" sz="1000" b="1" dirty="0" smtClean="0">
              <a:solidFill>
                <a:schemeClr val="accent6">
                  <a:lumMod val="75000"/>
                </a:schemeClr>
              </a:solidFill>
              <a:latin typeface="Microsoft YaHei" charset="0"/>
              <a:ea typeface="Microsoft YaHei" charset="0"/>
              <a:cs typeface="Microsoft YaHei" charset="0"/>
            </a:endParaRPr>
          </a:p>
          <a:p>
            <a:pPr marL="1257300" lvl="2" indent="-342900">
              <a:lnSpc>
                <a:spcPct val="150000"/>
              </a:lnSpc>
              <a:buFont typeface="Wingdings" charset="2"/>
              <a:buChar char="ü"/>
            </a:pPr>
            <a:r>
              <a:rPr kumimoji="1" lang="zh-CN" altLang="en-US" dirty="0" smtClean="0">
                <a:solidFill>
                  <a:schemeClr val="accent6">
                    <a:lumMod val="75000"/>
                  </a:schemeClr>
                </a:solidFill>
                <a:latin typeface="Microsoft YaHei" charset="0"/>
                <a:ea typeface="Microsoft YaHei" charset="0"/>
                <a:cs typeface="Microsoft YaHei" charset="0"/>
              </a:rPr>
              <a:t>系统的类别</a:t>
            </a:r>
            <a:r>
              <a:rPr kumimoji="1" lang="zh-CN" altLang="en-US" dirty="0">
                <a:solidFill>
                  <a:schemeClr val="accent6">
                    <a:lumMod val="75000"/>
                  </a:schemeClr>
                </a:solidFill>
                <a:latin typeface="Microsoft YaHei" charset="0"/>
                <a:ea typeface="Microsoft YaHei" charset="0"/>
                <a:cs typeface="Microsoft YaHei" charset="0"/>
              </a:rPr>
              <a:t>与</a:t>
            </a:r>
            <a:r>
              <a:rPr kumimoji="1" lang="zh-CN" altLang="en-US" dirty="0" smtClean="0">
                <a:solidFill>
                  <a:schemeClr val="accent6">
                    <a:lumMod val="75000"/>
                  </a:schemeClr>
                </a:solidFill>
                <a:latin typeface="Microsoft YaHei" charset="0"/>
                <a:ea typeface="Microsoft YaHei" charset="0"/>
                <a:cs typeface="Microsoft YaHei" charset="0"/>
              </a:rPr>
              <a:t>介绍</a:t>
            </a:r>
            <a:endParaRPr kumimoji="1" lang="en-US" altLang="zh-CN" dirty="0" smtClean="0">
              <a:solidFill>
                <a:schemeClr val="accent6">
                  <a:lumMod val="75000"/>
                </a:schemeClr>
              </a:solidFill>
              <a:latin typeface="Microsoft YaHei" charset="0"/>
              <a:ea typeface="Microsoft YaHei" charset="0"/>
              <a:cs typeface="Microsoft YaHei" charset="0"/>
            </a:endParaRPr>
          </a:p>
          <a:p>
            <a:pPr marL="1257300" lvl="2" indent="-342900">
              <a:lnSpc>
                <a:spcPct val="150000"/>
              </a:lnSpc>
              <a:buFont typeface="Wingdings" charset="2"/>
              <a:buChar char="ü"/>
            </a:pPr>
            <a:r>
              <a:rPr kumimoji="1" lang="zh-CN" altLang="en-US" dirty="0" smtClean="0">
                <a:solidFill>
                  <a:schemeClr val="accent6">
                    <a:lumMod val="75000"/>
                  </a:schemeClr>
                </a:solidFill>
                <a:latin typeface="Microsoft YaHei" charset="0"/>
                <a:ea typeface="Microsoft YaHei" charset="0"/>
                <a:cs typeface="Microsoft YaHei" charset="0"/>
              </a:rPr>
              <a:t>功能的预期实现方式</a:t>
            </a:r>
          </a:p>
          <a:p>
            <a:pPr lvl="1"/>
            <a:endParaRPr kumimoji="1" lang="zh-CN" altLang="en-US" sz="1400" b="1" dirty="0" smtClean="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92498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66055"/>
            <a:ext cx="4412343" cy="449943"/>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5" name="矩形 4"/>
          <p:cNvSpPr/>
          <p:nvPr/>
        </p:nvSpPr>
        <p:spPr>
          <a:xfrm>
            <a:off x="131838" y="273667"/>
            <a:ext cx="3467616" cy="584775"/>
          </a:xfrm>
          <a:prstGeom prst="rect">
            <a:avLst/>
          </a:prstGeom>
        </p:spPr>
        <p:txBody>
          <a:bodyPr wrap="none">
            <a:spAutoFit/>
          </a:bodyPr>
          <a:lstStyle/>
          <a:p>
            <a:r>
              <a:rPr kumimoji="1" lang="zh-CN" altLang="en-US" sz="3200" b="1" dirty="0">
                <a:solidFill>
                  <a:schemeClr val="accent6">
                    <a:lumMod val="75000"/>
                  </a:schemeClr>
                </a:solidFill>
                <a:latin typeface="Microsoft YaHei" charset="0"/>
                <a:ea typeface="Microsoft YaHei" charset="0"/>
                <a:cs typeface="Microsoft YaHei" charset="0"/>
              </a:rPr>
              <a:t>项目</a:t>
            </a:r>
            <a:r>
              <a:rPr kumimoji="1" lang="zh-CN" altLang="en-US" sz="3200" b="1" dirty="0" smtClean="0">
                <a:solidFill>
                  <a:schemeClr val="accent6">
                    <a:lumMod val="75000"/>
                  </a:schemeClr>
                </a:solidFill>
                <a:latin typeface="Microsoft YaHei" charset="0"/>
                <a:ea typeface="Microsoft YaHei" charset="0"/>
                <a:cs typeface="Microsoft YaHei" charset="0"/>
              </a:rPr>
              <a:t>研究</a:t>
            </a:r>
            <a:r>
              <a:rPr kumimoji="1" lang="zh-CN" altLang="en-US" sz="3200" b="1" dirty="0" smtClean="0">
                <a:solidFill>
                  <a:schemeClr val="accent6">
                    <a:lumMod val="75000"/>
                  </a:schemeClr>
                </a:solidFill>
                <a:latin typeface="Microsoft YaHei" charset="0"/>
                <a:ea typeface="Microsoft YaHei" charset="0"/>
                <a:cs typeface="Microsoft YaHei" charset="0"/>
              </a:rPr>
              <a:t>背景介绍</a:t>
            </a:r>
          </a:p>
        </p:txBody>
      </p:sp>
      <p:sp>
        <p:nvSpPr>
          <p:cNvPr id="6" name="文本框 5"/>
          <p:cNvSpPr txBox="1"/>
          <p:nvPr/>
        </p:nvSpPr>
        <p:spPr>
          <a:xfrm>
            <a:off x="1436914" y="1683656"/>
            <a:ext cx="9608457" cy="3200876"/>
          </a:xfrm>
          <a:prstGeom prst="rect">
            <a:avLst/>
          </a:prstGeom>
          <a:noFill/>
        </p:spPr>
        <p:txBody>
          <a:bodyPr wrap="square" rtlCol="0">
            <a:spAutoFit/>
          </a:bodyPr>
          <a:lstStyle/>
          <a:p>
            <a:r>
              <a:rPr kumimoji="1" lang="zh-CN" altLang="en-US" sz="2400" b="1" dirty="0" smtClean="0">
                <a:solidFill>
                  <a:schemeClr val="accent6">
                    <a:lumMod val="75000"/>
                  </a:schemeClr>
                </a:solidFill>
                <a:latin typeface="Microsoft YaHei" charset="0"/>
                <a:ea typeface="Microsoft YaHei" charset="0"/>
                <a:cs typeface="Microsoft YaHei" charset="0"/>
              </a:rPr>
              <a:t>国内情况</a:t>
            </a:r>
          </a:p>
          <a:p>
            <a:endParaRPr kumimoji="1" lang="zh-CN" altLang="en-US" sz="1000" b="1" dirty="0" smtClean="0">
              <a:solidFill>
                <a:schemeClr val="accent6">
                  <a:lumMod val="75000"/>
                </a:schemeClr>
              </a:solidFill>
              <a:latin typeface="Microsoft YaHei" charset="0"/>
              <a:ea typeface="Microsoft YaHei" charset="0"/>
              <a:cs typeface="Microsoft YaHei" charset="0"/>
            </a:endParaRPr>
          </a:p>
          <a:p>
            <a:pPr marL="742950" lvl="1" indent="-28575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我国</a:t>
            </a:r>
            <a:r>
              <a:rPr kumimoji="1" lang="en-US" altLang="zh-CN" dirty="0" smtClean="0">
                <a:solidFill>
                  <a:schemeClr val="accent6">
                    <a:lumMod val="75000"/>
                  </a:schemeClr>
                </a:solidFill>
                <a:latin typeface="Microsoft YaHei" charset="0"/>
                <a:ea typeface="Microsoft YaHei" charset="0"/>
                <a:cs typeface="Microsoft YaHei" charset="0"/>
              </a:rPr>
              <a:t>119</a:t>
            </a:r>
            <a:r>
              <a:rPr kumimoji="1" lang="zh-CN" altLang="en-US" dirty="0" smtClean="0">
                <a:solidFill>
                  <a:schemeClr val="accent6">
                    <a:lumMod val="75000"/>
                  </a:schemeClr>
                </a:solidFill>
                <a:latin typeface="Microsoft YaHei" charset="0"/>
                <a:ea typeface="Microsoft YaHei" charset="0"/>
                <a:cs typeface="Microsoft YaHei" charset="0"/>
              </a:rPr>
              <a:t>接警服务信息化起步较晚，水平较低</a:t>
            </a:r>
            <a:endParaRPr kumimoji="1" lang="en-US" altLang="zh-CN" dirty="0">
              <a:solidFill>
                <a:schemeClr val="accent6">
                  <a:lumMod val="75000"/>
                </a:schemeClr>
              </a:solidFill>
              <a:latin typeface="Microsoft YaHei" charset="0"/>
              <a:ea typeface="Microsoft YaHei" charset="0"/>
              <a:cs typeface="Microsoft YaHei" charset="0"/>
            </a:endParaRPr>
          </a:p>
          <a:p>
            <a:pPr marL="742950" lvl="1" indent="-28575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地区间发展不平衡</a:t>
            </a:r>
            <a:endParaRPr kumimoji="1" lang="en-US" altLang="zh-CN" dirty="0" smtClean="0">
              <a:solidFill>
                <a:schemeClr val="accent6">
                  <a:lumMod val="75000"/>
                </a:schemeClr>
              </a:solidFill>
              <a:latin typeface="Microsoft YaHei" charset="0"/>
              <a:ea typeface="Microsoft YaHei" charset="0"/>
              <a:cs typeface="Microsoft YaHei" charset="0"/>
            </a:endParaRPr>
          </a:p>
          <a:p>
            <a:pPr marL="742950" lvl="1" indent="-28575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大部分县级城市报警服务还停留在起步阶段，和人民群众的要求有很大差距</a:t>
            </a:r>
            <a:endParaRPr kumimoji="1" lang="zh-CN" altLang="en-US" dirty="0" smtClean="0">
              <a:solidFill>
                <a:schemeClr val="accent6">
                  <a:lumMod val="75000"/>
                </a:schemeClr>
              </a:solidFill>
              <a:latin typeface="Microsoft YaHei" charset="0"/>
              <a:ea typeface="Microsoft YaHei" charset="0"/>
              <a:cs typeface="Microsoft YaHei" charset="0"/>
            </a:endParaRPr>
          </a:p>
          <a:p>
            <a:endParaRPr kumimoji="1" lang="zh-CN" altLang="en-US" dirty="0">
              <a:solidFill>
                <a:schemeClr val="accent6">
                  <a:lumMod val="75000"/>
                </a:schemeClr>
              </a:solidFill>
              <a:latin typeface="Microsoft YaHei" charset="0"/>
              <a:ea typeface="Microsoft YaHei" charset="0"/>
              <a:cs typeface="Microsoft YaHei" charset="0"/>
            </a:endParaRPr>
          </a:p>
          <a:p>
            <a:r>
              <a:rPr kumimoji="1" lang="zh-CN" altLang="en-US" sz="2400" b="1" dirty="0" smtClean="0">
                <a:solidFill>
                  <a:schemeClr val="accent6">
                    <a:lumMod val="75000"/>
                  </a:schemeClr>
                </a:solidFill>
                <a:latin typeface="Microsoft YaHei" charset="0"/>
                <a:ea typeface="Microsoft YaHei" charset="0"/>
                <a:cs typeface="Microsoft YaHei" charset="0"/>
              </a:rPr>
              <a:t>国外情况</a:t>
            </a:r>
          </a:p>
          <a:p>
            <a:pPr marL="742950" lvl="1" indent="-28575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美国使用标准化的应急指挥系统（</a:t>
            </a:r>
            <a:r>
              <a:rPr kumimoji="1" lang="en-US" altLang="zh-CN" dirty="0" smtClean="0">
                <a:solidFill>
                  <a:schemeClr val="accent6">
                    <a:lumMod val="75000"/>
                  </a:schemeClr>
                </a:solidFill>
                <a:latin typeface="Microsoft YaHei" charset="0"/>
                <a:ea typeface="Microsoft YaHei" charset="0"/>
                <a:cs typeface="Microsoft YaHei" charset="0"/>
              </a:rPr>
              <a:t>ICS</a:t>
            </a:r>
            <a:r>
              <a:rPr kumimoji="1" lang="zh-CN" altLang="en-US" dirty="0" smtClean="0">
                <a:solidFill>
                  <a:schemeClr val="accent6">
                    <a:lumMod val="75000"/>
                  </a:schemeClr>
                </a:solidFill>
                <a:latin typeface="Microsoft YaHei" charset="0"/>
                <a:ea typeface="Microsoft YaHei" charset="0"/>
                <a:cs typeface="Microsoft YaHei" charset="0"/>
              </a:rPr>
              <a:t>）实现跨辖区、跨部门处置突发事件</a:t>
            </a:r>
            <a:endParaRPr kumimoji="1" lang="en-US" altLang="zh-CN" dirty="0">
              <a:solidFill>
                <a:schemeClr val="accent6">
                  <a:lumMod val="75000"/>
                </a:schemeClr>
              </a:solidFill>
              <a:latin typeface="Microsoft YaHei" charset="0"/>
              <a:ea typeface="Microsoft YaHei" charset="0"/>
              <a:cs typeface="Microsoft YaHei" charset="0"/>
            </a:endParaRPr>
          </a:p>
          <a:p>
            <a:pPr marL="742950" lvl="1" indent="-285750">
              <a:buFont typeface="Arial" charset="0"/>
              <a:buChar char="•"/>
            </a:pPr>
            <a:r>
              <a:rPr kumimoji="1" lang="en-US" altLang="zh-CN" dirty="0" smtClean="0">
                <a:solidFill>
                  <a:schemeClr val="accent6">
                    <a:lumMod val="75000"/>
                  </a:schemeClr>
                </a:solidFill>
                <a:latin typeface="Microsoft YaHei" charset="0"/>
                <a:ea typeface="Microsoft YaHei" charset="0"/>
                <a:cs typeface="Microsoft YaHei" charset="0"/>
              </a:rPr>
              <a:t>ICS</a:t>
            </a:r>
            <a:r>
              <a:rPr kumimoji="1" lang="zh-CN" altLang="en-US" dirty="0" smtClean="0">
                <a:solidFill>
                  <a:schemeClr val="accent6">
                    <a:lumMod val="75000"/>
                  </a:schemeClr>
                </a:solidFill>
                <a:latin typeface="Microsoft YaHei" charset="0"/>
                <a:ea typeface="Microsoft YaHei" charset="0"/>
                <a:cs typeface="Microsoft YaHei" charset="0"/>
              </a:rPr>
              <a:t>基于重大危险源辨识和动态风险评估的数据库以及智能分析处理系统</a:t>
            </a:r>
            <a:endParaRPr kumimoji="1" lang="en-US" altLang="zh-CN" dirty="0">
              <a:solidFill>
                <a:schemeClr val="accent6">
                  <a:lumMod val="75000"/>
                </a:schemeClr>
              </a:solidFill>
              <a:latin typeface="Microsoft YaHei" charset="0"/>
              <a:ea typeface="Microsoft YaHei" charset="0"/>
              <a:cs typeface="Microsoft YaHei" charset="0"/>
            </a:endParaRPr>
          </a:p>
          <a:p>
            <a:pPr marL="742950" lvl="1" indent="-285750">
              <a:buFont typeface="Arial" charset="0"/>
              <a:buChar char="•"/>
            </a:pPr>
            <a:r>
              <a:rPr kumimoji="1" lang="zh-CN" altLang="en-US" dirty="0">
                <a:solidFill>
                  <a:schemeClr val="accent6">
                    <a:lumMod val="75000"/>
                  </a:schemeClr>
                </a:solidFill>
                <a:latin typeface="Microsoft YaHei" charset="0"/>
                <a:ea typeface="Microsoft YaHei" charset="0"/>
                <a:cs typeface="Microsoft YaHei" charset="0"/>
              </a:rPr>
              <a:t>主</a:t>
            </a:r>
            <a:r>
              <a:rPr kumimoji="1" lang="zh-CN" altLang="en-US" dirty="0" smtClean="0">
                <a:solidFill>
                  <a:schemeClr val="accent6">
                    <a:lumMod val="75000"/>
                  </a:schemeClr>
                </a:solidFill>
                <a:latin typeface="Microsoft YaHei" charset="0"/>
                <a:ea typeface="Microsoft YaHei" charset="0"/>
                <a:cs typeface="Microsoft YaHei" charset="0"/>
              </a:rPr>
              <a:t>动对突发事件进行监测监控和危险性评估，并运用决策库来生成和优化事故处置方案和资源调配方案</a:t>
            </a:r>
            <a:endParaRPr kumimoji="1" lang="zh-CN" altLang="en-US" dirty="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0747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66055"/>
            <a:ext cx="4412343" cy="449943"/>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5" name="矩形 4"/>
          <p:cNvSpPr/>
          <p:nvPr/>
        </p:nvSpPr>
        <p:spPr>
          <a:xfrm>
            <a:off x="131838" y="273667"/>
            <a:ext cx="3467616" cy="584775"/>
          </a:xfrm>
          <a:prstGeom prst="rect">
            <a:avLst/>
          </a:prstGeom>
        </p:spPr>
        <p:txBody>
          <a:bodyPr wrap="none">
            <a:spAutoFit/>
          </a:bodyPr>
          <a:lstStyle/>
          <a:p>
            <a:r>
              <a:rPr kumimoji="1" lang="zh-CN" altLang="en-US" sz="3200" b="1" dirty="0">
                <a:solidFill>
                  <a:schemeClr val="accent6">
                    <a:lumMod val="75000"/>
                  </a:schemeClr>
                </a:solidFill>
                <a:latin typeface="Microsoft YaHei" charset="0"/>
                <a:ea typeface="Microsoft YaHei" charset="0"/>
                <a:cs typeface="Microsoft YaHei" charset="0"/>
              </a:rPr>
              <a:t>项目</a:t>
            </a:r>
            <a:r>
              <a:rPr kumimoji="1" lang="zh-CN" altLang="en-US" sz="3200" b="1" dirty="0" smtClean="0">
                <a:solidFill>
                  <a:schemeClr val="accent6">
                    <a:lumMod val="75000"/>
                  </a:schemeClr>
                </a:solidFill>
                <a:latin typeface="Microsoft YaHei" charset="0"/>
                <a:ea typeface="Microsoft YaHei" charset="0"/>
                <a:cs typeface="Microsoft YaHei" charset="0"/>
              </a:rPr>
              <a:t>研究</a:t>
            </a:r>
            <a:r>
              <a:rPr kumimoji="1" lang="zh-CN" altLang="en-US" sz="3200" b="1" dirty="0" smtClean="0">
                <a:solidFill>
                  <a:schemeClr val="accent6">
                    <a:lumMod val="75000"/>
                  </a:schemeClr>
                </a:solidFill>
                <a:latin typeface="Microsoft YaHei" charset="0"/>
                <a:ea typeface="Microsoft YaHei" charset="0"/>
                <a:cs typeface="Microsoft YaHei" charset="0"/>
              </a:rPr>
              <a:t>背景介绍</a:t>
            </a:r>
          </a:p>
        </p:txBody>
      </p:sp>
      <p:sp>
        <p:nvSpPr>
          <p:cNvPr id="6" name="文本框 5"/>
          <p:cNvSpPr txBox="1"/>
          <p:nvPr/>
        </p:nvSpPr>
        <p:spPr>
          <a:xfrm>
            <a:off x="1436914" y="1683656"/>
            <a:ext cx="9608457" cy="3200876"/>
          </a:xfrm>
          <a:prstGeom prst="rect">
            <a:avLst/>
          </a:prstGeom>
          <a:noFill/>
        </p:spPr>
        <p:txBody>
          <a:bodyPr wrap="square" rtlCol="0">
            <a:spAutoFit/>
          </a:bodyPr>
          <a:lstStyle/>
          <a:p>
            <a:r>
              <a:rPr kumimoji="1" lang="zh-CN" altLang="en-US" sz="2400" b="1" dirty="0" smtClean="0">
                <a:solidFill>
                  <a:schemeClr val="accent6">
                    <a:lumMod val="75000"/>
                  </a:schemeClr>
                </a:solidFill>
                <a:latin typeface="Microsoft YaHei" charset="0"/>
                <a:ea typeface="Microsoft YaHei" charset="0"/>
                <a:cs typeface="Microsoft YaHei" charset="0"/>
              </a:rPr>
              <a:t>本</a:t>
            </a:r>
            <a:r>
              <a:rPr kumimoji="1" lang="zh-CN" altLang="en-US" sz="2400" b="1" dirty="0" smtClean="0">
                <a:solidFill>
                  <a:schemeClr val="accent6">
                    <a:lumMod val="75000"/>
                  </a:schemeClr>
                </a:solidFill>
                <a:latin typeface="Microsoft YaHei" charset="0"/>
                <a:ea typeface="Microsoft YaHei" charset="0"/>
                <a:cs typeface="Microsoft YaHei" charset="0"/>
              </a:rPr>
              <a:t>次</a:t>
            </a:r>
            <a:r>
              <a:rPr kumimoji="1" lang="en-US" altLang="zh-CN" sz="2400" b="1" dirty="0" smtClean="0">
                <a:solidFill>
                  <a:schemeClr val="accent6">
                    <a:lumMod val="75000"/>
                  </a:schemeClr>
                </a:solidFill>
                <a:latin typeface="Microsoft YaHei" charset="0"/>
                <a:ea typeface="Microsoft YaHei" charset="0"/>
                <a:cs typeface="Microsoft YaHei" charset="0"/>
              </a:rPr>
              <a:t>SRTP</a:t>
            </a:r>
            <a:r>
              <a:rPr kumimoji="1" lang="zh-CN" altLang="en-US" sz="2400" b="1" dirty="0" smtClean="0">
                <a:solidFill>
                  <a:schemeClr val="accent6">
                    <a:lumMod val="75000"/>
                  </a:schemeClr>
                </a:solidFill>
                <a:latin typeface="Microsoft YaHei" charset="0"/>
                <a:ea typeface="Microsoft YaHei" charset="0"/>
                <a:cs typeface="Microsoft YaHei" charset="0"/>
              </a:rPr>
              <a:t>设计</a:t>
            </a:r>
            <a:r>
              <a:rPr kumimoji="1" lang="zh-CN" altLang="en-US" sz="2400" b="1" dirty="0" smtClean="0">
                <a:solidFill>
                  <a:schemeClr val="accent6">
                    <a:lumMod val="75000"/>
                  </a:schemeClr>
                </a:solidFill>
                <a:latin typeface="Microsoft YaHei" charset="0"/>
                <a:ea typeface="Microsoft YaHei" charset="0"/>
                <a:cs typeface="Microsoft YaHei" charset="0"/>
              </a:rPr>
              <a:t>的内容</a:t>
            </a:r>
          </a:p>
          <a:p>
            <a:endParaRPr kumimoji="1" lang="zh-CN" altLang="en-US" sz="1000" b="1" dirty="0">
              <a:solidFill>
                <a:schemeClr val="accent6">
                  <a:lumMod val="75000"/>
                </a:schemeClr>
              </a:solidFill>
              <a:latin typeface="Microsoft YaHei" charset="0"/>
              <a:ea typeface="Microsoft YaHei" charset="0"/>
              <a:cs typeface="Microsoft YaHei" charset="0"/>
            </a:endParaRPr>
          </a:p>
          <a:p>
            <a:pPr marL="800100" lvl="1" indent="-342900">
              <a:buFont typeface="Arial" charset="0"/>
              <a:buChar char="•"/>
            </a:pPr>
            <a:r>
              <a:rPr lang="zh-CN" altLang="zh-CN" dirty="0">
                <a:solidFill>
                  <a:schemeClr val="accent6">
                    <a:lumMod val="75000"/>
                  </a:schemeClr>
                </a:solidFill>
                <a:latin typeface="Microsoft YaHei" charset="0"/>
                <a:ea typeface="Microsoft YaHei" charset="0"/>
                <a:cs typeface="Microsoft YaHei" charset="0"/>
              </a:rPr>
              <a:t>通过服务器</a:t>
            </a:r>
            <a:r>
              <a:rPr lang="zh-CN" altLang="zh-CN" dirty="0" smtClean="0">
                <a:solidFill>
                  <a:schemeClr val="accent6">
                    <a:lumMod val="75000"/>
                  </a:schemeClr>
                </a:solidFill>
                <a:latin typeface="Microsoft YaHei" charset="0"/>
                <a:ea typeface="Microsoft YaHei" charset="0"/>
                <a:cs typeface="Microsoft YaHei" charset="0"/>
              </a:rPr>
              <a:t>和</a:t>
            </a:r>
            <a:r>
              <a:rPr lang="en-US" altLang="zh-CN" dirty="0" smtClean="0">
                <a:solidFill>
                  <a:schemeClr val="accent6">
                    <a:lumMod val="75000"/>
                  </a:schemeClr>
                </a:solidFill>
                <a:latin typeface="Microsoft YaHei" charset="0"/>
                <a:ea typeface="Microsoft YaHei" charset="0"/>
                <a:cs typeface="Microsoft YaHei" charset="0"/>
              </a:rPr>
              <a:t>web</a:t>
            </a:r>
            <a:r>
              <a:rPr lang="zh-CN" altLang="en-US" dirty="0" smtClean="0">
                <a:solidFill>
                  <a:schemeClr val="accent6">
                    <a:lumMod val="75000"/>
                  </a:schemeClr>
                </a:solidFill>
                <a:latin typeface="Microsoft YaHei" charset="0"/>
                <a:ea typeface="Microsoft YaHei" charset="0"/>
                <a:cs typeface="Microsoft YaHei" charset="0"/>
              </a:rPr>
              <a:t>端及数据库</a:t>
            </a:r>
            <a:r>
              <a:rPr lang="zh-CN" altLang="zh-CN" dirty="0" smtClean="0">
                <a:solidFill>
                  <a:schemeClr val="accent6">
                    <a:lumMod val="75000"/>
                  </a:schemeClr>
                </a:solidFill>
                <a:latin typeface="Microsoft YaHei" charset="0"/>
                <a:ea typeface="Microsoft YaHei" charset="0"/>
                <a:cs typeface="Microsoft YaHei" charset="0"/>
              </a:rPr>
              <a:t>的</a:t>
            </a:r>
            <a:r>
              <a:rPr lang="zh-CN" altLang="zh-CN" dirty="0">
                <a:solidFill>
                  <a:schemeClr val="accent6">
                    <a:lumMod val="75000"/>
                  </a:schemeClr>
                </a:solidFill>
                <a:latin typeface="Microsoft YaHei" charset="0"/>
                <a:ea typeface="Microsoft YaHei" charset="0"/>
                <a:cs typeface="Microsoft YaHei" charset="0"/>
              </a:rPr>
              <a:t>联合编程</a:t>
            </a:r>
            <a:r>
              <a:rPr lang="zh-CN" altLang="zh-CN" dirty="0" smtClean="0">
                <a:solidFill>
                  <a:schemeClr val="accent6">
                    <a:lumMod val="75000"/>
                  </a:schemeClr>
                </a:solidFill>
                <a:latin typeface="Microsoft YaHei" charset="0"/>
                <a:ea typeface="Microsoft YaHei" charset="0"/>
                <a:cs typeface="Microsoft YaHei" charset="0"/>
              </a:rPr>
              <a:t>实现</a:t>
            </a:r>
            <a:r>
              <a:rPr lang="zh-CN" altLang="en-US" dirty="0" smtClean="0">
                <a:solidFill>
                  <a:schemeClr val="accent6">
                    <a:lumMod val="75000"/>
                  </a:schemeClr>
                </a:solidFill>
                <a:latin typeface="Microsoft YaHei" charset="0"/>
                <a:ea typeface="Microsoft YaHei" charset="0"/>
                <a:cs typeface="Microsoft YaHei" charset="0"/>
              </a:rPr>
              <a:t>消防应急值守与综合信息管理系统</a:t>
            </a:r>
            <a:endParaRPr lang="zh-CN" altLang="en-US" dirty="0" smtClean="0">
              <a:solidFill>
                <a:schemeClr val="accent6">
                  <a:lumMod val="75000"/>
                </a:schemeClr>
              </a:solidFill>
              <a:latin typeface="Microsoft YaHei" charset="0"/>
              <a:ea typeface="Microsoft YaHei" charset="0"/>
              <a:cs typeface="Microsoft YaHei" charset="0"/>
            </a:endParaRPr>
          </a:p>
          <a:p>
            <a:pPr marL="800100" lvl="1" indent="-34290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实现如下功能：</a:t>
            </a:r>
          </a:p>
          <a:p>
            <a:pPr marL="1257300" lvl="2" indent="-3429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多种方式的接警，综合上报</a:t>
            </a:r>
            <a:endParaRPr lang="en-US" altLang="zh-CN" dirty="0" smtClean="0">
              <a:solidFill>
                <a:schemeClr val="accent6">
                  <a:lumMod val="75000"/>
                </a:schemeClr>
              </a:solidFill>
              <a:latin typeface="Microsoft YaHei" charset="0"/>
              <a:ea typeface="Microsoft YaHei" charset="0"/>
              <a:cs typeface="Microsoft YaHei" charset="0"/>
            </a:endParaRPr>
          </a:p>
          <a:p>
            <a:pPr marL="1257300" lvl="2" indent="-3429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值班人员的管理</a:t>
            </a:r>
            <a:endParaRPr lang="en-US" altLang="zh-CN" dirty="0" smtClean="0">
              <a:solidFill>
                <a:schemeClr val="accent6">
                  <a:lumMod val="75000"/>
                </a:schemeClr>
              </a:solidFill>
              <a:latin typeface="Microsoft YaHei" charset="0"/>
              <a:ea typeface="Microsoft YaHei" charset="0"/>
              <a:cs typeface="Microsoft YaHei" charset="0"/>
            </a:endParaRPr>
          </a:p>
          <a:p>
            <a:pPr marL="1257300" lvl="2" indent="-3429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消防信息的查询和管理</a:t>
            </a:r>
            <a:endParaRPr lang="zh-CN" altLang="zh-CN" dirty="0" smtClean="0">
              <a:solidFill>
                <a:schemeClr val="accent6">
                  <a:lumMod val="75000"/>
                </a:schemeClr>
              </a:solidFill>
              <a:latin typeface="Microsoft YaHei" charset="0"/>
              <a:ea typeface="Microsoft YaHei" charset="0"/>
              <a:cs typeface="Microsoft YaHei" charset="0"/>
            </a:endParaRPr>
          </a:p>
          <a:p>
            <a:pPr lvl="1"/>
            <a:endParaRPr kumimoji="1" lang="zh-CN" altLang="en-US" dirty="0" smtClean="0">
              <a:solidFill>
                <a:schemeClr val="accent6">
                  <a:lumMod val="75000"/>
                </a:schemeClr>
              </a:solidFill>
              <a:latin typeface="Microsoft YaHei" charset="0"/>
              <a:ea typeface="Microsoft YaHei" charset="0"/>
              <a:cs typeface="Microsoft YaHei" charset="0"/>
            </a:endParaRPr>
          </a:p>
          <a:p>
            <a:r>
              <a:rPr kumimoji="1" lang="zh-CN" altLang="en-US" sz="2400" b="1" dirty="0" smtClean="0">
                <a:solidFill>
                  <a:schemeClr val="accent6">
                    <a:lumMod val="75000"/>
                  </a:schemeClr>
                </a:solidFill>
                <a:latin typeface="Microsoft YaHei" charset="0"/>
                <a:ea typeface="Microsoft YaHei" charset="0"/>
                <a:cs typeface="Microsoft YaHei" charset="0"/>
              </a:rPr>
              <a:t>目的及意义</a:t>
            </a:r>
          </a:p>
          <a:p>
            <a:pPr marL="742950" lvl="1" indent="-28575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通过以上内容，</a:t>
            </a:r>
            <a:r>
              <a:rPr kumimoji="1" lang="zh-CN" altLang="en-US" dirty="0" smtClean="0">
                <a:solidFill>
                  <a:schemeClr val="accent6">
                    <a:lumMod val="75000"/>
                  </a:schemeClr>
                </a:solidFill>
                <a:latin typeface="Microsoft YaHei" charset="0"/>
                <a:ea typeface="Microsoft YaHei" charset="0"/>
                <a:cs typeface="Microsoft YaHei" charset="0"/>
              </a:rPr>
              <a:t>提高接警及消防信息办公的效率</a:t>
            </a:r>
            <a:endParaRPr kumimoji="1" lang="zh-CN" altLang="en-US" dirty="0" smtClean="0">
              <a:solidFill>
                <a:schemeClr val="accent6">
                  <a:lumMod val="75000"/>
                </a:schemeClr>
              </a:solidFill>
              <a:latin typeface="Microsoft YaHei" charset="0"/>
              <a:ea typeface="Microsoft YaHei" charset="0"/>
              <a:cs typeface="Microsoft YaHei" charset="0"/>
            </a:endParaRPr>
          </a:p>
          <a:p>
            <a:pPr marL="742950" lvl="1" indent="-285750">
              <a:buFont typeface="Arial" charset="0"/>
              <a:buChar char="•"/>
            </a:pPr>
            <a:r>
              <a:rPr kumimoji="1" lang="zh-CN" altLang="en-US" dirty="0" smtClean="0">
                <a:solidFill>
                  <a:schemeClr val="accent6">
                    <a:lumMod val="75000"/>
                  </a:schemeClr>
                </a:solidFill>
                <a:latin typeface="Microsoft YaHei" charset="0"/>
                <a:ea typeface="Microsoft YaHei" charset="0"/>
                <a:cs typeface="Microsoft YaHei" charset="0"/>
              </a:rPr>
              <a:t>减轻相关工作人员工作负担</a:t>
            </a:r>
            <a:endParaRPr kumimoji="1" lang="zh-CN" altLang="en-US" dirty="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52960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566055"/>
            <a:ext cx="6023137" cy="449943"/>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5" name="矩形 4"/>
          <p:cNvSpPr/>
          <p:nvPr/>
        </p:nvSpPr>
        <p:spPr>
          <a:xfrm>
            <a:off x="131838" y="273667"/>
            <a:ext cx="5698996" cy="584775"/>
          </a:xfrm>
          <a:prstGeom prst="rect">
            <a:avLst/>
          </a:prstGeom>
        </p:spPr>
        <p:txBody>
          <a:bodyPr wrap="none">
            <a:spAutoFit/>
          </a:bodyPr>
          <a:lstStyle/>
          <a:p>
            <a:r>
              <a:rPr kumimoji="1" lang="zh-CN" altLang="en-US" sz="3200" b="1" dirty="0">
                <a:solidFill>
                  <a:schemeClr val="accent6">
                    <a:lumMod val="75000"/>
                  </a:schemeClr>
                </a:solidFill>
                <a:latin typeface="Microsoft YaHei" charset="0"/>
                <a:ea typeface="Microsoft YaHei" charset="0"/>
                <a:cs typeface="Microsoft YaHei" charset="0"/>
              </a:rPr>
              <a:t>项目</a:t>
            </a:r>
            <a:r>
              <a:rPr kumimoji="1" lang="zh-CN" altLang="en-US" sz="3200" b="1" dirty="0" smtClean="0">
                <a:solidFill>
                  <a:schemeClr val="accent6">
                    <a:lumMod val="75000"/>
                  </a:schemeClr>
                </a:solidFill>
                <a:latin typeface="Microsoft YaHei" charset="0"/>
                <a:ea typeface="Microsoft YaHei" charset="0"/>
                <a:cs typeface="Microsoft YaHei" charset="0"/>
              </a:rPr>
              <a:t>内容介绍</a:t>
            </a:r>
            <a:r>
              <a:rPr kumimoji="1" lang="en-US" altLang="zh-CN" sz="3200" b="1" dirty="0" smtClean="0">
                <a:solidFill>
                  <a:schemeClr val="accent6">
                    <a:lumMod val="75000"/>
                  </a:schemeClr>
                </a:solidFill>
                <a:latin typeface="Microsoft YaHei" charset="0"/>
                <a:ea typeface="Microsoft YaHei" charset="0"/>
                <a:cs typeface="Microsoft YaHei" charset="0"/>
              </a:rPr>
              <a:t>-</a:t>
            </a:r>
            <a:r>
              <a:rPr kumimoji="1" lang="zh-CN" altLang="en-US" sz="3200" b="1" dirty="0" smtClean="0">
                <a:solidFill>
                  <a:schemeClr val="accent6">
                    <a:lumMod val="75000"/>
                  </a:schemeClr>
                </a:solidFill>
                <a:latin typeface="Microsoft YaHei" charset="0"/>
                <a:ea typeface="Microsoft YaHei" charset="0"/>
                <a:cs typeface="Microsoft YaHei" charset="0"/>
              </a:rPr>
              <a:t>系统类别及介绍</a:t>
            </a:r>
            <a:endParaRPr kumimoji="1" lang="zh-CN" altLang="en-US" sz="3200" b="1" dirty="0" smtClean="0">
              <a:solidFill>
                <a:schemeClr val="accent6">
                  <a:lumMod val="75000"/>
                </a:schemeClr>
              </a:solidFill>
              <a:latin typeface="Microsoft YaHei" charset="0"/>
              <a:ea typeface="Microsoft YaHei" charset="0"/>
              <a:cs typeface="Microsoft YaHei" charset="0"/>
            </a:endParaRPr>
          </a:p>
        </p:txBody>
      </p:sp>
      <p:grpSp>
        <p:nvGrpSpPr>
          <p:cNvPr id="8" name="组 39"/>
          <p:cNvGrpSpPr/>
          <p:nvPr/>
        </p:nvGrpSpPr>
        <p:grpSpPr>
          <a:xfrm>
            <a:off x="509038" y="997871"/>
            <a:ext cx="8712940" cy="4771355"/>
            <a:chOff x="1105791" y="724197"/>
            <a:chExt cx="8712940" cy="4771355"/>
          </a:xfrm>
        </p:grpSpPr>
        <p:sp>
          <p:nvSpPr>
            <p:cNvPr id="9" name="文本框 8"/>
            <p:cNvSpPr txBox="1"/>
            <p:nvPr/>
          </p:nvSpPr>
          <p:spPr>
            <a:xfrm>
              <a:off x="1105791" y="2384705"/>
              <a:ext cx="615553" cy="2246769"/>
            </a:xfrm>
            <a:prstGeom prst="rect">
              <a:avLst/>
            </a:prstGeom>
            <a:noFill/>
          </p:spPr>
          <p:txBody>
            <a:bodyPr vert="eaVert" wrap="none" rtlCol="0">
              <a:spAutoFit/>
            </a:bodyPr>
            <a:lstStyle/>
            <a:p>
              <a:r>
                <a:rPr kumimoji="1" lang="zh-CN" altLang="en-US" sz="2800" b="1" dirty="0" smtClean="0">
                  <a:solidFill>
                    <a:schemeClr val="accent6">
                      <a:lumMod val="75000"/>
                    </a:schemeClr>
                  </a:solidFill>
                  <a:latin typeface="Microsoft YaHei" charset="0"/>
                  <a:ea typeface="Microsoft YaHei" charset="0"/>
                  <a:cs typeface="Microsoft YaHei" charset="0"/>
                </a:rPr>
                <a:t>应急接警系统</a:t>
              </a:r>
              <a:endParaRPr kumimoji="1" lang="zh-CN" altLang="en-US" sz="2800" b="1" dirty="0">
                <a:solidFill>
                  <a:schemeClr val="accent6">
                    <a:lumMod val="75000"/>
                  </a:schemeClr>
                </a:solidFill>
                <a:latin typeface="Microsoft YaHei" charset="0"/>
                <a:ea typeface="Microsoft YaHei" charset="0"/>
                <a:cs typeface="Microsoft YaHei" charset="0"/>
              </a:endParaRPr>
            </a:p>
          </p:txBody>
        </p:sp>
        <p:sp>
          <p:nvSpPr>
            <p:cNvPr id="11" name="文本框 10"/>
            <p:cNvSpPr txBox="1"/>
            <p:nvPr/>
          </p:nvSpPr>
          <p:spPr>
            <a:xfrm>
              <a:off x="2372840" y="1536059"/>
              <a:ext cx="1107996" cy="369332"/>
            </a:xfrm>
            <a:prstGeom prst="rect">
              <a:avLst/>
            </a:prstGeom>
            <a:noFill/>
          </p:spPr>
          <p:txBody>
            <a:bodyPr wrap="none" rtlCol="0">
              <a:spAutoFit/>
            </a:bodyPr>
            <a:lstStyle/>
            <a:p>
              <a:r>
                <a:rPr kumimoji="1" lang="zh-CN" altLang="en-US" b="1" dirty="0">
                  <a:solidFill>
                    <a:schemeClr val="accent6">
                      <a:lumMod val="75000"/>
                    </a:schemeClr>
                  </a:solidFill>
                  <a:latin typeface="Microsoft YaHei" charset="0"/>
                  <a:ea typeface="Microsoft YaHei" charset="0"/>
                  <a:cs typeface="Microsoft YaHei" charset="0"/>
                </a:rPr>
                <a:t>接警</a:t>
              </a:r>
              <a:r>
                <a:rPr kumimoji="1" lang="zh-CN" altLang="en-US" b="1" dirty="0" smtClean="0">
                  <a:solidFill>
                    <a:schemeClr val="accent6">
                      <a:lumMod val="75000"/>
                    </a:schemeClr>
                  </a:solidFill>
                  <a:latin typeface="Microsoft YaHei" charset="0"/>
                  <a:ea typeface="Microsoft YaHei" charset="0"/>
                  <a:cs typeface="Microsoft YaHei" charset="0"/>
                </a:rPr>
                <a:t>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2" name="文本框 11"/>
            <p:cNvSpPr txBox="1"/>
            <p:nvPr/>
          </p:nvSpPr>
          <p:spPr>
            <a:xfrm>
              <a:off x="2372840" y="4287513"/>
              <a:ext cx="1569660"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报警记录功能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3" name="文本框 12"/>
            <p:cNvSpPr txBox="1"/>
            <p:nvPr/>
          </p:nvSpPr>
          <p:spPr>
            <a:xfrm>
              <a:off x="2372840" y="5126220"/>
              <a:ext cx="1107996"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其他功能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5" name="文本框 14"/>
            <p:cNvSpPr txBox="1"/>
            <p:nvPr/>
          </p:nvSpPr>
          <p:spPr>
            <a:xfrm>
              <a:off x="3949665" y="1263267"/>
              <a:ext cx="1569660" cy="369332"/>
            </a:xfrm>
            <a:prstGeom prst="rect">
              <a:avLst/>
            </a:prstGeom>
            <a:noFill/>
          </p:spPr>
          <p:txBody>
            <a:bodyPr wrap="none" rtlCol="0">
              <a:spAutoFit/>
            </a:bodyPr>
            <a:lstStyle/>
            <a:p>
              <a:r>
                <a:rPr kumimoji="1" lang="zh-CN" altLang="en-US" dirty="0">
                  <a:solidFill>
                    <a:schemeClr val="accent6">
                      <a:lumMod val="75000"/>
                    </a:schemeClr>
                  </a:solidFill>
                  <a:latin typeface="Microsoft YaHei" charset="0"/>
                  <a:ea typeface="Microsoft YaHei" charset="0"/>
                  <a:cs typeface="Microsoft YaHei" charset="0"/>
                </a:rPr>
                <a:t>重复</a:t>
              </a:r>
              <a:r>
                <a:rPr kumimoji="1" lang="zh-CN" altLang="en-US" dirty="0" smtClean="0">
                  <a:solidFill>
                    <a:schemeClr val="accent6">
                      <a:lumMod val="75000"/>
                    </a:schemeClr>
                  </a:solidFill>
                  <a:latin typeface="Microsoft YaHei" charset="0"/>
                  <a:ea typeface="Microsoft YaHei" charset="0"/>
                  <a:cs typeface="Microsoft YaHei" charset="0"/>
                </a:rPr>
                <a:t>报警判断</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6" name="文本框 15"/>
            <p:cNvSpPr txBox="1"/>
            <p:nvPr/>
          </p:nvSpPr>
          <p:spPr>
            <a:xfrm>
              <a:off x="3919151" y="1808236"/>
              <a:ext cx="156966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重点报警优先</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7" name="文本框 16"/>
            <p:cNvSpPr txBox="1"/>
            <p:nvPr/>
          </p:nvSpPr>
          <p:spPr>
            <a:xfrm>
              <a:off x="4398326" y="4603540"/>
              <a:ext cx="1800493"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记录的重复播放</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8" name="文本框 17"/>
            <p:cNvSpPr txBox="1"/>
            <p:nvPr/>
          </p:nvSpPr>
          <p:spPr>
            <a:xfrm>
              <a:off x="3934516" y="2347921"/>
              <a:ext cx="1800493" cy="369332"/>
            </a:xfrm>
            <a:prstGeom prst="rect">
              <a:avLst/>
            </a:prstGeom>
            <a:noFill/>
          </p:spPr>
          <p:txBody>
            <a:bodyPr wrap="none" rtlCol="0">
              <a:spAutoFit/>
            </a:bodyPr>
            <a:lstStyle/>
            <a:p>
              <a:r>
                <a:rPr kumimoji="1" lang="zh-CN" altLang="en-US" dirty="0">
                  <a:solidFill>
                    <a:schemeClr val="accent6">
                      <a:lumMod val="75000"/>
                    </a:schemeClr>
                  </a:solidFill>
                  <a:latin typeface="Microsoft YaHei" charset="0"/>
                  <a:ea typeface="Microsoft YaHei" charset="0"/>
                  <a:cs typeface="Microsoft YaHei" charset="0"/>
                </a:rPr>
                <a:t>骚扰</a:t>
              </a:r>
              <a:r>
                <a:rPr kumimoji="1" lang="zh-CN" altLang="en-US" dirty="0" smtClean="0">
                  <a:solidFill>
                    <a:schemeClr val="accent6">
                      <a:lumMod val="75000"/>
                    </a:schemeClr>
                  </a:solidFill>
                  <a:latin typeface="Microsoft YaHei" charset="0"/>
                  <a:ea typeface="Microsoft YaHei" charset="0"/>
                  <a:cs typeface="Microsoft YaHei" charset="0"/>
                </a:rPr>
                <a:t>报警黑名单</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9" name="文本框 18"/>
            <p:cNvSpPr txBox="1"/>
            <p:nvPr/>
          </p:nvSpPr>
          <p:spPr>
            <a:xfrm>
              <a:off x="3919151" y="724197"/>
              <a:ext cx="2723823"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多路接警，显示报警来源</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20" name="文本框 19"/>
            <p:cNvSpPr txBox="1"/>
            <p:nvPr/>
          </p:nvSpPr>
          <p:spPr>
            <a:xfrm>
              <a:off x="4398326" y="4049542"/>
              <a:ext cx="249299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多种形式的记录，归档</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21" name="文本框 20"/>
            <p:cNvSpPr txBox="1"/>
            <p:nvPr/>
          </p:nvSpPr>
          <p:spPr>
            <a:xfrm>
              <a:off x="4555752" y="5126220"/>
              <a:ext cx="5262979"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通报其他相关部门，事件跟踪续报，系统密码修改</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22" name="左大括号 21"/>
            <p:cNvSpPr/>
            <p:nvPr/>
          </p:nvSpPr>
          <p:spPr>
            <a:xfrm>
              <a:off x="3658345" y="860676"/>
              <a:ext cx="291320" cy="1720098"/>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23" name="左大括号 22"/>
            <p:cNvSpPr/>
            <p:nvPr/>
          </p:nvSpPr>
          <p:spPr>
            <a:xfrm>
              <a:off x="4107006" y="4229867"/>
              <a:ext cx="291320" cy="54268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24" name="左大括号 23"/>
            <p:cNvSpPr/>
            <p:nvPr/>
          </p:nvSpPr>
          <p:spPr>
            <a:xfrm>
              <a:off x="1901432" y="1536059"/>
              <a:ext cx="291320" cy="3765405"/>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26" name="直线连接符 37"/>
            <p:cNvCxnSpPr>
              <a:stCxn id="13" idx="3"/>
              <a:endCxn id="21" idx="1"/>
            </p:cNvCxnSpPr>
            <p:nvPr/>
          </p:nvCxnSpPr>
          <p:spPr>
            <a:xfrm>
              <a:off x="3480836" y="5310886"/>
              <a:ext cx="107491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右箭头 26"/>
          <p:cNvSpPr/>
          <p:nvPr/>
        </p:nvSpPr>
        <p:spPr>
          <a:xfrm>
            <a:off x="7840515" y="3227607"/>
            <a:ext cx="928914" cy="362969"/>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8946938" y="2525966"/>
            <a:ext cx="2491772" cy="1785104"/>
          </a:xfrm>
          <a:prstGeom prst="rect">
            <a:avLst/>
          </a:prstGeom>
          <a:noFill/>
        </p:spPr>
        <p:txBody>
          <a:bodyPr wrap="none" rtlCol="0">
            <a:spAutoFit/>
          </a:bodyPr>
          <a:lstStyle/>
          <a:p>
            <a:r>
              <a:rPr kumimoji="1" lang="zh-CN" altLang="en-US" sz="2000" b="1" dirty="0" smtClean="0">
                <a:solidFill>
                  <a:schemeClr val="accent6">
                    <a:lumMod val="75000"/>
                  </a:schemeClr>
                </a:solidFill>
                <a:latin typeface="Microsoft YaHei" charset="0"/>
                <a:ea typeface="Microsoft YaHei" charset="0"/>
                <a:cs typeface="Microsoft YaHei" charset="0"/>
              </a:rPr>
              <a:t>本</a:t>
            </a:r>
            <a:r>
              <a:rPr kumimoji="1" lang="zh-CN" altLang="en-US" sz="2000" b="1" dirty="0">
                <a:solidFill>
                  <a:schemeClr val="accent6">
                    <a:lumMod val="75000"/>
                  </a:schemeClr>
                </a:solidFill>
                <a:latin typeface="Microsoft YaHei" charset="0"/>
                <a:ea typeface="Microsoft YaHei" charset="0"/>
                <a:cs typeface="Microsoft YaHei" charset="0"/>
              </a:rPr>
              <a:t>项</a:t>
            </a:r>
            <a:r>
              <a:rPr kumimoji="1" lang="zh-CN" altLang="en-US" sz="2000" b="1" dirty="0" smtClean="0">
                <a:solidFill>
                  <a:schemeClr val="accent6">
                    <a:lumMod val="75000"/>
                  </a:schemeClr>
                </a:solidFill>
                <a:latin typeface="Microsoft YaHei" charset="0"/>
                <a:ea typeface="Microsoft YaHei" charset="0"/>
                <a:cs typeface="Microsoft YaHei" charset="0"/>
              </a:rPr>
              <a:t>的</a:t>
            </a:r>
            <a:r>
              <a:rPr kumimoji="1" lang="zh-CN" altLang="en-US" sz="2000" b="1" dirty="0" smtClean="0">
                <a:solidFill>
                  <a:schemeClr val="accent6">
                    <a:lumMod val="75000"/>
                  </a:schemeClr>
                </a:solidFill>
                <a:latin typeface="Microsoft YaHei" charset="0"/>
                <a:ea typeface="Microsoft YaHei" charset="0"/>
                <a:cs typeface="Microsoft YaHei" charset="0"/>
              </a:rPr>
              <a:t>重点在于</a:t>
            </a:r>
          </a:p>
          <a:p>
            <a:endParaRPr kumimoji="1" lang="zh-CN" altLang="en-US" b="1"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zh-CN" altLang="en-US" dirty="0">
                <a:solidFill>
                  <a:schemeClr val="accent6">
                    <a:lumMod val="75000"/>
                  </a:schemeClr>
                </a:solidFill>
                <a:latin typeface="Microsoft YaHei" charset="0"/>
                <a:ea typeface="Microsoft YaHei" charset="0"/>
                <a:cs typeface="Microsoft YaHei" charset="0"/>
              </a:rPr>
              <a:t>多路接警</a:t>
            </a:r>
            <a:endParaRPr lang="zh-CN" altLang="zh-CN"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智能接警判断</a:t>
            </a:r>
            <a:endParaRPr lang="en-US" altLang="zh-CN"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en-US" altLang="zh-CN" dirty="0" smtClean="0">
                <a:solidFill>
                  <a:schemeClr val="accent6">
                    <a:lumMod val="75000"/>
                  </a:schemeClr>
                </a:solidFill>
                <a:latin typeface="Microsoft YaHei" charset="0"/>
                <a:ea typeface="Microsoft YaHei" charset="0"/>
                <a:cs typeface="Microsoft YaHei" charset="0"/>
              </a:rPr>
              <a:t>GIS</a:t>
            </a:r>
            <a:r>
              <a:rPr lang="zh-CN" altLang="en-US" dirty="0" smtClean="0">
                <a:solidFill>
                  <a:schemeClr val="accent6">
                    <a:lumMod val="75000"/>
                  </a:schemeClr>
                </a:solidFill>
                <a:latin typeface="Microsoft YaHei" charset="0"/>
                <a:ea typeface="Microsoft YaHei" charset="0"/>
                <a:cs typeface="Microsoft YaHei" charset="0"/>
              </a:rPr>
              <a:t>系统的应用</a:t>
            </a:r>
            <a:endParaRPr lang="en-US" altLang="zh-CN"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en-US" altLang="zh-CN" dirty="0" smtClean="0">
                <a:solidFill>
                  <a:schemeClr val="accent6">
                    <a:lumMod val="75000"/>
                  </a:schemeClr>
                </a:solidFill>
                <a:latin typeface="Microsoft YaHei" charset="0"/>
                <a:ea typeface="Microsoft YaHei" charset="0"/>
                <a:cs typeface="Microsoft YaHei" charset="0"/>
              </a:rPr>
              <a:t>web</a:t>
            </a:r>
            <a:r>
              <a:rPr lang="zh-CN" altLang="zh-CN" dirty="0" smtClean="0">
                <a:solidFill>
                  <a:schemeClr val="accent6">
                    <a:lumMod val="75000"/>
                  </a:schemeClr>
                </a:solidFill>
                <a:latin typeface="Microsoft YaHei" charset="0"/>
                <a:ea typeface="Microsoft YaHei" charset="0"/>
                <a:cs typeface="Microsoft YaHei" charset="0"/>
              </a:rPr>
              <a:t>端的交互</a:t>
            </a:r>
            <a:r>
              <a:rPr lang="zh-CN" altLang="zh-CN" dirty="0" smtClean="0">
                <a:solidFill>
                  <a:schemeClr val="accent6">
                    <a:lumMod val="75000"/>
                  </a:schemeClr>
                </a:solidFill>
                <a:latin typeface="Microsoft YaHei" charset="0"/>
                <a:ea typeface="Microsoft YaHei" charset="0"/>
                <a:cs typeface="Microsoft YaHei" charset="0"/>
              </a:rPr>
              <a:t>设计</a:t>
            </a:r>
            <a:endParaRPr lang="zh-CN" altLang="zh-CN" dirty="0">
              <a:solidFill>
                <a:schemeClr val="accent6">
                  <a:lumMod val="75000"/>
                </a:schemeClr>
              </a:solidFill>
              <a:latin typeface="Microsoft YaHei" charset="0"/>
              <a:ea typeface="Microsoft YaHei" charset="0"/>
              <a:cs typeface="Microsoft YaHei" charset="0"/>
            </a:endParaRPr>
          </a:p>
        </p:txBody>
      </p:sp>
      <p:sp>
        <p:nvSpPr>
          <p:cNvPr id="30" name="文本框 29"/>
          <p:cNvSpPr txBox="1"/>
          <p:nvPr/>
        </p:nvSpPr>
        <p:spPr>
          <a:xfrm>
            <a:off x="1773508" y="3517673"/>
            <a:ext cx="1569660" cy="369332"/>
          </a:xfrm>
          <a:prstGeom prst="rect">
            <a:avLst/>
          </a:prstGeom>
          <a:noFill/>
        </p:spPr>
        <p:txBody>
          <a:bodyPr wrap="none" rtlCol="0">
            <a:spAutoFit/>
          </a:bodyPr>
          <a:lstStyle/>
          <a:p>
            <a:r>
              <a:rPr kumimoji="1" lang="zh-CN" altLang="en-US" b="1" dirty="0">
                <a:solidFill>
                  <a:schemeClr val="accent6">
                    <a:lumMod val="75000"/>
                  </a:schemeClr>
                </a:solidFill>
                <a:latin typeface="Microsoft YaHei" charset="0"/>
                <a:ea typeface="Microsoft YaHei" charset="0"/>
                <a:cs typeface="Microsoft YaHei" charset="0"/>
              </a:rPr>
              <a:t>接</a:t>
            </a:r>
            <a:r>
              <a:rPr kumimoji="1" lang="zh-CN" altLang="en-US" b="1" dirty="0" smtClean="0">
                <a:solidFill>
                  <a:schemeClr val="accent6">
                    <a:lumMod val="75000"/>
                  </a:schemeClr>
                </a:solidFill>
                <a:latin typeface="Microsoft YaHei" charset="0"/>
                <a:ea typeface="Microsoft YaHei" charset="0"/>
                <a:cs typeface="Microsoft YaHei" charset="0"/>
              </a:rPr>
              <a:t>警上报</a:t>
            </a:r>
            <a:r>
              <a:rPr kumimoji="1" lang="zh-CN" altLang="en-US" b="1" dirty="0" smtClean="0">
                <a:solidFill>
                  <a:schemeClr val="accent6">
                    <a:lumMod val="75000"/>
                  </a:schemeClr>
                </a:solidFill>
                <a:latin typeface="Microsoft YaHei" charset="0"/>
                <a:ea typeface="Microsoft YaHei" charset="0"/>
                <a:cs typeface="Microsoft YaHei" charset="0"/>
              </a:rPr>
              <a:t>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31" name="左大括号 30"/>
          <p:cNvSpPr/>
          <p:nvPr/>
        </p:nvSpPr>
        <p:spPr>
          <a:xfrm>
            <a:off x="3469659" y="3427817"/>
            <a:ext cx="291320" cy="54268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32" name="文本框 31"/>
          <p:cNvSpPr txBox="1"/>
          <p:nvPr/>
        </p:nvSpPr>
        <p:spPr>
          <a:xfrm>
            <a:off x="3760979" y="3252267"/>
            <a:ext cx="156966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事故基本信息</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33" name="文本框 32"/>
          <p:cNvSpPr txBox="1"/>
          <p:nvPr/>
        </p:nvSpPr>
        <p:spPr>
          <a:xfrm>
            <a:off x="3760978" y="3746110"/>
            <a:ext cx="3788217"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结合</a:t>
            </a:r>
            <a:r>
              <a:rPr kumimoji="1" lang="en-US" altLang="zh-CN" dirty="0" smtClean="0">
                <a:solidFill>
                  <a:schemeClr val="accent6">
                    <a:lumMod val="75000"/>
                  </a:schemeClr>
                </a:solidFill>
                <a:latin typeface="Microsoft YaHei" charset="0"/>
                <a:ea typeface="Microsoft YaHei" charset="0"/>
                <a:cs typeface="Microsoft YaHei" charset="0"/>
              </a:rPr>
              <a:t>GIS</a:t>
            </a:r>
            <a:r>
              <a:rPr kumimoji="1" lang="zh-CN" altLang="en-US" dirty="0">
                <a:solidFill>
                  <a:schemeClr val="accent6">
                    <a:lumMod val="75000"/>
                  </a:schemeClr>
                </a:solidFill>
                <a:latin typeface="Microsoft YaHei" charset="0"/>
                <a:ea typeface="Microsoft YaHei" charset="0"/>
                <a:cs typeface="Microsoft YaHei" charset="0"/>
              </a:rPr>
              <a:t>，</a:t>
            </a:r>
            <a:r>
              <a:rPr kumimoji="1" lang="zh-CN" altLang="en-US" dirty="0" smtClean="0">
                <a:solidFill>
                  <a:schemeClr val="accent6">
                    <a:lumMod val="75000"/>
                  </a:schemeClr>
                </a:solidFill>
                <a:latin typeface="Microsoft YaHei" charset="0"/>
                <a:ea typeface="Microsoft YaHei" charset="0"/>
                <a:cs typeface="Microsoft YaHei" charset="0"/>
              </a:rPr>
              <a:t>提供预计等级和相应预案</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34" name="矩形 33"/>
          <p:cNvSpPr/>
          <p:nvPr/>
        </p:nvSpPr>
        <p:spPr>
          <a:xfrm>
            <a:off x="509038" y="6064654"/>
            <a:ext cx="9129422" cy="369332"/>
          </a:xfrm>
          <a:prstGeom prst="rect">
            <a:avLst/>
          </a:prstGeom>
        </p:spPr>
        <p:txBody>
          <a:bodyPr wrap="none">
            <a:spAutoFit/>
          </a:bodyPr>
          <a:lstStyle/>
          <a:p>
            <a:r>
              <a:rPr kumimoji="1" lang="zh-CN" altLang="en-US" b="1" dirty="0">
                <a:solidFill>
                  <a:schemeClr val="accent6">
                    <a:lumMod val="75000"/>
                  </a:schemeClr>
                </a:solidFill>
                <a:latin typeface="Microsoft YaHei" charset="0"/>
                <a:ea typeface="Microsoft YaHei" charset="0"/>
                <a:cs typeface="Microsoft YaHei" charset="0"/>
              </a:rPr>
              <a:t>面向</a:t>
            </a:r>
            <a:r>
              <a:rPr kumimoji="1" lang="zh-CN" altLang="en-US" b="1" dirty="0" smtClean="0">
                <a:solidFill>
                  <a:schemeClr val="accent6">
                    <a:lumMod val="75000"/>
                  </a:schemeClr>
                </a:solidFill>
                <a:latin typeface="Microsoft YaHei" charset="0"/>
                <a:ea typeface="Microsoft YaHei" charset="0"/>
                <a:cs typeface="Microsoft YaHei" charset="0"/>
              </a:rPr>
              <a:t>人群：</a:t>
            </a:r>
            <a:r>
              <a:rPr kumimoji="1" lang="zh-CN" altLang="zh-CN" dirty="0" smtClean="0">
                <a:solidFill>
                  <a:schemeClr val="accent6">
                    <a:lumMod val="75000"/>
                  </a:schemeClr>
                </a:solidFill>
                <a:latin typeface="Microsoft YaHei" charset="0"/>
                <a:ea typeface="Microsoft YaHei" charset="0"/>
                <a:cs typeface="Microsoft YaHei" charset="0"/>
              </a:rPr>
              <a:t>接警人员</a:t>
            </a:r>
            <a:r>
              <a:rPr kumimoji="1" lang="zh-CN" altLang="en-US" dirty="0">
                <a:solidFill>
                  <a:schemeClr val="accent6">
                    <a:lumMod val="75000"/>
                  </a:schemeClr>
                </a:solidFill>
                <a:latin typeface="Microsoft YaHei" charset="0"/>
                <a:ea typeface="Microsoft YaHei" charset="0"/>
                <a:cs typeface="Microsoft YaHei" charset="0"/>
              </a:rPr>
              <a:t>。</a:t>
            </a:r>
            <a:r>
              <a:rPr kumimoji="1" lang="zh-CN" altLang="zh-CN" dirty="0" smtClean="0">
                <a:solidFill>
                  <a:schemeClr val="accent6">
                    <a:lumMod val="75000"/>
                  </a:schemeClr>
                </a:solidFill>
                <a:latin typeface="Microsoft YaHei" charset="0"/>
                <a:ea typeface="Microsoft YaHei" charset="0"/>
                <a:cs typeface="Microsoft YaHei" charset="0"/>
              </a:rPr>
              <a:t>昼夜</a:t>
            </a:r>
            <a:r>
              <a:rPr kumimoji="1" lang="zh-CN" altLang="zh-CN" dirty="0">
                <a:solidFill>
                  <a:schemeClr val="accent6">
                    <a:lumMod val="75000"/>
                  </a:schemeClr>
                </a:solidFill>
                <a:latin typeface="Microsoft YaHei" charset="0"/>
                <a:ea typeface="Microsoft YaHei" charset="0"/>
                <a:cs typeface="Microsoft YaHei" charset="0"/>
              </a:rPr>
              <a:t>值班，全天候工作，通过</a:t>
            </a:r>
            <a:r>
              <a:rPr kumimoji="1" lang="en-US" altLang="zh-CN" dirty="0">
                <a:solidFill>
                  <a:schemeClr val="accent6">
                    <a:lumMod val="75000"/>
                  </a:schemeClr>
                </a:solidFill>
                <a:latin typeface="Microsoft YaHei" charset="0"/>
                <a:ea typeface="Microsoft YaHei" charset="0"/>
                <a:cs typeface="Microsoft YaHei" charset="0"/>
              </a:rPr>
              <a:t>119</a:t>
            </a:r>
            <a:r>
              <a:rPr kumimoji="1" lang="zh-CN" altLang="zh-CN" dirty="0">
                <a:solidFill>
                  <a:schemeClr val="accent6">
                    <a:lumMod val="75000"/>
                  </a:schemeClr>
                </a:solidFill>
                <a:latin typeface="Microsoft YaHei" charset="0"/>
                <a:ea typeface="Microsoft YaHei" charset="0"/>
                <a:cs typeface="Microsoft YaHei" charset="0"/>
              </a:rPr>
              <a:t>报警</a:t>
            </a:r>
            <a:r>
              <a:rPr kumimoji="1" lang="zh-CN" altLang="zh-CN" dirty="0" smtClean="0">
                <a:solidFill>
                  <a:schemeClr val="accent6">
                    <a:lumMod val="75000"/>
                  </a:schemeClr>
                </a:solidFill>
                <a:latin typeface="Microsoft YaHei" charset="0"/>
                <a:ea typeface="Microsoft YaHei" charset="0"/>
                <a:cs typeface="Microsoft YaHei" charset="0"/>
              </a:rPr>
              <a:t>电话</a:t>
            </a:r>
            <a:r>
              <a:rPr kumimoji="1" lang="zh-CN" altLang="en-US" dirty="0" smtClean="0">
                <a:solidFill>
                  <a:schemeClr val="accent6">
                    <a:lumMod val="75000"/>
                  </a:schemeClr>
                </a:solidFill>
                <a:latin typeface="Microsoft YaHei" charset="0"/>
                <a:ea typeface="Microsoft YaHei" charset="0"/>
                <a:cs typeface="Microsoft YaHei" charset="0"/>
              </a:rPr>
              <a:t>及微信方式</a:t>
            </a:r>
            <a:r>
              <a:rPr kumimoji="1" lang="zh-CN" altLang="zh-CN" dirty="0" smtClean="0">
                <a:solidFill>
                  <a:schemeClr val="accent6">
                    <a:lumMod val="75000"/>
                  </a:schemeClr>
                </a:solidFill>
                <a:latin typeface="Microsoft YaHei" charset="0"/>
                <a:ea typeface="Microsoft YaHei" charset="0"/>
                <a:cs typeface="Microsoft YaHei" charset="0"/>
              </a:rPr>
              <a:t>随时</a:t>
            </a:r>
            <a:r>
              <a:rPr kumimoji="1" lang="zh-CN" altLang="en-US" dirty="0" smtClean="0">
                <a:solidFill>
                  <a:schemeClr val="accent6">
                    <a:lumMod val="75000"/>
                  </a:schemeClr>
                </a:solidFill>
                <a:latin typeface="Microsoft YaHei" charset="0"/>
                <a:ea typeface="Microsoft YaHei" charset="0"/>
                <a:cs typeface="Microsoft YaHei" charset="0"/>
              </a:rPr>
              <a:t>接警</a:t>
            </a:r>
            <a:r>
              <a:rPr kumimoji="1" lang="zh-CN" altLang="zh-CN" dirty="0" smtClean="0">
                <a:solidFill>
                  <a:schemeClr val="accent6">
                    <a:lumMod val="75000"/>
                  </a:schemeClr>
                </a:solidFill>
                <a:latin typeface="Microsoft YaHei" charset="0"/>
                <a:ea typeface="Microsoft YaHei" charset="0"/>
                <a:cs typeface="Microsoft YaHei" charset="0"/>
              </a:rPr>
              <a:t>。</a:t>
            </a:r>
            <a:endParaRPr kumimoji="1" lang="zh-CN" altLang="en-US" dirty="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711377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39"/>
          <p:cNvGrpSpPr/>
          <p:nvPr/>
        </p:nvGrpSpPr>
        <p:grpSpPr>
          <a:xfrm>
            <a:off x="509038" y="1540966"/>
            <a:ext cx="7163026" cy="4310178"/>
            <a:chOff x="1105791" y="1267292"/>
            <a:chExt cx="7163026" cy="4310178"/>
          </a:xfrm>
        </p:grpSpPr>
        <p:sp>
          <p:nvSpPr>
            <p:cNvPr id="7" name="文本框 6"/>
            <p:cNvSpPr txBox="1"/>
            <p:nvPr/>
          </p:nvSpPr>
          <p:spPr>
            <a:xfrm>
              <a:off x="1105791" y="2384705"/>
              <a:ext cx="615553" cy="2246769"/>
            </a:xfrm>
            <a:prstGeom prst="rect">
              <a:avLst/>
            </a:prstGeom>
            <a:noFill/>
          </p:spPr>
          <p:txBody>
            <a:bodyPr vert="eaVert" wrap="none" rtlCol="0">
              <a:spAutoFit/>
            </a:bodyPr>
            <a:lstStyle/>
            <a:p>
              <a:r>
                <a:rPr kumimoji="1" lang="zh-CN" altLang="en-US" sz="2800" b="1" dirty="0" smtClean="0">
                  <a:solidFill>
                    <a:schemeClr val="accent6">
                      <a:lumMod val="75000"/>
                    </a:schemeClr>
                  </a:solidFill>
                  <a:latin typeface="Microsoft YaHei" charset="0"/>
                  <a:ea typeface="Microsoft YaHei" charset="0"/>
                  <a:cs typeface="Microsoft YaHei" charset="0"/>
                </a:rPr>
                <a:t>值班管理系统</a:t>
              </a:r>
              <a:endParaRPr kumimoji="1" lang="zh-CN" altLang="en-US" sz="2800" b="1" dirty="0">
                <a:solidFill>
                  <a:schemeClr val="accent6">
                    <a:lumMod val="75000"/>
                  </a:schemeClr>
                </a:solidFill>
                <a:latin typeface="Microsoft YaHei" charset="0"/>
                <a:ea typeface="Microsoft YaHei" charset="0"/>
                <a:cs typeface="Microsoft YaHei" charset="0"/>
              </a:endParaRPr>
            </a:p>
          </p:txBody>
        </p:sp>
        <p:sp>
          <p:nvSpPr>
            <p:cNvPr id="8" name="文本框 7"/>
            <p:cNvSpPr txBox="1"/>
            <p:nvPr/>
          </p:nvSpPr>
          <p:spPr>
            <a:xfrm>
              <a:off x="2372840" y="1304260"/>
              <a:ext cx="2031325"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值班情况统计</a:t>
              </a:r>
              <a:r>
                <a:rPr kumimoji="1" lang="zh-CN" altLang="en-US" b="1" dirty="0" smtClean="0">
                  <a:solidFill>
                    <a:schemeClr val="accent6">
                      <a:lumMod val="75000"/>
                    </a:schemeClr>
                  </a:solidFill>
                  <a:latin typeface="Microsoft YaHei" charset="0"/>
                  <a:ea typeface="Microsoft YaHei" charset="0"/>
                  <a:cs typeface="Microsoft YaHei" charset="0"/>
                </a:rPr>
                <a:t>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9" name="文本框 8"/>
            <p:cNvSpPr txBox="1"/>
            <p:nvPr/>
          </p:nvSpPr>
          <p:spPr>
            <a:xfrm>
              <a:off x="2345525" y="4475610"/>
              <a:ext cx="1107996" cy="369332"/>
            </a:xfrm>
            <a:prstGeom prst="rect">
              <a:avLst/>
            </a:prstGeom>
            <a:noFill/>
          </p:spPr>
          <p:txBody>
            <a:bodyPr wrap="none" rtlCol="0">
              <a:spAutoFit/>
            </a:bodyPr>
            <a:lstStyle/>
            <a:p>
              <a:r>
                <a:rPr kumimoji="1" lang="zh-CN" altLang="en-US" b="1" dirty="0">
                  <a:solidFill>
                    <a:schemeClr val="accent6">
                      <a:lumMod val="75000"/>
                    </a:schemeClr>
                  </a:solidFill>
                  <a:latin typeface="Microsoft YaHei" charset="0"/>
                  <a:ea typeface="Microsoft YaHei" charset="0"/>
                  <a:cs typeface="Microsoft YaHei" charset="0"/>
                </a:rPr>
                <a:t>排班</a:t>
              </a:r>
              <a:r>
                <a:rPr kumimoji="1" lang="zh-CN" altLang="en-US" b="1" dirty="0" smtClean="0">
                  <a:solidFill>
                    <a:schemeClr val="accent6">
                      <a:lumMod val="75000"/>
                    </a:schemeClr>
                  </a:solidFill>
                  <a:latin typeface="Microsoft YaHei" charset="0"/>
                  <a:ea typeface="Microsoft YaHei" charset="0"/>
                  <a:cs typeface="Microsoft YaHei" charset="0"/>
                </a:rPr>
                <a:t>管理</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0" name="文本框 9"/>
            <p:cNvSpPr txBox="1"/>
            <p:nvPr/>
          </p:nvSpPr>
          <p:spPr>
            <a:xfrm>
              <a:off x="2345525" y="5202900"/>
              <a:ext cx="1107996"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其他功能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3" name="文本框 12"/>
            <p:cNvSpPr txBox="1"/>
            <p:nvPr/>
          </p:nvSpPr>
          <p:spPr>
            <a:xfrm>
              <a:off x="3884129" y="4741202"/>
              <a:ext cx="184731" cy="369332"/>
            </a:xfrm>
            <a:prstGeom prst="rect">
              <a:avLst/>
            </a:prstGeom>
            <a:noFill/>
          </p:spPr>
          <p:txBody>
            <a:bodyPr wrap="none" rtlCol="0">
              <a:spAutoFit/>
            </a:bodyPr>
            <a:lstStyle/>
            <a:p>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6" name="文本框 15"/>
            <p:cNvSpPr txBox="1"/>
            <p:nvPr/>
          </p:nvSpPr>
          <p:spPr>
            <a:xfrm>
              <a:off x="3865128" y="4213148"/>
              <a:ext cx="2954655"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排班表的生成</a:t>
              </a:r>
              <a:r>
                <a:rPr kumimoji="1" lang="zh-CN" altLang="en-US" dirty="0" smtClean="0">
                  <a:solidFill>
                    <a:schemeClr val="accent6">
                      <a:lumMod val="75000"/>
                    </a:schemeClr>
                  </a:solidFill>
                  <a:latin typeface="Microsoft YaHei" charset="0"/>
                  <a:ea typeface="Microsoft YaHei" charset="0"/>
                  <a:cs typeface="Microsoft YaHei" charset="0"/>
                </a:rPr>
                <a:t>，修改，查询</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7" name="文本框 16"/>
            <p:cNvSpPr txBox="1"/>
            <p:nvPr/>
          </p:nvSpPr>
          <p:spPr>
            <a:xfrm>
              <a:off x="4390832" y="5208138"/>
              <a:ext cx="3877985"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人员及值班信息的查询，下载，导出</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8" name="左大括号 17"/>
            <p:cNvSpPr/>
            <p:nvPr/>
          </p:nvSpPr>
          <p:spPr>
            <a:xfrm>
              <a:off x="4551767" y="1267292"/>
              <a:ext cx="291320" cy="53389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19" name="左大括号 18"/>
            <p:cNvSpPr/>
            <p:nvPr/>
          </p:nvSpPr>
          <p:spPr>
            <a:xfrm>
              <a:off x="3573808" y="4376554"/>
              <a:ext cx="291320" cy="54268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20" name="左大括号 19"/>
            <p:cNvSpPr/>
            <p:nvPr/>
          </p:nvSpPr>
          <p:spPr>
            <a:xfrm>
              <a:off x="1860750" y="1468566"/>
              <a:ext cx="364488" cy="3893784"/>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cxnSp>
          <p:nvCxnSpPr>
            <p:cNvPr id="21" name="直线连接符 37"/>
            <p:cNvCxnSpPr>
              <a:stCxn id="10" idx="3"/>
              <a:endCxn id="17" idx="1"/>
            </p:cNvCxnSpPr>
            <p:nvPr/>
          </p:nvCxnSpPr>
          <p:spPr>
            <a:xfrm>
              <a:off x="3453521" y="5387566"/>
              <a:ext cx="937311" cy="523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717716" y="3668137"/>
            <a:ext cx="1569660"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人员管理功能</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25" name="左大括号 24"/>
          <p:cNvSpPr/>
          <p:nvPr/>
        </p:nvSpPr>
        <p:spPr>
          <a:xfrm>
            <a:off x="3359554" y="3580469"/>
            <a:ext cx="291320" cy="54268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26" name="文本框 25"/>
          <p:cNvSpPr txBox="1"/>
          <p:nvPr/>
        </p:nvSpPr>
        <p:spPr>
          <a:xfrm>
            <a:off x="3650874" y="3387908"/>
            <a:ext cx="156966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签到考勤记录</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27" name="文本框 26"/>
          <p:cNvSpPr txBox="1"/>
          <p:nvPr/>
        </p:nvSpPr>
        <p:spPr>
          <a:xfrm>
            <a:off x="3650874" y="3937365"/>
            <a:ext cx="2031325"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值班人员信息查询</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31" name="矩形 30"/>
          <p:cNvSpPr/>
          <p:nvPr/>
        </p:nvSpPr>
        <p:spPr>
          <a:xfrm>
            <a:off x="-1" y="566055"/>
            <a:ext cx="6023137" cy="449943"/>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32" name="矩形 31"/>
          <p:cNvSpPr/>
          <p:nvPr/>
        </p:nvSpPr>
        <p:spPr>
          <a:xfrm>
            <a:off x="131838" y="273667"/>
            <a:ext cx="5698996" cy="584775"/>
          </a:xfrm>
          <a:prstGeom prst="rect">
            <a:avLst/>
          </a:prstGeom>
        </p:spPr>
        <p:txBody>
          <a:bodyPr wrap="none">
            <a:spAutoFit/>
          </a:bodyPr>
          <a:lstStyle/>
          <a:p>
            <a:r>
              <a:rPr kumimoji="1" lang="zh-CN" altLang="en-US" sz="3200" b="1" dirty="0">
                <a:solidFill>
                  <a:schemeClr val="accent6">
                    <a:lumMod val="75000"/>
                  </a:schemeClr>
                </a:solidFill>
                <a:latin typeface="Microsoft YaHei" charset="0"/>
                <a:ea typeface="Microsoft YaHei" charset="0"/>
                <a:cs typeface="Microsoft YaHei" charset="0"/>
              </a:rPr>
              <a:t>项目</a:t>
            </a:r>
            <a:r>
              <a:rPr kumimoji="1" lang="zh-CN" altLang="en-US" sz="3200" b="1" dirty="0" smtClean="0">
                <a:solidFill>
                  <a:schemeClr val="accent6">
                    <a:lumMod val="75000"/>
                  </a:schemeClr>
                </a:solidFill>
                <a:latin typeface="Microsoft YaHei" charset="0"/>
                <a:ea typeface="Microsoft YaHei" charset="0"/>
                <a:cs typeface="Microsoft YaHei" charset="0"/>
              </a:rPr>
              <a:t>内容介绍</a:t>
            </a:r>
            <a:r>
              <a:rPr kumimoji="1" lang="en-US" altLang="zh-CN" sz="3200" b="1" dirty="0" smtClean="0">
                <a:solidFill>
                  <a:schemeClr val="accent6">
                    <a:lumMod val="75000"/>
                  </a:schemeClr>
                </a:solidFill>
                <a:latin typeface="Microsoft YaHei" charset="0"/>
                <a:ea typeface="Microsoft YaHei" charset="0"/>
                <a:cs typeface="Microsoft YaHei" charset="0"/>
              </a:rPr>
              <a:t>-</a:t>
            </a:r>
            <a:r>
              <a:rPr kumimoji="1" lang="zh-CN" altLang="en-US" sz="3200" b="1" dirty="0" smtClean="0">
                <a:solidFill>
                  <a:schemeClr val="accent6">
                    <a:lumMod val="75000"/>
                  </a:schemeClr>
                </a:solidFill>
                <a:latin typeface="Microsoft YaHei" charset="0"/>
                <a:ea typeface="Microsoft YaHei" charset="0"/>
                <a:cs typeface="Microsoft YaHei" charset="0"/>
              </a:rPr>
              <a:t>系统类别及介绍</a:t>
            </a:r>
            <a:endParaRPr kumimoji="1" lang="zh-CN" altLang="en-US" sz="3200" b="1" dirty="0" smtClean="0">
              <a:solidFill>
                <a:schemeClr val="accent6">
                  <a:lumMod val="75000"/>
                </a:schemeClr>
              </a:solidFill>
              <a:latin typeface="Microsoft YaHei" charset="0"/>
              <a:ea typeface="Microsoft YaHei" charset="0"/>
              <a:cs typeface="Microsoft YaHei" charset="0"/>
            </a:endParaRPr>
          </a:p>
        </p:txBody>
      </p:sp>
      <p:sp>
        <p:nvSpPr>
          <p:cNvPr id="33" name="右箭头 32"/>
          <p:cNvSpPr/>
          <p:nvPr/>
        </p:nvSpPr>
        <p:spPr>
          <a:xfrm>
            <a:off x="7011916" y="3209605"/>
            <a:ext cx="928914" cy="362969"/>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p:cNvSpPr txBox="1"/>
          <p:nvPr/>
        </p:nvSpPr>
        <p:spPr>
          <a:xfrm>
            <a:off x="8118339" y="2507964"/>
            <a:ext cx="3877985" cy="1508105"/>
          </a:xfrm>
          <a:prstGeom prst="rect">
            <a:avLst/>
          </a:prstGeom>
          <a:noFill/>
        </p:spPr>
        <p:txBody>
          <a:bodyPr wrap="none" rtlCol="0">
            <a:spAutoFit/>
          </a:bodyPr>
          <a:lstStyle/>
          <a:p>
            <a:r>
              <a:rPr kumimoji="1" lang="zh-CN" altLang="en-US" sz="2000" b="1" dirty="0" smtClean="0">
                <a:solidFill>
                  <a:schemeClr val="accent6">
                    <a:lumMod val="75000"/>
                  </a:schemeClr>
                </a:solidFill>
                <a:latin typeface="Microsoft YaHei" charset="0"/>
                <a:ea typeface="Microsoft YaHei" charset="0"/>
                <a:cs typeface="Microsoft YaHei" charset="0"/>
              </a:rPr>
              <a:t>本项</a:t>
            </a:r>
            <a:r>
              <a:rPr kumimoji="1" lang="zh-CN" altLang="en-US" sz="2000" b="1" dirty="0" smtClean="0">
                <a:solidFill>
                  <a:schemeClr val="accent6">
                    <a:lumMod val="75000"/>
                  </a:schemeClr>
                </a:solidFill>
                <a:latin typeface="Microsoft YaHei" charset="0"/>
                <a:ea typeface="Microsoft YaHei" charset="0"/>
                <a:cs typeface="Microsoft YaHei" charset="0"/>
              </a:rPr>
              <a:t>的</a:t>
            </a:r>
            <a:r>
              <a:rPr kumimoji="1" lang="zh-CN" altLang="en-US" sz="2000" b="1" dirty="0" smtClean="0">
                <a:solidFill>
                  <a:schemeClr val="accent6">
                    <a:lumMod val="75000"/>
                  </a:schemeClr>
                </a:solidFill>
                <a:latin typeface="Microsoft YaHei" charset="0"/>
                <a:ea typeface="Microsoft YaHei" charset="0"/>
                <a:cs typeface="Microsoft YaHei" charset="0"/>
              </a:rPr>
              <a:t>重点在于</a:t>
            </a:r>
          </a:p>
          <a:p>
            <a:endParaRPr kumimoji="1" lang="zh-CN" altLang="en-US" b="1"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界面展示</a:t>
            </a:r>
            <a:endParaRPr lang="zh-CN" altLang="zh-CN"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人员及值班情况的搜索查询功能</a:t>
            </a:r>
            <a:endParaRPr lang="en-US" altLang="zh-CN"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endParaRPr lang="zh-CN" altLang="zh-CN" dirty="0">
              <a:solidFill>
                <a:schemeClr val="accent6">
                  <a:lumMod val="75000"/>
                </a:schemeClr>
              </a:solidFill>
              <a:latin typeface="Microsoft YaHei" charset="0"/>
              <a:ea typeface="Microsoft YaHei" charset="0"/>
              <a:cs typeface="Microsoft YaHei" charset="0"/>
            </a:endParaRPr>
          </a:p>
        </p:txBody>
      </p:sp>
      <p:sp>
        <p:nvSpPr>
          <p:cNvPr id="35" name="文本框 34"/>
          <p:cNvSpPr txBox="1"/>
          <p:nvPr/>
        </p:nvSpPr>
        <p:spPr>
          <a:xfrm>
            <a:off x="4341639" y="1393268"/>
            <a:ext cx="156966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签到情况统计</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37" name="文本框 36"/>
          <p:cNvSpPr txBox="1"/>
          <p:nvPr/>
        </p:nvSpPr>
        <p:spPr>
          <a:xfrm>
            <a:off x="3223410" y="2898739"/>
            <a:ext cx="1800493"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交接班管理记录</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39" name="文本框 38"/>
          <p:cNvSpPr txBox="1"/>
          <p:nvPr/>
        </p:nvSpPr>
        <p:spPr>
          <a:xfrm>
            <a:off x="1754511" y="2641120"/>
            <a:ext cx="1107996"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值班变更</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40" name="文本框 39"/>
          <p:cNvSpPr txBox="1"/>
          <p:nvPr/>
        </p:nvSpPr>
        <p:spPr>
          <a:xfrm>
            <a:off x="4341639" y="1844990"/>
            <a:ext cx="1800493" cy="369332"/>
          </a:xfrm>
          <a:prstGeom prst="rect">
            <a:avLst/>
          </a:prstGeom>
          <a:noFill/>
        </p:spPr>
        <p:txBody>
          <a:bodyPr wrap="none" rtlCol="0">
            <a:spAutoFit/>
          </a:bodyPr>
          <a:lstStyle/>
          <a:p>
            <a:r>
              <a:rPr kumimoji="1" lang="zh-CN" altLang="en-US" dirty="0">
                <a:solidFill>
                  <a:schemeClr val="accent6">
                    <a:lumMod val="75000"/>
                  </a:schemeClr>
                </a:solidFill>
                <a:latin typeface="Microsoft YaHei" charset="0"/>
                <a:ea typeface="Microsoft YaHei" charset="0"/>
                <a:cs typeface="Microsoft YaHei" charset="0"/>
              </a:rPr>
              <a:t>值班</a:t>
            </a:r>
            <a:r>
              <a:rPr kumimoji="1" lang="zh-CN" altLang="en-US" dirty="0" smtClean="0">
                <a:solidFill>
                  <a:schemeClr val="accent6">
                    <a:lumMod val="75000"/>
                  </a:schemeClr>
                </a:solidFill>
                <a:latin typeface="Microsoft YaHei" charset="0"/>
                <a:ea typeface="Microsoft YaHei" charset="0"/>
                <a:cs typeface="Microsoft YaHei" charset="0"/>
              </a:rPr>
              <a:t>查询与搜索</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41" name="文本框 40"/>
          <p:cNvSpPr txBox="1"/>
          <p:nvPr/>
        </p:nvSpPr>
        <p:spPr>
          <a:xfrm>
            <a:off x="3218982" y="2398005"/>
            <a:ext cx="2031325"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临时值班变更记录</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42" name="左大括号 41"/>
          <p:cNvSpPr/>
          <p:nvPr/>
        </p:nvSpPr>
        <p:spPr>
          <a:xfrm>
            <a:off x="2927662" y="2554494"/>
            <a:ext cx="291320" cy="53389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45" name="文本框 44"/>
          <p:cNvSpPr txBox="1"/>
          <p:nvPr/>
        </p:nvSpPr>
        <p:spPr>
          <a:xfrm>
            <a:off x="3268375" y="4982269"/>
            <a:ext cx="1107996"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日志管理</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48" name="矩形 47"/>
          <p:cNvSpPr/>
          <p:nvPr/>
        </p:nvSpPr>
        <p:spPr>
          <a:xfrm>
            <a:off x="509038" y="6064654"/>
            <a:ext cx="4801314" cy="646331"/>
          </a:xfrm>
          <a:prstGeom prst="rect">
            <a:avLst/>
          </a:prstGeom>
        </p:spPr>
        <p:txBody>
          <a:bodyPr wrap="none">
            <a:spAutoFit/>
          </a:bodyPr>
          <a:lstStyle/>
          <a:p>
            <a:r>
              <a:rPr kumimoji="1" lang="zh-CN" altLang="en-US" b="1" dirty="0">
                <a:solidFill>
                  <a:schemeClr val="accent6">
                    <a:lumMod val="75000"/>
                  </a:schemeClr>
                </a:solidFill>
                <a:latin typeface="Microsoft YaHei" charset="0"/>
                <a:ea typeface="Microsoft YaHei" charset="0"/>
                <a:cs typeface="Microsoft YaHei" charset="0"/>
              </a:rPr>
              <a:t>面向</a:t>
            </a:r>
            <a:r>
              <a:rPr kumimoji="1" lang="zh-CN" altLang="en-US" b="1" dirty="0" smtClean="0">
                <a:solidFill>
                  <a:schemeClr val="accent6">
                    <a:lumMod val="75000"/>
                  </a:schemeClr>
                </a:solidFill>
                <a:latin typeface="Microsoft YaHei" charset="0"/>
                <a:ea typeface="Microsoft YaHei" charset="0"/>
                <a:cs typeface="Microsoft YaHei" charset="0"/>
              </a:rPr>
              <a:t>人群：</a:t>
            </a:r>
            <a:r>
              <a:rPr kumimoji="1" lang="zh-CN" altLang="en-US" dirty="0" smtClean="0">
                <a:solidFill>
                  <a:schemeClr val="accent6">
                    <a:lumMod val="75000"/>
                  </a:schemeClr>
                </a:solidFill>
                <a:latin typeface="Microsoft YaHei" charset="0"/>
                <a:ea typeface="Microsoft YaHei" charset="0"/>
                <a:cs typeface="Microsoft YaHei" charset="0"/>
              </a:rPr>
              <a:t>管理人员，维护值班系统的运行。</a:t>
            </a:r>
          </a:p>
          <a:p>
            <a:endParaRPr kumimoji="1" lang="zh-CN" altLang="en-US" dirty="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35922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39"/>
          <p:cNvGrpSpPr/>
          <p:nvPr/>
        </p:nvGrpSpPr>
        <p:grpSpPr>
          <a:xfrm>
            <a:off x="509038" y="1106451"/>
            <a:ext cx="7627245" cy="4745603"/>
            <a:chOff x="1105791" y="832777"/>
            <a:chExt cx="7627245" cy="4745603"/>
          </a:xfrm>
        </p:grpSpPr>
        <p:sp>
          <p:nvSpPr>
            <p:cNvPr id="8" name="文本框 7"/>
            <p:cNvSpPr txBox="1"/>
            <p:nvPr/>
          </p:nvSpPr>
          <p:spPr>
            <a:xfrm>
              <a:off x="1105791" y="2384705"/>
              <a:ext cx="615553" cy="2246769"/>
            </a:xfrm>
            <a:prstGeom prst="rect">
              <a:avLst/>
            </a:prstGeom>
            <a:noFill/>
          </p:spPr>
          <p:txBody>
            <a:bodyPr vert="eaVert" wrap="none" rtlCol="0">
              <a:spAutoFit/>
            </a:bodyPr>
            <a:lstStyle/>
            <a:p>
              <a:r>
                <a:rPr kumimoji="1" lang="zh-CN" altLang="en-US" sz="2800" b="1" dirty="0" smtClean="0">
                  <a:solidFill>
                    <a:schemeClr val="accent6">
                      <a:lumMod val="75000"/>
                    </a:schemeClr>
                  </a:solidFill>
                  <a:latin typeface="Microsoft YaHei" charset="0"/>
                  <a:ea typeface="Microsoft YaHei" charset="0"/>
                  <a:cs typeface="Microsoft YaHei" charset="0"/>
                </a:rPr>
                <a:t>信息管理系统</a:t>
              </a:r>
              <a:endParaRPr kumimoji="1" lang="zh-CN" altLang="en-US" sz="2800" b="1" dirty="0">
                <a:solidFill>
                  <a:schemeClr val="accent6">
                    <a:lumMod val="75000"/>
                  </a:schemeClr>
                </a:solidFill>
                <a:latin typeface="Microsoft YaHei" charset="0"/>
                <a:ea typeface="Microsoft YaHei" charset="0"/>
                <a:cs typeface="Microsoft YaHei" charset="0"/>
              </a:endParaRPr>
            </a:p>
          </p:txBody>
        </p:sp>
        <p:sp>
          <p:nvSpPr>
            <p:cNvPr id="9" name="文本框 8"/>
            <p:cNvSpPr txBox="1"/>
            <p:nvPr/>
          </p:nvSpPr>
          <p:spPr>
            <a:xfrm>
              <a:off x="2372840" y="1536059"/>
              <a:ext cx="1569660" cy="369332"/>
            </a:xfrm>
            <a:prstGeom prst="rect">
              <a:avLst/>
            </a:prstGeom>
            <a:noFill/>
          </p:spPr>
          <p:txBody>
            <a:bodyPr wrap="none" rtlCol="0">
              <a:spAutoFit/>
            </a:bodyPr>
            <a:lstStyle/>
            <a:p>
              <a:r>
                <a:rPr kumimoji="1" lang="zh-CN" altLang="en-US" b="1" dirty="0">
                  <a:solidFill>
                    <a:schemeClr val="accent6">
                      <a:lumMod val="75000"/>
                    </a:schemeClr>
                  </a:solidFill>
                  <a:latin typeface="Microsoft YaHei" charset="0"/>
                  <a:ea typeface="Microsoft YaHei" charset="0"/>
                  <a:cs typeface="Microsoft YaHei" charset="0"/>
                </a:rPr>
                <a:t>物资</a:t>
              </a:r>
              <a:r>
                <a:rPr kumimoji="1" lang="zh-CN" altLang="en-US" b="1" dirty="0" smtClean="0">
                  <a:solidFill>
                    <a:schemeClr val="accent6">
                      <a:lumMod val="75000"/>
                    </a:schemeClr>
                  </a:solidFill>
                  <a:latin typeface="Microsoft YaHei" charset="0"/>
                  <a:ea typeface="Microsoft YaHei" charset="0"/>
                  <a:cs typeface="Microsoft YaHei" charset="0"/>
                </a:rPr>
                <a:t>信息管理</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0" name="文本框 9"/>
            <p:cNvSpPr txBox="1"/>
            <p:nvPr/>
          </p:nvSpPr>
          <p:spPr>
            <a:xfrm>
              <a:off x="2316174" y="3764339"/>
              <a:ext cx="2031325" cy="369332"/>
            </a:xfrm>
            <a:prstGeom prst="rect">
              <a:avLst/>
            </a:prstGeom>
            <a:noFill/>
          </p:spPr>
          <p:txBody>
            <a:bodyPr wrap="none" rtlCol="0">
              <a:spAutoFit/>
            </a:bodyPr>
            <a:lstStyle/>
            <a:p>
              <a:r>
                <a:rPr kumimoji="1" lang="zh-CN" altLang="en-US" b="1" dirty="0">
                  <a:solidFill>
                    <a:schemeClr val="accent6">
                      <a:lumMod val="75000"/>
                    </a:schemeClr>
                  </a:solidFill>
                  <a:latin typeface="Microsoft YaHei" charset="0"/>
                  <a:ea typeface="Microsoft YaHei" charset="0"/>
                  <a:cs typeface="Microsoft YaHei" charset="0"/>
                </a:rPr>
                <a:t>消防</a:t>
              </a:r>
              <a:r>
                <a:rPr kumimoji="1" lang="zh-CN" altLang="en-US" b="1" dirty="0" smtClean="0">
                  <a:solidFill>
                    <a:schemeClr val="accent6">
                      <a:lumMod val="75000"/>
                    </a:schemeClr>
                  </a:solidFill>
                  <a:latin typeface="Microsoft YaHei" charset="0"/>
                  <a:ea typeface="Microsoft YaHei" charset="0"/>
                  <a:cs typeface="Microsoft YaHei" charset="0"/>
                </a:rPr>
                <a:t>人员信息管理</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12" name="文本框 11"/>
            <p:cNvSpPr txBox="1"/>
            <p:nvPr/>
          </p:nvSpPr>
          <p:spPr>
            <a:xfrm>
              <a:off x="4393386" y="1291023"/>
              <a:ext cx="433965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辖区消防设施，重点消防单位的物资记录</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3" name="文本框 12"/>
            <p:cNvSpPr txBox="1"/>
            <p:nvPr/>
          </p:nvSpPr>
          <p:spPr>
            <a:xfrm>
              <a:off x="4393386" y="1725688"/>
              <a:ext cx="3877985"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对于物资年限和库存不足的</a:t>
              </a:r>
              <a:r>
                <a:rPr kumimoji="1" lang="zh-CN" altLang="en-US" dirty="0" smtClean="0">
                  <a:solidFill>
                    <a:schemeClr val="accent6">
                      <a:lumMod val="75000"/>
                    </a:schemeClr>
                  </a:solidFill>
                  <a:latin typeface="Microsoft YaHei" charset="0"/>
                  <a:ea typeface="Microsoft YaHei" charset="0"/>
                  <a:cs typeface="Microsoft YaHei" charset="0"/>
                </a:rPr>
                <a:t>提醒功能</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4" name="文本框 13"/>
            <p:cNvSpPr txBox="1"/>
            <p:nvPr/>
          </p:nvSpPr>
          <p:spPr>
            <a:xfrm>
              <a:off x="4328614" y="5209048"/>
              <a:ext cx="156966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会议记录功能</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5" name="文本框 14"/>
            <p:cNvSpPr txBox="1"/>
            <p:nvPr/>
          </p:nvSpPr>
          <p:spPr>
            <a:xfrm>
              <a:off x="4386227" y="2183193"/>
              <a:ext cx="1338828" cy="369332"/>
            </a:xfrm>
            <a:prstGeom prst="rect">
              <a:avLst/>
            </a:prstGeom>
            <a:noFill/>
          </p:spPr>
          <p:txBody>
            <a:bodyPr wrap="none" rtlCol="0">
              <a:spAutoFit/>
            </a:bodyPr>
            <a:lstStyle/>
            <a:p>
              <a:r>
                <a:rPr kumimoji="1" lang="zh-CN" altLang="en-US" dirty="0">
                  <a:solidFill>
                    <a:schemeClr val="accent6">
                      <a:lumMod val="75000"/>
                    </a:schemeClr>
                  </a:solidFill>
                  <a:latin typeface="Microsoft YaHei" charset="0"/>
                  <a:ea typeface="Microsoft YaHei" charset="0"/>
                  <a:cs typeface="Microsoft YaHei" charset="0"/>
                </a:rPr>
                <a:t>消防</a:t>
              </a:r>
              <a:r>
                <a:rPr kumimoji="1" lang="zh-CN" altLang="en-US" dirty="0" smtClean="0">
                  <a:solidFill>
                    <a:schemeClr val="accent6">
                      <a:lumMod val="75000"/>
                    </a:schemeClr>
                  </a:solidFill>
                  <a:latin typeface="Microsoft YaHei" charset="0"/>
                  <a:ea typeface="Microsoft YaHei" charset="0"/>
                  <a:cs typeface="Microsoft YaHei" charset="0"/>
                </a:rPr>
                <a:t>知识库</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6" name="文本框 15"/>
            <p:cNvSpPr txBox="1"/>
            <p:nvPr/>
          </p:nvSpPr>
          <p:spPr>
            <a:xfrm>
              <a:off x="4398326" y="832777"/>
              <a:ext cx="3185487"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消防队物资存入支出记录功能</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7" name="文本框 16"/>
            <p:cNvSpPr txBox="1"/>
            <p:nvPr/>
          </p:nvSpPr>
          <p:spPr>
            <a:xfrm>
              <a:off x="4328614" y="4709221"/>
              <a:ext cx="1569660" cy="369332"/>
            </a:xfrm>
            <a:prstGeom prst="rect">
              <a:avLst/>
            </a:prstGeom>
            <a:noFill/>
          </p:spPr>
          <p:txBody>
            <a:bodyPr wrap="none" rtlCol="0">
              <a:spAutoFit/>
            </a:bodyPr>
            <a:lstStyle/>
            <a:p>
              <a:r>
                <a:rPr kumimoji="1" lang="zh-CN" altLang="en-US" dirty="0">
                  <a:solidFill>
                    <a:schemeClr val="accent6">
                      <a:lumMod val="75000"/>
                    </a:schemeClr>
                  </a:solidFill>
                  <a:latin typeface="Microsoft YaHei" charset="0"/>
                  <a:ea typeface="Microsoft YaHei" charset="0"/>
                  <a:cs typeface="Microsoft YaHei" charset="0"/>
                </a:rPr>
                <a:t>向外推</a:t>
              </a:r>
              <a:r>
                <a:rPr kumimoji="1" lang="zh-CN" altLang="en-US" dirty="0" smtClean="0">
                  <a:solidFill>
                    <a:schemeClr val="accent6">
                      <a:lumMod val="75000"/>
                    </a:schemeClr>
                  </a:solidFill>
                  <a:latin typeface="Microsoft YaHei" charset="0"/>
                  <a:ea typeface="Microsoft YaHei" charset="0"/>
                  <a:cs typeface="Microsoft YaHei" charset="0"/>
                </a:rPr>
                <a:t>送消息</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19" name="左大括号 18"/>
            <p:cNvSpPr/>
            <p:nvPr/>
          </p:nvSpPr>
          <p:spPr>
            <a:xfrm>
              <a:off x="4120009" y="832777"/>
              <a:ext cx="291320" cy="1720098"/>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20" name="左大括号 19"/>
            <p:cNvSpPr/>
            <p:nvPr/>
          </p:nvSpPr>
          <p:spPr>
            <a:xfrm>
              <a:off x="4009256" y="4858199"/>
              <a:ext cx="291320" cy="54268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
          <p:nvSpPr>
            <p:cNvPr id="21" name="左大括号 20"/>
            <p:cNvSpPr/>
            <p:nvPr/>
          </p:nvSpPr>
          <p:spPr>
            <a:xfrm>
              <a:off x="1901432" y="1536059"/>
              <a:ext cx="291320" cy="3765405"/>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sp>
        <p:nvSpPr>
          <p:cNvPr id="27" name="矩形 26"/>
          <p:cNvSpPr/>
          <p:nvPr/>
        </p:nvSpPr>
        <p:spPr>
          <a:xfrm>
            <a:off x="509038" y="6064654"/>
            <a:ext cx="6186309" cy="369332"/>
          </a:xfrm>
          <a:prstGeom prst="rect">
            <a:avLst/>
          </a:prstGeom>
        </p:spPr>
        <p:txBody>
          <a:bodyPr wrap="none">
            <a:spAutoFit/>
          </a:bodyPr>
          <a:lstStyle/>
          <a:p>
            <a:r>
              <a:rPr kumimoji="1" lang="zh-CN" altLang="en-US" b="1" dirty="0">
                <a:solidFill>
                  <a:schemeClr val="accent6">
                    <a:lumMod val="75000"/>
                  </a:schemeClr>
                </a:solidFill>
                <a:latin typeface="Microsoft YaHei" charset="0"/>
                <a:ea typeface="Microsoft YaHei" charset="0"/>
                <a:cs typeface="Microsoft YaHei" charset="0"/>
              </a:rPr>
              <a:t>面向</a:t>
            </a:r>
            <a:r>
              <a:rPr kumimoji="1" lang="zh-CN" altLang="en-US" b="1" dirty="0" smtClean="0">
                <a:solidFill>
                  <a:schemeClr val="accent6">
                    <a:lumMod val="75000"/>
                  </a:schemeClr>
                </a:solidFill>
                <a:latin typeface="Microsoft YaHei" charset="0"/>
                <a:ea typeface="Microsoft YaHei" charset="0"/>
                <a:cs typeface="Microsoft YaHei" charset="0"/>
              </a:rPr>
              <a:t>人群：</a:t>
            </a:r>
            <a:r>
              <a:rPr kumimoji="1" lang="zh-CN" altLang="en-US" dirty="0" smtClean="0">
                <a:solidFill>
                  <a:schemeClr val="accent6">
                    <a:lumMod val="75000"/>
                  </a:schemeClr>
                </a:solidFill>
                <a:latin typeface="Microsoft YaHei" charset="0"/>
                <a:ea typeface="Microsoft YaHei" charset="0"/>
                <a:cs typeface="Microsoft YaHei" charset="0"/>
              </a:rPr>
              <a:t>管理人员。进行数据库信息的添加，修改，更新</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28" name="矩形 27"/>
          <p:cNvSpPr/>
          <p:nvPr/>
        </p:nvSpPr>
        <p:spPr>
          <a:xfrm>
            <a:off x="-1" y="566055"/>
            <a:ext cx="6023137" cy="449943"/>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29" name="矩形 28"/>
          <p:cNvSpPr/>
          <p:nvPr/>
        </p:nvSpPr>
        <p:spPr>
          <a:xfrm>
            <a:off x="131838" y="273667"/>
            <a:ext cx="5698996" cy="584775"/>
          </a:xfrm>
          <a:prstGeom prst="rect">
            <a:avLst/>
          </a:prstGeom>
        </p:spPr>
        <p:txBody>
          <a:bodyPr wrap="none">
            <a:spAutoFit/>
          </a:bodyPr>
          <a:lstStyle/>
          <a:p>
            <a:r>
              <a:rPr kumimoji="1" lang="zh-CN" altLang="en-US" sz="3200" b="1" dirty="0">
                <a:solidFill>
                  <a:schemeClr val="accent6">
                    <a:lumMod val="75000"/>
                  </a:schemeClr>
                </a:solidFill>
                <a:latin typeface="Microsoft YaHei" charset="0"/>
                <a:ea typeface="Microsoft YaHei" charset="0"/>
                <a:cs typeface="Microsoft YaHei" charset="0"/>
              </a:rPr>
              <a:t>项目</a:t>
            </a:r>
            <a:r>
              <a:rPr kumimoji="1" lang="zh-CN" altLang="en-US" sz="3200" b="1" dirty="0" smtClean="0">
                <a:solidFill>
                  <a:schemeClr val="accent6">
                    <a:lumMod val="75000"/>
                  </a:schemeClr>
                </a:solidFill>
                <a:latin typeface="Microsoft YaHei" charset="0"/>
                <a:ea typeface="Microsoft YaHei" charset="0"/>
                <a:cs typeface="Microsoft YaHei" charset="0"/>
              </a:rPr>
              <a:t>内容介绍</a:t>
            </a:r>
            <a:r>
              <a:rPr kumimoji="1" lang="en-US" altLang="zh-CN" sz="3200" b="1" dirty="0" smtClean="0">
                <a:solidFill>
                  <a:schemeClr val="accent6">
                    <a:lumMod val="75000"/>
                  </a:schemeClr>
                </a:solidFill>
                <a:latin typeface="Microsoft YaHei" charset="0"/>
                <a:ea typeface="Microsoft YaHei" charset="0"/>
                <a:cs typeface="Microsoft YaHei" charset="0"/>
              </a:rPr>
              <a:t>-</a:t>
            </a:r>
            <a:r>
              <a:rPr kumimoji="1" lang="zh-CN" altLang="en-US" sz="3200" b="1" dirty="0" smtClean="0">
                <a:solidFill>
                  <a:schemeClr val="accent6">
                    <a:lumMod val="75000"/>
                  </a:schemeClr>
                </a:solidFill>
                <a:latin typeface="Microsoft YaHei" charset="0"/>
                <a:ea typeface="Microsoft YaHei" charset="0"/>
                <a:cs typeface="Microsoft YaHei" charset="0"/>
              </a:rPr>
              <a:t>系统类别及介绍</a:t>
            </a:r>
            <a:endParaRPr kumimoji="1" lang="zh-CN" altLang="en-US" sz="3200" b="1" dirty="0" smtClean="0">
              <a:solidFill>
                <a:schemeClr val="accent6">
                  <a:lumMod val="75000"/>
                </a:schemeClr>
              </a:solidFill>
              <a:latin typeface="Microsoft YaHei" charset="0"/>
              <a:ea typeface="Microsoft YaHei" charset="0"/>
              <a:cs typeface="Microsoft YaHei" charset="0"/>
            </a:endParaRPr>
          </a:p>
        </p:txBody>
      </p:sp>
      <p:sp>
        <p:nvSpPr>
          <p:cNvPr id="30" name="右箭头 29"/>
          <p:cNvSpPr/>
          <p:nvPr/>
        </p:nvSpPr>
        <p:spPr>
          <a:xfrm>
            <a:off x="7530531" y="3177228"/>
            <a:ext cx="928914" cy="362969"/>
          </a:xfrm>
          <a:prstGeom prst="right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8636954" y="2475587"/>
            <a:ext cx="3416320" cy="1508105"/>
          </a:xfrm>
          <a:prstGeom prst="rect">
            <a:avLst/>
          </a:prstGeom>
          <a:noFill/>
        </p:spPr>
        <p:txBody>
          <a:bodyPr wrap="none" rtlCol="0">
            <a:spAutoFit/>
          </a:bodyPr>
          <a:lstStyle/>
          <a:p>
            <a:r>
              <a:rPr kumimoji="1" lang="zh-CN" altLang="en-US" sz="2000" b="1" dirty="0" smtClean="0">
                <a:solidFill>
                  <a:schemeClr val="accent6">
                    <a:lumMod val="75000"/>
                  </a:schemeClr>
                </a:solidFill>
                <a:latin typeface="Microsoft YaHei" charset="0"/>
                <a:ea typeface="Microsoft YaHei" charset="0"/>
                <a:cs typeface="Microsoft YaHei" charset="0"/>
              </a:rPr>
              <a:t>本项</a:t>
            </a:r>
            <a:r>
              <a:rPr kumimoji="1" lang="zh-CN" altLang="en-US" sz="2000" b="1" dirty="0" smtClean="0">
                <a:solidFill>
                  <a:schemeClr val="accent6">
                    <a:lumMod val="75000"/>
                  </a:schemeClr>
                </a:solidFill>
                <a:latin typeface="Microsoft YaHei" charset="0"/>
                <a:ea typeface="Microsoft YaHei" charset="0"/>
                <a:cs typeface="Microsoft YaHei" charset="0"/>
              </a:rPr>
              <a:t>的</a:t>
            </a:r>
            <a:r>
              <a:rPr kumimoji="1" lang="zh-CN" altLang="en-US" sz="2000" b="1" dirty="0" smtClean="0">
                <a:solidFill>
                  <a:schemeClr val="accent6">
                    <a:lumMod val="75000"/>
                  </a:schemeClr>
                </a:solidFill>
                <a:latin typeface="Microsoft YaHei" charset="0"/>
                <a:ea typeface="Microsoft YaHei" charset="0"/>
                <a:cs typeface="Microsoft YaHei" charset="0"/>
              </a:rPr>
              <a:t>重点在于</a:t>
            </a:r>
          </a:p>
          <a:p>
            <a:endParaRPr kumimoji="1" lang="zh-CN" altLang="en-US" b="1"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zh-CN" altLang="en-US" dirty="0">
                <a:solidFill>
                  <a:schemeClr val="accent6">
                    <a:lumMod val="75000"/>
                  </a:schemeClr>
                </a:solidFill>
                <a:latin typeface="Microsoft YaHei" charset="0"/>
                <a:ea typeface="Microsoft YaHei" charset="0"/>
                <a:cs typeface="Microsoft YaHei" charset="0"/>
              </a:rPr>
              <a:t>灾害</a:t>
            </a:r>
            <a:r>
              <a:rPr lang="zh-CN" altLang="en-US" dirty="0" smtClean="0">
                <a:solidFill>
                  <a:schemeClr val="accent6">
                    <a:lumMod val="75000"/>
                  </a:schemeClr>
                </a:solidFill>
                <a:latin typeface="Microsoft YaHei" charset="0"/>
                <a:ea typeface="Microsoft YaHei" charset="0"/>
                <a:cs typeface="Microsoft YaHei" charset="0"/>
              </a:rPr>
              <a:t>统计</a:t>
            </a:r>
            <a:endParaRPr lang="en-US" altLang="zh-CN" dirty="0" smtClean="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r>
              <a:rPr lang="zh-CN" altLang="en-US" dirty="0" smtClean="0">
                <a:solidFill>
                  <a:schemeClr val="accent6">
                    <a:lumMod val="75000"/>
                  </a:schemeClr>
                </a:solidFill>
                <a:latin typeface="Microsoft YaHei" charset="0"/>
                <a:ea typeface="Microsoft YaHei" charset="0"/>
                <a:cs typeface="Microsoft YaHei" charset="0"/>
              </a:rPr>
              <a:t>向外部推送信息，进行宣传</a:t>
            </a:r>
            <a:endParaRPr lang="en-US" altLang="zh-CN" dirty="0">
              <a:solidFill>
                <a:schemeClr val="accent6">
                  <a:lumMod val="75000"/>
                </a:schemeClr>
              </a:solidFill>
              <a:latin typeface="Microsoft YaHei" charset="0"/>
              <a:ea typeface="Microsoft YaHei" charset="0"/>
              <a:cs typeface="Microsoft YaHei" charset="0"/>
            </a:endParaRPr>
          </a:p>
          <a:p>
            <a:pPr marL="457200" indent="-457200">
              <a:buFont typeface="Arial" charset="0"/>
              <a:buChar char="•"/>
            </a:pPr>
            <a:endParaRPr lang="zh-CN" altLang="zh-CN" dirty="0">
              <a:solidFill>
                <a:schemeClr val="accent6">
                  <a:lumMod val="75000"/>
                </a:schemeClr>
              </a:solidFill>
              <a:latin typeface="Microsoft YaHei" charset="0"/>
              <a:ea typeface="Microsoft YaHei" charset="0"/>
              <a:cs typeface="Microsoft YaHei" charset="0"/>
            </a:endParaRPr>
          </a:p>
        </p:txBody>
      </p:sp>
      <p:sp>
        <p:nvSpPr>
          <p:cNvPr id="32" name="文本框 31"/>
          <p:cNvSpPr txBox="1"/>
          <p:nvPr/>
        </p:nvSpPr>
        <p:spPr>
          <a:xfrm>
            <a:off x="1719421" y="3007473"/>
            <a:ext cx="1107996" cy="369332"/>
          </a:xfrm>
          <a:prstGeom prst="rect">
            <a:avLst/>
          </a:prstGeom>
          <a:noFill/>
        </p:spPr>
        <p:txBody>
          <a:bodyPr wrap="none" rtlCol="0">
            <a:spAutoFit/>
          </a:bodyPr>
          <a:lstStyle/>
          <a:p>
            <a:r>
              <a:rPr kumimoji="1" lang="zh-CN" altLang="en-US" b="1" dirty="0">
                <a:solidFill>
                  <a:schemeClr val="accent6">
                    <a:lumMod val="75000"/>
                  </a:schemeClr>
                </a:solidFill>
                <a:latin typeface="Microsoft YaHei" charset="0"/>
                <a:ea typeface="Microsoft YaHei" charset="0"/>
                <a:cs typeface="Microsoft YaHei" charset="0"/>
              </a:rPr>
              <a:t>灾害</a:t>
            </a:r>
            <a:r>
              <a:rPr kumimoji="1" lang="zh-CN" altLang="en-US" b="1" dirty="0" smtClean="0">
                <a:solidFill>
                  <a:schemeClr val="accent6">
                    <a:lumMod val="75000"/>
                  </a:schemeClr>
                </a:solidFill>
                <a:latin typeface="Microsoft YaHei" charset="0"/>
                <a:ea typeface="Microsoft YaHei" charset="0"/>
                <a:cs typeface="Microsoft YaHei" charset="0"/>
              </a:rPr>
              <a:t>统计</a:t>
            </a:r>
            <a:endParaRPr kumimoji="1" lang="zh-CN" altLang="en-US" b="1" dirty="0">
              <a:solidFill>
                <a:schemeClr val="accent6">
                  <a:lumMod val="75000"/>
                </a:schemeClr>
              </a:solidFill>
              <a:latin typeface="Microsoft YaHei" charset="0"/>
              <a:ea typeface="Microsoft YaHei" charset="0"/>
              <a:cs typeface="Microsoft YaHei" charset="0"/>
            </a:endParaRPr>
          </a:p>
        </p:txBody>
      </p:sp>
      <p:sp>
        <p:nvSpPr>
          <p:cNvPr id="33" name="文本框 32"/>
          <p:cNvSpPr txBox="1"/>
          <p:nvPr/>
        </p:nvSpPr>
        <p:spPr>
          <a:xfrm>
            <a:off x="1719421" y="5201080"/>
            <a:ext cx="1569660" cy="369332"/>
          </a:xfrm>
          <a:prstGeom prst="rect">
            <a:avLst/>
          </a:prstGeom>
          <a:noFill/>
        </p:spPr>
        <p:txBody>
          <a:bodyPr wrap="none" rtlCol="0">
            <a:spAutoFit/>
          </a:bodyPr>
          <a:lstStyle/>
          <a:p>
            <a:r>
              <a:rPr kumimoji="1" lang="zh-CN" altLang="en-US" b="1" dirty="0" smtClean="0">
                <a:solidFill>
                  <a:schemeClr val="accent6">
                    <a:lumMod val="75000"/>
                  </a:schemeClr>
                </a:solidFill>
                <a:latin typeface="Microsoft YaHei" charset="0"/>
                <a:ea typeface="Microsoft YaHei" charset="0"/>
                <a:cs typeface="Microsoft YaHei" charset="0"/>
              </a:rPr>
              <a:t>其他信息功能</a:t>
            </a:r>
            <a:endParaRPr kumimoji="1" lang="zh-CN" altLang="en-US" b="1" dirty="0">
              <a:solidFill>
                <a:schemeClr val="accent6">
                  <a:lumMod val="75000"/>
                </a:schemeClr>
              </a:solidFill>
              <a:latin typeface="Microsoft YaHei" charset="0"/>
              <a:ea typeface="Microsoft YaHei" charset="0"/>
              <a:cs typeface="Microsoft YaHei" charset="0"/>
            </a:endParaRPr>
          </a:p>
        </p:txBody>
      </p:sp>
      <p:cxnSp>
        <p:nvCxnSpPr>
          <p:cNvPr id="36" name="直线连接符 37"/>
          <p:cNvCxnSpPr/>
          <p:nvPr/>
        </p:nvCxnSpPr>
        <p:spPr>
          <a:xfrm>
            <a:off x="2833105" y="3209605"/>
            <a:ext cx="1261223"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162704" y="3010865"/>
            <a:ext cx="2954655"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对灾害起因经过等进行统计</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39" name="文本框 38"/>
          <p:cNvSpPr txBox="1"/>
          <p:nvPr/>
        </p:nvSpPr>
        <p:spPr>
          <a:xfrm>
            <a:off x="4163098" y="3567705"/>
            <a:ext cx="2723823" cy="369332"/>
          </a:xfrm>
          <a:prstGeom prst="rect">
            <a:avLst/>
          </a:prstGeom>
          <a:noFill/>
        </p:spPr>
        <p:txBody>
          <a:bodyPr wrap="none" rtlCol="0">
            <a:spAutoFit/>
          </a:bodyPr>
          <a:lstStyle/>
          <a:p>
            <a:r>
              <a:rPr kumimoji="1" lang="zh-CN" altLang="en-US" dirty="0">
                <a:solidFill>
                  <a:schemeClr val="accent6">
                    <a:lumMod val="75000"/>
                  </a:schemeClr>
                </a:solidFill>
                <a:latin typeface="Microsoft YaHei" charset="0"/>
                <a:ea typeface="Microsoft YaHei" charset="0"/>
                <a:cs typeface="Microsoft YaHei" charset="0"/>
              </a:rPr>
              <a:t>基本</a:t>
            </a:r>
            <a:r>
              <a:rPr kumimoji="1" lang="zh-CN" altLang="en-US" dirty="0" smtClean="0">
                <a:solidFill>
                  <a:schemeClr val="accent6">
                    <a:lumMod val="75000"/>
                  </a:schemeClr>
                </a:solidFill>
                <a:latin typeface="Microsoft YaHei" charset="0"/>
                <a:ea typeface="Microsoft YaHei" charset="0"/>
                <a:cs typeface="Microsoft YaHei" charset="0"/>
              </a:rPr>
              <a:t>情况查询搜索及修改</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40" name="文本框 39"/>
          <p:cNvSpPr txBox="1"/>
          <p:nvPr/>
        </p:nvSpPr>
        <p:spPr>
          <a:xfrm>
            <a:off x="4162704" y="4052016"/>
            <a:ext cx="1569660"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人员增加删除</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41" name="文本框 40"/>
          <p:cNvSpPr txBox="1"/>
          <p:nvPr/>
        </p:nvSpPr>
        <p:spPr>
          <a:xfrm>
            <a:off x="4162704" y="4507263"/>
            <a:ext cx="2262158" cy="369332"/>
          </a:xfrm>
          <a:prstGeom prst="rect">
            <a:avLst/>
          </a:prstGeom>
          <a:noFill/>
        </p:spPr>
        <p:txBody>
          <a:bodyPr wrap="none" rtlCol="0">
            <a:spAutoFit/>
          </a:bodyPr>
          <a:lstStyle/>
          <a:p>
            <a:r>
              <a:rPr kumimoji="1" lang="zh-CN" altLang="en-US" dirty="0" smtClean="0">
                <a:solidFill>
                  <a:schemeClr val="accent6">
                    <a:lumMod val="75000"/>
                  </a:schemeClr>
                </a:solidFill>
                <a:latin typeface="Microsoft YaHei" charset="0"/>
                <a:ea typeface="Microsoft YaHei" charset="0"/>
                <a:cs typeface="Microsoft YaHei" charset="0"/>
              </a:rPr>
              <a:t>为其他系统提供接口</a:t>
            </a:r>
            <a:endParaRPr kumimoji="1" lang="zh-CN" altLang="en-US" dirty="0">
              <a:solidFill>
                <a:schemeClr val="accent6">
                  <a:lumMod val="75000"/>
                </a:schemeClr>
              </a:solidFill>
              <a:latin typeface="Microsoft YaHei" charset="0"/>
              <a:ea typeface="Microsoft YaHei" charset="0"/>
              <a:cs typeface="Microsoft YaHei" charset="0"/>
            </a:endParaRPr>
          </a:p>
        </p:txBody>
      </p:sp>
      <p:sp>
        <p:nvSpPr>
          <p:cNvPr id="42" name="左大括号 41"/>
          <p:cNvSpPr/>
          <p:nvPr/>
        </p:nvSpPr>
        <p:spPr>
          <a:xfrm>
            <a:off x="3883796" y="3564863"/>
            <a:ext cx="346627" cy="1312430"/>
          </a:xfrm>
          <a:prstGeom prst="leftBrace">
            <a:avLst>
              <a:gd name="adj1" fmla="val 44404"/>
              <a:gd name="adj2" fmla="val 5000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spTree>
    <p:extLst>
      <p:ext uri="{BB962C8B-B14F-4D97-AF65-F5344CB8AC3E}">
        <p14:creationId xmlns:p14="http://schemas.microsoft.com/office/powerpoint/2010/main" val="90242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66055"/>
            <a:ext cx="4121624" cy="449943"/>
          </a:xfrm>
          <a:prstGeom prst="rect">
            <a:avLst/>
          </a:prstGeom>
          <a:solidFill>
            <a:schemeClr val="accent6">
              <a:lumMod val="60000"/>
              <a:lumOff val="40000"/>
            </a:schemeClr>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zh-CN" altLang="en-US"/>
          </a:p>
        </p:txBody>
      </p:sp>
      <p:sp>
        <p:nvSpPr>
          <p:cNvPr id="5" name="矩形 4"/>
          <p:cNvSpPr/>
          <p:nvPr/>
        </p:nvSpPr>
        <p:spPr>
          <a:xfrm>
            <a:off x="131838" y="273667"/>
            <a:ext cx="3877985" cy="584775"/>
          </a:xfrm>
          <a:prstGeom prst="rect">
            <a:avLst/>
          </a:prstGeom>
        </p:spPr>
        <p:txBody>
          <a:bodyPr wrap="none">
            <a:spAutoFit/>
          </a:bodyPr>
          <a:lstStyle/>
          <a:p>
            <a:r>
              <a:rPr kumimoji="1" lang="zh-CN" altLang="en-US" sz="3200" b="1" dirty="0" smtClean="0">
                <a:solidFill>
                  <a:schemeClr val="accent6">
                    <a:lumMod val="75000"/>
                  </a:schemeClr>
                </a:solidFill>
                <a:latin typeface="Microsoft YaHei" charset="0"/>
                <a:ea typeface="Microsoft YaHei" charset="0"/>
                <a:cs typeface="Microsoft YaHei" charset="0"/>
              </a:rPr>
              <a:t>系统的预期实现方式</a:t>
            </a:r>
            <a:endParaRPr kumimoji="1" lang="zh-CN" altLang="en-US" sz="3200" b="1" dirty="0" smtClean="0">
              <a:solidFill>
                <a:schemeClr val="accent6">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96120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555</Words>
  <Application>Microsoft Office PowerPoint</Application>
  <PresentationFormat>宽屏</PresentationFormat>
  <Paragraphs>101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Microsoft YaHei</vt:lpstr>
      <vt:lpstr>Microsoft YaHei</vt:lpstr>
      <vt:lpstr>Arial</vt:lpstr>
      <vt:lpstr>Calibri</vt:lpstr>
      <vt:lpstr>Calibri Light</vt:lpstr>
      <vt:lpstr>Wingdings</vt:lpstr>
      <vt:lpstr>Office 主题</vt:lpstr>
      <vt:lpstr>消防应急值守与综合信息管理系统</vt:lpstr>
      <vt:lpstr>目录</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消防应急值守与综合信息管理系统</dc:title>
  <dc:creator>John</dc:creator>
  <cp:lastModifiedBy>John</cp:lastModifiedBy>
  <cp:revision>23</cp:revision>
  <dcterms:created xsi:type="dcterms:W3CDTF">2016-04-10T04:03:43Z</dcterms:created>
  <dcterms:modified xsi:type="dcterms:W3CDTF">2016-04-10T07:37:28Z</dcterms:modified>
</cp:coreProperties>
</file>