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3"/>
    <p:sldId id="500" r:id="rId4"/>
    <p:sldId id="502" r:id="rId5"/>
    <p:sldId id="503" r:id="rId6"/>
    <p:sldId id="504" r:id="rId7"/>
    <p:sldId id="507" r:id="rId8"/>
    <p:sldId id="505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34" r:id="rId25"/>
    <p:sldId id="533" r:id="rId26"/>
    <p:sldId id="523" r:id="rId27"/>
    <p:sldId id="524" r:id="rId28"/>
    <p:sldId id="525" r:id="rId29"/>
    <p:sldId id="526" r:id="rId30"/>
    <p:sldId id="527" r:id="rId31"/>
    <p:sldId id="528" r:id="rId32"/>
    <p:sldId id="531" r:id="rId33"/>
    <p:sldId id="532" r:id="rId34"/>
    <p:sldId id="529" r:id="rId35"/>
    <p:sldId id="530" r:id="rId36"/>
    <p:sldId id="498" r:id="rId37"/>
    <p:sldId id="535" r:id="rId38"/>
    <p:sldId id="259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84" d="100"/>
          <a:sy n="84" d="100"/>
        </p:scale>
        <p:origin x="84" y="220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计算机中的数据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kumimoji="1"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-61.456Q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一个八进制位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-AD.CH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一个十六进制位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1" imgW="59131200" imgH="16764000" progId="Equation.3">
                  <p:embed/>
                </p:oleObj>
              </mc:Choice>
              <mc:Fallback>
                <p:oleObj name="公式" r:id="rId1" imgW="59131200" imgH="1676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二进制转换成十进制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/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/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  <a:endParaRPr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itchFamily="18" charset="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/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/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  <a:endParaRPr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itchFamily="18" charset="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/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/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  <a:endParaRPr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itchFamily="18" charset="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/>
                <a:gridCol w="77463"/>
                <a:gridCol w="77463"/>
                <a:gridCol w="478332"/>
                <a:gridCol w="77463"/>
                <a:gridCol w="77463"/>
                <a:gridCol w="478332"/>
                <a:gridCol w="224083"/>
                <a:gridCol w="732586"/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/>
                <a:gridCol w="389910"/>
                <a:gridCol w="432048"/>
                <a:gridCol w="144016"/>
                <a:gridCol w="432049"/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/>
                <a:gridCol w="425343"/>
                <a:gridCol w="471310"/>
                <a:gridCol w="157103"/>
                <a:gridCol w="471311"/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/>
                <a:gridCol w="966390"/>
                <a:gridCol w="508333"/>
                <a:gridCol w="270366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31999" y="2996952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/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/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八进制数据转换成二进制数据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63552" y="5178896"/>
          <a:ext cx="1831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/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65100" y="291059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/>
                <a:gridCol w="864096"/>
                <a:gridCol w="216024"/>
                <a:gridCol w="864096"/>
                <a:gridCol w="216024"/>
                <a:gridCol w="936104"/>
                <a:gridCol w="2219771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77676" y="509253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/>
                <a:gridCol w="792088"/>
                <a:gridCol w="216024"/>
                <a:gridCol w="792088"/>
                <a:gridCol w="216024"/>
                <a:gridCol w="864096"/>
                <a:gridCol w="216024"/>
                <a:gridCol w="792088"/>
                <a:gridCol w="3024338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28615" y="3087260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/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/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27768" y="5409271"/>
          <a:ext cx="1872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95700" y="300090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/>
                <a:gridCol w="964083"/>
                <a:gridCol w="216024"/>
                <a:gridCol w="1008112"/>
                <a:gridCol w="216024"/>
                <a:gridCol w="1008112"/>
                <a:gridCol w="190376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8303" y="532291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08112"/>
                <a:gridCol w="216024"/>
                <a:gridCol w="936104"/>
                <a:gridCol w="216024"/>
                <a:gridCol w="936104"/>
                <a:gridCol w="216024"/>
                <a:gridCol w="936104"/>
                <a:gridCol w="4248473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27448" y="1420018"/>
          <a:ext cx="10009112" cy="459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/>
                <a:gridCol w="2016224"/>
                <a:gridCol w="936104"/>
                <a:gridCol w="936104"/>
                <a:gridCol w="648072"/>
                <a:gridCol w="864096"/>
                <a:gridCol w="1800200"/>
                <a:gridCol w="936104"/>
                <a:gridCol w="1008111"/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/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/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/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  <a:endPara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上下箭头 22"/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/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十六进制转八进制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八进制转十六进制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/>
                <a:gridCol w="936291"/>
                <a:gridCol w="217565"/>
                <a:gridCol w="869411"/>
                <a:gridCol w="217565"/>
                <a:gridCol w="869411"/>
                <a:gridCol w="217565"/>
                <a:gridCol w="869411"/>
                <a:gridCol w="394579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08112"/>
                <a:gridCol w="216024"/>
                <a:gridCol w="936104"/>
                <a:gridCol w="216024"/>
                <a:gridCol w="936104"/>
                <a:gridCol w="216024"/>
                <a:gridCol w="936104"/>
                <a:gridCol w="4248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/>
                <a:gridCol w="792088"/>
                <a:gridCol w="216024"/>
                <a:gridCol w="792088"/>
                <a:gridCol w="216024"/>
                <a:gridCol w="792088"/>
                <a:gridCol w="216024"/>
                <a:gridCol w="792088"/>
                <a:gridCol w="216024"/>
                <a:gridCol w="809830"/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(47055)Q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/>
                <a:gridCol w="985105"/>
                <a:gridCol w="216024"/>
                <a:gridCol w="1008112"/>
                <a:gridCol w="216024"/>
                <a:gridCol w="1008112"/>
                <a:gridCol w="2736306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9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对于数的符号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，计算机是无法识别的，因此需要把数的符号数码化。通常，约定二进制数的最高位为符号位，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表示正号，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/>
                <a:gridCol w="945105"/>
                <a:gridCol w="945105"/>
                <a:gridCol w="945105"/>
                <a:gridCol w="945105"/>
                <a:gridCol w="945105"/>
                <a:gridCol w="945105"/>
                <a:gridCol w="945105"/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下箭头 7"/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机器数总结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/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-78D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-110B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/>
          <p:cNvCxnSpPr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演示</Application>
  <PresentationFormat>宽屏</PresentationFormat>
  <Paragraphs>847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Wingdings 2</vt:lpstr>
      <vt:lpstr>Wingdings</vt:lpstr>
      <vt:lpstr>Times New Roman</vt:lpstr>
      <vt:lpstr>Consolas</vt:lpstr>
      <vt:lpstr>Calibri</vt:lpstr>
      <vt:lpstr>Times New Roman</vt:lpstr>
      <vt:lpstr>上海Nordri专业商务幻灯演示设计</vt:lpstr>
      <vt:lpstr>Equation.3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Power</cp:lastModifiedBy>
  <cp:revision>403</cp:revision>
  <dcterms:created xsi:type="dcterms:W3CDTF">2007-10-21T01:27:00Z</dcterms:created>
  <dcterms:modified xsi:type="dcterms:W3CDTF">2019-10-25T03:12:44Z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