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81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4" r:id="rId6"/>
    <p:sldId id="257" r:id="rId7"/>
    <p:sldId id="265" r:id="rId8"/>
    <p:sldId id="266" r:id="rId9"/>
    <p:sldId id="262" r:id="rId10"/>
    <p:sldId id="279" r:id="rId11"/>
    <p:sldId id="284" r:id="rId12"/>
    <p:sldId id="277" r:id="rId13"/>
    <p:sldId id="278" r:id="rId14"/>
    <p:sldId id="283" r:id="rId15"/>
    <p:sldId id="276" r:id="rId16"/>
    <p:sldId id="280" r:id="rId17"/>
    <p:sldId id="271" r:id="rId18"/>
    <p:sldId id="282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C4B5C-1DB5-42D2-AC8F-DF36221B771E}" v="2" dt="2023-04-26T03:34:23.045"/>
    <p1510:client id="{CA286DDF-CB3A-410D-8328-F86E36FF19C0}" v="542" dt="2023-04-26T08:45:14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E74E-10EE-CEFB-E74E-DAC8953C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C3D8-9CF8-8304-728D-259D6D32A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2DAE5-F4FF-273C-AAD3-D4DB86A5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5935-1132-0B39-8DE5-BED85642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4C2B-0654-F2ED-270A-8D60093F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5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0D2B-1AAC-F709-27FD-D432DD85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CCF0-C0D4-3B33-8DB8-A3D1F5144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4AC2-C15F-5ADB-C567-B57C4BC6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C479A-1067-FE77-3C94-988FE3F8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89892-418A-BFE4-4C0E-5D61E66C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7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EA8E0-5586-CC63-AAF8-3F8445438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FE163-5337-38DA-53F0-28EBBFAE7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7137-750E-B70C-3725-EC16C3E0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2798A-8416-7D79-6E74-EF2F63B7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31BC0-27ED-E986-392B-B6A6E439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0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E138-93E2-47F2-8194-2C930665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028F-74DA-C119-B144-E2FC3BB2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4EB30-6395-D116-B4AE-44E29129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68F6-80DF-6CA3-7778-2E903F4C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A775-B8F3-F48B-6255-6B5AF2F1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2C76-4108-4DDF-B0F1-D3B038C4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49A06-B3AF-1E12-79E0-AB69218C6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EB4A-D1E6-E4BB-EBB7-3F0AAF8D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D99C1-B5B6-046E-1144-8CE71B71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908C6-4AB7-779B-FA41-FC8ECC4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3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664D-1CCB-3C66-7C1C-EB086A15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A0A4-5EFD-2BE3-11B6-7ACA5B6BA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C9342-AE73-EAC0-0273-CF67615D0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6F114-F102-DD95-C906-E645F6CC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4ECBF-B97E-C7C4-E753-20DD2474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81F53-974D-A24A-5D0A-A5D35D6A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5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1601-4F71-AB24-1BB6-1CFE7E61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011DA-7D11-830F-8E7B-4E041BECE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24A99-8B64-78AA-2491-04B1E280B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D3B0-A103-5CAD-D05F-B20AD4AE8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2270C-A570-5877-D5A7-6930FE19D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625F8-685F-7DCA-CAB6-B075E88E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68466-5ED5-3FD3-7CF1-1D0D0350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16352-9FCA-6F7E-0871-FE23D50C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7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5400-E248-7B1C-9FD3-C33D5D50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A4D3F-8D8F-CA4E-287C-97728F1F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76C4B-2466-35FF-1CFE-7DC3AA3F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0065A-147A-2E6C-FDB9-0E61C99B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0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B54D3-189A-822F-FD6D-060E2232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56125-F17A-8022-C82B-95852B08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D6161-6792-C00F-6583-6342F5DC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0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71FE-C7B7-61B9-F552-FD141E2E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EB25-BAF4-9198-2DAF-4256C0E7E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DF27B-541E-DE91-E76D-F84FD9435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273F4-C61B-4FF6-EADF-C3CB918B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A538B-B1DB-B68E-B155-185C689D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0356C-74FA-F80A-C172-E54CD10E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3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126E-33D9-774C-4233-07C8834F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9858E-69E8-9042-610E-C43DD4A1C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7319E-8307-B10B-7007-5DB02D7EC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8822D-477A-E52E-AD1D-C2FD13EE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50AAF-F278-B274-2D3E-598A5379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6E32B-F015-1B87-5E80-A1D81B27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9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A6E6C-FF74-EE41-4517-36342B56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5CACB-EFD1-9C72-D269-D659CCE72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14D7-4FAB-FE38-48E4-A5B762121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90813-750A-C900-C421-E20E5C691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D4A6-CA68-7855-E9EA-82A9F011D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442" y="1017146"/>
            <a:ext cx="6604000" cy="21021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 FORECASTINNG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40" y="4784596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 Krishna Gunneri 		– 2210264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SriDivya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Mandadapu 		– 2211703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Geethika Sai Kannikanti 		– 2210616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Sreeja Reddy Nannuri 		– 2205712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Goutham Reddy Komatireddy	 – 2150153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B sign-on figures">
            <a:extLst>
              <a:ext uri="{FF2B5EF4-FFF2-40B4-BE49-F238E27FC236}">
                <a16:creationId xmlns:a16="http://schemas.microsoft.com/office/drawing/2014/main" id="{2B444481-F8F1-B8A5-E2EE-DE2401725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13" r="20035" b="-1"/>
          <a:stretch/>
        </p:blipFill>
        <p:spPr>
          <a:xfrm>
            <a:off x="7086883" y="1209578"/>
            <a:ext cx="4068223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4519B-67F8-70B4-755F-E27E0E67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B247-9894-6FD4-5B13-78C452AD6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38" y="3256118"/>
            <a:ext cx="10765662" cy="1381836"/>
          </a:xfrm>
        </p:spPr>
        <p:txBody>
          <a:bodyPr anchor="ctr">
            <a:noAutofit/>
          </a:bodyPr>
          <a:lstStyle/>
          <a:p>
            <a:pPr lvl="1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data is too huge to process on our systems, we need to resample the data based on the date column.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B958B-C7F1-1F3E-4E71-655EC2BC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59" y="2700573"/>
            <a:ext cx="3864873" cy="487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5FD4B-66F7-7C41-5119-2B810A449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197" y="4413578"/>
            <a:ext cx="1409300" cy="2264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9C2706-9BD2-E8EA-F09C-178E934ED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098" y="4471151"/>
            <a:ext cx="1172576" cy="2125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7EDE4-23C2-9C2C-9A25-0F7295430C46}"/>
              </a:ext>
            </a:extLst>
          </p:cNvPr>
          <p:cNvSpPr txBox="1"/>
          <p:nvPr/>
        </p:nvSpPr>
        <p:spPr>
          <a:xfrm>
            <a:off x="1250054" y="1895302"/>
            <a:ext cx="10463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There are ~20 million values in our dataset, we are preprocessing the dataset by checking null values and removing 750338 ‘ Target’ rows</a:t>
            </a:r>
          </a:p>
          <a:p>
            <a:endParaRPr 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84DC3F-7A4F-8243-3E5D-523BCB6D0496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4342497" y="5163170"/>
            <a:ext cx="1222507" cy="38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7669DAE-51E4-63A8-2EAA-F546BB4C4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004" y="4629262"/>
            <a:ext cx="2808728" cy="106781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753D51-73D2-1543-A938-563C9D665365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8373732" y="5163170"/>
            <a:ext cx="1101366" cy="37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9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4519B-67F8-70B4-755F-E27E0E67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B247-9894-6FD4-5B13-78C452AD6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236" y="1881229"/>
            <a:ext cx="10040464" cy="1846276"/>
          </a:xfrm>
        </p:spPr>
        <p:txBody>
          <a:bodyPr anchor="ctr">
            <a:noAutofit/>
          </a:bodyPr>
          <a:lstStyle/>
          <a:p>
            <a:pPr lvl="1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Converting the 'timestamp' column to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DateTime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format and we are grouping unique date values by getting the mean values of other columns.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43172-B6D7-ADF3-009D-AAB8B615EC37}"/>
              </a:ext>
            </a:extLst>
          </p:cNvPr>
          <p:cNvSpPr/>
          <p:nvPr/>
        </p:nvSpPr>
        <p:spPr>
          <a:xfrm>
            <a:off x="4971937" y="4619628"/>
            <a:ext cx="2248126" cy="962021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Resampling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CF18651-0F90-02B3-11BA-C431EB73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0" y="4082996"/>
            <a:ext cx="4079690" cy="22874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14F1E6B-15ED-723D-0879-6843C70A7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117844"/>
            <a:ext cx="4633502" cy="228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4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6E5BD-340C-98A5-3391-ADDFA798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1C49-5A07-AE7E-5E30-2A32B2FF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1749236"/>
            <a:ext cx="9724031" cy="453980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this project we are using ‘PROPHET’ Deep Learning Model.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Prophet is a procedure for forecasting time series data based on an additive model where non-linear trends are fit with yearly, weekly and daily seasonality, plus holiday effects.</a:t>
            </a:r>
          </a:p>
          <a:p>
            <a:endParaRPr lang="en-US" sz="2000" b="0" i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Prophet considers only date variable and the target variable (close value).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the data for last 365 days.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the forecast and the forecast plots.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EE4AE-ECA0-EF78-1116-D20B5F6F9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350" y="4211993"/>
            <a:ext cx="2362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2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7BDCD-C4B3-D647-E563-161D4FF9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15E24B-3834-BCA4-8AF2-0BCD16DF3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846" y="1798818"/>
            <a:ext cx="3613140" cy="2193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ADDFD6-A045-8A51-B940-2099AB52A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26" y="1804136"/>
            <a:ext cx="3702095" cy="2182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DDB56F-67B6-2B73-63BD-05013A98BFE0}"/>
              </a:ext>
            </a:extLst>
          </p:cNvPr>
          <p:cNvSpPr txBox="1"/>
          <p:nvPr/>
        </p:nvSpPr>
        <p:spPr>
          <a:xfrm flipH="1">
            <a:off x="1303018" y="4430787"/>
            <a:ext cx="6718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the model on Bitcoin assets, considering the last 50 date values for train data and the remaining values for the test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train and test sets for other assets just like above mentioned.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8DCBE-390F-6738-5444-396ABAACB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971" y="4410075"/>
            <a:ext cx="3559353" cy="2072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4DD9DE-755A-3610-41BA-FE9FB39D5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868" y="2613358"/>
            <a:ext cx="1788885" cy="6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5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1096010" y="205425"/>
            <a:ext cx="3704590" cy="558482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Etherium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51" y="1351743"/>
            <a:ext cx="3942148" cy="230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378474"/>
            <a:ext cx="4144241" cy="2250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7182DD-3E9F-8179-0516-73D01EBC2C95}"/>
              </a:ext>
            </a:extLst>
          </p:cNvPr>
          <p:cNvSpPr txBox="1"/>
          <p:nvPr/>
        </p:nvSpPr>
        <p:spPr>
          <a:xfrm>
            <a:off x="743551" y="4322936"/>
            <a:ext cx="72438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band range= yhat_upper – yhat_lower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forecasting for all the 14 assets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29375-CF5E-34F1-C875-7DB7F9A1EC83}"/>
              </a:ext>
            </a:extLst>
          </p:cNvPr>
          <p:cNvSpPr/>
          <p:nvPr/>
        </p:nvSpPr>
        <p:spPr>
          <a:xfrm>
            <a:off x="628650" y="257345"/>
            <a:ext cx="4171950" cy="711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Etherium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9548D2-FDDE-5D12-A430-2DCCB9E38B39}"/>
              </a:ext>
            </a:extLst>
          </p:cNvPr>
          <p:cNvSpPr/>
          <p:nvPr/>
        </p:nvSpPr>
        <p:spPr>
          <a:xfrm>
            <a:off x="6781800" y="205425"/>
            <a:ext cx="4171950" cy="7114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Litecoin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BDEEC0-1235-0307-8A24-C6CA1ABD2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883" y="4177665"/>
            <a:ext cx="59721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7BDCD-C4B3-D647-E563-161D4FF9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DB56F-67B6-2B73-63BD-05013A98BFE0}"/>
              </a:ext>
            </a:extLst>
          </p:cNvPr>
          <p:cNvSpPr txBox="1"/>
          <p:nvPr/>
        </p:nvSpPr>
        <p:spPr>
          <a:xfrm flipH="1">
            <a:off x="1371598" y="2134454"/>
            <a:ext cx="82397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Prophet model works better on Bitcoin cash and Binance coin but underperforms on Litecoin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to attain maximum profit, One needs to forecast Close value using multiple models.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4DD9DE-755A-3610-41BA-FE9FB39D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835" y="3231226"/>
            <a:ext cx="2005330" cy="778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448533-DE7A-7803-C2F5-CC0E339A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82" y="3236565"/>
            <a:ext cx="2178892" cy="7881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00BB4B-F1AD-5711-9B40-AB2C32800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391" y="3295397"/>
            <a:ext cx="1957111" cy="4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8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7BDCD-C4B3-D647-E563-161D4FF9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PARTICIPATION: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DB56F-67B6-2B73-63BD-05013A98BFE0}"/>
              </a:ext>
            </a:extLst>
          </p:cNvPr>
          <p:cNvSpPr txBox="1"/>
          <p:nvPr/>
        </p:nvSpPr>
        <p:spPr>
          <a:xfrm flipH="1">
            <a:off x="1371599" y="1664732"/>
            <a:ext cx="63549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Preprocessing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- Rahul Krishna Gunneri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   Sri Divya Mandadapu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 Selection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- Sai Goutham Reddy Komatireddy </a:t>
            </a:r>
          </a:p>
          <a:p>
            <a:pPr lvl="0"/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endParaRPr lang="en-US"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endParaRPr lang="en-US"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 Evaluation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- Geethika Sai Kannikanti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Sreeja Reddy Nannuri </a:t>
            </a:r>
          </a:p>
          <a:p>
            <a:pPr lvl="0"/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 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70DFC-675B-0EB1-6701-5C81B1BF6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624" y="1891970"/>
            <a:ext cx="4124926" cy="1597432"/>
          </a:xfrm>
          <a:prstGeom prst="rect">
            <a:avLst/>
          </a:prstGeom>
          <a:effectLst>
            <a:glow rad="127000">
              <a:schemeClr val="accent1">
                <a:alpha val="88000"/>
              </a:schemeClr>
            </a:glow>
          </a:effectLst>
        </p:spPr>
      </p:pic>
      <p:pic>
        <p:nvPicPr>
          <p:cNvPr id="4098" name="Picture 2" descr="Brief Guide for Machine Learning Model Selection – Do Pik Ai – May the AI  Power be with You!">
            <a:extLst>
              <a:ext uri="{FF2B5EF4-FFF2-40B4-BE49-F238E27FC236}">
                <a16:creationId xmlns:a16="http://schemas.microsoft.com/office/drawing/2014/main" id="{0059FF62-44C0-74AA-7C4E-46DEEF560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43" y="4173852"/>
            <a:ext cx="2197101" cy="1411582"/>
          </a:xfrm>
          <a:prstGeom prst="rect">
            <a:avLst/>
          </a:prstGeom>
          <a:noFill/>
          <a:effectLst>
            <a:glow rad="114300">
              <a:schemeClr val="accent1">
                <a:alpha val="3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3238F3-D5E7-B47C-DD03-EA6977D3B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005" y="4173852"/>
            <a:ext cx="1884516" cy="1411582"/>
          </a:xfrm>
          <a:prstGeom prst="rect">
            <a:avLst/>
          </a:prstGeom>
          <a:effectLst>
            <a:glow rad="152400">
              <a:schemeClr val="accent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960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2E97C-1027-D294-62E5-2BDF72A46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85" b="11645"/>
          <a:stretch/>
        </p:blipFill>
        <p:spPr>
          <a:xfrm>
            <a:off x="2926080" y="1758366"/>
            <a:ext cx="6244753" cy="3291153"/>
          </a:xfrm>
          <a:prstGeom prst="rect">
            <a:avLst/>
          </a:prstGeom>
          <a:effectLst>
            <a:glow rad="228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93669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Info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approaches and limitations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9BA699-49F8-D88D-56B9-4520D5465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7" r="17270" b="-2"/>
          <a:stretch/>
        </p:blipFill>
        <p:spPr>
          <a:xfrm>
            <a:off x="4829169" y="1847129"/>
            <a:ext cx="7017838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8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22" y="39990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815" y="1386021"/>
            <a:ext cx="10697716" cy="461925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$40 billion worth of cryptocurrencies are traded every day. They are among the most popular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assets for speculation and investment yet have proven wildly volatile.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cryptocurrency market is known for its high volatility and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unpredictability, making accurate forecasting a significant challenge.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Deep learning expertise to forecast short-term returns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 14 popular cryptocurrencies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8FB43-FB9C-993F-BA59-734CE309B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788" y="3024167"/>
            <a:ext cx="3155612" cy="2261780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US" sz="4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03896"/>
            <a:ext cx="6617971" cy="475570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dataset, Consists of 20 million of data which represents almost 3 years of 14 cryptocurrencies values.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problem is to forecast the close of each day in such to insure users maximum profit.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different asset ID we are forecasting the closing values based on the given date.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1026" name="Picture 2" descr="Top 2 Best Cryptocurrency to Buy Now for High Profit in December 2022 | by  Vremaroiu Alin | Coinmonks | Medium">
            <a:extLst>
              <a:ext uri="{FF2B5EF4-FFF2-40B4-BE49-F238E27FC236}">
                <a16:creationId xmlns:a16="http://schemas.microsoft.com/office/drawing/2014/main" id="{918FBFC5-F836-8BD0-7F24-F24620B65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99" y="2948045"/>
            <a:ext cx="3787373" cy="2328805"/>
          </a:xfrm>
          <a:prstGeom prst="rect">
            <a:avLst/>
          </a:prstGeom>
          <a:noFill/>
          <a:effectLst>
            <a:glow rad="406400">
              <a:schemeClr val="accent1">
                <a:alpha val="34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14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4" y="1809749"/>
            <a:ext cx="11020426" cy="517207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Attributes Details: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timestamp 	- A timestamp for the minute covered by the row.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Asset_ID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- An ID code for the crypto asset.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 	- The number of trades that took place this minute.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	- The USD price at the beginning of the minute.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	- The highest USD price during the minute.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	- The lowest USD price during the minute.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Close 	- The USD price at the end of the minute.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 	- The number of crypto asset units traded during the minute.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VWAP 	- The volume weighted average price for the minute.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 	- 15-minute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residualized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returns. See the 'Prediction and Evaluation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section of this notebook for details of how the target is calculated.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6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638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47" y="1714500"/>
            <a:ext cx="6940993" cy="2152650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are taking data from a Kaggle source, the shape of the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dataset is (23486465, 10)</a:t>
            </a:r>
          </a:p>
          <a:p>
            <a:pPr lvl="1"/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14 Asset ID refers to 14 Cryptocurrencies</a:t>
            </a:r>
          </a:p>
          <a:p>
            <a:pPr lvl="1"/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3.10% null values are present in the original data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7E9B95-E3FD-32C5-E3B3-358CD5C6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487" y="2987225"/>
            <a:ext cx="2921650" cy="375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FE857E-8E2A-6793-52E3-61E71D0E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487" y="1875967"/>
            <a:ext cx="2515868" cy="6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253C1-D805-FA15-016D-392B5DB1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2712-B4A7-A028-24CA-54037BDD3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62126"/>
            <a:ext cx="9724031" cy="480133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Technical Analysis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Fundamental Analysis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Market Sentiment Analysis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Machine Learning Techniques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Hybrid Approaches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4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60AF9-EE82-6465-671F-2A3980AA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EE725-A2FC-F229-41A3-1554082F1E96}"/>
              </a:ext>
            </a:extLst>
          </p:cNvPr>
          <p:cNvSpPr txBox="1"/>
          <p:nvPr/>
        </p:nvSpPr>
        <p:spPr>
          <a:xfrm>
            <a:off x="1416049" y="1590741"/>
            <a:ext cx="58605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Frequency of each asset to see which asset has more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graphs for each asset ID to the timestamp to observe the trends.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graphical representation of a few asset IDs with respect to time stamps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60B8E9C-E583-2244-5189-0AC7785E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695" y="4145286"/>
            <a:ext cx="5184293" cy="28146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FFCD87-6DC7-3A0B-8DB4-C6842942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171" y="1597432"/>
            <a:ext cx="44862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0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60AF9-EE82-6465-671F-2A3980AA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0E9C79-8196-F21C-634E-5D253BBB17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861" y="1891970"/>
            <a:ext cx="4287039" cy="401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AEE725-A2FC-F229-41A3-1554082F1E96}"/>
              </a:ext>
            </a:extLst>
          </p:cNvPr>
          <p:cNvSpPr txBox="1"/>
          <p:nvPr/>
        </p:nvSpPr>
        <p:spPr>
          <a:xfrm>
            <a:off x="1559404" y="2168060"/>
            <a:ext cx="5860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correlation plot on the actual price values of these different assets for the latest time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9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da04862-682b-4e8b-b765-2785d5cf623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F04F29E12CE149AFE21C9B8C30739E" ma:contentTypeVersion="12" ma:contentTypeDescription="Create a new document." ma:contentTypeScope="" ma:versionID="c55c670e6b110ccb91c296c57d2c5e07">
  <xsd:schema xmlns:xsd="http://www.w3.org/2001/XMLSchema" xmlns:xs="http://www.w3.org/2001/XMLSchema" xmlns:p="http://schemas.microsoft.com/office/2006/metadata/properties" xmlns:ns3="e5cfea01-3111-4028-ba99-e64683102132" xmlns:ns4="3da04862-682b-4e8b-b765-2785d5cf6231" targetNamespace="http://schemas.microsoft.com/office/2006/metadata/properties" ma:root="true" ma:fieldsID="a017f8e1922ba7afa55e279159d3d8c9" ns3:_="" ns4:_="">
    <xsd:import namespace="e5cfea01-3111-4028-ba99-e64683102132"/>
    <xsd:import namespace="3da04862-682b-4e8b-b765-2785d5cf623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fea01-3111-4028-ba99-e6468310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04862-682b-4e8b-b765-2785d5cf6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www.w3.org/XML/1998/namespace"/>
    <ds:schemaRef ds:uri="http://schemas.openxmlformats.org/package/2006/metadata/core-properties"/>
    <ds:schemaRef ds:uri="e5cfea01-3111-4028-ba99-e64683102132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3da04862-682b-4e8b-b765-2785d5cf623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11FE37D-6AAC-409F-BC51-3AF3EE88F7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cfea01-3111-4028-ba99-e64683102132"/>
    <ds:schemaRef ds:uri="3da04862-682b-4e8b-b765-2785d5cf62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721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Tahoma</vt:lpstr>
      <vt:lpstr>Times New Roman</vt:lpstr>
      <vt:lpstr>Office Theme</vt:lpstr>
      <vt:lpstr>CRYPTO FORECASTINNG</vt:lpstr>
      <vt:lpstr>AGENDA</vt:lpstr>
      <vt:lpstr>INTRODUCTION</vt:lpstr>
      <vt:lpstr>PROBLEM STATEMENT</vt:lpstr>
      <vt:lpstr>DATA INFO</vt:lpstr>
      <vt:lpstr>DATA INFO</vt:lpstr>
      <vt:lpstr>PREVIOUS APPROACHES</vt:lpstr>
      <vt:lpstr>VISUALIZATIONS</vt:lpstr>
      <vt:lpstr>VISUALIZATIONS</vt:lpstr>
      <vt:lpstr>PREPROCESSING</vt:lpstr>
      <vt:lpstr>PREPROCESSING</vt:lpstr>
      <vt:lpstr>MODEL BUILDING</vt:lpstr>
      <vt:lpstr>RESULTS:</vt:lpstr>
      <vt:lpstr>PowerPoint Presentation</vt:lpstr>
      <vt:lpstr>CONCLUSION:</vt:lpstr>
      <vt:lpstr>GROUP MEMBER PARTICIPATION: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2023-04-24T21:01:03Z</dcterms:created>
  <dcterms:modified xsi:type="dcterms:W3CDTF">2023-04-26T08:47:21Z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0x01010085F04F29E12CE149AFE21C9B8C30739E</vt:lpwstr>
  </property>
</Properties>
</file>