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1" r:id="rId4"/>
    <p:sldId id="262" r:id="rId5"/>
    <p:sldId id="263" r:id="rId6"/>
    <p:sldId id="260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5EEC3C"/>
    <a:srgbClr val="A40062"/>
    <a:srgbClr val="9EFF29"/>
    <a:srgbClr val="A4660C"/>
    <a:srgbClr val="952F69"/>
    <a:srgbClr val="FF856D"/>
    <a:srgbClr val="FF2549"/>
    <a:srgbClr val="003635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944" y="-8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44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44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2218" y="685800"/>
            <a:ext cx="4133021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597" y="3628113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20" y="312824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224116"/>
            <a:ext cx="8246070" cy="3313741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505" y="450782"/>
            <a:ext cx="646129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505" y="1214307"/>
            <a:ext cx="646129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1" y="234772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101" y="825910"/>
            <a:ext cx="8203575" cy="1364225"/>
          </a:xfrm>
        </p:spPr>
        <p:txBody>
          <a:bodyPr>
            <a:normAutofit/>
          </a:bodyPr>
          <a:lstStyle/>
          <a:p>
            <a:pPr algn="ctr"/>
            <a:r>
              <a:rPr lang="tr-TR" sz="4000" dirty="0"/>
              <a:t>ResNet Kullanarak Araba </a:t>
            </a:r>
            <a:r>
              <a:rPr lang="tr-TR" sz="4000" dirty="0" smtClean="0"/>
              <a:t>Markaları Tahmin Etme</a:t>
            </a:r>
            <a:endParaRPr lang="en-US" sz="40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3667123" y="3758505"/>
            <a:ext cx="5476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bg1">
                    <a:lumMod val="85000"/>
                  </a:schemeClr>
                </a:solidFill>
              </a:rPr>
              <a:t>B161200051 Görkem </a:t>
            </a:r>
            <a:r>
              <a:rPr lang="tr-TR" sz="2800" dirty="0" smtClean="0">
                <a:solidFill>
                  <a:schemeClr val="bg1">
                    <a:lumMod val="85000"/>
                  </a:schemeClr>
                </a:solidFill>
              </a:rPr>
              <a:t>ÖZKAN</a:t>
            </a:r>
            <a:endParaRPr lang="tr-TR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 Tanımlama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26843" y="1224117"/>
            <a:ext cx="8246070" cy="2107661"/>
          </a:xfrm>
        </p:spPr>
        <p:txBody>
          <a:bodyPr>
            <a:normAutofit fontScale="70000" lnSpcReduction="20000"/>
          </a:bodyPr>
          <a:lstStyle/>
          <a:p>
            <a:r>
              <a:rPr lang="tr-TR" dirty="0"/>
              <a:t>Pythorch’un içerisinde models </a:t>
            </a:r>
            <a:r>
              <a:rPr lang="tr-TR" dirty="0" smtClean="0"/>
              <a:t>bulunuyor ve models’in içerisinde resnet50 modelini seçtik. </a:t>
            </a:r>
            <a:r>
              <a:rPr lang="tr-TR" dirty="0"/>
              <a:t>Hem performans hem de parametre sayısı ortalama seviyede tutmak için </a:t>
            </a:r>
            <a:r>
              <a:rPr lang="tr-TR" dirty="0" smtClean="0"/>
              <a:t>resnet50 ’ yi </a:t>
            </a:r>
            <a:r>
              <a:rPr lang="tr-TR" dirty="0"/>
              <a:t>kullanıyoruz. ‘</a:t>
            </a:r>
            <a:r>
              <a:rPr lang="tr-TR" dirty="0" err="1"/>
              <a:t>Pretrained</a:t>
            </a:r>
            <a:r>
              <a:rPr lang="tr-TR" dirty="0"/>
              <a:t>=True’ yaparak eğitilmiş ağırlıklar içerisine atılıyor. Yani hazırda eğitilmiş bir networkumuz oluyor. Bu networkun araba markalarını tanımasını istediğimiz için son katmana yeni </a:t>
            </a:r>
            <a:r>
              <a:rPr lang="tr-TR" dirty="0" err="1"/>
              <a:t>datasetine</a:t>
            </a:r>
            <a:r>
              <a:rPr lang="tr-TR" dirty="0"/>
              <a:t> uyduruyoruz. ‘param.requires_grad=False’ pythorch gradient’i hesaplamıyor yani </a:t>
            </a:r>
            <a:r>
              <a:rPr lang="tr-TR" dirty="0" smtClean="0"/>
              <a:t>ezber olmuyor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15" y="3238755"/>
            <a:ext cx="8975785" cy="1904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47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ResNet Sürümleri</a:t>
            </a:r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537" y="1405757"/>
            <a:ext cx="1419225" cy="3522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93" y="1405757"/>
            <a:ext cx="6786203" cy="304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0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Resimleri Modele Uygun Hale Getirme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/>
              <a:t>Grayscale</a:t>
            </a:r>
            <a:r>
              <a:rPr lang="tr-TR" sz="2400" dirty="0"/>
              <a:t> ile resimleri siyah beyaz yaptık. Bunun sebebi arabaların en çok kullanılan renklerini </a:t>
            </a:r>
            <a:r>
              <a:rPr lang="tr-TR" sz="2400" dirty="0" smtClean="0"/>
              <a:t>ezberlememesi için </a:t>
            </a:r>
            <a:r>
              <a:rPr lang="tr-TR" sz="2400" dirty="0"/>
              <a:t>(</a:t>
            </a:r>
            <a:r>
              <a:rPr lang="tr-TR" sz="2400" dirty="0" smtClean="0"/>
              <a:t>lamborghini’nin sarı renkte ve audi’nin siyah renkte tercih edilmesi gibi) </a:t>
            </a:r>
            <a:r>
              <a:rPr lang="tr-TR" sz="2400" dirty="0"/>
              <a:t>yaptık.</a:t>
            </a:r>
          </a:p>
          <a:p>
            <a:endParaRPr lang="tr-TR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54" y="2823935"/>
            <a:ext cx="6230449" cy="186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25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Eğitim ve Test Verilerinin Oluşturulması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26843" y="1138458"/>
            <a:ext cx="8246070" cy="1689521"/>
          </a:xfrm>
        </p:spPr>
        <p:txBody>
          <a:bodyPr>
            <a:noAutofit/>
          </a:bodyPr>
          <a:lstStyle/>
          <a:p>
            <a:r>
              <a:rPr lang="tr-TR" sz="2000" dirty="0" err="1"/>
              <a:t>ImageFolder</a:t>
            </a:r>
            <a:r>
              <a:rPr lang="tr-TR" sz="2000" dirty="0"/>
              <a:t> ile </a:t>
            </a:r>
            <a:r>
              <a:rPr lang="tr-TR" sz="2000" dirty="0" err="1"/>
              <a:t>datasetimizi</a:t>
            </a:r>
            <a:r>
              <a:rPr lang="tr-TR" sz="2000" dirty="0"/>
              <a:t> klasör içerisinde düzgün sınıflandırılmış olduğu için okumasını sağlıyor.</a:t>
            </a:r>
          </a:p>
          <a:p>
            <a:r>
              <a:rPr lang="tr-TR" sz="2000" dirty="0"/>
              <a:t>random_split ile hem eğitim hem de </a:t>
            </a:r>
            <a:r>
              <a:rPr lang="tr-TR" sz="2000" dirty="0" smtClean="0"/>
              <a:t>test dataset’i </a:t>
            </a:r>
            <a:r>
              <a:rPr lang="tr-TR" sz="2000" dirty="0"/>
              <a:t>oluşturduk. </a:t>
            </a:r>
            <a:r>
              <a:rPr lang="tr-TR" sz="2000" dirty="0" smtClean="0"/>
              <a:t>%75’lik kısımla </a:t>
            </a:r>
            <a:r>
              <a:rPr lang="tr-TR" sz="2000" dirty="0"/>
              <a:t>eğitiyoruz ardından </a:t>
            </a:r>
            <a:r>
              <a:rPr lang="tr-TR" sz="2000" dirty="0" smtClean="0"/>
              <a:t>geri kalan %25’lik kısımla da veri setinin performansını </a:t>
            </a:r>
            <a:r>
              <a:rPr lang="tr-TR" sz="2000" dirty="0"/>
              <a:t>ölçüyoruz.</a:t>
            </a:r>
          </a:p>
          <a:p>
            <a:endParaRPr lang="tr-TR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56" y="2911721"/>
            <a:ext cx="7015398" cy="223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23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Verilerin Yüklenmesi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err="1"/>
              <a:t>DataLoader</a:t>
            </a:r>
            <a:r>
              <a:rPr lang="tr-TR" dirty="0"/>
              <a:t> ile verilerimizi yüklüyoruz, </a:t>
            </a:r>
            <a:r>
              <a:rPr lang="tr-TR" dirty="0" err="1"/>
              <a:t>batch_size</a:t>
            </a:r>
            <a:r>
              <a:rPr lang="tr-TR" dirty="0"/>
              <a:t> ile verilerimizin </a:t>
            </a:r>
            <a:r>
              <a:rPr lang="tr-TR" dirty="0" err="1"/>
              <a:t>kaçarlı</a:t>
            </a:r>
            <a:r>
              <a:rPr lang="tr-TR" dirty="0"/>
              <a:t> gruplar halinde eğitileceğini belirtiyoruz. Shuffle </a:t>
            </a:r>
            <a:r>
              <a:rPr lang="tr-TR" dirty="0" smtClean="0"/>
              <a:t>ile verileri </a:t>
            </a:r>
            <a:r>
              <a:rPr lang="tr-TR" dirty="0"/>
              <a:t>karıştırıp karıştırmayacağımızı kontrol </a:t>
            </a:r>
            <a:r>
              <a:rPr lang="tr-TR" dirty="0" smtClean="0"/>
              <a:t>ediyoruz. </a:t>
            </a:r>
            <a:r>
              <a:rPr lang="tr-TR" dirty="0"/>
              <a:t>Örneğin;</a:t>
            </a:r>
          </a:p>
          <a:p>
            <a:r>
              <a:rPr lang="tr-TR" dirty="0"/>
              <a:t>1.jpg&gt;</a:t>
            </a:r>
            <a:r>
              <a:rPr lang="tr-TR" dirty="0" err="1"/>
              <a:t>lamborghini</a:t>
            </a:r>
            <a:endParaRPr lang="tr-TR" dirty="0"/>
          </a:p>
          <a:p>
            <a:r>
              <a:rPr lang="tr-TR" dirty="0"/>
              <a:t>2.jpg&gt;</a:t>
            </a:r>
            <a:r>
              <a:rPr lang="tr-TR" dirty="0" err="1"/>
              <a:t>lamborghini</a:t>
            </a:r>
            <a:endParaRPr lang="tr-TR" dirty="0"/>
          </a:p>
          <a:p>
            <a:r>
              <a:rPr lang="tr-TR" dirty="0"/>
              <a:t>3.jpg&gt;</a:t>
            </a:r>
            <a:r>
              <a:rPr lang="tr-TR" dirty="0" err="1"/>
              <a:t>mercedesbenz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Bu şekilde bir veri sıralaması varsa </a:t>
            </a:r>
            <a:r>
              <a:rPr lang="tr-TR" dirty="0" smtClean="0"/>
              <a:t>shuffle</a:t>
            </a:r>
            <a:r>
              <a:rPr lang="tr-TR" dirty="0"/>
              <a:t>= True yaparsak;</a:t>
            </a:r>
          </a:p>
          <a:p>
            <a:r>
              <a:rPr lang="tr-TR" dirty="0"/>
              <a:t>2.jpg&gt;</a:t>
            </a:r>
            <a:r>
              <a:rPr lang="tr-TR" dirty="0" err="1"/>
              <a:t>lamborghini</a:t>
            </a:r>
            <a:endParaRPr lang="tr-TR" dirty="0"/>
          </a:p>
          <a:p>
            <a:r>
              <a:rPr lang="tr-TR" dirty="0"/>
              <a:t>1.jpg&gt;</a:t>
            </a:r>
            <a:r>
              <a:rPr lang="tr-TR" dirty="0" err="1"/>
              <a:t>lamborghini</a:t>
            </a:r>
            <a:endParaRPr lang="tr-TR" dirty="0"/>
          </a:p>
          <a:p>
            <a:r>
              <a:rPr lang="tr-TR" dirty="0"/>
              <a:t>3.jpg&gt;</a:t>
            </a:r>
            <a:r>
              <a:rPr lang="tr-TR" dirty="0" err="1"/>
              <a:t>mercedesbenz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Şekline dönüşebilir.</a:t>
            </a:r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807" y="3226676"/>
            <a:ext cx="5516198" cy="191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Eğitim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014951" y="1224116"/>
            <a:ext cx="4657961" cy="3313741"/>
          </a:xfrm>
        </p:spPr>
        <p:txBody>
          <a:bodyPr/>
          <a:lstStyle/>
          <a:p>
            <a:r>
              <a:rPr lang="tr-TR" dirty="0"/>
              <a:t>Verilerimizi bu kısımda eğitiyoruz. </a:t>
            </a:r>
            <a:r>
              <a:rPr lang="tr-TR" dirty="0" err="1"/>
              <a:t>Cuda</a:t>
            </a:r>
            <a:r>
              <a:rPr lang="tr-TR" dirty="0"/>
              <a:t> algoritmamızın GPU yani “grafik işlem birimi” üzerinde çalışmasını sağlıyor.</a:t>
            </a:r>
          </a:p>
          <a:p>
            <a:endParaRPr lang="tr-T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6350"/>
            <a:ext cx="3369940" cy="40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59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 Başarımı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26844" y="1224116"/>
            <a:ext cx="3987502" cy="3313741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Eğitim sonucunda projenin başarısının gösterildiği bölüm. 0.5 doğruluk ile başlayıp 0.79 doğruluk oranı ile proje tamamlanıyor</a:t>
            </a:r>
            <a:endParaRPr lang="tr-TR" dirty="0"/>
          </a:p>
          <a:p>
            <a:pPr algn="just"/>
            <a:endParaRPr lang="tr-TR" b="1" dirty="0"/>
          </a:p>
        </p:txBody>
      </p:sp>
      <p:pic>
        <p:nvPicPr>
          <p:cNvPr id="2051" name="Picture 3" descr="C:\Users\GorkemOzkan\Desktop\WhatsApp Image 2019-12-24 at 13.15.07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52563"/>
            <a:ext cx="36766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7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Eğitilmiş Modelin Örnek Girişler Üzerinde Kullanılması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26843" y="1224116"/>
            <a:ext cx="3882398" cy="3313741"/>
          </a:xfrm>
        </p:spPr>
        <p:txBody>
          <a:bodyPr/>
          <a:lstStyle/>
          <a:p>
            <a:pPr algn="just"/>
            <a:r>
              <a:rPr lang="tr-TR" dirty="0"/>
              <a:t>3 Adet test resmi indirdik. Buradan </a:t>
            </a:r>
            <a:r>
              <a:rPr lang="tr-TR" dirty="0" err="1"/>
              <a:t>audi</a:t>
            </a:r>
            <a:r>
              <a:rPr lang="tr-TR" dirty="0"/>
              <a:t> resmini alıp </a:t>
            </a:r>
            <a:r>
              <a:rPr lang="tr-TR" dirty="0" err="1"/>
              <a:t>pythorch</a:t>
            </a:r>
            <a:r>
              <a:rPr lang="tr-TR" dirty="0"/>
              <a:t> </a:t>
            </a:r>
            <a:r>
              <a:rPr lang="tr-TR" dirty="0" err="1"/>
              <a:t>tensörüne</a:t>
            </a:r>
            <a:r>
              <a:rPr lang="tr-TR" dirty="0"/>
              <a:t> dönüştürüyoruz ve ekran kartına atıyoruz.</a:t>
            </a:r>
          </a:p>
          <a:p>
            <a:pPr algn="just"/>
            <a:endParaRPr lang="tr-T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903" y="1805505"/>
            <a:ext cx="3177992" cy="333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903" y="1198015"/>
            <a:ext cx="3823138" cy="60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2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Eğitilmiş Modelin Örnek Girişler Üzerinde </a:t>
            </a:r>
            <a:r>
              <a:rPr lang="tr-TR" sz="2800" dirty="0" smtClean="0"/>
              <a:t>Kullanılması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26844" y="1224116"/>
            <a:ext cx="4470978" cy="3313741"/>
          </a:xfrm>
        </p:spPr>
        <p:txBody>
          <a:bodyPr/>
          <a:lstStyle/>
          <a:p>
            <a:pPr algn="just"/>
            <a:r>
              <a:rPr lang="tr-TR" dirty="0"/>
              <a:t>Ekran kartına aldığımız resmi networkümüzün içerisine sokuyoruz. En son olarak maksimumu hesaplayarak en çok hangi markaya benzediğini tahmin ediyoruz.</a:t>
            </a:r>
          </a:p>
          <a:p>
            <a:pPr algn="just"/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45487"/>
            <a:ext cx="42672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0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Eğitilmiş Modelin Örnek Girişler Üzerinde Kullanılması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30114" y="1224116"/>
            <a:ext cx="4099661" cy="3313741"/>
          </a:xfrm>
        </p:spPr>
        <p:txBody>
          <a:bodyPr>
            <a:normAutofit/>
          </a:bodyPr>
          <a:lstStyle/>
          <a:p>
            <a:r>
              <a:rPr lang="tr-TR" dirty="0" smtClean="0"/>
              <a:t>Araba resminden farklı bir resim tahmin ettirmeye çalıştırdığımız zaman, oluşturmuş olduğumuz ‘diğer’ seçeneğini tahmin ediyor.</a:t>
            </a:r>
            <a:endParaRPr lang="tr-TR" dirty="0"/>
          </a:p>
          <a:p>
            <a:endParaRPr lang="tr-TR" dirty="0"/>
          </a:p>
        </p:txBody>
      </p:sp>
      <p:pic>
        <p:nvPicPr>
          <p:cNvPr id="4" name="İçerik Yer Tutucus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720" y="1076350"/>
            <a:ext cx="3506473" cy="392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Problemin</a:t>
            </a:r>
            <a:r>
              <a:rPr lang="en-US" dirty="0"/>
              <a:t> </a:t>
            </a:r>
            <a:r>
              <a:rPr lang="en-US" dirty="0" err="1"/>
              <a:t>Tanımı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</a:t>
            </a:r>
            <a:r>
              <a:rPr lang="en-US" dirty="0" err="1"/>
              <a:t>mimarisini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karşımıza</a:t>
            </a:r>
            <a:r>
              <a:rPr lang="en-US" dirty="0"/>
              <a:t> </a:t>
            </a:r>
            <a:r>
              <a:rPr lang="en-US" dirty="0" err="1" smtClean="0"/>
              <a:t>çıka</a:t>
            </a:r>
            <a:r>
              <a:rPr lang="tr-TR" dirty="0" smtClean="0"/>
              <a:t>n araba imgelerinin (resimlerinin) hangi markaya ait</a:t>
            </a:r>
            <a:r>
              <a:rPr lang="en-US" dirty="0" smtClean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açıklamak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Modelin Kaydedilmesi Ve Yüklenmesi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04720" y="1870841"/>
            <a:ext cx="4092605" cy="2798056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/>
              <a:t>Önceki modeli </a:t>
            </a:r>
            <a:r>
              <a:rPr lang="tr-TR" dirty="0" err="1"/>
              <a:t>torch.save</a:t>
            </a:r>
            <a:r>
              <a:rPr lang="tr-TR" dirty="0"/>
              <a:t> kodu ile kaydediyoruz, daha sonra </a:t>
            </a:r>
            <a:r>
              <a:rPr lang="tr-TR" dirty="0" err="1"/>
              <a:t>torch.load</a:t>
            </a:r>
            <a:r>
              <a:rPr lang="tr-TR" dirty="0"/>
              <a:t> kodu ile başka bir projede eğitilmiş modelimizi kullanabiliyoruz.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4" name="İçerik Yer Tutucus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536" y="1224116"/>
            <a:ext cx="3114278" cy="373879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03" y="1289455"/>
            <a:ext cx="3625922" cy="54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Başarım Grafiği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83" y="1297536"/>
            <a:ext cx="3299307" cy="3313112"/>
          </a:xfrm>
        </p:spPr>
      </p:pic>
      <p:sp>
        <p:nvSpPr>
          <p:cNvPr id="7" name="İçerik Yer Tutucusu 2"/>
          <p:cNvSpPr txBox="1">
            <a:spLocks/>
          </p:cNvSpPr>
          <p:nvPr/>
        </p:nvSpPr>
        <p:spPr>
          <a:xfrm>
            <a:off x="245964" y="1297536"/>
            <a:ext cx="4281791" cy="3313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Matplotlib.pyplot kütüphanesini kullanarak eğitimde elde ettiğimiz başarımın grafiğini çizdirdik.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786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Kullanılan Veri Seti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Eğitimde kullandığımız verileri instagram üzerinden #audi, #lamborghini ve #mercedes </a:t>
            </a:r>
            <a:r>
              <a:rPr lang="tr-TR" dirty="0" smtClean="0"/>
              <a:t>etiketlerini almış gönderiler aracılığıyla elde ettik.</a:t>
            </a:r>
            <a:endParaRPr lang="tr-TR" dirty="0"/>
          </a:p>
          <a:p>
            <a:r>
              <a:rPr lang="tr-TR" dirty="0" smtClean="0"/>
              <a:t>Test etmek için kullandığımız verileri google images üzerinden elde ettik.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928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Mimari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Projede ResNet mimarisi kullanıldı. ResNet </a:t>
            </a:r>
            <a:r>
              <a:rPr lang="tr-TR" sz="2400" dirty="0"/>
              <a:t>( residual ) arta kalan anlamına gelir. </a:t>
            </a:r>
            <a:r>
              <a:rPr lang="tr-TR" sz="2400" dirty="0" smtClean="0"/>
              <a:t>İhtiyaç duymamızın </a:t>
            </a:r>
            <a:r>
              <a:rPr lang="tr-TR" sz="2400" dirty="0"/>
              <a:t>sebebi eskiden kullanılan mimarilerde katmanları üst üste koyarak performanslarının arttığı düşünülüyordu. Fakat katmanların 30 ya da 50 katmandan sonra performanslarının düştüğü gözlemlendi. </a:t>
            </a:r>
          </a:p>
        </p:txBody>
      </p:sp>
    </p:spTree>
    <p:extLst>
      <p:ext uri="{BB962C8B-B14F-4D97-AF65-F5344CB8AC3E}">
        <p14:creationId xmlns:p14="http://schemas.microsoft.com/office/powerpoint/2010/main" val="39638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Mimari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07523" y="1176131"/>
            <a:ext cx="4699168" cy="3511061"/>
          </a:xfrm>
        </p:spPr>
        <p:txBody>
          <a:bodyPr>
            <a:normAutofit/>
          </a:bodyPr>
          <a:lstStyle/>
          <a:p>
            <a:pPr algn="just"/>
            <a:r>
              <a:rPr lang="tr-TR" sz="2400" dirty="0" smtClean="0"/>
              <a:t>ResNet mimarisinde girdi </a:t>
            </a:r>
            <a:r>
              <a:rPr lang="tr-TR" sz="2400" dirty="0"/>
              <a:t>ve çıktı </a:t>
            </a:r>
            <a:r>
              <a:rPr lang="tr-TR" sz="2400" dirty="0" smtClean="0"/>
              <a:t>bulunuyor. Birden fazla katmanı </a:t>
            </a:r>
            <a:r>
              <a:rPr lang="tr-TR" sz="2400" dirty="0"/>
              <a:t>ardı ardına ekleyebiliyoruz ve eskiden olanın </a:t>
            </a:r>
            <a:r>
              <a:rPr lang="tr-TR" sz="2400" dirty="0" smtClean="0"/>
              <a:t>aksine performans </a:t>
            </a:r>
            <a:r>
              <a:rPr lang="tr-TR" sz="2400" dirty="0"/>
              <a:t>iyiye gidiyor. 150 katmana </a:t>
            </a:r>
            <a:r>
              <a:rPr lang="tr-TR" sz="2400" dirty="0" smtClean="0"/>
              <a:t>kadar ResNet mimarisi </a:t>
            </a:r>
            <a:r>
              <a:rPr lang="tr-TR" sz="2400" dirty="0"/>
              <a:t>bulunuyor ve performansları iyi. </a:t>
            </a:r>
          </a:p>
          <a:p>
            <a:pPr algn="just"/>
            <a:endParaRPr lang="tr-TR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605" y="0"/>
            <a:ext cx="242139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7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Instaloader Yüklenmesi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677" y="3914764"/>
            <a:ext cx="8246070" cy="941015"/>
          </a:xfrm>
        </p:spPr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modülü olan </a:t>
            </a:r>
            <a:r>
              <a:rPr lang="tr-TR" dirty="0" err="1"/>
              <a:t>instaloader’i</a:t>
            </a:r>
            <a:r>
              <a:rPr lang="tr-TR" dirty="0"/>
              <a:t> pip3 ile indirdik.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753476" cy="1980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282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Seti Yüklenmesi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26843" y="1224116"/>
            <a:ext cx="8246070" cy="2044601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Audi, Lamborghini ve Mercedes hashtag’lerini içeren videolar hariç, videoların küçük resimleri hariç 100 </a:t>
            </a:r>
            <a:r>
              <a:rPr lang="tr-TR" dirty="0" smtClean="0"/>
              <a:t>adet resim </a:t>
            </a:r>
            <a:r>
              <a:rPr lang="tr-TR" dirty="0"/>
              <a:t>indirdik. Bu verileri </a:t>
            </a:r>
            <a:r>
              <a:rPr lang="tr-TR" dirty="0" err="1"/>
              <a:t>instagramdan</a:t>
            </a:r>
            <a:r>
              <a:rPr lang="tr-TR" dirty="0"/>
              <a:t> alma sebebimiz ise markaların kendi koyduğu resimlere networkun alışmaması için insanların koyduğu resimleri aldık.</a:t>
            </a:r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4" y="3268717"/>
            <a:ext cx="536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59" y="4120063"/>
            <a:ext cx="5810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4" y="3735523"/>
            <a:ext cx="590550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59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Kütüphanelerin Eklenmesi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2554" y="1829759"/>
            <a:ext cx="5543033" cy="3313741"/>
          </a:xfrm>
        </p:spPr>
        <p:txBody>
          <a:bodyPr/>
          <a:lstStyle/>
          <a:p>
            <a:r>
              <a:rPr lang="tr-TR" dirty="0"/>
              <a:t>Programımızı çalıştırmak için gerekli olan kütüphanelerin eklenmesini gerçekleştirdik.</a:t>
            </a:r>
          </a:p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057400"/>
            <a:ext cx="363855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421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Klasörlerin Oluşturulması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Öncelikle bir ‘</a:t>
            </a:r>
            <a:r>
              <a:rPr lang="tr-TR" dirty="0" err="1"/>
              <a:t>dataset</a:t>
            </a:r>
            <a:r>
              <a:rPr lang="tr-TR" dirty="0"/>
              <a:t>’ klasörü oluşturduk. Ardından #</a:t>
            </a:r>
            <a:r>
              <a:rPr lang="tr-TR" dirty="0" err="1"/>
              <a:t>audi</a:t>
            </a:r>
            <a:r>
              <a:rPr lang="tr-TR" dirty="0"/>
              <a:t>, #</a:t>
            </a:r>
            <a:r>
              <a:rPr lang="tr-TR" dirty="0" err="1"/>
              <a:t>mercedesbenz</a:t>
            </a:r>
            <a:r>
              <a:rPr lang="tr-TR" dirty="0"/>
              <a:t> ve #</a:t>
            </a:r>
            <a:r>
              <a:rPr lang="tr-TR" dirty="0" err="1"/>
              <a:t>lamborghini</a:t>
            </a:r>
            <a:r>
              <a:rPr lang="tr-TR" dirty="0"/>
              <a:t> klasörlerini </a:t>
            </a:r>
            <a:r>
              <a:rPr lang="tr-TR" dirty="0" err="1"/>
              <a:t>dataset</a:t>
            </a:r>
            <a:r>
              <a:rPr lang="tr-TR" dirty="0"/>
              <a:t> klasörümüzün içerisine atıyoruz.</a:t>
            </a:r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834" y="2899395"/>
            <a:ext cx="4844256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75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Microsoft Office PowerPoint</Application>
  <PresentationFormat>On-screen Show (16:9)</PresentationFormat>
  <Paragraphs>54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ResNet Kullanarak Araba Markaları Tahmin Etme</vt:lpstr>
      <vt:lpstr>Problemin Tanımı</vt:lpstr>
      <vt:lpstr>Kullanılan Veri Seti</vt:lpstr>
      <vt:lpstr>Mimari</vt:lpstr>
      <vt:lpstr>Mimari</vt:lpstr>
      <vt:lpstr>Instaloader Yüklenmesi</vt:lpstr>
      <vt:lpstr>Veri Seti Yüklenmesi</vt:lpstr>
      <vt:lpstr>Kütüphanelerin Eklenmesi</vt:lpstr>
      <vt:lpstr>Klasörlerin Oluşturulması</vt:lpstr>
      <vt:lpstr>Model Tanımlama</vt:lpstr>
      <vt:lpstr>ResNet Sürümleri</vt:lpstr>
      <vt:lpstr>Resimleri Modele Uygun Hale Getirme</vt:lpstr>
      <vt:lpstr>Eğitim ve Test Verilerinin Oluşturulması</vt:lpstr>
      <vt:lpstr>Verilerin Yüklenmesi</vt:lpstr>
      <vt:lpstr>Eğitim</vt:lpstr>
      <vt:lpstr>Program Başarımı</vt:lpstr>
      <vt:lpstr>Eğitilmiş Modelin Örnek Girişler Üzerinde Kullanılması</vt:lpstr>
      <vt:lpstr>Eğitilmiş Modelin Örnek Girişler Üzerinde Kullanılması</vt:lpstr>
      <vt:lpstr>Eğitilmiş Modelin Örnek Girişler Üzerinde Kullanılması</vt:lpstr>
      <vt:lpstr>Modelin Kaydedilmesi Ve Yüklenmesi</vt:lpstr>
      <vt:lpstr>Başarım Grafiği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2020-01-28T10:42:26Z</dcterms:modified>
</cp:coreProperties>
</file>