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1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2899-4DB0-4AD2-ADF4-2066429E9F30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2D10-F210-4173-8EC2-7D566631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DHIS in IHME – work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79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Sql</a:t>
            </a:r>
            <a:r>
              <a:rPr lang="en-US" dirty="0" smtClean="0"/>
              <a:t> hosting of database and marginal updates</a:t>
            </a:r>
          </a:p>
          <a:p>
            <a:endParaRPr lang="en-US" dirty="0"/>
          </a:p>
          <a:p>
            <a:r>
              <a:rPr lang="en-US" dirty="0" smtClean="0"/>
              <a:t>Imputation strategy</a:t>
            </a:r>
          </a:p>
          <a:p>
            <a:pPr lvl="1"/>
            <a:r>
              <a:rPr lang="en-US" dirty="0" smtClean="0"/>
              <a:t>0 imputation</a:t>
            </a:r>
          </a:p>
          <a:p>
            <a:pPr lvl="1"/>
            <a:r>
              <a:rPr lang="en-US" dirty="0" smtClean="0"/>
              <a:t>Slicing</a:t>
            </a:r>
          </a:p>
          <a:p>
            <a:pPr lvl="1"/>
            <a:endParaRPr lang="en-US" dirty="0"/>
          </a:p>
          <a:p>
            <a:r>
              <a:rPr lang="en-US" dirty="0" smtClean="0"/>
              <a:t>Indicators mapping</a:t>
            </a:r>
          </a:p>
          <a:p>
            <a:endParaRPr lang="en-US" dirty="0"/>
          </a:p>
          <a:p>
            <a:r>
              <a:rPr lang="en-US" dirty="0" smtClean="0"/>
              <a:t>Organization Units mapping</a:t>
            </a:r>
          </a:p>
          <a:p>
            <a:endParaRPr lang="en-US" dirty="0"/>
          </a:p>
          <a:p>
            <a:r>
              <a:rPr lang="en-US" dirty="0" smtClean="0"/>
              <a:t>Basic Access utilities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HMIS Representations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0256"/>
            <a:ext cx="4393980" cy="3431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09" y="1937350"/>
            <a:ext cx="5311710" cy="39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1437"/>
            <a:ext cx="5311710" cy="3918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Proposal development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0256"/>
            <a:ext cx="4393980" cy="343128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08717" y="2510368"/>
            <a:ext cx="2351314" cy="690475"/>
          </a:xfrm>
          <a:prstGeom prst="roundRect">
            <a:avLst/>
          </a:prstGeom>
          <a:solidFill>
            <a:schemeClr val="accent2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35883" y="3553691"/>
            <a:ext cx="4147668" cy="1953492"/>
          </a:xfrm>
          <a:prstGeom prst="roundRect">
            <a:avLst/>
          </a:prstGeom>
          <a:solidFill>
            <a:schemeClr val="accent2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4062" y="1511190"/>
            <a:ext cx="5451371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Bell MT" panose="02020503060305020303" pitchFamily="18" charset="0"/>
              </a:rPr>
              <a:t>Paper 1:</a:t>
            </a:r>
            <a:r>
              <a:rPr lang="en-US" dirty="0" smtClean="0">
                <a:latin typeface="Bell MT" panose="02020503060305020303" pitchFamily="18" charset="0"/>
              </a:rPr>
              <a:t> impact of in site EMR implementation on HIV patients care and facility reporting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1437"/>
            <a:ext cx="5311710" cy="3918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Proposal development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0256"/>
            <a:ext cx="4393980" cy="343128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03445" y="3293696"/>
            <a:ext cx="2351314" cy="690475"/>
          </a:xfrm>
          <a:prstGeom prst="roundRect">
            <a:avLst/>
          </a:prstGeom>
          <a:solidFill>
            <a:schemeClr val="accent2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0345" y="1931437"/>
            <a:ext cx="3304309" cy="2661345"/>
          </a:xfrm>
          <a:prstGeom prst="roundRect">
            <a:avLst/>
          </a:prstGeom>
          <a:solidFill>
            <a:schemeClr val="accent2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6801" y="1608271"/>
            <a:ext cx="5451371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Bell MT" panose="02020503060305020303" pitchFamily="18" charset="0"/>
              </a:rPr>
              <a:t>Paper 2:</a:t>
            </a:r>
            <a:r>
              <a:rPr lang="en-US" dirty="0" smtClean="0">
                <a:latin typeface="Bell MT" panose="02020503060305020303" pitchFamily="18" charset="0"/>
              </a:rPr>
              <a:t> Definition and / or implementation of a health output indicators taxonomy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1437"/>
            <a:ext cx="5311710" cy="3918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Proposal development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0256"/>
            <a:ext cx="4393980" cy="343128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59533" y="4031450"/>
            <a:ext cx="2351314" cy="690475"/>
          </a:xfrm>
          <a:prstGeom prst="roundRect">
            <a:avLst/>
          </a:prstGeom>
          <a:solidFill>
            <a:schemeClr val="accent2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0345" y="1931437"/>
            <a:ext cx="4073237" cy="2661345"/>
          </a:xfrm>
          <a:prstGeom prst="roundRect">
            <a:avLst/>
          </a:prstGeom>
          <a:solidFill>
            <a:schemeClr val="accent2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2500" y="1608271"/>
            <a:ext cx="5451371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Bell MT" panose="02020503060305020303" pitchFamily="18" charset="0"/>
              </a:rPr>
              <a:t>Paper 3:</a:t>
            </a:r>
            <a:r>
              <a:rPr lang="en-US" dirty="0" smtClean="0">
                <a:latin typeface="Bell MT" panose="02020503060305020303" pitchFamily="18" charset="0"/>
              </a:rPr>
              <a:t> Utilization of HMIS data for facility performance benchmarking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1437"/>
            <a:ext cx="5311710" cy="3918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Proposal development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0256"/>
            <a:ext cx="4393980" cy="343128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59533" y="4738031"/>
            <a:ext cx="2351314" cy="690475"/>
          </a:xfrm>
          <a:prstGeom prst="roundRect">
            <a:avLst/>
          </a:prstGeom>
          <a:solidFill>
            <a:schemeClr val="accent2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0346" y="1931438"/>
            <a:ext cx="2961410" cy="1788508"/>
          </a:xfrm>
          <a:prstGeom prst="roundRect">
            <a:avLst/>
          </a:prstGeom>
          <a:solidFill>
            <a:schemeClr val="accent2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1619038"/>
            <a:ext cx="5535347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Bell MT" panose="02020503060305020303" pitchFamily="18" charset="0"/>
              </a:rPr>
              <a:t>Paper </a:t>
            </a:r>
            <a:r>
              <a:rPr lang="en-US" b="1" dirty="0" smtClean="0">
                <a:latin typeface="Bell MT" panose="02020503060305020303" pitchFamily="18" charset="0"/>
              </a:rPr>
              <a:t>4: </a:t>
            </a:r>
            <a:r>
              <a:rPr lang="en-US" dirty="0" smtClean="0">
                <a:latin typeface="Bell MT" panose="02020503060305020303" pitchFamily="18" charset="0"/>
              </a:rPr>
              <a:t>How HMIS have been designed to only answer 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89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Office Theme</vt:lpstr>
      <vt:lpstr>PowerPoint Presentation</vt:lpstr>
      <vt:lpstr>DHIS in IHME – work in progress</vt:lpstr>
      <vt:lpstr>HMIS Representations</vt:lpstr>
      <vt:lpstr>Proposal development</vt:lpstr>
      <vt:lpstr>Proposal development</vt:lpstr>
      <vt:lpstr>Proposal development</vt:lpstr>
      <vt:lpstr>Proposal development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Gregoire Lurton</dc:creator>
  <cp:lastModifiedBy>Gregoire Lurton</cp:lastModifiedBy>
  <cp:revision>5</cp:revision>
  <dcterms:created xsi:type="dcterms:W3CDTF">2015-11-09T23:19:21Z</dcterms:created>
  <dcterms:modified xsi:type="dcterms:W3CDTF">2015-11-10T18:54:19Z</dcterms:modified>
</cp:coreProperties>
</file>