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Franklin Gothic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jeZX1MW/tPS30hCjhb6JpUgQ4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ibreFranklin-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-bold.fntdata"/><Relationship Id="rId15" Type="http://schemas.openxmlformats.org/officeDocument/2006/relationships/slide" Target="slides/slide10.xml"/><Relationship Id="rId37" Type="http://schemas.openxmlformats.org/officeDocument/2006/relationships/font" Target="fonts/FranklinGothic-bold.fntdata"/><Relationship Id="rId14" Type="http://schemas.openxmlformats.org/officeDocument/2006/relationships/slide" Target="slides/slide9.xml"/><Relationship Id="rId36" Type="http://schemas.openxmlformats.org/officeDocument/2006/relationships/font" Target="fonts/LibreFranklin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7fc7ce1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7fc7ce1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7fc7ce10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7fc7ce10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7fc7ce1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7fc7ce1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7fc7ce1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27fc7ce1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7fc7ce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27fc7ce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7fc7ce10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7fc7ce10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7fc7ce1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27fc7ce1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7fc7ce1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7fc7ce1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04181c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04181c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7fc7ce1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7fc7ce1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10" name="Google Shape;1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9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9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9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9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8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2" name="Google Shape;62;p30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32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32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33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3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80" name="Google Shape;8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81" name="Google Shape;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4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34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87" name="Google Shape;8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88" name="Google Shape;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5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92" name="Google Shape;9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93" name="Google Shape;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6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36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97" name="Google Shape;97;p36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00" name="Google Shape;10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01" name="Google Shape;1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37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7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37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7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07" name="Google Shape;107;p37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08" name="Google Shape;108;p3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" name="Google Shape;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20" name="Google Shape;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20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10" name="Google Shape;110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11" name="Google Shape;1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15" name="Google Shape;115;p38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38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19" name="Google Shape;11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0" name="Google Shape;1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9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9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39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9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5" name="Google Shape;125;p39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9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9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28" name="Google Shape;128;p39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3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1" name="Google Shape;13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2" name="Google Shape;1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0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40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40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37" name="Google Shape;137;p40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p40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0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0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40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0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3" name="Google Shape;143;p40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4" name="Google Shape;144;p40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0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40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4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1" name="Google Shape;15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2" name="Google Shape;1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1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4" name="Google Shape;154;p41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4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irflow.apache.org/docs/apache-airflow/stable/core-concepts/dag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st.github.com/EfrainOlivaresUVA/43edf07973a222c52e35921dc1267fb4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Airflow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Data Pipeline and ETL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t/>
            </a:r>
            <a:endParaRPr sz="1400"/>
          </a:p>
        </p:txBody>
      </p:sp>
      <p:sp>
        <p:nvSpPr>
          <p:cNvPr id="161" name="Google Shape;161;p1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Some advantages of using Airflow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Ubiquitous Data Pipeline tool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 source with a large community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Uses a dynamic language… python!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Scalable to large number of tasks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Comes with a UI for monitoring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Extensible - you can write your own plugins!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Airflow Components</a:t>
            </a:r>
            <a:endParaRPr/>
          </a:p>
        </p:txBody>
      </p:sp>
      <p:sp>
        <p:nvSpPr>
          <p:cNvPr id="222" name="Google Shape;222;p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Scheduler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Web Server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Metastore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Triggerer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Executor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Queue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Worker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Airflow: Core Concepts</a:t>
            </a:r>
            <a:endParaRPr/>
          </a:p>
        </p:txBody>
      </p:sp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DAG - </a:t>
            </a:r>
            <a:r>
              <a:rPr lang="en"/>
              <a:t>no cycles permitted in our workflow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Operators</a:t>
            </a:r>
            <a:r>
              <a:rPr lang="en"/>
              <a:t> (Encapsulate an action</a:t>
            </a:r>
            <a:endParaRPr/>
          </a:p>
          <a:p>
            <a:pPr indent="-3619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Action</a:t>
            </a:r>
            <a:r>
              <a:rPr lang="en"/>
              <a:t> - Execute an action, function, operation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Transfer</a:t>
            </a:r>
            <a:r>
              <a:rPr lang="en"/>
              <a:t> - Move data between storage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Sensor</a:t>
            </a:r>
            <a:r>
              <a:rPr lang="en"/>
              <a:t> - Monitor and execute on a trigger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7fc7ce10b_0_2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234" name="Google Shape;234;g227fc7ce10b_0_2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BashOperator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PythonOperator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EmailOperator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executions available.  This is where the core of your code for processing should go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7fc7ce10b_0_3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240" name="Google Shape;240;g227fc7ce10b_0_3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for something to happen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Http request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File to 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will pause execution and trigger downstream tasks when they find what they are looking for.  Since they wait, they can be long running tasks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7fc7ce10b_0_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endParaRPr/>
          </a:p>
        </p:txBody>
      </p:sp>
      <p:sp>
        <p:nvSpPr>
          <p:cNvPr id="246" name="Google Shape;246;g227fc7ce10b_0_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data from one store to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FTP to amazon S3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S3 to Redshift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will pause execution and trigger downstream tasks when they find what they are looking for.  Since they wait, they can be long running tasks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Airflow:  What it is not…</a:t>
            </a:r>
            <a:endParaRPr/>
          </a:p>
        </p:txBody>
      </p:sp>
      <p:sp>
        <p:nvSpPr>
          <p:cNvPr id="252" name="Google Shape;252;p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Airflow is meant to manage tasks, workflows, but not do the heavy lifting.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Streaming, processing should be </a:t>
            </a:r>
            <a:r>
              <a:rPr b="1" lang="en"/>
              <a:t>triggered by</a:t>
            </a:r>
            <a:endParaRPr b="1"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But not done</a:t>
            </a:r>
            <a:r>
              <a:rPr lang="en"/>
              <a:t> by Airflow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For example, let Airflow trigger a multi server pyspark deployment, and allow pyspark and EMR to do what they are best at.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Two Architectures</a:t>
            </a:r>
            <a:endParaRPr/>
          </a:p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Single server - Runs everything, great for learning.  This is what we’ll try out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Multiple server - Airflow can run on multiple servers, with separate components.  For High Reliability we run a system of distributed servers, running systems of distributed servers!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We’ve installed Airflow docker for single server in last lab.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Description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You’ll be provided the YAML we saw earlier today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a folder and place the file in it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</a:t>
            </a:r>
            <a:r>
              <a:rPr lang="en"/>
              <a:t>that folder run ‘docker-compose up’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Wait for the downloads and you’ll see the command line log… it won’t stop since it displays output from the web server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Navigate to localhost:8080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 Airflow, Airflow to enter airflow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Explore… 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Write a DAG with two or three tasks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7fc7ce10b_0_2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 Description</a:t>
            </a:r>
            <a:endParaRPr/>
          </a:p>
        </p:txBody>
      </p:sp>
      <p:sp>
        <p:nvSpPr>
          <p:cNvPr id="270" name="Google Shape;270;g227fc7ce10b_0_2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explore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Airflow documentation for writing a dag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https://airflow.apache.org/docs/apache-airflow/stable/core-concepts/dags.html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DAG with tasks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Write files in the ‘dags’ folder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You’ll be extending the basic operators </a:t>
            </a:r>
            <a:endParaRPr/>
          </a:p>
          <a:p>
            <a:pPr indent="-3619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Action, Transfer, Sensor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 the overloaded operator to create dependency, as in Task1 &gt;&gt; Task2 &gt;&gt; Task3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Task1 &gt;&gt; Task3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7fc7ce10b_0_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Updates/Comments</a:t>
            </a:r>
            <a:endParaRPr/>
          </a:p>
        </p:txBody>
      </p:sp>
      <p:sp>
        <p:nvSpPr>
          <p:cNvPr id="167" name="Google Shape;167;g227fc7ce10b_0_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Docker Lab: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 those on Windows, use Docker Desktop Terminal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We’ll add a few more points about docker today.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quiz and lab should be released by tomorrow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Let us know if you don’t see the 2 week, and 2 tries on each.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Updates from Liz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7fc7ce10b_0_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27fc7ce10b_0_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and other_statement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&amp; other_statement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Code View</a:t>
            </a:r>
            <a:endParaRPr/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650" y="1125525"/>
            <a:ext cx="7132649" cy="38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View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288" name="Google Shape;2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425" y="1312250"/>
            <a:ext cx="6834388" cy="37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GRID View</a:t>
            </a:r>
            <a:endParaRPr/>
          </a:p>
        </p:txBody>
      </p:sp>
      <p:pic>
        <p:nvPicPr>
          <p:cNvPr id="294" name="Google Shape;2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925" y="1155575"/>
            <a:ext cx="7081051" cy="39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Graph View</a:t>
            </a:r>
            <a:endParaRPr/>
          </a:p>
        </p:txBody>
      </p:sp>
      <p:pic>
        <p:nvPicPr>
          <p:cNvPr id="300" name="Google Shape;3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500" y="1234675"/>
            <a:ext cx="6906576" cy="37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Landing Time View</a:t>
            </a:r>
            <a:endParaRPr/>
          </a:p>
        </p:txBody>
      </p:sp>
      <p:pic>
        <p:nvPicPr>
          <p:cNvPr id="306" name="Google Shape;3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625" y="1217550"/>
            <a:ext cx="6948424" cy="38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Calendar View</a:t>
            </a:r>
            <a:endParaRPr/>
          </a:p>
        </p:txBody>
      </p:sp>
      <p:pic>
        <p:nvPicPr>
          <p:cNvPr id="312" name="Google Shape;3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200" y="1138200"/>
            <a:ext cx="6261800" cy="38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Gantt View</a:t>
            </a:r>
            <a:endParaRPr/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00" y="1105550"/>
            <a:ext cx="8991624" cy="39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7fc7ce10b_0_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Docker Part II</a:t>
            </a:r>
            <a:endParaRPr/>
          </a:p>
        </p:txBody>
      </p:sp>
      <p:sp>
        <p:nvSpPr>
          <p:cNvPr id="173" name="Google Shape;173;g227fc7ce10b_0_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Revisiting: Docker containers leverage linux kernel.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they run on Mac and Windows?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They load a linux VM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for development, but in operation you’d want a linux base system. 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7fc7ce10b_0_1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Part II</a:t>
            </a:r>
            <a:endParaRPr/>
          </a:p>
        </p:txBody>
      </p:sp>
      <p:sp>
        <p:nvSpPr>
          <p:cNvPr id="179" name="Google Shape;179;g227fc7ce10b_0_1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of some useful flags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-v to map local folders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 v refers to ‘V’olumes and is like attaching a volume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-it is two flags, i for interactive, t for tty terminal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-p to map your 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 ‘container’ can be</a:t>
            </a:r>
            <a:r>
              <a:rPr b="1" lang="en"/>
              <a:t> running, paused, exited or restarting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04181cdb1_0_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Docker-Compose</a:t>
            </a:r>
            <a:endParaRPr/>
          </a:p>
        </p:txBody>
      </p:sp>
      <p:sp>
        <p:nvSpPr>
          <p:cNvPr id="185" name="Google Shape;185;g2104181cdb1_0_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 is a command line utility.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other hand…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Docker-compose takes a yaml file to </a:t>
            </a:r>
            <a:r>
              <a:rPr lang="en"/>
              <a:t>spin everything up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You’ll be provided with a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docker-compose.yam</a:t>
            </a:r>
            <a:r>
              <a:rPr lang="en"/>
              <a:t>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2104181cdb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325" y="3859463"/>
            <a:ext cx="69913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7fc7ce10b_0_1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commands</a:t>
            </a:r>
            <a:endParaRPr/>
          </a:p>
        </p:txBody>
      </p:sp>
      <p:sp>
        <p:nvSpPr>
          <p:cNvPr id="192" name="Google Shape;192;g227fc7ce10b_0_1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command relies on a file, and IS LOCATION sensitive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docker-compose up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Read the local docker-compose.yaml and bring up the containers and services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docker-compose down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Read the local docker-compose.yaml and shut down all the servers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Airflow, or more properly Apache Airflow</a:t>
            </a:r>
            <a:endParaRPr/>
          </a:p>
        </p:txBody>
      </p:sp>
      <p:sp>
        <p:nvSpPr>
          <p:cNvPr id="198" name="Google Shape;198;p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Airflow is workflow automation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Open source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Programmatically author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Schedule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Monitor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Three basic tasks of a pipeline, ETL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Extract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Transform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Load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Manage dependencies, logs, code, trigger and chain tasks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Manage details of a single pipeline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Single pipeline for ETL where every step uses different tool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Extract data via an API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Load data into database</a:t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Transform data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What happens if your API goes offline?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Or if the database access is down?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Or there is an error in the transform code?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Airflow allows you to manage this, and rerun steps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Manage multiple data pipelines</a:t>
            </a:r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Once you set up one DAG, or sequence of tasks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Diverge at certain tasks to create different pipelines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Run similar pipelines in parallel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Railroad analogy, you can create a central origin with many destinations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Or create parallel and similar tracks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