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ABCCB3-85BB-4415-8FBE-E64D333FD6FD}">
  <a:tblStyle styleId="{D4ABCCB3-85BB-4415-8FBE-E64D333FD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F609C7C-1294-443E-8B77-94B23DF9AE7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verage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Good morning all. Welcome to my presentation: Exploring the Predictive Power of On-chain Metrics in Bitcoin Price Forecasting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bc73f96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bc73f9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data, as we know, isn't always ready for immediate analysisso they have to undergo preparation.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 visualised each feature </a:t>
            </a:r>
            <a:r>
              <a:rPr lang="en">
                <a:solidFill>
                  <a:schemeClr val="dk1"/>
                </a:solidFill>
              </a:rPr>
              <a:t>to get a</a:t>
            </a:r>
            <a:r>
              <a:rPr lang="en">
                <a:solidFill>
                  <a:schemeClr val="dk1"/>
                </a:solidFill>
              </a:rPr>
              <a:t> better grasp of its 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datasets underwent screening for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followed by a scaling operation, using the MinMaxScaler from the sklearn.preprocessing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standardise the features within a range of 0 and 1 to diminish the effect high magnitude features might have on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data was split into training and testing sets with a 9:1 ratio.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the data was segmenting using the 60-day look-back period,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allowed the models to leverage two months of past data to forecast the next day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bc73f96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dbc73f9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 experimented with a few different models the</a:t>
            </a:r>
            <a:r>
              <a:rPr lang="en"/>
              <a:t> </a:t>
            </a:r>
            <a:r>
              <a:rPr lang="en"/>
              <a:t>choice gravitated towards the BiRNN and BiLSTM.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seemed to perform better than the others perhaps due to their adeptness at managing temporal dependencies.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the BiLSTM, which excels in preserving past information over extended 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tests showed that the bidirectional architectures of RNN and LSTM outperformed their unidirectional counterparts.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bc73f96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bc73f9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dataset, the models underwent a 50-epoch training process.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 of our training set was set </a:t>
            </a:r>
            <a:r>
              <a:rPr lang="en"/>
              <a:t>aside</a:t>
            </a:r>
            <a:r>
              <a:rPr lang="en"/>
              <a:t> for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chosen loss function was the Mean Squared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distinct models were trained for each dataset to </a:t>
            </a:r>
            <a:r>
              <a:rPr lang="en"/>
              <a:t>make the results more robust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bc73f969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bc73f9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Post-training, the models must be evaluated.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comprehensive evaluation was conducted using </a:t>
            </a:r>
            <a:r>
              <a:rPr lang="en"/>
              <a:t>Mean Absolute Error (MAE), Mean Squared Error (MSE), Root Mean Squared Error (RMSE), Mean Absolute Percentage Error (MAPE), and the R-squared (R^2) statistic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metric, with its unique lens, contributes to comprehensive overview of the models' performance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bc73f969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bc73f96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nuances of a model's performance often lie in its hyperparameters.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this, my study adopted a two-pronged approach to hyperparameter tuning.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one hand, I embraced manual experimentation, and on the other, I harnessed the power of automated tuning with Keras Tuner RandomSearch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automated process spanned ten trials, with each trial undergoing three executions.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bc73f969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dbc73f9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the models are trained their performance must be evaluated.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do this the models are used to make predictions against the test set, providing an unbiased estimate of real-world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predictions are plotted against actual values to illuminate any patterns in prediction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bc73f969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bc73f9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study was divided into two experimental stages.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first stage, I manually tuned the hyperparameters of the models, then 5 models were trained on each dataset, the models were evaluated on the test set, and results across the 5 models averaged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 employed Keras Tuner's RandomSearch to automatically tune the hyperparameters, specifically targeting the 'ta_df' dataset. Then the same process as stage one was followed.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for the automated tuning was not </a:t>
            </a:r>
            <a:r>
              <a:rPr lang="en"/>
              <a:t>necessarily</a:t>
            </a:r>
            <a:r>
              <a:rPr lang="en"/>
              <a:t> to increase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but to highlight that any improvements observed with the inclusion of on-chain metrics, were intrinsic and not just a byproduct of the hyperparameter that i had selected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93842134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5938421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table documents the averaged results of Experiment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bilstm is trained on the technical analysis dataset it has an average RMSE of 1589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onchain metrics are introduced the </a:t>
            </a:r>
            <a:r>
              <a:rPr lang="en">
                <a:solidFill>
                  <a:schemeClr val="dk1"/>
                </a:solidFill>
              </a:rPr>
              <a:t>average </a:t>
            </a:r>
            <a:r>
              <a:rPr lang="en"/>
              <a:t>RMSE is reduced to 1360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Likewise when the birnn is trained on tadf its rmse is 3435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when the onchain metrics are introduced  its reduced to 2275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81b30cd5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81b30cd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in </a:t>
            </a:r>
            <a:r>
              <a:rPr lang="en">
                <a:solidFill>
                  <a:schemeClr val="dk1"/>
                </a:solidFill>
              </a:rPr>
              <a:t>Experiment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 bilstm is trained on the technical analysis dataset it has an average RMSE of 2339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 onchain metrics are introduced the average RMSE is reduced to 2273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Likewise when the birnn is trained on tadf its rmse is 6949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when the onchain metrics are introduced  its reduced to 3775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bc73f96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dbc73f9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graph the ranges of rmse across the 5 models we get a more nuanced view of the increase in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birnns are much more consistent when the on chain metrics are introduced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the bilstms are slightly more consistent and are more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we get into the details of my project, I'd like to provide a brief background.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name is Graham Comerford. It was my interest in trading that led me to this course.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recent times, we've seen a surge of companies aiming to quantify and contextualise the activity on Bitcoin's blockchain. This has sparked debate: Do these on-chain metrics truly offer value for traders?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the question inspired me, and i set out to find a way to evaluate whether on-chain metrics hold any predictive power in relation to bitcoin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bc73f969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bc73f9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Similarly</a:t>
            </a:r>
            <a:r>
              <a:rPr lang="en">
                <a:solidFill>
                  <a:schemeClr val="dk1"/>
                </a:solidFill>
              </a:rPr>
              <a:t> in Experiment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birnns are much more consistent when the on chain metrics are introduced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the bilstms are slightly a little less consistent but achieve a lower error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dbc73f969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dbc73f9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even when optimizing the models' hyperparameters primarily for the 'ta_df' dataset, it was the models trained on the  on-chain dataset that consistently outperformed.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observation is profound as it underscores the value of on-chain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experiments stand as compelling evidence of the potential role of on-chain metrics in predicting Bitcoin prices.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76b156e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576b156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experiment has been covered i think it is important to discuss some important topics that came up during the practicum project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dbc73f969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dbc73f9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prediction of Bitcoin prices represents a significant challenge primarily due to the volatility and complexity of cryptocurrency markets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volatility stems from the interplay of multiple factors including regulatory news, advancements in technology, global macroeconomic shifts, and even sentiment trends in social media.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top of this, the non-stationarity high noise-to-signal ratio of bitcoin price time series, exacerbates the difficulty of prediction tasks.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dbc73f969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dbc73f9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research has shown that including on chain metrics can improve model performance,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ask are these models actually </a:t>
            </a:r>
            <a:r>
              <a:rPr lang="en"/>
              <a:t>valuable for traders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my understanding almost none of the models covered in the literature, or the models in this study, could be used to implement a successful trading strategy.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academic exploration of price prediction is an interesting field contributing to our understanding of market dynamics, translating these models into real-world trading applications remains a challenge.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accuracy levels needed for a model to be reliably profitable in real-world scenarios often significantly surpass those achieved in academic studies. Even minor prediction errors can culminate in substantial financial losses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bc73f969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dbc73f96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evaluation metrics such as the Mean Squared Error (MSE) and Mean Absolute Error (MAE) primarily focus on quantifying the deviation between predicted and actual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these metrics, while valuable, miss out on assessing the models directional accuracy, which is very important when dealing with financial predictions.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a scenario with two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bitcoins price tomorrow rises €500, one of the models predicted it would rise €2000 and the other model predicted it would fall by €500.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that predicted rise has an error of €1500 while the model that predicted fall has an error of €1000.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had made a trading decision based on the </a:t>
            </a:r>
            <a:r>
              <a:rPr lang="en"/>
              <a:t>technically</a:t>
            </a:r>
            <a:r>
              <a:rPr lang="en"/>
              <a:t> more accurate model you would have possibly sold your position and lost out on some upside.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there's a need to explore and integrate alternative evaluation metrics, such as mean directional accuracy in order to get a sense of how valuable these models actually are.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dbc73f969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dbc73f96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study highlights several potential avenues for future research.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the field of on-chain analysis is constantly evolving, so there are often new metrics that </a:t>
            </a:r>
            <a:r>
              <a:rPr lang="en"/>
              <a:t>will</a:t>
            </a:r>
            <a:r>
              <a:rPr lang="en"/>
              <a:t> warrant exploration.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Secondly, considering the inherent challenges of financial time series, like non-stationarity and high noise-to-signal ratios, the development of more robust models tailored to these challenges will be beneficial..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the development of ensemble techniques, combining the strengths of classification (for directional prediction) and regression models (for magnitude estimation), could provide a more robust approach to prediction.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transitioning from academic models, grounded in theory, to practical and consistently profitable trading strategies remains a challenge that deserves its own study.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7442787e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744278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never done any machine learning prior to this so it was a real learning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 learned so much about the various libraries, data preprocessing, model </a:t>
            </a:r>
            <a:r>
              <a:rPr lang="en"/>
              <a:t>architecture</a:t>
            </a:r>
            <a:r>
              <a:rPr lang="en"/>
              <a:t> and hyperparameter tuning, It was only towards the end of the practical side of things that i was really getting to grips with the machine learning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that reason I have a lot of things that i would still like to try going forward to improve these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that segmentation of the dataset in accordance with the bull/bear </a:t>
            </a:r>
            <a:r>
              <a:rPr lang="en"/>
              <a:t>cycle</a:t>
            </a:r>
            <a:r>
              <a:rPr lang="en"/>
              <a:t> may offer benefits.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rigorous</a:t>
            </a:r>
            <a:r>
              <a:rPr lang="en"/>
              <a:t> feature selection to eliminate unnecessary or autocorrelated  features could improve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of models trained on subsets of the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r>
              <a:rPr lang="en"/>
              <a:t> techniques combining classification and regression to try improve the models directional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that implementing these changes will yield models far superior to the ones in this study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dbc73f969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dbc73f9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this research sought to evaluate the impact of integrating on-chain metrics into Bitcoin price prediction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best of my knowledge, this is the first such study.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 indicate that  on-chain metrics improve </a:t>
            </a:r>
            <a:r>
              <a:rPr lang="en"/>
              <a:t>consistency in birnns and accuracy in </a:t>
            </a:r>
            <a:r>
              <a:rPr lang="en"/>
              <a:t>BiLSTM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it's important to temper these findings with caution.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on-chain analysis offers promising insights, there is still a lot of progress that needs to be made before these models can be used </a:t>
            </a:r>
            <a:r>
              <a:rPr lang="en"/>
              <a:t>successfully in the real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fields of on-chain analysis and price prediction matures, i anticipate that the Bitcoin price prediction models will see vast improvements in the coming years.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7cb58592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7cb5859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HODL Waves This metric visualizes the age of Bitcoin UTXOs (unspent transaction outputs). It can provide insights into the behavior of long-term versus short-term 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Deposit/Withdrawal Volume: This tracks the amount of Bitcoin moving in and out of cryptocurrency exchanges. An increase in withdrawals can indicate a hodling behavior, while an increase in deposits might signify potential selling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Spent Output Profit Ratio (SOPR): SOPR is the ratio of the profit/loss made by coins that are being spent. A value above 1 suggests that people are selling at a profit, while a value below 1 can imply selling at a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Unrealized Profit/Loss (NUPL): This measures the difference between relative unrealized profit and relative unrealized loss. It can provide insights into market sentiment. Values above 0.75 typically denote euphoria/greed, and values below 0 typically indicate anxiety/capitulation.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Coin Days Destroyed (CDD): This metric multiplies the amount of Bitcoin in a transaction by the number of days it was held. Large spikes in CDD can signal that long-term holders are moving their Bitcoin.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 (MAE): 848.5996830105065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 (MSE): 1276402.5983946547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(RMSE): 1129.7798893566192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Percentage Error (MAPE): 4.151341032449443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(R2): 0.9204634309516907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Mean Directional Accuracy (MDA): 0.48484848484848486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81b30cd5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81b30cd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81b30cd5d_4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81b30cd5d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bc73f96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bc73f9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researching a way to evaluate the impact of on-chain metrics, I came across the field of cryptocurrency price predictions.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field, machine learning models are trained  using historical data in order  to forecast future prices.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you might wonder why is there so much research around price prediction?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Remarkably, </a:t>
            </a:r>
            <a:r>
              <a:rPr b="1" lang="en">
                <a:solidFill>
                  <a:schemeClr val="dk1"/>
                </a:solidFill>
              </a:rPr>
              <a:t>38%</a:t>
            </a:r>
            <a:r>
              <a:rPr lang="en">
                <a:solidFill>
                  <a:schemeClr val="dk1"/>
                </a:solidFill>
              </a:rPr>
              <a:t> of traditional hedge funds have integrated cryptocurrencies into their portfolios.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trend is underscored by the rise of over </a:t>
            </a:r>
            <a:r>
              <a:rPr b="1" lang="en">
                <a:solidFill>
                  <a:schemeClr val="dk1"/>
                </a:solidFill>
              </a:rPr>
              <a:t>300 specialized cryptocurrency hedge funds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 level of institutional participation, the precision of price predictions gains importance.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forecasts don’t just guide buying and selling; they're instrumental in risk mitigation and the formulation of strategic hedges.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0c9ba83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0c9ba8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 the past decade, the </a:t>
            </a:r>
            <a:r>
              <a:rPr lang="en">
                <a:solidFill>
                  <a:schemeClr val="dk1"/>
                </a:solidFill>
              </a:rPr>
              <a:t> cryptocurrency market</a:t>
            </a:r>
            <a:r>
              <a:rPr lang="en">
                <a:solidFill>
                  <a:schemeClr val="dk1"/>
                </a:solidFill>
              </a:rPr>
              <a:t> has evolved at a pace few could have anticipated.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there are thousands of cryptocurrencies out there, Bitcoin dominates the market representing half of the total market cap.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its prominence does not protect it from volatility. To put things into perspective, Bitcoin's average volatility in 2021 stood at 4.56%.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comparison, gold, a traditional store of value, averaged at just 1.2%, and major fiat currencies wavered between 0.5% and 1%.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tells us that despite its potential, the Bitcoin market is still maturing and is subject to larger fluctuations.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bc73f96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bc73f9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redicting its price movements in such a volatile market is not easy..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inherent volatility, combined with the multifaceted nature of the market, presents a complex challenge.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studies and prediction models have primarily relied on price and volume data. Some have included sentiment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these are significant indicators, they provide a limited view of the broader market dynamics.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bc73f96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bc73f9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definite gap in the price prediction literature with </a:t>
            </a:r>
            <a:r>
              <a:rPr lang="en"/>
              <a:t>relation</a:t>
            </a:r>
            <a:r>
              <a:rPr lang="en"/>
              <a:t> to o</a:t>
            </a:r>
            <a:r>
              <a:rPr lang="en"/>
              <a:t>n-chain metrics.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aim then was to evaluate the impact of incorporating on-chain metrics into models for bitcoin price prediction.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doing so taking a step towards </a:t>
            </a:r>
            <a:r>
              <a:rPr lang="en"/>
              <a:t>settling the debate over whether they hold any predictive power for bitcoins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bc73f969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bc73f9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 of my approach is the tried and tested 7 steps of machine learning.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steps, namely: Data Collection, Data Preparation, Model Selection, Model Training, Model Evaluation, Hyperparameter Tuning, and Prediction, serve as a structured roadmap to ensure the reliability and replicability of the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paving the way for further research and practical applications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bc73f96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bc73f9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</a:t>
            </a:r>
            <a:r>
              <a:rPr lang="en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analysis utilises two distinct datasets, 'ta_df' and 'oc_ta_df', spanning nearly 8 years from January 2nd, 2015 to December 30th, 2022.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'ta_df' comprises Bitcoin's price and volume data and 86 technical indicators calculated from these using pythons ta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'oc_ta_df' dataset takes this a step further by layering on 123 on-chain metrics, offering a deep  insight into the intricacies of Bitcoin's transactional landscape.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70325"/>
            <a:ext cx="7801500" cy="24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Predictive Power of </a:t>
            </a:r>
            <a:r>
              <a:rPr lang="en">
                <a:solidFill>
                  <a:schemeClr val="accent5"/>
                </a:solidFill>
              </a:rPr>
              <a:t>On-chain Metrics</a:t>
            </a:r>
            <a:r>
              <a:rPr lang="en"/>
              <a:t> in Bitcoin Price Forecasting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15th,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datasets are inspected for missing values and </a:t>
            </a:r>
            <a:r>
              <a:rPr lang="en">
                <a:solidFill>
                  <a:schemeClr val="accent5"/>
                </a:solidFill>
              </a:rPr>
              <a:t>visualised </a:t>
            </a:r>
            <a:r>
              <a:rPr lang="en"/>
              <a:t>to understand their nature.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correlation analysis is performed to identify potentially significant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features are standardized using </a:t>
            </a:r>
            <a:r>
              <a:rPr lang="en">
                <a:solidFill>
                  <a:schemeClr val="accent5"/>
                </a:solidFill>
              </a:rPr>
              <a:t>MinMaxScaler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datasets are partitioned into training and testing sets in a </a:t>
            </a:r>
            <a:r>
              <a:rPr lang="en">
                <a:solidFill>
                  <a:schemeClr val="accent5"/>
                </a:solidFill>
              </a:rPr>
              <a:t>9:1 ratio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chemeClr val="accent5"/>
                </a:solidFill>
              </a:rPr>
              <a:t>60-day look-back</a:t>
            </a:r>
            <a:r>
              <a:rPr lang="en"/>
              <a:t> period and a 1-day forecast period are used.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focuses on two related models, </a:t>
            </a:r>
            <a:r>
              <a:rPr lang="en">
                <a:solidFill>
                  <a:schemeClr val="accent5"/>
                </a:solidFill>
              </a:rPr>
              <a:t>BiRNN </a:t>
            </a:r>
            <a:r>
              <a:rPr lang="en"/>
              <a:t>and </a:t>
            </a:r>
            <a:r>
              <a:rPr lang="en">
                <a:solidFill>
                  <a:schemeClr val="accent5"/>
                </a:solidFill>
              </a:rPr>
              <a:t>BiLSTM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are capable of handling temporal dependencies, making them suitable for financial time series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BiLSTMs demonstrate superior ability in retaining past information over extended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preliminary exploration phase, bidirectional models of RNN and LSTM outperformed their unidirectional counterparts.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is performed on each dataset for a total of </a:t>
            </a:r>
            <a:r>
              <a:rPr lang="en">
                <a:solidFill>
                  <a:schemeClr val="accent5"/>
                </a:solidFill>
              </a:rPr>
              <a:t>50 epochs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learning rate is set at 0.001.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process employs the Adam optimizer.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training phase,</a:t>
            </a:r>
            <a:r>
              <a:rPr lang="en">
                <a:solidFill>
                  <a:schemeClr val="accent5"/>
                </a:solidFill>
              </a:rPr>
              <a:t> 10%</a:t>
            </a:r>
            <a:r>
              <a:rPr lang="en"/>
              <a:t> of the training set is set aside for </a:t>
            </a:r>
            <a:r>
              <a:rPr lang="en">
                <a:solidFill>
                  <a:schemeClr val="accent5"/>
                </a:solidFill>
              </a:rPr>
              <a:t>validation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loss function utilized is the </a:t>
            </a:r>
            <a:r>
              <a:rPr lang="en">
                <a:solidFill>
                  <a:schemeClr val="accent5"/>
                </a:solidFill>
              </a:rPr>
              <a:t>Mean Squared Error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ensure the robustness of the results, </a:t>
            </a:r>
            <a:r>
              <a:rPr lang="en">
                <a:solidFill>
                  <a:schemeClr val="accent5"/>
                </a:solidFill>
              </a:rPr>
              <a:t>five models are trained</a:t>
            </a:r>
            <a:r>
              <a:rPr lang="en"/>
              <a:t> for each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are evaluated using Mean Absolute Error (</a:t>
            </a:r>
            <a:r>
              <a:rPr lang="en">
                <a:solidFill>
                  <a:schemeClr val="accent5"/>
                </a:solidFill>
              </a:rPr>
              <a:t>MAE</a:t>
            </a:r>
            <a:r>
              <a:rPr lang="en"/>
              <a:t>), Mean Squared Error (</a:t>
            </a:r>
            <a:r>
              <a:rPr lang="en">
                <a:solidFill>
                  <a:schemeClr val="accent5"/>
                </a:solidFill>
              </a:rPr>
              <a:t>MSE</a:t>
            </a:r>
            <a:r>
              <a:rPr lang="en"/>
              <a:t>), Root Mean Squared Error (</a:t>
            </a:r>
            <a:r>
              <a:rPr lang="en">
                <a:solidFill>
                  <a:schemeClr val="accent5"/>
                </a:solidFill>
              </a:rPr>
              <a:t>RMSE</a:t>
            </a:r>
            <a:r>
              <a:rPr lang="en"/>
              <a:t>), Mean Absolute Percentage Error (</a:t>
            </a:r>
            <a:r>
              <a:rPr lang="en">
                <a:solidFill>
                  <a:schemeClr val="accent5"/>
                </a:solidFill>
              </a:rPr>
              <a:t>MAPE</a:t>
            </a:r>
            <a:r>
              <a:rPr lang="en"/>
              <a:t>), and the R-squared (</a:t>
            </a:r>
            <a:r>
              <a:rPr lang="en">
                <a:solidFill>
                  <a:schemeClr val="accent5"/>
                </a:solidFill>
              </a:rPr>
              <a:t>R^2</a:t>
            </a:r>
            <a:r>
              <a:rPr lang="en"/>
              <a:t>) statistic.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metrics provide a comprehensive evaluation of the models'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a machine learning model can be significantly influenced by its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employs two approaches for tuning: </a:t>
            </a:r>
            <a:r>
              <a:rPr lang="en">
                <a:solidFill>
                  <a:schemeClr val="accent5"/>
                </a:solidFill>
              </a:rPr>
              <a:t>manual experimentation</a:t>
            </a:r>
            <a:r>
              <a:rPr lang="en"/>
              <a:t> and automated tuning via </a:t>
            </a:r>
            <a:r>
              <a:rPr lang="en">
                <a:solidFill>
                  <a:schemeClr val="accent5"/>
                </a:solidFill>
              </a:rPr>
              <a:t>Keras Tuner.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tuning process is conducted over ten trials, with each trial consisting of three executions.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finalising the model training and hyperparameter tuning phases, the models are put to the test with a rigorous evaluation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involves </a:t>
            </a:r>
            <a:r>
              <a:rPr lang="en">
                <a:solidFill>
                  <a:schemeClr val="accent5"/>
                </a:solidFill>
              </a:rPr>
              <a:t>assessing the models' performance on the test set</a:t>
            </a:r>
            <a:r>
              <a:rPr lang="en"/>
              <a:t>, providing an unbiased estimate of real-world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predictions are also plotted against actual values to illuminate any patterns in prediction errors.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Experiment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was divided into two distinct experimental stages: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Initial stage</a:t>
            </a:r>
            <a:r>
              <a:rPr lang="en"/>
              <a:t>: Models hyperparameters were manually  tuned, 5 models trained on each dataset, evaluated on test set, and results across the 5 models averaged.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Second stage</a:t>
            </a:r>
            <a:r>
              <a:rPr lang="en"/>
              <a:t>: Automatic hyperparameter tuning was performed using Keras Tuner on ta_df, </a:t>
            </a:r>
            <a:r>
              <a:rPr lang="en"/>
              <a:t>5 models trained on each dataset, evaluated on test set, and results across the 5 models averaged.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the two stage approach was to confirm that improvements from including on-chain metrics were not merely a result of hyperparameter tuning.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Averaged results of Experiment 1</a:t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435350" y="12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{D4ABCCB3-85BB-4415-8FBE-E64D333FD6FD}</a:tableStyleId>
              </a:tblPr>
              <a:tblGrid>
                <a:gridCol w="1391175"/>
                <a:gridCol w="940900"/>
                <a:gridCol w="1282200"/>
                <a:gridCol w="1111550"/>
                <a:gridCol w="1395325"/>
                <a:gridCol w="1182475"/>
                <a:gridCol w="969650"/>
              </a:tblGrid>
              <a:tr h="8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bilstm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1320.597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2.72e6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1589.691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6.313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0.831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oc_ta_df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bilstm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1093.935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1.87e6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1360.423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5.267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0.884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birnn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3226.132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1.29e7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3435.640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15.631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0.194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oc_ta_df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birnn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1824.639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5.25e6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2275.504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8.882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600" marB="25600" marR="25600" marL="25600" anchor="ctr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Averaged results of Experiment 2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435350" y="12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{D4ABCCB3-85BB-4415-8FBE-E64D333FD6FD}</a:tableStyleId>
              </a:tblPr>
              <a:tblGrid>
                <a:gridCol w="1391175"/>
                <a:gridCol w="940900"/>
                <a:gridCol w="1282200"/>
                <a:gridCol w="1111550"/>
                <a:gridCol w="1395325"/>
                <a:gridCol w="1182475"/>
                <a:gridCol w="969650"/>
              </a:tblGrid>
              <a:tr h="8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bilstm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2053.921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5.47e6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2339.35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10.022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0.659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oc_ta_df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bilstm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1856.462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5.18e6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2273.866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9.253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birnn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6183.143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9.19e7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6949.171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29.907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-4.723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oc_ta_df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birnn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3463.02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1.57e7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3775.827</a:t>
                      </a:r>
                      <a:endParaRPr sz="15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17.136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</a:t>
                      </a:r>
                      <a:endParaRPr sz="1500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38" y="555700"/>
            <a:ext cx="6790723" cy="4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/>
              <a:t>Graham Comerford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Background</a:t>
            </a:r>
            <a:r>
              <a:rPr lang="en"/>
              <a:t>: Expertise in NUI (Natural User Interfaces)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Passion</a:t>
            </a:r>
            <a:r>
              <a:rPr lang="en"/>
              <a:t>: Trading and exploring potentials of open ledgers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Debate</a:t>
            </a:r>
            <a:r>
              <a:rPr lang="en"/>
              <a:t>: Is there predictive value in on-chain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Inspiration</a:t>
            </a:r>
            <a:r>
              <a:rPr lang="en"/>
              <a:t>: Demonstrating the</a:t>
            </a:r>
            <a:r>
              <a:rPr lang="en"/>
              <a:t> importance and value of on-chain metrics</a:t>
            </a:r>
            <a:r>
              <a:rPr lang="en"/>
              <a:t> in the crypto world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0"/>
            <a:ext cx="85206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25" y="577500"/>
            <a:ext cx="6622351" cy="44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 models' hyperparameters were optimized for the 'ta_df' dataset, the 'oc_ta_df' dataset </a:t>
            </a:r>
            <a:r>
              <a:rPr lang="en">
                <a:solidFill>
                  <a:schemeClr val="accent5"/>
                </a:solidFill>
              </a:rPr>
              <a:t>outperformed </a:t>
            </a:r>
            <a:r>
              <a:rPr lang="en"/>
              <a:t>the 'ta_df'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experiment provides compelling evidence of the value of</a:t>
            </a:r>
            <a:r>
              <a:rPr lang="en">
                <a:solidFill>
                  <a:schemeClr val="accent5"/>
                </a:solidFill>
              </a:rPr>
              <a:t> incorporating on-chain metrics</a:t>
            </a:r>
            <a:r>
              <a:rPr lang="en"/>
              <a:t> in models for predicting Bitcoin prices.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984100"/>
            <a:ext cx="85206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is </a:t>
            </a:r>
            <a:r>
              <a:rPr lang="en">
                <a:solidFill>
                  <a:schemeClr val="accent5"/>
                </a:solidFill>
              </a:rPr>
              <a:t>challenging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of Bitcoin prices is complex due to high volatility of cryptocurrencies.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arises from numerous internal and external factors like </a:t>
            </a:r>
            <a:r>
              <a:rPr lang="en">
                <a:solidFill>
                  <a:schemeClr val="accent5"/>
                </a:solidFill>
              </a:rPr>
              <a:t>regulatory news, technological advancements, macroeconomic environment, and social media sentiment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time series often exhibit </a:t>
            </a:r>
            <a:r>
              <a:rPr lang="en">
                <a:solidFill>
                  <a:schemeClr val="accent5"/>
                </a:solidFill>
              </a:rPr>
              <a:t>non-stationarity</a:t>
            </a:r>
            <a:r>
              <a:rPr lang="en"/>
              <a:t> and a </a:t>
            </a:r>
            <a:r>
              <a:rPr lang="en">
                <a:solidFill>
                  <a:schemeClr val="accent5"/>
                </a:solidFill>
              </a:rPr>
              <a:t>high noise-to-signal ratio</a:t>
            </a:r>
            <a:r>
              <a:rPr lang="en"/>
              <a:t>, which compound the complexity of prediction tasks.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Strategies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On-chain metrics boost predictive abilities, but their incorporation does not inherently guarantee the successful execution of trading strategies.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levels needed for a model to be profitable in real-world scenarios </a:t>
            </a:r>
            <a:r>
              <a:rPr lang="en">
                <a:solidFill>
                  <a:schemeClr val="accent5"/>
                </a:solidFill>
              </a:rPr>
              <a:t>surpass those achieved in academic studies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Traditional Evaluation Metrics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evaluation metrics might overlook the importance of correctly predicting the</a:t>
            </a:r>
            <a:r>
              <a:rPr lang="en">
                <a:solidFill>
                  <a:schemeClr val="accent5"/>
                </a:solidFill>
              </a:rPr>
              <a:t> direction of price changes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alternate evaluation metrics that capture a model's success in predicting price direction or its profitability, is proposed.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</a:t>
            </a:r>
            <a:r>
              <a:rPr lang="en"/>
              <a:t> Research 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of </a:t>
            </a:r>
            <a:r>
              <a:rPr lang="en">
                <a:solidFill>
                  <a:schemeClr val="accent5"/>
                </a:solidFill>
              </a:rPr>
              <a:t>other on-chain metrics</a:t>
            </a:r>
            <a:r>
              <a:rPr lang="en"/>
              <a:t> not covered in this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models that can account for the non-stationarity and high noise-to-signal ratio typically observed in financial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</a:t>
            </a:r>
            <a:r>
              <a:rPr lang="en">
                <a:solidFill>
                  <a:schemeClr val="accent5"/>
                </a:solidFill>
              </a:rPr>
              <a:t>ensemble techniques</a:t>
            </a:r>
            <a:r>
              <a:rPr lang="en"/>
              <a:t> that leverage both classification models (for direction prediction) and regression models (for estimating the magnitude of price movements).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leap from a</a:t>
            </a:r>
            <a:r>
              <a:rPr lang="en">
                <a:solidFill>
                  <a:schemeClr val="accent5"/>
                </a:solidFill>
              </a:rPr>
              <a:t> theoretically sound prediction model </a:t>
            </a:r>
            <a:r>
              <a:rPr lang="en"/>
              <a:t>to a </a:t>
            </a:r>
            <a:r>
              <a:rPr lang="en">
                <a:solidFill>
                  <a:schemeClr val="accent5"/>
                </a:solidFill>
              </a:rPr>
              <a:t>practically profitable trading strategy </a:t>
            </a:r>
            <a:r>
              <a:rPr lang="en"/>
              <a:t>remains a significant challenge that deserves further research.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60250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to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earned to use the main machine learning libraries in Google Colab enviroment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</a:t>
            </a:r>
            <a:r>
              <a:rPr lang="en"/>
              <a:t>arned about 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about model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about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egmentation of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77087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found that on-chain metrics, when combined with technical indicators, </a:t>
            </a:r>
            <a:r>
              <a:rPr lang="en">
                <a:solidFill>
                  <a:schemeClr val="accent5"/>
                </a:solidFill>
              </a:rPr>
              <a:t>enhance the performance of both BiLSTM and BiRNN models </a:t>
            </a:r>
            <a:r>
              <a:rPr lang="en"/>
              <a:t>in predicting Bitcoin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findings underscore the compelling </a:t>
            </a:r>
            <a:r>
              <a:rPr lang="en">
                <a:solidFill>
                  <a:schemeClr val="accent5"/>
                </a:solidFill>
              </a:rPr>
              <a:t>potential of on-chain analysis</a:t>
            </a:r>
            <a:r>
              <a:rPr lang="en"/>
              <a:t> as a tool for predicting Bitcoin prices, while also highlighting the challenges inherent to this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reasonable to anticipate </a:t>
            </a:r>
            <a:r>
              <a:rPr lang="en">
                <a:solidFill>
                  <a:schemeClr val="accent5"/>
                </a:solidFill>
              </a:rPr>
              <a:t>enhancements in the accuracy and dependability</a:t>
            </a:r>
            <a:r>
              <a:rPr lang="en"/>
              <a:t> of Bitcoin price prediction models in the foreseeable future.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86200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Results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3600"/>
            <a:ext cx="8830655" cy="41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67900"/>
            <a:ext cx="7852200" cy="11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On-chain</a:t>
            </a:r>
            <a:r>
              <a:rPr lang="en"/>
              <a:t> metrics Examples</a:t>
            </a:r>
            <a:endParaRPr/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HODL Waves 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Exchange Deposit/Withdrawal Volume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Spent Output Profit Ratio (SOPR)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Net Unrealized Profit/Loss (NUPL)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Coin Days Destroyed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LTH/STH Supply in Profit/Loss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" y="152400"/>
            <a:ext cx="82137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43"/>
          <p:cNvGraphicFramePr/>
          <p:nvPr/>
        </p:nvGraphicFramePr>
        <p:xfrm>
          <a:off x="1523650" y="15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{6F609C7C-1294-443E-8B77-94B23DF9AE7A}</a:tableStyleId>
              </a:tblPr>
              <a:tblGrid>
                <a:gridCol w="1524175"/>
                <a:gridCol w="1524175"/>
                <a:gridCol w="1524175"/>
                <a:gridCol w="1524175"/>
              </a:tblGrid>
              <a:tr h="31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 Type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Exp1 Units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Exp2 Units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 Parameters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SimpleRNN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384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return_sequences=True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rate=0.2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SimpleRNN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return_sequences=False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43"/>
          <p:cNvSpPr txBox="1"/>
          <p:nvPr>
            <p:ph type="title"/>
          </p:nvPr>
        </p:nvSpPr>
        <p:spPr>
          <a:xfrm>
            <a:off x="192125" y="77550"/>
            <a:ext cx="92643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BiRNN Architecture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192125" y="77550"/>
            <a:ext cx="92643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BiLSTM Architecture</a:t>
            </a:r>
            <a:endParaRPr/>
          </a:p>
        </p:txBody>
      </p:sp>
      <p:graphicFrame>
        <p:nvGraphicFramePr>
          <p:cNvPr id="244" name="Google Shape;244;p44"/>
          <p:cNvGraphicFramePr/>
          <p:nvPr/>
        </p:nvGraphicFramePr>
        <p:xfrm>
          <a:off x="1566775" y="14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{6F609C7C-1294-443E-8B77-94B23DF9AE7A}</a:tableStyleId>
              </a:tblPr>
              <a:tblGrid>
                <a:gridCol w="1628750"/>
                <a:gridCol w="1628750"/>
                <a:gridCol w="1628750"/>
                <a:gridCol w="1628750"/>
              </a:tblGrid>
              <a:tr h="3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 Type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Exp1 Units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Exp2 Units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 Parameters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LSTM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return_sequences=True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rate=0.2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Bidirectional LSTM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return_sequences=False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in Hedge Funds: </a:t>
            </a:r>
            <a:r>
              <a:rPr lang="en">
                <a:solidFill>
                  <a:schemeClr val="accent5"/>
                </a:solidFill>
              </a:rPr>
              <a:t>A Growing Trend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38%</a:t>
            </a:r>
            <a:r>
              <a:rPr lang="en"/>
              <a:t> of traditional hedge funds are now investing in cryptocurrencies.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</a:t>
            </a:r>
            <a:r>
              <a:rPr lang="en">
                <a:solidFill>
                  <a:schemeClr val="accent5"/>
                </a:solidFill>
              </a:rPr>
              <a:t>300 specialized cryptocurrency hedge funds</a:t>
            </a:r>
            <a:r>
              <a:rPr lang="en"/>
              <a:t> have been established due to the increasing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Accurate Bitcoin price predictions</a:t>
            </a:r>
            <a:r>
              <a:rPr lang="en"/>
              <a:t>: Crucial for trading, risk management, and strategic hedging.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Market 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 markets have evolved significantly over the past decade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represents</a:t>
            </a:r>
            <a:r>
              <a:rPr b="1" lang="en">
                <a:solidFill>
                  <a:schemeClr val="accent5"/>
                </a:solidFill>
              </a:rPr>
              <a:t> 50% </a:t>
            </a:r>
            <a:r>
              <a:rPr lang="en"/>
              <a:t>of the total market 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Bitcoin's average volatility in 2021 was </a:t>
            </a:r>
            <a:r>
              <a:rPr lang="en">
                <a:solidFill>
                  <a:schemeClr val="accent5"/>
                </a:solidFill>
              </a:rPr>
              <a:t>4.56%</a:t>
            </a:r>
            <a:r>
              <a:rPr lang="en"/>
              <a:t>, compared to gold's average of 1.2% and major currencies' averages between 0.5% and 1%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Bitcoin Price Prediction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Bitcoin's price movements are challenging to predict due to market </a:t>
            </a:r>
            <a:r>
              <a:rPr lang="en">
                <a:solidFill>
                  <a:schemeClr val="accent5"/>
                </a:solidFill>
              </a:rPr>
              <a:t>volatility </a:t>
            </a:r>
            <a:r>
              <a:rPr lang="en"/>
              <a:t>and </a:t>
            </a:r>
            <a:r>
              <a:rPr lang="en">
                <a:solidFill>
                  <a:schemeClr val="accent5"/>
                </a:solidFill>
              </a:rPr>
              <a:t>complexity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research methods focused primarily on </a:t>
            </a:r>
            <a:r>
              <a:rPr lang="en">
                <a:solidFill>
                  <a:schemeClr val="accent5"/>
                </a:solidFill>
              </a:rPr>
              <a:t>price and volume data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the value of </a:t>
            </a:r>
            <a:r>
              <a:rPr lang="en">
                <a:solidFill>
                  <a:schemeClr val="accent5"/>
                </a:solidFill>
              </a:rPr>
              <a:t>on-chain</a:t>
            </a:r>
            <a:r>
              <a:rPr lang="en"/>
              <a:t> metrics in forecasting Bitcoin prices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methodology is based on the 7 steps of machine learning which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Data collection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Data preparation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Model selection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Model training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Model evaluation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Hyperparameter tuning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Prediction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structured approach ensures the reliability of the results and sets the stage for future research and applications in the field.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begins with the collection of two separate datasets, 'ta_df' and 'oc_ta_df', spanning from January 2nd, 2015 to December 30th, 2022.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'ta_df' contains Bitcoin's price and volume data from kaggle, and is enriched with </a:t>
            </a:r>
            <a:r>
              <a:rPr lang="en">
                <a:solidFill>
                  <a:schemeClr val="accent5"/>
                </a:solidFill>
              </a:rPr>
              <a:t>86 unique technical indicators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'oc_ta_df' extends 'ta_df' by supplementing it with </a:t>
            </a:r>
            <a:r>
              <a:rPr lang="en">
                <a:solidFill>
                  <a:schemeClr val="accent5"/>
                </a:solidFill>
              </a:rPr>
              <a:t>123 Bitcoin on-chain metrics </a:t>
            </a:r>
            <a:r>
              <a:rPr lang="en"/>
              <a:t>from Glassnode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