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86" r:id="rId15"/>
    <p:sldId id="288" r:id="rId16"/>
    <p:sldId id="268" r:id="rId17"/>
    <p:sldId id="293" r:id="rId18"/>
    <p:sldId id="292" r:id="rId19"/>
    <p:sldId id="295" r:id="rId20"/>
    <p:sldId id="294" r:id="rId21"/>
    <p:sldId id="291" r:id="rId22"/>
    <p:sldId id="269" r:id="rId23"/>
    <p:sldId id="270" r:id="rId24"/>
    <p:sldId id="271" r:id="rId25"/>
    <p:sldId id="272" r:id="rId26"/>
    <p:sldId id="273" r:id="rId27"/>
    <p:sldId id="274" r:id="rId28"/>
    <p:sldId id="290" r:id="rId29"/>
    <p:sldId id="275" r:id="rId30"/>
    <p:sldId id="276" r:id="rId31"/>
    <p:sldId id="277" r:id="rId32"/>
    <p:sldId id="278" r:id="rId33"/>
    <p:sldId id="280" r:id="rId34"/>
    <p:sldId id="279" r:id="rId35"/>
    <p:sldId id="281" r:id="rId36"/>
    <p:sldId id="289" r:id="rId37"/>
    <p:sldId id="285" r:id="rId38"/>
    <p:sldId id="282" r:id="rId39"/>
    <p:sldId id="283" r:id="rId40"/>
    <p:sldId id="28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0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1AD05AA-8E53-4C23-B188-A89A38AC14C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3F8A49-9A8E-4D9E-A497-0FF2AB6E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2625-F287-2233-540E-B2F35772A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</p:spTree>
    <p:extLst>
      <p:ext uri="{BB962C8B-B14F-4D97-AF65-F5344CB8AC3E}">
        <p14:creationId xmlns:p14="http://schemas.microsoft.com/office/powerpoint/2010/main" val="7044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0156-3FB4-60AD-C901-F6D38215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Allocator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1E7D-1F25-5F01-9752-4F3C7C9C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073811" cy="4201113"/>
          </a:xfrm>
        </p:spPr>
        <p:txBody>
          <a:bodyPr>
            <a:normAutofit/>
          </a:bodyPr>
          <a:lstStyle/>
          <a:p>
            <a:r>
              <a:rPr lang="en-US" dirty="0"/>
              <a:t>While we do have design flexibility, we typically obey the following:</a:t>
            </a:r>
          </a:p>
          <a:p>
            <a:r>
              <a:rPr lang="en-US" dirty="0"/>
              <a:t>• Allocated blocks will typically be aligned, similar to structs.</a:t>
            </a:r>
          </a:p>
          <a:p>
            <a:pPr lvl="1"/>
            <a:r>
              <a:rPr lang="en-US" dirty="0"/>
              <a:t>• We add padding to an allocated block to make sure it fits to a size boundary.</a:t>
            </a:r>
          </a:p>
          <a:p>
            <a:pPr lvl="1"/>
            <a:r>
              <a:rPr lang="en-US" dirty="0"/>
              <a:t>• The alignment size is implementation dependent.</a:t>
            </a:r>
          </a:p>
          <a:p>
            <a:pPr lvl="1"/>
            <a:r>
              <a:rPr lang="en-US" dirty="0"/>
              <a:t>• On an x86-64, allocated blocks are typically aligned to 16 byte boundaries.</a:t>
            </a:r>
          </a:p>
          <a:p>
            <a:r>
              <a:rPr lang="en-US" dirty="0"/>
              <a:t>• Allocated space typically includes some metadata besides its payload.</a:t>
            </a:r>
          </a:p>
          <a:p>
            <a:pPr lvl="1"/>
            <a:r>
              <a:rPr lang="en-US" dirty="0"/>
              <a:t>• The metadata is for managing the state of used and available heap space.</a:t>
            </a:r>
          </a:p>
          <a:p>
            <a:pPr lvl="1"/>
            <a:r>
              <a:rPr lang="en-US" dirty="0"/>
              <a:t>• Examples: size of allocated block; whether a block is free or in use.</a:t>
            </a:r>
          </a:p>
          <a:p>
            <a:pPr lvl="1"/>
            <a:r>
              <a:rPr lang="en-US" dirty="0"/>
              <a:t>• The payload is only the data allocated to satisfy the request, without the overhead.</a:t>
            </a:r>
          </a:p>
        </p:txBody>
      </p:sp>
    </p:spTree>
    <p:extLst>
      <p:ext uri="{BB962C8B-B14F-4D97-AF65-F5344CB8AC3E}">
        <p14:creationId xmlns:p14="http://schemas.microsoft.com/office/powerpoint/2010/main" val="340754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E8C2-26AD-B090-20F5-0F9799A5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Allocator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05D4-700E-B8C6-2111-1C4DAF7B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83124"/>
          </a:xfrm>
        </p:spPr>
        <p:txBody>
          <a:bodyPr>
            <a:normAutofit/>
          </a:bodyPr>
          <a:lstStyle/>
          <a:p>
            <a:r>
              <a:rPr lang="en-US" dirty="0"/>
              <a:t>Some goals for an effective dynamic memory allocator strategy:</a:t>
            </a:r>
          </a:p>
          <a:p>
            <a:r>
              <a:rPr lang="en-US" dirty="0"/>
              <a:t>1. Time-efficient performance.</a:t>
            </a:r>
          </a:p>
          <a:p>
            <a:pPr lvl="1"/>
            <a:r>
              <a:rPr lang="en-US" dirty="0"/>
              <a:t>• The allocator should run quickly – as close to constant time as possible.</a:t>
            </a:r>
          </a:p>
          <a:p>
            <a:r>
              <a:rPr lang="en-US" dirty="0"/>
              <a:t>2. Space-efficient performance.</a:t>
            </a:r>
          </a:p>
          <a:p>
            <a:pPr lvl="1"/>
            <a:r>
              <a:rPr lang="en-US" dirty="0"/>
              <a:t>• We should minimize lost space due to overhead and fragmentation.</a:t>
            </a:r>
          </a:p>
          <a:p>
            <a:r>
              <a:rPr lang="en-US" dirty="0"/>
              <a:t>3. Robustness.</a:t>
            </a:r>
          </a:p>
          <a:p>
            <a:pPr lvl="1"/>
            <a:r>
              <a:rPr lang="en-US" dirty="0"/>
              <a:t>• We should be able to detect double-frees and double-allocations.</a:t>
            </a:r>
          </a:p>
          <a:p>
            <a:r>
              <a:rPr lang="en-US" dirty="0"/>
              <a:t>4. Locality.</a:t>
            </a:r>
          </a:p>
          <a:p>
            <a:pPr lvl="1"/>
            <a:r>
              <a:rPr lang="en-US" dirty="0"/>
              <a:t>• Nearby malloc() calls should allocate nearby in the heap.</a:t>
            </a:r>
          </a:p>
          <a:p>
            <a:pPr lvl="1"/>
            <a:r>
              <a:rPr lang="en-US" dirty="0"/>
              <a:t>• Helps take better advantage of the cache.</a:t>
            </a:r>
          </a:p>
        </p:txBody>
      </p:sp>
    </p:spTree>
    <p:extLst>
      <p:ext uri="{BB962C8B-B14F-4D97-AF65-F5344CB8AC3E}">
        <p14:creationId xmlns:p14="http://schemas.microsoft.com/office/powerpoint/2010/main" val="1467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3719CD-31D6-9537-4397-C3A1724C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024384"/>
            <a:ext cx="11839575" cy="167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DF1095-50C3-8A37-1854-E3395627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7C72-95A1-B491-633C-AE06845A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23702"/>
            <a:ext cx="10753725" cy="4154164"/>
          </a:xfrm>
        </p:spPr>
        <p:txBody>
          <a:bodyPr/>
          <a:lstStyle/>
          <a:p>
            <a:r>
              <a:rPr lang="en-US" dirty="0"/>
              <a:t>What if we just allocate memory in order, like in a stack?</a:t>
            </a:r>
          </a:p>
        </p:txBody>
      </p:sp>
    </p:spTree>
    <p:extLst>
      <p:ext uri="{BB962C8B-B14F-4D97-AF65-F5344CB8AC3E}">
        <p14:creationId xmlns:p14="http://schemas.microsoft.com/office/powerpoint/2010/main" val="24836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692C-74C7-56B8-D6A3-D995189E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739F-E9B9-4DBF-DB16-41B68D78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024D-1008-A5A5-7FDC-1014AAC8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23702"/>
            <a:ext cx="10753725" cy="4154164"/>
          </a:xfrm>
        </p:spPr>
        <p:txBody>
          <a:bodyPr/>
          <a:lstStyle/>
          <a:p>
            <a:r>
              <a:rPr lang="en-US" dirty="0"/>
              <a:t>What if we just allocate memory in order, like in a stack?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8D338-5485-4FB6-FED4-DDB8A3FE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62175"/>
            <a:ext cx="12030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5446-6E21-DA49-CCB8-D0A94466C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C5FD-B20C-AC1C-7271-417BC85D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7B06-74D3-A623-15FB-30AB4533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23702"/>
            <a:ext cx="10753725" cy="4154164"/>
          </a:xfrm>
        </p:spPr>
        <p:txBody>
          <a:bodyPr/>
          <a:lstStyle/>
          <a:p>
            <a:r>
              <a:rPr lang="en-US" dirty="0"/>
              <a:t>What if we just allocate memory in order, like in a stack?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DF419-8A1D-8F25-B2B7-0E6176C0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069666"/>
            <a:ext cx="11877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9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1AB0E-2BCB-52D8-C4C4-000F52DC6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41E8-F630-583F-50B8-D85F7699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4806-C011-B726-1F6F-BCE166F1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23702"/>
            <a:ext cx="10753725" cy="4154164"/>
          </a:xfrm>
        </p:spPr>
        <p:txBody>
          <a:bodyPr/>
          <a:lstStyle/>
          <a:p>
            <a:r>
              <a:rPr lang="en-US" dirty="0"/>
              <a:t>What if we just allocate memory in order, like in a stack?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A9D01-B389-5EBB-EB56-4F68DF5F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47" y="2080618"/>
            <a:ext cx="10526484" cy="44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5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BFBEBD-77C9-B8B6-3261-5F72150A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36"/>
            <a:ext cx="12192000" cy="15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7D80-0C50-C32C-83F7-C1D68073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A437CC-351A-1CFC-97BE-80399A1E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36"/>
            <a:ext cx="12192000" cy="1584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CDC4F-2D8D-444F-8D73-6508CB2B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1" y="2122831"/>
            <a:ext cx="11972658" cy="59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FD85-D825-C127-20DF-7002B657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13169-19D8-0243-F1EC-55FD11A4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36"/>
            <a:ext cx="12192000" cy="1584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13D00-4A00-FB32-11B9-7E343145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1" y="2122831"/>
            <a:ext cx="11972658" cy="590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67861-A11B-B36D-7E45-A7873880D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3539"/>
            <a:ext cx="3057677" cy="57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70788-A6BF-C524-6DDE-5FDC5309E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862" y="2970525"/>
            <a:ext cx="8697704" cy="313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83222-68C7-94E2-801C-B551A68BA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208" y="2971267"/>
            <a:ext cx="2162842" cy="2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A4B1A-BACA-2E96-EB07-A0B8FEA0D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A9A7F-E80A-334A-404D-85775BFD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36"/>
            <a:ext cx="12192000" cy="1584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70D72B-C998-CFC9-83DC-58DD9C9D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1" y="2122831"/>
            <a:ext cx="11972658" cy="590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FF19D-0C3C-04B6-7FAF-C0539ABB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3539"/>
            <a:ext cx="3057677" cy="57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0CF32-10A5-A7C5-E875-DA2F8B498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862" y="2970525"/>
            <a:ext cx="8697704" cy="313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46BEF-CD77-F93E-20EC-B82968642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208" y="2971267"/>
            <a:ext cx="2162842" cy="29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8AFAD-70D1-A1FC-625B-29F63FC26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086" y="2969820"/>
            <a:ext cx="1638122" cy="29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7CC5-2E7B-6B8F-93E7-22FC9165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19FD-3D6C-539C-7D80-7286DFCE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Reading for this class: 9.9-9.10 (Dynamic Memory).</a:t>
            </a:r>
          </a:p>
          <a:p>
            <a:r>
              <a:rPr lang="en-US" dirty="0"/>
              <a:t>• Reading on the horizon: 8.1-8.4 (Processes).</a:t>
            </a:r>
          </a:p>
          <a:p>
            <a:r>
              <a:rPr lang="en-US" dirty="0"/>
              <a:t>• Project 2 will be out this week</a:t>
            </a:r>
          </a:p>
          <a:p>
            <a:pPr lvl="1"/>
            <a:r>
              <a:rPr lang="en-US" dirty="0"/>
              <a:t>• Main skills: Floating point representation; bitwise operations.</a:t>
            </a:r>
          </a:p>
          <a:p>
            <a:r>
              <a:rPr lang="en-US" dirty="0"/>
              <a:t>• Recitation 4 covers Floating Point Representation.</a:t>
            </a:r>
          </a:p>
          <a:p>
            <a:r>
              <a:rPr lang="en-US" dirty="0"/>
              <a:t>• Quiz 3 (Integer Representation) is Tue-Thu this week.</a:t>
            </a:r>
          </a:p>
          <a:p>
            <a:r>
              <a:rPr lang="en-US" dirty="0"/>
              <a:t>• Quiz 4 (Float Point Representation) is next week.</a:t>
            </a:r>
          </a:p>
        </p:txBody>
      </p:sp>
    </p:spTree>
    <p:extLst>
      <p:ext uri="{BB962C8B-B14F-4D97-AF65-F5344CB8AC3E}">
        <p14:creationId xmlns:p14="http://schemas.microsoft.com/office/powerpoint/2010/main" val="7593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43378-99F6-8702-86C8-9D37E23A7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59E0C8-4912-B703-C89C-591BDA30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36"/>
            <a:ext cx="12192000" cy="1584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73BFB8-F492-7F2D-AFBC-C673FA63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1" y="2122831"/>
            <a:ext cx="11972658" cy="590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803A7-02BC-EBAB-FB95-7A4915D95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3539"/>
            <a:ext cx="3057677" cy="57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F5ADD9-8837-74CD-8B69-67E713E0F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862" y="2970525"/>
            <a:ext cx="8697704" cy="313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11F414-6309-B441-25AE-B16F8447C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208" y="2971267"/>
            <a:ext cx="2162842" cy="29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79AB2-5E2A-6789-CAA9-52E3A9F8B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71" y="3392302"/>
            <a:ext cx="2710441" cy="504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6FED8-025D-35D3-FA6E-BB54DCA3B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862" y="3469755"/>
            <a:ext cx="8620792" cy="390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B30D4-347C-EC53-E067-6ACB40FEAC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2866" y="3507054"/>
            <a:ext cx="2805159" cy="304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49BDFF-EAB2-CAFB-1A89-7269D2C4AF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6086" y="2969820"/>
            <a:ext cx="1638122" cy="295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15F935-0378-A299-3B55-86BC8FD22C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6086" y="3498968"/>
            <a:ext cx="1638122" cy="3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0638-0FE2-525E-CA17-6021F371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04AC-D067-EDEC-904B-5F91B119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46005-FC7A-C3C6-4C18-61B69177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1" y="1245534"/>
            <a:ext cx="11430381" cy="46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2859-AE27-A390-124C-B8CFE6BE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A6B0-5CA2-DD86-C317-98EF7A44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2" y="1080135"/>
            <a:ext cx="11793196" cy="48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6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029D-28F8-F73E-D2B3-56E8AA5F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85F1-F4E8-73BD-586D-D8CBBE40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r>
              <a:rPr lang="en-US" dirty="0"/>
              <a:t>When we waste space in the heap, we call that fragmentation.</a:t>
            </a:r>
          </a:p>
          <a:p>
            <a:pPr lvl="1"/>
            <a:r>
              <a:rPr lang="en-US" dirty="0"/>
              <a:t>• A fragment is a wasted free block.</a:t>
            </a:r>
          </a:p>
          <a:p>
            <a:pPr lvl="1"/>
            <a:r>
              <a:rPr lang="en-US" dirty="0"/>
              <a:t>• Fragmentation is unavoidable.</a:t>
            </a:r>
          </a:p>
          <a:p>
            <a:r>
              <a:rPr lang="en-US" b="1" dirty="0"/>
              <a:t>Internal fragmentation</a:t>
            </a:r>
            <a:r>
              <a:rPr lang="en-US" dirty="0"/>
              <a:t> is due to overhead.</a:t>
            </a:r>
          </a:p>
          <a:p>
            <a:pPr lvl="1"/>
            <a:r>
              <a:rPr lang="en-US" dirty="0"/>
              <a:t>• Due to metadata and padding from byte alignment.</a:t>
            </a:r>
          </a:p>
          <a:p>
            <a:pPr lvl="1"/>
            <a:r>
              <a:rPr lang="en-US" dirty="0"/>
              <a:t>• A sunk cost: does not impact how we allocate future blocks</a:t>
            </a:r>
          </a:p>
          <a:p>
            <a:r>
              <a:rPr lang="en-US" b="1" dirty="0"/>
              <a:t>External fragmentation </a:t>
            </a:r>
            <a:r>
              <a:rPr lang="en-US" dirty="0"/>
              <a:t>is due to the order we allocate and free data.</a:t>
            </a:r>
          </a:p>
          <a:p>
            <a:pPr lvl="1"/>
            <a:r>
              <a:rPr lang="en-US" dirty="0"/>
              <a:t>• Freeing data creates gaps in the heap.</a:t>
            </a:r>
          </a:p>
          <a:p>
            <a:pPr lvl="1"/>
            <a:r>
              <a:rPr lang="en-US" dirty="0"/>
              <a:t>• Our allocator determines how well we use this data.</a:t>
            </a:r>
          </a:p>
        </p:txBody>
      </p:sp>
    </p:spTree>
    <p:extLst>
      <p:ext uri="{BB962C8B-B14F-4D97-AF65-F5344CB8AC3E}">
        <p14:creationId xmlns:p14="http://schemas.microsoft.com/office/powerpoint/2010/main" val="390363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4D5D-29AE-0A0D-27B0-814AAABF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Free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92BD-1460-F93E-CDED-6026B27C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7307"/>
          </a:xfrm>
        </p:spPr>
        <p:txBody>
          <a:bodyPr>
            <a:normAutofit/>
          </a:bodyPr>
          <a:lstStyle/>
          <a:p>
            <a:r>
              <a:rPr lang="en-US" dirty="0"/>
              <a:t>Three strategies for finding a spot to allocate a new block.</a:t>
            </a:r>
          </a:p>
          <a:p>
            <a:r>
              <a:rPr lang="en-US" dirty="0"/>
              <a:t>First Fit: Search from the first free block until we find a block that fits. </a:t>
            </a:r>
          </a:p>
          <a:p>
            <a:pPr lvl="1"/>
            <a:r>
              <a:rPr lang="en-US" dirty="0"/>
              <a:t>• Easy and straightforward.</a:t>
            </a:r>
          </a:p>
          <a:p>
            <a:pPr lvl="1"/>
            <a:r>
              <a:rPr lang="en-US" dirty="0"/>
              <a:t>• Leads to many tiny fragments near the beginning of the heap (slow searches).</a:t>
            </a:r>
          </a:p>
          <a:p>
            <a:r>
              <a:rPr lang="en-US" dirty="0"/>
              <a:t>Next Fit: Begin with first fit, but continue from last search location next time.</a:t>
            </a:r>
          </a:p>
          <a:p>
            <a:pPr lvl="1"/>
            <a:r>
              <a:rPr lang="en-US" dirty="0"/>
              <a:t>• Avoids the “early fragmentation” problem of first fit.</a:t>
            </a:r>
          </a:p>
          <a:p>
            <a:pPr lvl="1"/>
            <a:r>
              <a:rPr lang="en-US" dirty="0"/>
              <a:t>• Leads to greater overall fragmentation.</a:t>
            </a:r>
          </a:p>
          <a:p>
            <a:r>
              <a:rPr lang="en-US" dirty="0"/>
              <a:t>Best Fit: Search the entire list for the closest-to-correct fit block.</a:t>
            </a:r>
          </a:p>
          <a:p>
            <a:pPr lvl="1"/>
            <a:r>
              <a:rPr lang="en-US" dirty="0"/>
              <a:t>• Most likely to find a good fit; likely to minimize wasted space.</a:t>
            </a:r>
          </a:p>
          <a:p>
            <a:pPr lvl="1"/>
            <a:r>
              <a:rPr lang="en-US" dirty="0"/>
              <a:t>• Longer search per allocation; not guaranteed to minimize fragmentation.</a:t>
            </a:r>
          </a:p>
        </p:txBody>
      </p:sp>
    </p:spTree>
    <p:extLst>
      <p:ext uri="{BB962C8B-B14F-4D97-AF65-F5344CB8AC3E}">
        <p14:creationId xmlns:p14="http://schemas.microsoft.com/office/powerpoint/2010/main" val="506891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6397-445F-0B73-1CDB-31468BE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Free Blocks,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95C18-A511-0F1D-5E71-0A75F20E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4" y="1593925"/>
            <a:ext cx="11384931" cy="49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6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DCD98-79DF-6D11-89CA-F29844CF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8" y="1269945"/>
            <a:ext cx="11921383" cy="54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619E-E249-171C-9DB3-0D40945E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and Used Block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F7B5-D1BF-3FA5-DFEC-284041C0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22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 to know whether a block is used, and how big it is.</a:t>
            </a:r>
          </a:p>
          <a:p>
            <a:pPr lvl="1"/>
            <a:r>
              <a:rPr lang="en-US" dirty="0"/>
              <a:t>• Common strategy: include block size and used bit U as metadata.</a:t>
            </a:r>
          </a:p>
          <a:p>
            <a:pPr lvl="1"/>
            <a:r>
              <a:rPr lang="en-US" dirty="0"/>
              <a:t>• The metadata is at the start of the block, before the payload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the block size is always even, then the lowest bit of the size is never used.</a:t>
            </a:r>
          </a:p>
          <a:p>
            <a:pPr lvl="1"/>
            <a:r>
              <a:rPr lang="en-US" dirty="0"/>
              <a:t>• We can use it for something else.</a:t>
            </a:r>
          </a:p>
          <a:p>
            <a:pPr lvl="1"/>
            <a:r>
              <a:rPr lang="en-US" dirty="0"/>
              <a:t>• Specifically, we can use it to store bit U (whether the block is used).</a:t>
            </a:r>
          </a:p>
          <a:p>
            <a:r>
              <a:rPr lang="en-US" dirty="0"/>
              <a:t>Knowing block size and used bit makes it easy to free memory.</a:t>
            </a:r>
          </a:p>
          <a:p>
            <a:pPr lvl="1"/>
            <a:r>
              <a:rPr lang="en-US" dirty="0"/>
              <a:t>• We know how much to free and whether we are allowed to free it.</a:t>
            </a:r>
          </a:p>
          <a:p>
            <a:pPr marL="0" indent="0">
              <a:buNone/>
            </a:pPr>
            <a:r>
              <a:rPr lang="en-US" dirty="0"/>
              <a:t>Optionally, we can include the (Size | U) at the end of each block as well.</a:t>
            </a:r>
          </a:p>
          <a:p>
            <a:pPr lvl="1"/>
            <a:r>
              <a:rPr lang="en-US" dirty="0"/>
              <a:t>• Allows bi-directional searches (and makes it easier to merge consecutive blocks).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C447-A049-9A83-A226-402FAEE5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3079328"/>
            <a:ext cx="10220325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208EA-165C-36C6-A249-C4CDE9EC9703}"/>
              </a:ext>
            </a:extLst>
          </p:cNvPr>
          <p:cNvSpPr txBox="1"/>
          <p:nvPr/>
        </p:nvSpPr>
        <p:spPr>
          <a:xfrm>
            <a:off x="111095" y="6415755"/>
            <a:ext cx="344395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 returns to a pointer to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A72B17-7210-B258-CC16-10DECF0148B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33073" y="3555050"/>
            <a:ext cx="149551" cy="286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0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1BC1AD-D5D2-FB5F-02F8-BF426DAB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" y="1458261"/>
            <a:ext cx="11553914" cy="41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7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989C-F598-8B6B-8C1A-DBA154A9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CA01-EEE3-5575-1787-FD75EB5C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strategies for maintaining and locating free blocks.</a:t>
            </a:r>
          </a:p>
          <a:p>
            <a:r>
              <a:rPr lang="en-US" dirty="0"/>
              <a:t>Implicit List: use block sizes to search blocks for a free block.</a:t>
            </a:r>
          </a:p>
          <a:p>
            <a:r>
              <a:rPr lang="en-US" dirty="0"/>
              <a:t>Explicit List: each free block has a pointer to the next free block.</a:t>
            </a:r>
          </a:p>
          <a:p>
            <a:r>
              <a:rPr lang="en-US" dirty="0"/>
              <a:t>Segregated List: multiple explicit lists, categorized by size.</a:t>
            </a:r>
          </a:p>
          <a:p>
            <a:r>
              <a:rPr lang="en-US" dirty="0"/>
              <a:t>Sorted by Size: balanced tree with pointers struct used to quickly locate</a:t>
            </a:r>
          </a:p>
          <a:p>
            <a:r>
              <a:rPr lang="en-US" dirty="0"/>
              <a:t>blocks of the best size.</a:t>
            </a:r>
          </a:p>
        </p:txBody>
      </p:sp>
    </p:spTree>
    <p:extLst>
      <p:ext uri="{BB962C8B-B14F-4D97-AF65-F5344CB8AC3E}">
        <p14:creationId xmlns:p14="http://schemas.microsoft.com/office/powerpoint/2010/main" val="181135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2CAD-68E5-C3ED-4DA6-FEFE5A4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BE54-CD89-83AC-0F58-21C29709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011680"/>
            <a:ext cx="10753725" cy="3766185"/>
          </a:xfrm>
        </p:spPr>
        <p:txBody>
          <a:bodyPr/>
          <a:lstStyle/>
          <a:p>
            <a:r>
              <a:rPr lang="en-US" dirty="0"/>
              <a:t>Dynamic memory appears as if it is created/destroyed on request. </a:t>
            </a:r>
          </a:p>
          <a:p>
            <a:pPr lvl="1"/>
            <a:r>
              <a:rPr lang="en-US" dirty="0"/>
              <a:t>• Dynamic memory allocation is the process of reserving memory with a heap.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F0DCB-28BC-EC6A-D5DE-A6BCCB2E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57" y="2777384"/>
            <a:ext cx="10887342" cy="34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2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E97F-ADCB-741C-02EB-944899D3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49" y="-163325"/>
            <a:ext cx="10772775" cy="1658198"/>
          </a:xfrm>
        </p:spPr>
        <p:txBody>
          <a:bodyPr/>
          <a:lstStyle/>
          <a:p>
            <a:r>
              <a:rPr lang="en-US" dirty="0"/>
              <a:t>Implicit Free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BC5A-D7C3-9520-AC54-F713C99E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106253"/>
            <a:ext cx="10753725" cy="46454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implicit free list searches the blocks by counting the size of each.</a:t>
            </a:r>
          </a:p>
          <a:p>
            <a:endParaRPr lang="en-US" dirty="0"/>
          </a:p>
          <a:p>
            <a:r>
              <a:rPr lang="en-US" dirty="0"/>
              <a:t>Each block starts with the block size.</a:t>
            </a:r>
          </a:p>
          <a:p>
            <a:r>
              <a:rPr lang="en-US" dirty="0"/>
              <a:t>The used blocks are odd numbers which don’t match the actual size.</a:t>
            </a:r>
          </a:p>
          <a:p>
            <a:pPr lvl="1"/>
            <a:r>
              <a:rPr lang="en-US" dirty="0"/>
              <a:t>• The actual size is (size &amp; ~1).</a:t>
            </a:r>
          </a:p>
          <a:p>
            <a:pPr lvl="1"/>
            <a:r>
              <a:rPr lang="en-US" dirty="0"/>
              <a:t>• The extra one just shows that it is a used block. </a:t>
            </a:r>
          </a:p>
          <a:p>
            <a:r>
              <a:rPr lang="en-US" dirty="0"/>
              <a:t>Suppose we want to allocate a block of size 3. Start from the beginning.</a:t>
            </a:r>
          </a:p>
          <a:p>
            <a:r>
              <a:rPr lang="en-US" dirty="0"/>
              <a:t>• Size = 3 – 1 = 2; skip to index 2.</a:t>
            </a:r>
          </a:p>
          <a:p>
            <a:r>
              <a:rPr lang="en-US" dirty="0"/>
              <a:t>• Size = 2 (unused; too small); skip to index 4.</a:t>
            </a:r>
          </a:p>
          <a:p>
            <a:r>
              <a:rPr lang="en-US" dirty="0"/>
              <a:t>• Size = 3 – 1 = 2; skip to index 6.</a:t>
            </a:r>
          </a:p>
          <a:p>
            <a:r>
              <a:rPr lang="en-US" dirty="0"/>
              <a:t>• Size = 4 (unused; good size).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0BED1-FDBE-6AF6-98F0-1961CBF9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9" y="1466838"/>
            <a:ext cx="11284721" cy="421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7D6D0-BB07-1360-5AF1-109FD8E1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25" y="5568891"/>
            <a:ext cx="71342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22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E047-61D8-0BC0-E603-43326C2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1A6-F8CD-EFD7-C388-DF71CF2F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3236-44BB-566F-CF90-DC55EC2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Free List, freeing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883D-C6C2-A6AA-2B2E-882EB899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case:</a:t>
            </a:r>
          </a:p>
          <a:p>
            <a:endParaRPr lang="en-US" dirty="0"/>
          </a:p>
          <a:p>
            <a:r>
              <a:rPr lang="en-US" dirty="0"/>
              <a:t>We now call free(A);</a:t>
            </a:r>
          </a:p>
          <a:p>
            <a:endParaRPr lang="en-US" dirty="0"/>
          </a:p>
          <a:p>
            <a:r>
              <a:rPr lang="en-US" dirty="0"/>
              <a:t>Block A is now free, leaving three free blocks spanning 10 words.</a:t>
            </a:r>
          </a:p>
          <a:p>
            <a:pPr lvl="1"/>
            <a:r>
              <a:rPr lang="en-US" dirty="0"/>
              <a:t>• Great, but could we allocate a block of size 5 now?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F5F64-2337-A484-C08B-774C5BB3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9" y="2377067"/>
            <a:ext cx="1016317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6E72F-D548-005F-7CCE-D481D3E6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9" y="3457171"/>
            <a:ext cx="10153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2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3236-44BB-566F-CF90-DC55EC2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Free List, freeing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883D-C6C2-A6AA-2B2E-882EB899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55834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the following case:</a:t>
            </a:r>
          </a:p>
          <a:p>
            <a:endParaRPr lang="en-US" dirty="0"/>
          </a:p>
          <a:p>
            <a:r>
              <a:rPr lang="en-US" dirty="0"/>
              <a:t>We now call free(A);</a:t>
            </a:r>
          </a:p>
          <a:p>
            <a:endParaRPr lang="en-US" dirty="0"/>
          </a:p>
          <a:p>
            <a:r>
              <a:rPr lang="en-US" dirty="0"/>
              <a:t>Block A is now free, leaving three free blocks spanning 10 words.</a:t>
            </a:r>
          </a:p>
          <a:p>
            <a:pPr lvl="1"/>
            <a:r>
              <a:rPr lang="en-US" dirty="0"/>
              <a:t>• Great, but could we allocate a block of size 5 now?</a:t>
            </a:r>
          </a:p>
          <a:p>
            <a:pPr lvl="1"/>
            <a:r>
              <a:rPr lang="en-US" dirty="0"/>
              <a:t>Simply freeing a block may not be enough!</a:t>
            </a:r>
          </a:p>
          <a:p>
            <a:pPr lvl="1"/>
            <a:r>
              <a:rPr lang="en-US" dirty="0"/>
              <a:t>• We should merge – or </a:t>
            </a:r>
            <a:r>
              <a:rPr lang="en-US" b="1" dirty="0"/>
              <a:t>coalesce</a:t>
            </a:r>
            <a:r>
              <a:rPr lang="en-US" dirty="0"/>
              <a:t> – neighboring free blocks to make the best use of them.</a:t>
            </a:r>
          </a:p>
          <a:p>
            <a:pPr lvl="1"/>
            <a:r>
              <a:rPr lang="en-US" dirty="0"/>
              <a:t>• Coalescing takes place after freeing a block, and only if one or both neighbors are free.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F5F64-2337-A484-C08B-774C5BB3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9" y="2377067"/>
            <a:ext cx="1016317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6E72F-D548-005F-7CCE-D481D3E6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9" y="3457171"/>
            <a:ext cx="10153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FE568-618F-3469-ACFD-E8A577DD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9" y="5778425"/>
            <a:ext cx="10134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01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744A-1333-C6F4-3021-A7ADB6C7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Coalescing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1DFB-E2C7-AC6F-BDD9-AF4FBD23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Coalescing adjacent Free Blocks</a:t>
            </a:r>
          </a:p>
          <a:p>
            <a:pPr lvl="1"/>
            <a:r>
              <a:rPr lang="en-US" dirty="0"/>
              <a:t>We can put a size on both ends of a block allowing us to check backwards easy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6C98A-1244-51EF-6FA2-338DDED7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10" y="2826724"/>
            <a:ext cx="7669895" cy="39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88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CEF4-A33A-498F-674D-31D11CAC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Free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8996-05BD-B95A-0C10-FCA40E2A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explicit free list searches blocks one by one like the implicit list.</a:t>
            </a:r>
          </a:p>
          <a:p>
            <a:pPr lvl="1"/>
            <a:r>
              <a:rPr lang="en-US" dirty="0"/>
              <a:t>• However, it speeds things up using by using pointers </a:t>
            </a:r>
            <a:r>
              <a:rPr lang="en-US" b="1" dirty="0"/>
              <a:t>to the next free block.</a:t>
            </a:r>
          </a:p>
          <a:p>
            <a:pPr lvl="1"/>
            <a:r>
              <a:rPr lang="en-US" dirty="0"/>
              <a:t>• This saves time on arithmetic.</a:t>
            </a:r>
          </a:p>
          <a:p>
            <a:pPr lvl="1"/>
            <a:r>
              <a:rPr lang="en-US" dirty="0"/>
              <a:t>• More importantly, it lest us skip past used blocks.</a:t>
            </a:r>
          </a:p>
          <a:p>
            <a:pPr lvl="1"/>
            <a:r>
              <a:rPr lang="en-US" dirty="0"/>
              <a:t>• We can use two pointers per block to create a bidirectional list (for coalescing).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F6DE1-D425-9FEE-D06E-CCEDD3E7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" y="4449459"/>
            <a:ext cx="11429999" cy="10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4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EF17C-62D6-6EB3-F465-994E8691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55" y="297441"/>
            <a:ext cx="7092373" cy="3598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EDEDB-3729-87BE-4459-806C570E3CC6}"/>
              </a:ext>
            </a:extLst>
          </p:cNvPr>
          <p:cNvSpPr txBox="1"/>
          <p:nvPr/>
        </p:nvSpPr>
        <p:spPr>
          <a:xfrm>
            <a:off x="3733994" y="4214799"/>
            <a:ext cx="756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Maintain list(s) of free blocks, not all blocks</a:t>
            </a:r>
          </a:p>
        </p:txBody>
      </p:sp>
    </p:spTree>
    <p:extLst>
      <p:ext uri="{BB962C8B-B14F-4D97-AF65-F5344CB8AC3E}">
        <p14:creationId xmlns:p14="http://schemas.microsoft.com/office/powerpoint/2010/main" val="2800525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4D39-2D0C-E407-F351-C0DD5C03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D6AE-6175-101A-2561-A862E1D4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D1FA-8240-11C9-62FD-48F19277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233A-5AF6-7B62-21EC-F602F1EF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languages (Java, Python, </a:t>
            </a:r>
            <a:r>
              <a:rPr lang="en-US" dirty="0" err="1"/>
              <a:t>etc</a:t>
            </a:r>
            <a:r>
              <a:rPr lang="en-US" dirty="0"/>
              <a:t>) have automatic garbage collection.</a:t>
            </a:r>
          </a:p>
          <a:p>
            <a:pPr lvl="1"/>
            <a:r>
              <a:rPr lang="en-US" dirty="0"/>
              <a:t>• They free memory if it is not being used.</a:t>
            </a:r>
          </a:p>
          <a:p>
            <a:r>
              <a:rPr lang="en-US" dirty="0"/>
              <a:t>Keep track of all pointers in use accessible from root pointers</a:t>
            </a:r>
          </a:p>
          <a:p>
            <a:r>
              <a:rPr lang="en-US" dirty="0"/>
              <a:t>Mark-and-sweep algorithm (McCarthy, 1960)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7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3F81-8230-2C5B-1D2C-3FD0919F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82" y="145279"/>
            <a:ext cx="11699193" cy="2012452"/>
          </a:xfrm>
        </p:spPr>
        <p:txBody>
          <a:bodyPr/>
          <a:lstStyle/>
          <a:p>
            <a:r>
              <a:rPr lang="en-US" dirty="0"/>
              <a:t>Mark-and-sweep algorithm (McCarthy, 1960)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1DCD0-8490-6229-2D97-49B47722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34" y="1429314"/>
            <a:ext cx="9874041" cy="50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E08-5A34-C5DA-502D-6C5D1AC1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4B77-24E0-3001-206C-99398D29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r>
              <a:rPr lang="en-US" dirty="0"/>
              <a:t>What happens when our program wants memory on-the-fly?</a:t>
            </a:r>
          </a:p>
          <a:p>
            <a:pPr lvl="1"/>
            <a:r>
              <a:rPr lang="en-US" dirty="0"/>
              <a:t>• We would use malloc() to request memory to be allocated for us.</a:t>
            </a:r>
          </a:p>
          <a:p>
            <a:pPr lvl="1"/>
            <a:r>
              <a:rPr lang="en-US" dirty="0"/>
              <a:t>• Where does malloc() memory come from?</a:t>
            </a:r>
          </a:p>
          <a:p>
            <a:r>
              <a:rPr lang="en-US" dirty="0"/>
              <a:t>The malloc() command doesn’t really create</a:t>
            </a:r>
          </a:p>
          <a:p>
            <a:r>
              <a:rPr lang="en-US" dirty="0"/>
              <a:t>new memory.</a:t>
            </a:r>
          </a:p>
          <a:p>
            <a:pPr lvl="1"/>
            <a:r>
              <a:rPr lang="en-US" dirty="0"/>
              <a:t>• It allocates new memory from an existing</a:t>
            </a:r>
          </a:p>
          <a:p>
            <a:pPr lvl="1"/>
            <a:r>
              <a:rPr lang="en-US" dirty="0"/>
              <a:t>virtual page.</a:t>
            </a:r>
          </a:p>
          <a:p>
            <a:pPr lvl="1"/>
            <a:r>
              <a:rPr lang="en-US" dirty="0"/>
              <a:t>• The memory is stored in a portion of the</a:t>
            </a:r>
          </a:p>
          <a:p>
            <a:pPr lvl="1"/>
            <a:r>
              <a:rPr lang="en-US" dirty="0"/>
              <a:t>process space called the heap.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156F1-E2FD-DFB6-5D29-C608640D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892" y="780783"/>
            <a:ext cx="2609850" cy="54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71BBC-8F62-B4DA-84EA-B0211E34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42" y="3074565"/>
            <a:ext cx="2724150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282BF-2E2E-D839-F326-ACA0FF337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967" y="4322074"/>
            <a:ext cx="2447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78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8CCC-8F0B-1B95-D7EA-8D6CD4B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DD81-06AE-0868-0536-EC84D98E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Finish reading 9.9-9.10.</a:t>
            </a:r>
          </a:p>
          <a:p>
            <a:r>
              <a:rPr lang="en-US" dirty="0"/>
              <a:t>• Start reading 8.1-8.4 (Exceptional Flow and Processes).</a:t>
            </a:r>
          </a:p>
          <a:p>
            <a:r>
              <a:rPr lang="en-US" dirty="0"/>
              <a:t>• The second project will be announced towards the end of the week.</a:t>
            </a:r>
          </a:p>
        </p:txBody>
      </p:sp>
    </p:spTree>
    <p:extLst>
      <p:ext uri="{BB962C8B-B14F-4D97-AF65-F5344CB8AC3E}">
        <p14:creationId xmlns:p14="http://schemas.microsoft.com/office/powerpoint/2010/main" val="4462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F713-D90B-2FD1-4D11-7B1BFBDC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5E02-6CCB-A6A8-6F5E-B9DE13FE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heap is part of the process’s memory.</a:t>
            </a:r>
          </a:p>
          <a:p>
            <a:pPr lvl="1"/>
            <a:r>
              <a:rPr lang="en-US" b="1" dirty="0"/>
              <a:t>The heap begins unused and unallocated.</a:t>
            </a:r>
          </a:p>
          <a:p>
            <a:r>
              <a:rPr lang="en-US" dirty="0"/>
              <a:t>Some of memory is controlled by hardware and the kernel.</a:t>
            </a:r>
          </a:p>
          <a:p>
            <a:r>
              <a:rPr lang="en-US" dirty="0"/>
              <a:t>However, we control how heap memory is used!</a:t>
            </a:r>
          </a:p>
        </p:txBody>
      </p:sp>
    </p:spTree>
    <p:extLst>
      <p:ext uri="{BB962C8B-B14F-4D97-AF65-F5344CB8AC3E}">
        <p14:creationId xmlns:p14="http://schemas.microsoft.com/office/powerpoint/2010/main" val="19391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9946-ADFE-BE38-1218-5742375F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2BC1-07F1-68C0-3E2A-740A495C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heap begins as a huge, unused chunk of memory.</a:t>
            </a:r>
          </a:p>
          <a:p>
            <a:pPr lvl="1"/>
            <a:r>
              <a:rPr lang="en-US" dirty="0"/>
              <a:t>• Our own code (and C libraries) decide how this memory is used.</a:t>
            </a:r>
          </a:p>
          <a:p>
            <a:pPr lvl="1"/>
            <a:r>
              <a:rPr lang="en-US" dirty="0"/>
              <a:t>• Typically, allocation starts at the bottom of the heap and works upwards.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95A0A-E772-25F4-65E1-45E53D1A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04" y="3162935"/>
            <a:ext cx="42386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25B6-6414-234A-4805-5EB143CA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vs True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5228-893B-8D0B-AD4D-542DE56A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code:</a:t>
            </a:r>
          </a:p>
          <a:p>
            <a:pPr lvl="1"/>
            <a:r>
              <a:rPr lang="en-US" dirty="0"/>
              <a:t>• malloc() and free() look like they are creating and destroying memory.</a:t>
            </a:r>
          </a:p>
          <a:p>
            <a:r>
              <a:rPr lang="en-US" dirty="0"/>
              <a:t>In reality:</a:t>
            </a:r>
          </a:p>
          <a:p>
            <a:pPr lvl="1"/>
            <a:r>
              <a:rPr lang="en-US" dirty="0"/>
              <a:t>• These calls are reserving pieces of memory which are already available.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BE7E7-0ED5-045E-923C-144879F6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2" y="4596765"/>
            <a:ext cx="7315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8720-1D4F-0D35-C724-01D54F99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Memory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07BD-362E-01BB-E2BE-5C788EAEE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Allocated (reserved) blocks are said to be used.</a:t>
            </a:r>
          </a:p>
          <a:p>
            <a:r>
              <a:rPr lang="en-US" dirty="0"/>
              <a:t>Unallocated blocks are free.</a:t>
            </a:r>
          </a:p>
          <a:p>
            <a:r>
              <a:rPr lang="en-US" dirty="0"/>
              <a:t>The malloc() and free() used in C are an example of an </a:t>
            </a:r>
            <a:r>
              <a:rPr lang="en-US" b="1" dirty="0"/>
              <a:t>explicit allocator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 languages will use an </a:t>
            </a:r>
            <a:r>
              <a:rPr lang="en-US" b="1" dirty="0"/>
              <a:t>implicit allocator </a:t>
            </a:r>
            <a:r>
              <a:rPr lang="en-US" dirty="0"/>
              <a:t>for internal management.</a:t>
            </a:r>
          </a:p>
          <a:p>
            <a:r>
              <a:rPr lang="en-US" dirty="0"/>
              <a:t>A subsystem which automatically frees unused memory is a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588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FE2B-5F8E-10CC-F046-3A0712B9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Dynamic Memory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EF88-8081-B29D-620F-D7E066D2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dynamic memory allocator:</a:t>
            </a:r>
          </a:p>
          <a:p>
            <a:pPr lvl="1"/>
            <a:r>
              <a:rPr lang="en-US" dirty="0"/>
              <a:t>• To allocate or deallocate blocks of memory on request.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• Allocation must take place on request, in a timely manner.</a:t>
            </a:r>
          </a:p>
          <a:p>
            <a:pPr lvl="1"/>
            <a:r>
              <a:rPr lang="en-US" dirty="0"/>
              <a:t>• Memory allocated must be from within the heap.</a:t>
            </a:r>
          </a:p>
          <a:p>
            <a:pPr lvl="1"/>
            <a:r>
              <a:rPr lang="en-US" dirty="0"/>
              <a:t>• Memory cannot be allocated a second time if it is already in use.</a:t>
            </a:r>
          </a:p>
          <a:p>
            <a:pPr lvl="1"/>
            <a:r>
              <a:rPr lang="en-US" dirty="0"/>
              <a:t>• Memory cannot be deallocated if it is not in use.</a:t>
            </a:r>
          </a:p>
          <a:p>
            <a:pPr lvl="1"/>
            <a:r>
              <a:rPr lang="en-US" dirty="0"/>
              <a:t>• Allocated memory cannot be moved once allocated.</a:t>
            </a:r>
          </a:p>
        </p:txBody>
      </p:sp>
    </p:spTree>
    <p:extLst>
      <p:ext uri="{BB962C8B-B14F-4D97-AF65-F5344CB8AC3E}">
        <p14:creationId xmlns:p14="http://schemas.microsoft.com/office/powerpoint/2010/main" val="40514974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156</TotalTime>
  <Words>1655</Words>
  <Application>Microsoft Office PowerPoint</Application>
  <PresentationFormat>Widescreen</PresentationFormat>
  <Paragraphs>175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 Light</vt:lpstr>
      <vt:lpstr>Metropolitan</vt:lpstr>
      <vt:lpstr>Dynamic Memory</vt:lpstr>
      <vt:lpstr>Assignments</vt:lpstr>
      <vt:lpstr>Dynamic Memory</vt:lpstr>
      <vt:lpstr>Heap and malloc</vt:lpstr>
      <vt:lpstr>Heap</vt:lpstr>
      <vt:lpstr>Heap Usage</vt:lpstr>
      <vt:lpstr>C Code vs True Picture</vt:lpstr>
      <vt:lpstr>Using Dynamic Memory in a Program</vt:lpstr>
      <vt:lpstr>Designing a Dynamic Memory Allocator</vt:lpstr>
      <vt:lpstr>Dynamic Memory Allocator Design Principles</vt:lpstr>
      <vt:lpstr>Dynamic Memory Allocator Design Goals</vt:lpstr>
      <vt:lpstr>Sequential Allocator</vt:lpstr>
      <vt:lpstr>Sequential Allocator</vt:lpstr>
      <vt:lpstr>Sequential Allocator</vt:lpstr>
      <vt:lpstr>Sequential Allocator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Fragmentation</vt:lpstr>
      <vt:lpstr>Finding Free Blocks</vt:lpstr>
      <vt:lpstr>Finding Free Blocks, example</vt:lpstr>
      <vt:lpstr>PowerPoint Presentation</vt:lpstr>
      <vt:lpstr>Free and Used Block Integrity</vt:lpstr>
      <vt:lpstr>PowerPoint Presentation</vt:lpstr>
      <vt:lpstr>Maintaining Blocks</vt:lpstr>
      <vt:lpstr>Implicit Free List</vt:lpstr>
      <vt:lpstr>Handout</vt:lpstr>
      <vt:lpstr>Implicit Free List, freeing</vt:lpstr>
      <vt:lpstr>Implicit Free List, freeing</vt:lpstr>
      <vt:lpstr>Bidirectional Coalescing</vt:lpstr>
      <vt:lpstr>Explicit Free List</vt:lpstr>
      <vt:lpstr>PowerPoint Presentation</vt:lpstr>
      <vt:lpstr>Handout</vt:lpstr>
      <vt:lpstr>Garbage Collection</vt:lpstr>
      <vt:lpstr>Mark-and-sweep algorithm (McCarthy, 1960)</vt:lpstr>
      <vt:lpstr>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</dc:title>
  <dc:creator>naghma iqbal</dc:creator>
  <cp:lastModifiedBy>naghma iqbal</cp:lastModifiedBy>
  <cp:revision>15</cp:revision>
  <dcterms:created xsi:type="dcterms:W3CDTF">2023-09-09T13:54:29Z</dcterms:created>
  <dcterms:modified xsi:type="dcterms:W3CDTF">2025-02-12T18:46:54Z</dcterms:modified>
</cp:coreProperties>
</file>