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9" r:id="rId4"/>
  </p:sldMasterIdLst>
  <p:notesMasterIdLst>
    <p:notesMasterId r:id="rId16"/>
  </p:notesMasterIdLst>
  <p:sldIdLst>
    <p:sldId id="256" r:id="rId5"/>
    <p:sldId id="257" r:id="rId6"/>
    <p:sldId id="258" r:id="rId7"/>
    <p:sldId id="269" r:id="rId8"/>
    <p:sldId id="270" r:id="rId9"/>
    <p:sldId id="271" r:id="rId10"/>
    <p:sldId id="272" r:id="rId11"/>
    <p:sldId id="273" r:id="rId12"/>
    <p:sldId id="274" r:id="rId13"/>
    <p:sldId id="266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10DD04A-22F1-4E53-A1C3-DEA92C7337DC}" v="12" dt="2022-01-11T17:22:59.5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564"/>
  </p:normalViewPr>
  <p:slideViewPr>
    <p:cSldViewPr snapToGrid="0" snapToObjects="1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uan Hamid" userId="S::tn220771@dal.ca::00466d0b-6e51-4a90-915d-fbf30528afc3" providerId="AD" clId="Web-{410DD04A-22F1-4E53-A1C3-DEA92C7337DC}"/>
    <pc:docChg chg="modSld">
      <pc:chgData name="Tuan Hamid" userId="S::tn220771@dal.ca::00466d0b-6e51-4a90-915d-fbf30528afc3" providerId="AD" clId="Web-{410DD04A-22F1-4E53-A1C3-DEA92C7337DC}" dt="2022-01-11T17:22:58.344" v="9" actId="20577"/>
      <pc:docMkLst>
        <pc:docMk/>
      </pc:docMkLst>
      <pc:sldChg chg="modSp">
        <pc:chgData name="Tuan Hamid" userId="S::tn220771@dal.ca::00466d0b-6e51-4a90-915d-fbf30528afc3" providerId="AD" clId="Web-{410DD04A-22F1-4E53-A1C3-DEA92C7337DC}" dt="2022-01-11T17:19:42.154" v="1" actId="20577"/>
        <pc:sldMkLst>
          <pc:docMk/>
          <pc:sldMk cId="1734952580" sldId="257"/>
        </pc:sldMkLst>
        <pc:spChg chg="mod">
          <ac:chgData name="Tuan Hamid" userId="S::tn220771@dal.ca::00466d0b-6e51-4a90-915d-fbf30528afc3" providerId="AD" clId="Web-{410DD04A-22F1-4E53-A1C3-DEA92C7337DC}" dt="2022-01-11T17:19:42.154" v="1" actId="20577"/>
          <ac:spMkLst>
            <pc:docMk/>
            <pc:sldMk cId="1734952580" sldId="257"/>
            <ac:spMk id="70" creationId="{175748FD-02D4-684E-A7DF-1D99F7F0DF6A}"/>
          </ac:spMkLst>
        </pc:spChg>
      </pc:sldChg>
      <pc:sldChg chg="modSp">
        <pc:chgData name="Tuan Hamid" userId="S::tn220771@dal.ca::00466d0b-6e51-4a90-915d-fbf30528afc3" providerId="AD" clId="Web-{410DD04A-22F1-4E53-A1C3-DEA92C7337DC}" dt="2022-01-11T17:22:58.344" v="9" actId="20577"/>
        <pc:sldMkLst>
          <pc:docMk/>
          <pc:sldMk cId="2335181121" sldId="258"/>
        </pc:sldMkLst>
        <pc:spChg chg="mod">
          <ac:chgData name="Tuan Hamid" userId="S::tn220771@dal.ca::00466d0b-6e51-4a90-915d-fbf30528afc3" providerId="AD" clId="Web-{410DD04A-22F1-4E53-A1C3-DEA92C7337DC}" dt="2022-01-11T17:22:58.344" v="9" actId="20577"/>
          <ac:spMkLst>
            <pc:docMk/>
            <pc:sldMk cId="2335181121" sldId="258"/>
            <ac:spMk id="2" creationId="{D53770FC-23A0-F945-9F3A-9604905E8AC5}"/>
          </ac:spMkLst>
        </pc:spChg>
        <pc:spChg chg="mod">
          <ac:chgData name="Tuan Hamid" userId="S::tn220771@dal.ca::00466d0b-6e51-4a90-915d-fbf30528afc3" providerId="AD" clId="Web-{410DD04A-22F1-4E53-A1C3-DEA92C7337DC}" dt="2022-01-11T17:20:31.764" v="7" actId="20577"/>
          <ac:spMkLst>
            <pc:docMk/>
            <pc:sldMk cId="2335181121" sldId="258"/>
            <ac:spMk id="15" creationId="{6DD90DDC-C728-5944-990D-A1031A7CE2D9}"/>
          </ac:spMkLst>
        </pc:spChg>
      </pc:sldChg>
      <pc:sldChg chg="modSp">
        <pc:chgData name="Tuan Hamid" userId="S::tn220771@dal.ca::00466d0b-6e51-4a90-915d-fbf30528afc3" providerId="AD" clId="Web-{410DD04A-22F1-4E53-A1C3-DEA92C7337DC}" dt="2022-01-11T17:22:29.828" v="8" actId="20577"/>
        <pc:sldMkLst>
          <pc:docMk/>
          <pc:sldMk cId="2451944503" sldId="265"/>
        </pc:sldMkLst>
        <pc:spChg chg="mod">
          <ac:chgData name="Tuan Hamid" userId="S::tn220771@dal.ca::00466d0b-6e51-4a90-915d-fbf30528afc3" providerId="AD" clId="Web-{410DD04A-22F1-4E53-A1C3-DEA92C7337DC}" dt="2022-01-11T17:22:29.828" v="8" actId="20577"/>
          <ac:spMkLst>
            <pc:docMk/>
            <pc:sldMk cId="2451944503" sldId="265"/>
            <ac:spMk id="2" creationId="{D53770FC-23A0-F945-9F3A-9604905E8AC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93D0A9-8371-F944-8FE3-028F36F7D68A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FD0036-17BF-A544-9673-E92EC248F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963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FD0036-17BF-A544-9673-E92EC248F71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386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 title="Page Number Shape">
            <a:extLst>
              <a:ext uri="{FF2B5EF4-FFF2-40B4-BE49-F238E27FC236}">
                <a16:creationId xmlns:a16="http://schemas.microsoft.com/office/drawing/2014/main" id="{DD4C4B28-6B4B-4445-8535-F516D74E4AA9}"/>
              </a:ext>
            </a:extLst>
          </p:cNvPr>
          <p:cNvSpPr/>
          <p:nvPr/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2" name="Straight Connector 11" title="Verticle Rule Line">
            <a:extLst>
              <a:ext uri="{FF2B5EF4-FFF2-40B4-BE49-F238E27FC236}">
                <a16:creationId xmlns:a16="http://schemas.microsoft.com/office/drawing/2014/main" id="{0CB1C732-7193-4253-8746-850D090A6B4E}"/>
              </a:ext>
            </a:extLst>
          </p:cNvPr>
          <p:cNvCxnSpPr>
            <a:cxnSpLocks/>
          </p:cNvCxnSpPr>
          <p:nvPr/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03AA199-952B-427F-A5BE-B97D25FD0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2" y="1143000"/>
            <a:ext cx="6720840" cy="3730752"/>
          </a:xfrm>
        </p:spPr>
        <p:txBody>
          <a:bodyPr anchor="t">
            <a:normAutofit/>
          </a:bodyPr>
          <a:lstStyle>
            <a:lvl1pPr algn="l"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1AA393-A876-475F-A05B-1CCAB6C1F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5010912"/>
            <a:ext cx="6720840" cy="704088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95621-D631-4F31-AEEF-C8574E50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86356" y="6007608"/>
            <a:ext cx="3143643" cy="365125"/>
          </a:xfrm>
        </p:spPr>
        <p:txBody>
          <a:bodyPr/>
          <a:lstStyle/>
          <a:p>
            <a:fld id="{53BEF823-48A5-43FC-BE03-E79964288B41}" type="datetimeFigureOut">
              <a:rPr lang="en-US" smtClean="0"/>
              <a:t>2/28/2022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EE125-77AD-4E23-AFB7-C5CFDEACA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8991" y="6007608"/>
            <a:ext cx="672083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69682-B530-4F52-87B9-39464A093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6693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9FCF-ACDF-495D-ACFA-15FCAC9EA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3786E3-AB17-427E-8EF8-7FCB671A1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33B4E9-7A16-448C-8BE6-B14941A34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2/28/2022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9212F5-5835-49FF-836F-5E3008A0E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9D492B-E5EE-4D24-A087-57D739CFA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801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31E395-94BD-4E79-8E42-9CD4EB33CA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75542" y="758952"/>
            <a:ext cx="2954458" cy="498600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9AA8A4-66BC-4E80-ABE3-F533F82B8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8952" y="758952"/>
            <a:ext cx="7407586" cy="49860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DA4EA6-6A1A-48ED-9D79-A438561C7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2/28/2022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49B2BA-9250-4EBF-8820-10BDA5C1C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914475-55F3-4C46-BAE2-E4D93E9E3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647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351BD-5252-4168-A69E-C6864AE29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48EEE-19C9-493B-836D-73B9E4A0B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FA6BFE-11ED-4FB4-9F65-508B5B0F0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2/28/2022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0F536E-BEFF-4E0D-B4EC-39DE28C67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EE02AF-6FE1-4972-BD48-A82499AD6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379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452EE-D9FC-4E51-9BFF-141F91923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051" y="2414016"/>
            <a:ext cx="10666949" cy="3099816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086C4-4949-4E7A-A182-6709496A1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1389888"/>
            <a:ext cx="10671048" cy="822960"/>
          </a:xfrm>
        </p:spPr>
        <p:txBody>
          <a:bodyPr anchor="ctr">
            <a:normAutofit/>
          </a:bodyPr>
          <a:lstStyle>
            <a:lvl1pPr marL="0" indent="0">
              <a:buNone/>
              <a:defRPr sz="20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12BC88-6A2B-4851-9568-23A4B74D9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2/28/2022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82CFE5-65C3-4F46-9141-464545594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1B390-4E13-4481-AC02-FF126656C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088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E02F8-47BB-4D30-8EFE-69C9222D9E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84648" y="758952"/>
            <a:ext cx="6245352" cy="2240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844D33-6BF0-4205-A542-8537E3515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4647" y="3273551"/>
            <a:ext cx="6245351" cy="22402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6953A83-D2BE-4015-8D64-BE93DDFE5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2/28/2022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A849E67-05F9-4033-B033-74D6B8C8E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FAAC6AA-CFFB-438F-9327-DDB023E2E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A4960CB-ABA7-4442-AB15-FE444F23C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09270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48291-9C7D-407E-8D07-FA3A323EA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A192D2-8BA6-4A4D-814D-AD37A2A10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90323" y="1377198"/>
            <a:ext cx="6239675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6FD4BC-C948-41C4-BA24-5D26147E1C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84647" y="3319548"/>
            <a:ext cx="6245351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2E359C-F73D-4F1B-9F9A-6D62856710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84646" y="3932372"/>
            <a:ext cx="6245352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76B63AE-38FF-40DD-A543-32DD98E6B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C686C0EB-E082-4BAB-99E8-B42F3C28B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2/28/2022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B3CB0152-BA1F-48C7-A66F-3ADB51C94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D1C21B3-5CF6-415F-8295-EED3DF5CB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115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470D5-4EB9-4410-A8AE-6D85F1923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887FB59-BA77-4864-B9E8-994851250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2/28/2022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6F0BC0B-BA67-455B-B567-1473DF062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CF0BCF3-6FB5-4529-AA6A-A31467351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9454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F1315B-6865-4A5A-91C1-B75339038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2/28/2022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536720-08C7-43DE-8EB5-CAB52D0E9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2477AF-B012-491C-AE42-22DE1203B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421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183AC-72A9-43F5-A1B3-1D7A6A4C7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58951"/>
            <a:ext cx="6245352" cy="475488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045592-52ED-4270-ACBB-BCC528DAC4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3" y="3815080"/>
            <a:ext cx="3831336" cy="1698752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99A93518-F9B5-418F-9883-BEF8359B0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2/28/2022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7B9FFE7-C4AB-425B-9B56-E412C7221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9231052-EBA8-4781-B28A-2FEA8BE52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DBF9E7-F686-4FA1-9BA5-69BDD014B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301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918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16CF06-B27C-4DC4-981D-38E31997BD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758951"/>
            <a:ext cx="6245352" cy="47548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976E66-2CB3-4F47-97F6-077C42818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2" y="3794760"/>
            <a:ext cx="3831336" cy="1719072"/>
          </a:xfrm>
        </p:spPr>
        <p:txBody>
          <a:bodyPr>
            <a:normAutofit/>
          </a:bodyPr>
          <a:lstStyle>
            <a:lvl1pPr marL="0" indent="0">
              <a:buNone/>
              <a:defRPr sz="20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1414C9F-CBBD-4D5E-A831-BC0CDFEBC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2/28/2022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58DC0C8-B580-442D-8DAC-4F0F869B1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B0D29E8-DFEE-49AB-83AF-85FF25252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EAAF1B-6B6E-4D37-8F57-E403C6371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26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42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 title="Page Number Shape">
            <a:extLst>
              <a:ext uri="{FF2B5EF4-FFF2-40B4-BE49-F238E27FC236}">
                <a16:creationId xmlns:a16="http://schemas.microsoft.com/office/drawing/2014/main" id="{72411438-92A5-42B0-9C54-EA4FB32ACB5E}"/>
              </a:ext>
            </a:extLst>
          </p:cNvPr>
          <p:cNvSpPr/>
          <p:nvPr/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56E4D8-47B6-4DEC-BD29-B3B6ED4CC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47548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F5D4C-4873-4052-A294-99CCB9421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4754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D62B3-3490-46B4-A10E-33FCE4A1FB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16952" y="6007608"/>
            <a:ext cx="3813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r"/>
            <a:fld id="{53BEF823-48A5-43FC-BE03-E79964288B41}" type="datetimeFigureOut">
              <a:rPr lang="en-US" smtClean="0"/>
              <a:pPr algn="r"/>
              <a:t>2/28/2022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24CB1-7D5F-4F52-9F99-7068F5819E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007608"/>
            <a:ext cx="38313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F9CC9-1431-4569-B2F1-D048149553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</p:spPr>
        <p:txBody>
          <a:bodyPr vert="horz" lIns="45720" tIns="45720" rIns="45720" bIns="45720" rtlCol="0" anchor="ctr"/>
          <a:lstStyle>
            <a:lvl1pPr algn="r">
              <a:defRPr sz="900" b="1">
                <a:solidFill>
                  <a:schemeClr val="bg1"/>
                </a:solidFill>
              </a:defRPr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14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8" r:id="rId6"/>
    <p:sldLayoutId id="2147483743" r:id="rId7"/>
    <p:sldLayoutId id="2147483744" r:id="rId8"/>
    <p:sldLayoutId id="2147483745" r:id="rId9"/>
    <p:sldLayoutId id="2147483747" r:id="rId10"/>
    <p:sldLayoutId id="214748374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i="1" kern="1200" spc="1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8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pexels.com/photo/abstract-business-code-coding-276452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65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14297B-C454-9E40-949E-16C2BBC77E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7361" y="692527"/>
            <a:ext cx="5364937" cy="1415694"/>
          </a:xfrm>
        </p:spPr>
        <p:txBody>
          <a:bodyPr anchor="ctr">
            <a:normAutofit/>
          </a:bodyPr>
          <a:lstStyle/>
          <a:p>
            <a:r>
              <a:rPr lang="en-US" sz="66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Assignment 2</a:t>
            </a:r>
          </a:p>
        </p:txBody>
      </p:sp>
      <p:cxnSp>
        <p:nvCxnSpPr>
          <p:cNvPr id="75" name="Straight Connector 67">
            <a:extLst>
              <a:ext uri="{FF2B5EF4-FFF2-40B4-BE49-F238E27FC236}">
                <a16:creationId xmlns:a16="http://schemas.microsoft.com/office/drawing/2014/main" id="{E3B95BE3-D5B2-4F38-9A01-17866C9FB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40408" y="4555071"/>
            <a:ext cx="53035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744FFB-C309-4442-9432-FCE2F65EA4E8}"/>
              </a:ext>
            </a:extLst>
          </p:cNvPr>
          <p:cNvSpPr txBox="1"/>
          <p:nvPr/>
        </p:nvSpPr>
        <p:spPr>
          <a:xfrm>
            <a:off x="507361" y="3810471"/>
            <a:ext cx="38380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CSCI 5308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8BED50-5F16-7D46-9EAD-55720C230E61}"/>
              </a:ext>
            </a:extLst>
          </p:cNvPr>
          <p:cNvSpPr txBox="1"/>
          <p:nvPr/>
        </p:nvSpPr>
        <p:spPr>
          <a:xfrm>
            <a:off x="507361" y="4758748"/>
            <a:ext cx="4955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pc="1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Guturu</a:t>
            </a:r>
            <a:r>
              <a:rPr lang="en-US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Rama Mohan Vishnu (B00871849)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315BA1C-8C33-4E8B-9DCF-B32D6681B2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118890" y="0"/>
            <a:ext cx="6073109" cy="6857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8131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CF1AAE4-D0BC-430F-A613-7BBAAECA0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228599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3770FC-23A0-F945-9F3A-9604905E8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379475"/>
            <a:ext cx="10671048" cy="1554480"/>
          </a:xfrm>
        </p:spPr>
        <p:txBody>
          <a:bodyPr anchor="ctr">
            <a:normAutofit/>
          </a:bodyPr>
          <a:lstStyle/>
          <a:p>
            <a:r>
              <a:rPr lang="en-CA" sz="5600" i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Interesting Observations</a:t>
            </a:r>
            <a:endParaRPr lang="en-US" sz="5600" i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6DD90DDC-C728-5944-990D-A1031A7CE2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824" y="2607732"/>
            <a:ext cx="10671176" cy="3870793"/>
          </a:xfrm>
        </p:spPr>
        <p:txBody>
          <a:bodyPr>
            <a:normAutofit/>
          </a:bodyPr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we can observe, the maximum Lines of Code (LOC) kept increasing as the commits kept on increasing but the average LOC remained almost constant but not exactly constant.</a:t>
            </a:r>
          </a:p>
          <a:p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average LCOM and maximum LCOM rose up suddenly between commit 1 and commit 2 but then after commit 2, both of these fields remained at the same level throughout the commits.</a:t>
            </a:r>
          </a:p>
          <a:p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the Design Smell Density and Implementation Smell Density had a similar pattern to Average LCOM and Maximum LCOM, Architecture Smell Density had different plans. It rose up on a high note until commit 4 from the starting point, but later on didn’t show much consistency in it’s rise.</a:t>
            </a:r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3889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6">
            <a:extLst>
              <a:ext uri="{FF2B5EF4-FFF2-40B4-BE49-F238E27FC236}">
                <a16:creationId xmlns:a16="http://schemas.microsoft.com/office/drawing/2014/main" id="{7021D92D-08FF-45A6-9109-AC9462C7E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-3177" y="66751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CD14F0CE-4A68-4F5C-AC85-FF283F9242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76934" y="0"/>
            <a:ext cx="5215066" cy="6858000"/>
          </a:xfrm>
          <a:custGeom>
            <a:avLst/>
            <a:gdLst>
              <a:gd name="connsiteX0" fmla="*/ 0 w 5215066"/>
              <a:gd name="connsiteY0" fmla="*/ 0 h 6858000"/>
              <a:gd name="connsiteX1" fmla="*/ 3197713 w 5215066"/>
              <a:gd name="connsiteY1" fmla="*/ 0 h 6858000"/>
              <a:gd name="connsiteX2" fmla="*/ 3259787 w 5215066"/>
              <a:gd name="connsiteY2" fmla="*/ 39865 h 6858000"/>
              <a:gd name="connsiteX3" fmla="*/ 5215066 w 5215066"/>
              <a:gd name="connsiteY3" fmla="*/ 3723759 h 6858000"/>
              <a:gd name="connsiteX4" fmla="*/ 4202364 w 5215066"/>
              <a:gd name="connsiteY4" fmla="*/ 6549681 h 6858000"/>
              <a:gd name="connsiteX5" fmla="*/ 3922635 w 5215066"/>
              <a:gd name="connsiteY5" fmla="*/ 6858000 h 6858000"/>
              <a:gd name="connsiteX6" fmla="*/ 0 w 5215066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15066" h="6858000">
                <a:moveTo>
                  <a:pt x="0" y="0"/>
                </a:moveTo>
                <a:lnTo>
                  <a:pt x="3197713" y="0"/>
                </a:lnTo>
                <a:lnTo>
                  <a:pt x="3259787" y="39865"/>
                </a:lnTo>
                <a:cubicBezTo>
                  <a:pt x="4439462" y="838237"/>
                  <a:pt x="5215066" y="2190263"/>
                  <a:pt x="5215066" y="3723759"/>
                </a:cubicBezTo>
                <a:cubicBezTo>
                  <a:pt x="5215066" y="4797206"/>
                  <a:pt x="4835020" y="5781733"/>
                  <a:pt x="4202364" y="6549681"/>
                </a:cubicBezTo>
                <a:lnTo>
                  <a:pt x="39226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3770FC-23A0-F945-9F3A-9604905E8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2054" y="1357952"/>
            <a:ext cx="3940007" cy="27697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i="0" kern="1200" spc="100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you!</a:t>
            </a:r>
          </a:p>
        </p:txBody>
      </p:sp>
      <p:pic>
        <p:nvPicPr>
          <p:cNvPr id="16" name="Graphic 15" descr="Right Double Quote">
            <a:extLst>
              <a:ext uri="{FF2B5EF4-FFF2-40B4-BE49-F238E27FC236}">
                <a16:creationId xmlns:a16="http://schemas.microsoft.com/office/drawing/2014/main" id="{3771DC94-DC48-4089-959D-11E04BACFD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46756" y="1198422"/>
            <a:ext cx="4657841" cy="4657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153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1CF1AAE4-D0BC-430F-A613-7BBAAECA0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228599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34A63D-3904-F849-B53E-60F582A43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379475"/>
            <a:ext cx="10671048" cy="1554480"/>
          </a:xfrm>
        </p:spPr>
        <p:txBody>
          <a:bodyPr anchor="ctr">
            <a:normAutofit fontScale="90000"/>
          </a:bodyPr>
          <a:lstStyle/>
          <a:p>
            <a:r>
              <a:rPr lang="en-CA" i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this presentation about?	</a:t>
            </a:r>
            <a:endParaRPr lang="en-US" i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Content Placeholder 2">
            <a:extLst>
              <a:ext uri="{FF2B5EF4-FFF2-40B4-BE49-F238E27FC236}">
                <a16:creationId xmlns:a16="http://schemas.microsoft.com/office/drawing/2014/main" id="{175748FD-02D4-684E-A7DF-1D99F7F0DF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9500" y="2875019"/>
            <a:ext cx="10530499" cy="317435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presentation depicts all the smells information of the open source project (</a:t>
            </a:r>
            <a:r>
              <a:rPr lang="en-C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greenDAO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I selected for Assignment 2, and it shows all the stats in the form of plots.</a:t>
            </a:r>
            <a:endParaRPr lang="en-US" dirty="0"/>
          </a:p>
        </p:txBody>
      </p:sp>
      <p:sp>
        <p:nvSpPr>
          <p:cNvPr id="79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952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CF1AAE4-D0BC-430F-A613-7BBAAECA0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228599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3770FC-23A0-F945-9F3A-9604905E8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379475"/>
            <a:ext cx="10671048" cy="1554480"/>
          </a:xfrm>
        </p:spPr>
        <p:txBody>
          <a:bodyPr anchor="ctr">
            <a:normAutofit/>
          </a:bodyPr>
          <a:lstStyle/>
          <a:p>
            <a:r>
              <a:rPr lang="en-CA" sz="4400" i="0" dirty="0">
                <a:solidFill>
                  <a:schemeClr val="bg1"/>
                </a:solidFill>
                <a:latin typeface="Times New Roman"/>
                <a:cs typeface="Times New Roman"/>
              </a:rPr>
              <a:t>LOC &amp; Total No of Smells vs Commits</a:t>
            </a:r>
            <a:endParaRPr lang="en-US" sz="4400" i="0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DB2417F-8437-437D-9B6E-B614C1EC18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1002" y="2399891"/>
            <a:ext cx="8159263" cy="4344222"/>
          </a:xfrm>
        </p:spPr>
      </p:pic>
    </p:spTree>
    <p:extLst>
      <p:ext uri="{BB962C8B-B14F-4D97-AF65-F5344CB8AC3E}">
        <p14:creationId xmlns:p14="http://schemas.microsoft.com/office/powerpoint/2010/main" val="2335181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CF1AAE4-D0BC-430F-A613-7BBAAECA0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228599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3770FC-23A0-F945-9F3A-9604905E8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379475"/>
            <a:ext cx="10671048" cy="1554480"/>
          </a:xfrm>
        </p:spPr>
        <p:txBody>
          <a:bodyPr anchor="ctr">
            <a:normAutofit/>
          </a:bodyPr>
          <a:lstStyle/>
          <a:p>
            <a:r>
              <a:rPr lang="en-CA" sz="4400" i="0" dirty="0">
                <a:solidFill>
                  <a:schemeClr val="bg1"/>
                </a:solidFill>
                <a:latin typeface="Times New Roman"/>
                <a:cs typeface="Times New Roman"/>
              </a:rPr>
              <a:t>Implementation Smell Density vs Commits</a:t>
            </a:r>
            <a:endParaRPr lang="en-US" sz="4400" i="0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8A40B23-1E5C-4F22-BCEA-3FEE6857B7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2440" y="2435877"/>
            <a:ext cx="8342715" cy="4196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098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CF1AAE4-D0BC-430F-A613-7BBAAECA0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228599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3770FC-23A0-F945-9F3A-9604905E8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379475"/>
            <a:ext cx="10671048" cy="1554480"/>
          </a:xfrm>
        </p:spPr>
        <p:txBody>
          <a:bodyPr anchor="ctr">
            <a:normAutofit/>
          </a:bodyPr>
          <a:lstStyle/>
          <a:p>
            <a:r>
              <a:rPr lang="en-CA" sz="4400" i="0" dirty="0">
                <a:solidFill>
                  <a:schemeClr val="bg1"/>
                </a:solidFill>
                <a:latin typeface="Times New Roman"/>
                <a:cs typeface="Times New Roman"/>
              </a:rPr>
              <a:t>Design Smell Density vs Commits</a:t>
            </a:r>
            <a:endParaRPr lang="en-US" sz="4400" i="0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18B13E-A6A7-4EFD-A79E-76D2358EA6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3248" y="2405130"/>
            <a:ext cx="8629790" cy="4333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364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CF1AAE4-D0BC-430F-A613-7BBAAECA0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228599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3770FC-23A0-F945-9F3A-9604905E8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379475"/>
            <a:ext cx="10671048" cy="1554480"/>
          </a:xfrm>
        </p:spPr>
        <p:txBody>
          <a:bodyPr anchor="ctr">
            <a:normAutofit/>
          </a:bodyPr>
          <a:lstStyle/>
          <a:p>
            <a:r>
              <a:rPr lang="en-CA" sz="4400" i="0" dirty="0">
                <a:solidFill>
                  <a:schemeClr val="bg1"/>
                </a:solidFill>
                <a:latin typeface="Times New Roman"/>
                <a:cs typeface="Times New Roman"/>
              </a:rPr>
              <a:t>Architecture Smell Density vs Commits</a:t>
            </a:r>
            <a:endParaRPr lang="en-US" sz="4400" i="0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AD9A48-804E-4EB3-8CE8-899DA0240D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8151" y="2425788"/>
            <a:ext cx="8007710" cy="4292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270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CF1AAE4-D0BC-430F-A613-7BBAAECA0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228599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3770FC-23A0-F945-9F3A-9604905E8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379475"/>
            <a:ext cx="10671048" cy="1554480"/>
          </a:xfrm>
        </p:spPr>
        <p:txBody>
          <a:bodyPr anchor="ctr">
            <a:normAutofit/>
          </a:bodyPr>
          <a:lstStyle/>
          <a:p>
            <a:r>
              <a:rPr lang="en-CA" sz="4400" i="0" dirty="0">
                <a:solidFill>
                  <a:schemeClr val="bg1"/>
                </a:solidFill>
                <a:latin typeface="Times New Roman"/>
                <a:cs typeface="Times New Roman"/>
              </a:rPr>
              <a:t>Maximum LCOM &amp; Average LCOM vs Commits</a:t>
            </a:r>
            <a:endParaRPr lang="en-US" sz="4400" i="0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ED5428-2743-490B-91DA-24BAA8E309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1716" y="2423359"/>
            <a:ext cx="7380579" cy="4297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8595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CF1AAE4-D0BC-430F-A613-7BBAAECA0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228599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3770FC-23A0-F945-9F3A-9604905E8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379475"/>
            <a:ext cx="10671048" cy="1554480"/>
          </a:xfrm>
        </p:spPr>
        <p:txBody>
          <a:bodyPr anchor="ctr">
            <a:normAutofit/>
          </a:bodyPr>
          <a:lstStyle/>
          <a:p>
            <a:r>
              <a:rPr lang="en-CA" sz="4400" i="0" dirty="0">
                <a:solidFill>
                  <a:schemeClr val="bg1"/>
                </a:solidFill>
                <a:latin typeface="Times New Roman"/>
                <a:cs typeface="Times New Roman"/>
              </a:rPr>
              <a:t>Maximum LOC &amp; Average LOC vs Commits</a:t>
            </a:r>
            <a:endParaRPr lang="en-US" sz="4400" i="0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6DDA98-1ADC-46E1-A9A8-A3FC4EDBDA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6114" y="2455626"/>
            <a:ext cx="7396724" cy="4232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2323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CF1AAE4-D0BC-430F-A613-7BBAAECA0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228599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3770FC-23A0-F945-9F3A-9604905E8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379475"/>
            <a:ext cx="10671048" cy="1554480"/>
          </a:xfrm>
        </p:spPr>
        <p:txBody>
          <a:bodyPr anchor="ctr">
            <a:normAutofit/>
          </a:bodyPr>
          <a:lstStyle/>
          <a:p>
            <a:r>
              <a:rPr lang="en-CA" sz="4400" i="0" dirty="0">
                <a:solidFill>
                  <a:schemeClr val="bg1"/>
                </a:solidFill>
                <a:latin typeface="Times New Roman"/>
                <a:cs typeface="Times New Roman"/>
              </a:rPr>
              <a:t>Maximum WMC &amp; Average WMC vs Commits</a:t>
            </a:r>
            <a:endParaRPr lang="en-US" sz="4400" i="0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DEC4F1-B679-4836-980B-571485D9D5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2529" y="2428621"/>
            <a:ext cx="8075031" cy="4260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735350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VTI">
  <a:themeElements>
    <a:clrScheme name="Headlines">
      <a:dk1>
        <a:sysClr val="windowText" lastClr="000000"/>
      </a:dk1>
      <a:lt1>
        <a:sysClr val="window" lastClr="FFFFFF"/>
      </a:lt1>
      <a:dk2>
        <a:srgbClr val="232C41"/>
      </a:dk2>
      <a:lt2>
        <a:srgbClr val="F6F4EF"/>
      </a:lt2>
      <a:accent1>
        <a:srgbClr val="439EB7"/>
      </a:accent1>
      <a:accent2>
        <a:srgbClr val="E20E65"/>
      </a:accent2>
      <a:accent3>
        <a:srgbClr val="F59324"/>
      </a:accent3>
      <a:accent4>
        <a:srgbClr val="5046B9"/>
      </a:accent4>
      <a:accent5>
        <a:srgbClr val="5CB678"/>
      </a:accent5>
      <a:accent6>
        <a:srgbClr val="9717F7"/>
      </a:accent6>
      <a:hlink>
        <a:srgbClr val="E80095"/>
      </a:hlink>
      <a:folHlink>
        <a:srgbClr val="808080"/>
      </a:folHlink>
    </a:clrScheme>
    <a:fontScheme name="Custom 211">
      <a:majorFont>
        <a:latin typeface="Sitka Banner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8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6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VTI" id="{66EB4A02-0C0F-47F1-9F48-4E6882B9F967}" vid="{F3552358-4452-4FDA-9568-4F5DA32F7A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8A3DB965EA5564F9F8B92AE571CE55C" ma:contentTypeVersion="7" ma:contentTypeDescription="Create a new document." ma:contentTypeScope="" ma:versionID="b92b0da0fef245f461a159fcf940949d">
  <xsd:schema xmlns:xsd="http://www.w3.org/2001/XMLSchema" xmlns:xs="http://www.w3.org/2001/XMLSchema" xmlns:p="http://schemas.microsoft.com/office/2006/metadata/properties" xmlns:ns2="03eb6ac5-f443-4ea1-aa2c-c38fddb3fc7d" targetNamespace="http://schemas.microsoft.com/office/2006/metadata/properties" ma:root="true" ma:fieldsID="fd265677cca140b70e6e918012ec3f9b" ns2:_="">
    <xsd:import namespace="03eb6ac5-f443-4ea1-aa2c-c38fddb3fc7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3eb6ac5-f443-4ea1-aa2c-c38fddb3fc7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9466A0B-17CD-4ED2-A814-4BBBB073F17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0561315-1205-4402-997E-D7B6522614B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3eb6ac5-f443-4ea1-aa2c-c38fddb3fc7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810A111-EA96-4F14-8793-FAC428FDE82F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221</Words>
  <Application>Microsoft Office PowerPoint</Application>
  <PresentationFormat>Widescreen</PresentationFormat>
  <Paragraphs>20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Avenir Next LT Pro</vt:lpstr>
      <vt:lpstr>Calibri</vt:lpstr>
      <vt:lpstr>Sitka Banner</vt:lpstr>
      <vt:lpstr>Times New Roman</vt:lpstr>
      <vt:lpstr>HeadlinesVTI</vt:lpstr>
      <vt:lpstr>Assignment 2</vt:lpstr>
      <vt:lpstr>What is this presentation about? </vt:lpstr>
      <vt:lpstr>LOC &amp; Total No of Smells vs Commits</vt:lpstr>
      <vt:lpstr>Implementation Smell Density vs Commits</vt:lpstr>
      <vt:lpstr>Design Smell Density vs Commits</vt:lpstr>
      <vt:lpstr>Architecture Smell Density vs Commits</vt:lpstr>
      <vt:lpstr>Maximum LCOM &amp; Average LCOM vs Commits</vt:lpstr>
      <vt:lpstr>Maximum LOC &amp; Average LOC vs Commits</vt:lpstr>
      <vt:lpstr>Maximum WMC &amp; Average WMC vs Commits</vt:lpstr>
      <vt:lpstr>Interesting Observations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 a Donor!</dc:title>
  <dc:creator>Hardee Rameshchandra Garala</dc:creator>
  <cp:lastModifiedBy>AVuser</cp:lastModifiedBy>
  <cp:revision>39</cp:revision>
  <dcterms:created xsi:type="dcterms:W3CDTF">2022-01-10T19:50:32Z</dcterms:created>
  <dcterms:modified xsi:type="dcterms:W3CDTF">2022-02-28T21:19:00Z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0x010100C8A3DB965EA5564F9F8B92AE571CE55C</vt:lpwstr>
  </property>
</Properties>
</file>