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30"/>
  </p:notesMasterIdLst>
  <p:sldIdLst>
    <p:sldId id="341" r:id="rId2"/>
    <p:sldId id="443" r:id="rId3"/>
    <p:sldId id="444" r:id="rId4"/>
    <p:sldId id="445" r:id="rId5"/>
    <p:sldId id="390" r:id="rId6"/>
    <p:sldId id="343" r:id="rId7"/>
    <p:sldId id="420" r:id="rId8"/>
    <p:sldId id="421" r:id="rId9"/>
    <p:sldId id="346" r:id="rId10"/>
    <p:sldId id="347" r:id="rId11"/>
    <p:sldId id="348" r:id="rId12"/>
    <p:sldId id="463" r:id="rId13"/>
    <p:sldId id="462" r:id="rId14"/>
    <p:sldId id="349" r:id="rId15"/>
    <p:sldId id="353" r:id="rId16"/>
    <p:sldId id="456" r:id="rId17"/>
    <p:sldId id="453" r:id="rId18"/>
    <p:sldId id="459" r:id="rId19"/>
    <p:sldId id="393" r:id="rId20"/>
    <p:sldId id="394" r:id="rId21"/>
    <p:sldId id="450" r:id="rId22"/>
    <p:sldId id="451" r:id="rId23"/>
    <p:sldId id="452" r:id="rId24"/>
    <p:sldId id="399" r:id="rId25"/>
    <p:sldId id="400" r:id="rId26"/>
    <p:sldId id="447" r:id="rId27"/>
    <p:sldId id="426" r:id="rId28"/>
    <p:sldId id="464" r:id="rId2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3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50" d="100"/>
          <a:sy n="50" d="100"/>
        </p:scale>
        <p:origin x="-168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Japonia%20GDP_and_Compon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lineChart>
        <c:grouping val="standard"/>
        <c:ser>
          <c:idx val="0"/>
          <c:order val="0"/>
          <c:tx>
            <c:strRef>
              <c:f>Arkusz1!$F$5</c:f>
              <c:strCache>
                <c:ptCount val="1"/>
                <c:pt idx="0">
                  <c:v>ln PKB</c:v>
                </c:pt>
              </c:strCache>
            </c:strRef>
          </c:tx>
          <c:spPr>
            <a:ln w="41275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Arkusz1!$E$6:$E$68</c:f>
              <c:numCache>
                <c:formatCode>General</c:formatCode>
                <c:ptCount val="63"/>
                <c:pt idx="0">
                  <c:v>1952</c:v>
                </c:pt>
                <c:pt idx="1">
                  <c:v>1953</c:v>
                </c:pt>
                <c:pt idx="2">
                  <c:v>1954</c:v>
                </c:pt>
                <c:pt idx="3">
                  <c:v>1955</c:v>
                </c:pt>
                <c:pt idx="4">
                  <c:v>1956</c:v>
                </c:pt>
                <c:pt idx="5">
                  <c:v>1957</c:v>
                </c:pt>
                <c:pt idx="6">
                  <c:v>1958</c:v>
                </c:pt>
                <c:pt idx="7">
                  <c:v>1959</c:v>
                </c:pt>
                <c:pt idx="8">
                  <c:v>1960</c:v>
                </c:pt>
                <c:pt idx="9">
                  <c:v>1961</c:v>
                </c:pt>
                <c:pt idx="10">
                  <c:v>1962</c:v>
                </c:pt>
                <c:pt idx="11">
                  <c:v>1963</c:v>
                </c:pt>
                <c:pt idx="12">
                  <c:v>1964</c:v>
                </c:pt>
                <c:pt idx="13">
                  <c:v>1965</c:v>
                </c:pt>
                <c:pt idx="14">
                  <c:v>1966</c:v>
                </c:pt>
                <c:pt idx="15">
                  <c:v>1967</c:v>
                </c:pt>
                <c:pt idx="16">
                  <c:v>1968</c:v>
                </c:pt>
                <c:pt idx="17">
                  <c:v>1969</c:v>
                </c:pt>
                <c:pt idx="18">
                  <c:v>1970</c:v>
                </c:pt>
                <c:pt idx="19">
                  <c:v>1971</c:v>
                </c:pt>
                <c:pt idx="20">
                  <c:v>1972</c:v>
                </c:pt>
                <c:pt idx="21">
                  <c:v>1973</c:v>
                </c:pt>
                <c:pt idx="22">
                  <c:v>1974</c:v>
                </c:pt>
                <c:pt idx="23">
                  <c:v>1975</c:v>
                </c:pt>
                <c:pt idx="24">
                  <c:v>1976</c:v>
                </c:pt>
                <c:pt idx="25">
                  <c:v>1977</c:v>
                </c:pt>
                <c:pt idx="26">
                  <c:v>1978</c:v>
                </c:pt>
                <c:pt idx="27">
                  <c:v>1979</c:v>
                </c:pt>
                <c:pt idx="28">
                  <c:v>1980</c:v>
                </c:pt>
                <c:pt idx="29">
                  <c:v>1981</c:v>
                </c:pt>
                <c:pt idx="30">
                  <c:v>1982</c:v>
                </c:pt>
                <c:pt idx="31">
                  <c:v>1983</c:v>
                </c:pt>
                <c:pt idx="32">
                  <c:v>1984</c:v>
                </c:pt>
                <c:pt idx="33">
                  <c:v>1985</c:v>
                </c:pt>
                <c:pt idx="34">
                  <c:v>1986</c:v>
                </c:pt>
                <c:pt idx="35">
                  <c:v>1987</c:v>
                </c:pt>
                <c:pt idx="36">
                  <c:v>1988</c:v>
                </c:pt>
                <c:pt idx="37">
                  <c:v>1989</c:v>
                </c:pt>
                <c:pt idx="38">
                  <c:v>1990</c:v>
                </c:pt>
                <c:pt idx="39">
                  <c:v>1991</c:v>
                </c:pt>
                <c:pt idx="40">
                  <c:v>1992</c:v>
                </c:pt>
                <c:pt idx="41">
                  <c:v>1993</c:v>
                </c:pt>
                <c:pt idx="42">
                  <c:v>1994</c:v>
                </c:pt>
                <c:pt idx="43">
                  <c:v>1995</c:v>
                </c:pt>
                <c:pt idx="44">
                  <c:v>1996</c:v>
                </c:pt>
                <c:pt idx="45">
                  <c:v>1997</c:v>
                </c:pt>
                <c:pt idx="46">
                  <c:v>1998</c:v>
                </c:pt>
                <c:pt idx="47">
                  <c:v>1999</c:v>
                </c:pt>
                <c:pt idx="48">
                  <c:v>2000</c:v>
                </c:pt>
                <c:pt idx="49">
                  <c:v>2001</c:v>
                </c:pt>
                <c:pt idx="50">
                  <c:v>2002</c:v>
                </c:pt>
                <c:pt idx="51">
                  <c:v>2003</c:v>
                </c:pt>
                <c:pt idx="52">
                  <c:v>2004</c:v>
                </c:pt>
                <c:pt idx="53">
                  <c:v>2005</c:v>
                </c:pt>
                <c:pt idx="54">
                  <c:v>2006</c:v>
                </c:pt>
                <c:pt idx="55">
                  <c:v>2007</c:v>
                </c:pt>
                <c:pt idx="56">
                  <c:v>2008</c:v>
                </c:pt>
                <c:pt idx="57">
                  <c:v>2009</c:v>
                </c:pt>
                <c:pt idx="58">
                  <c:v>2010</c:v>
                </c:pt>
                <c:pt idx="59">
                  <c:v>2011</c:v>
                </c:pt>
                <c:pt idx="60">
                  <c:v>2012</c:v>
                </c:pt>
                <c:pt idx="61">
                  <c:v>2013</c:v>
                </c:pt>
                <c:pt idx="62">
                  <c:v>2014</c:v>
                </c:pt>
              </c:numCache>
            </c:numRef>
          </c:cat>
          <c:val>
            <c:numRef>
              <c:f>Arkusz1!$F$6:$F$68</c:f>
              <c:numCache>
                <c:formatCode>General</c:formatCode>
                <c:ptCount val="63"/>
                <c:pt idx="0">
                  <c:v>15.642798033251468</c:v>
                </c:pt>
                <c:pt idx="1">
                  <c:v>15.763703813034155</c:v>
                </c:pt>
                <c:pt idx="2">
                  <c:v>15.869249602291736</c:v>
                </c:pt>
                <c:pt idx="3">
                  <c:v>15.940044961015012</c:v>
                </c:pt>
                <c:pt idx="4">
                  <c:v>16.058557938242124</c:v>
                </c:pt>
                <c:pt idx="5">
                  <c:v>16.200412693447529</c:v>
                </c:pt>
                <c:pt idx="6">
                  <c:v>16.261243160176786</c:v>
                </c:pt>
                <c:pt idx="7">
                  <c:v>16.394969524693551</c:v>
                </c:pt>
                <c:pt idx="8">
                  <c:v>16.588724084972803</c:v>
                </c:pt>
                <c:pt idx="9">
                  <c:v>16.777479201365392</c:v>
                </c:pt>
                <c:pt idx="10">
                  <c:v>16.90391316635959</c:v>
                </c:pt>
                <c:pt idx="11">
                  <c:v>17.038856377503926</c:v>
                </c:pt>
                <c:pt idx="12">
                  <c:v>17.20128968689805</c:v>
                </c:pt>
                <c:pt idx="13">
                  <c:v>17.307949246723282</c:v>
                </c:pt>
                <c:pt idx="14">
                  <c:v>17.457534225792926</c:v>
                </c:pt>
                <c:pt idx="15">
                  <c:v>17.616154975409035</c:v>
                </c:pt>
                <c:pt idx="16">
                  <c:v>17.785349538768994</c:v>
                </c:pt>
                <c:pt idx="17">
                  <c:v>17.946315617189104</c:v>
                </c:pt>
                <c:pt idx="18">
                  <c:v>18.145777770645626</c:v>
                </c:pt>
                <c:pt idx="19">
                  <c:v>18.241359358034551</c:v>
                </c:pt>
                <c:pt idx="20">
                  <c:v>18.376670887772406</c:v>
                </c:pt>
                <c:pt idx="21">
                  <c:v>18.57353976731887</c:v>
                </c:pt>
                <c:pt idx="22">
                  <c:v>18.750260984533089</c:v>
                </c:pt>
                <c:pt idx="23">
                  <c:v>18.850024079034561</c:v>
                </c:pt>
                <c:pt idx="24">
                  <c:v>18.966038287152795</c:v>
                </c:pt>
                <c:pt idx="25">
                  <c:v>19.07431578251613</c:v>
                </c:pt>
                <c:pt idx="26">
                  <c:v>19.170702840769472</c:v>
                </c:pt>
                <c:pt idx="27">
                  <c:v>19.251236837182862</c:v>
                </c:pt>
                <c:pt idx="28">
                  <c:v>19.325989797317149</c:v>
                </c:pt>
                <c:pt idx="29">
                  <c:v>19.39790550859399</c:v>
                </c:pt>
                <c:pt idx="30">
                  <c:v>19.448095589994189</c:v>
                </c:pt>
                <c:pt idx="31">
                  <c:v>19.487990858255149</c:v>
                </c:pt>
                <c:pt idx="32">
                  <c:v>19.546731141177887</c:v>
                </c:pt>
                <c:pt idx="33">
                  <c:v>19.618059958261533</c:v>
                </c:pt>
                <c:pt idx="34">
                  <c:v>19.665474902798326</c:v>
                </c:pt>
                <c:pt idx="35">
                  <c:v>19.70414305681156</c:v>
                </c:pt>
                <c:pt idx="36">
                  <c:v>19.776273600194667</c:v>
                </c:pt>
                <c:pt idx="37">
                  <c:v>19.850861359947721</c:v>
                </c:pt>
                <c:pt idx="38">
                  <c:v>19.925258682103529</c:v>
                </c:pt>
                <c:pt idx="39">
                  <c:v>19.986775987634527</c:v>
                </c:pt>
                <c:pt idx="40">
                  <c:v>20.012569364422259</c:v>
                </c:pt>
                <c:pt idx="41">
                  <c:v>20.019364234338603</c:v>
                </c:pt>
                <c:pt idx="42">
                  <c:v>20.033189337017376</c:v>
                </c:pt>
                <c:pt idx="43">
                  <c:v>20.054892826626531</c:v>
                </c:pt>
                <c:pt idx="44">
                  <c:v>20.080444593034279</c:v>
                </c:pt>
                <c:pt idx="45">
                  <c:v>20.096173215257874</c:v>
                </c:pt>
                <c:pt idx="46">
                  <c:v>20.084373670548818</c:v>
                </c:pt>
                <c:pt idx="47">
                  <c:v>20.068669529862589</c:v>
                </c:pt>
                <c:pt idx="48">
                  <c:v>20.082153076072789</c:v>
                </c:pt>
                <c:pt idx="49">
                  <c:v>20.075101582212927</c:v>
                </c:pt>
                <c:pt idx="50">
                  <c:v>20.061590578902099</c:v>
                </c:pt>
                <c:pt idx="51">
                  <c:v>20.060455408373802</c:v>
                </c:pt>
                <c:pt idx="52">
                  <c:v>20.071194378715099</c:v>
                </c:pt>
                <c:pt idx="53">
                  <c:v>20.077255836081893</c:v>
                </c:pt>
                <c:pt idx="54">
                  <c:v>20.082482807202496</c:v>
                </c:pt>
                <c:pt idx="55">
                  <c:v>20.091567973342485</c:v>
                </c:pt>
                <c:pt idx="56">
                  <c:v>20.070714961440768</c:v>
                </c:pt>
                <c:pt idx="57">
                  <c:v>20.008897267123277</c:v>
                </c:pt>
                <c:pt idx="58">
                  <c:v>20.030826405872705</c:v>
                </c:pt>
                <c:pt idx="59">
                  <c:v>20.012786315419049</c:v>
                </c:pt>
                <c:pt idx="60">
                  <c:v>20.019981852148231</c:v>
                </c:pt>
                <c:pt idx="61">
                  <c:v>20.03644957377081</c:v>
                </c:pt>
                <c:pt idx="62">
                  <c:v>20.057146102106966</c:v>
                </c:pt>
              </c:numCache>
            </c:numRef>
          </c:val>
        </c:ser>
        <c:marker val="1"/>
        <c:axId val="60856576"/>
        <c:axId val="60864768"/>
      </c:lineChart>
      <c:catAx>
        <c:axId val="60856576"/>
        <c:scaling>
          <c:orientation val="minMax"/>
        </c:scaling>
        <c:axPos val="b"/>
        <c:numFmt formatCode="General" sourceLinked="1"/>
        <c:tickLblPos val="nextTo"/>
        <c:crossAx val="60864768"/>
        <c:crosses val="autoZero"/>
        <c:auto val="1"/>
        <c:lblAlgn val="ctr"/>
        <c:lblOffset val="100"/>
      </c:catAx>
      <c:valAx>
        <c:axId val="60864768"/>
        <c:scaling>
          <c:orientation val="minMax"/>
          <c:min val="15"/>
        </c:scaling>
        <c:axPos val="l"/>
        <c:majorGridlines/>
        <c:numFmt formatCode="General" sourceLinked="1"/>
        <c:tickLblPos val="nextTo"/>
        <c:crossAx val="60856576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D3A0F5-FCE6-44BA-A408-71775E71E756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B6AC7F-05E6-4A7E-A110-85DB6B3F571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334B6E-A3EB-4661-A42E-A81548D9A38F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l-P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66E8E-24E5-4AF0-A3D8-F07F4F6BEB56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l-P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E90EF8-473F-40B3-8E90-D30269363365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l-P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D449-4D80-465E-A09B-42A12B23DBB9}" type="slidenum">
              <a:rPr lang="pl-PL" smtClean="0"/>
              <a:pPr>
                <a:defRPr/>
              </a:pPr>
              <a:t>25</a:t>
            </a:fld>
            <a:endParaRPr lang="pl-PL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1F82F-6F1E-472F-9BC4-FC4AE9867073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FAFAE-6B27-44B9-BD76-F57DAE51F04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6702F-3A15-42FC-888F-3BD8BEC88E57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FB028-C6D3-4FDC-9855-08421B426DB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B9CC2-5855-43E9-99D2-E583905688C6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3EF37-C4AB-4D14-A843-BB7BE0BFC07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09CF-27E0-4E84-A3B5-7986BCEF6409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96345-3951-458A-965E-B2F8E0381F4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3976-1600-40C3-A2DE-93238E5B5BFC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11704-5A46-4AD7-9460-BDE7FEC76C4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69DE1-C120-4497-8704-DFF3BBFAD308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C1E5-846E-4884-BE38-98FD67BEB4C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78DA-A490-4B91-AC59-3875E2793AAC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2C62-5E2F-477E-8C2F-56CBD5738F2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415D6-FDC9-4DC9-95FD-7E718D86342E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591F1-075A-41C8-9AF4-6440FBDCDD6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59C3-477A-44FA-BE79-014EC2125B61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BCA4-84C0-4D8F-BCC7-82C5D2C6339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D4A89-B3CC-4514-9E23-EC13A47F569F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EDB3-45E9-4812-8CE3-A3EFE4207A4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391E-AB44-489D-BF8C-3788A8E67CD4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A9112-4C11-4E12-A68A-41573F54963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341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1A7693-8758-4BD6-8D3A-C8AFB7CF1279}" type="datetimeFigureOut">
              <a:rPr lang="pl-PL"/>
              <a:pPr>
                <a:defRPr/>
              </a:pPr>
              <a:t>2023-02-23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22C116-EF65-46AE-B4AD-DD49BD91593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1" r:id="rId4"/>
    <p:sldLayoutId id="2147484667" r:id="rId5"/>
    <p:sldLayoutId id="2147484662" r:id="rId6"/>
    <p:sldLayoutId id="2147484668" r:id="rId7"/>
    <p:sldLayoutId id="2147484669" r:id="rId8"/>
    <p:sldLayoutId id="2147484670" r:id="rId9"/>
    <p:sldLayoutId id="2147484663" r:id="rId10"/>
    <p:sldLayoutId id="2147484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f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928826"/>
          </a:xfrm>
        </p:spPr>
        <p:txBody>
          <a:bodyPr/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pl-PL" dirty="0" smtClean="0"/>
              <a:t>Makroekonomia - wprowadzenie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85720" y="0"/>
            <a:ext cx="8643998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/>
              <a:t>Czym zajmują się </a:t>
            </a:r>
            <a:r>
              <a:rPr lang="pl-PL" sz="3200" dirty="0" err="1" smtClean="0"/>
              <a:t>makroekonomiści</a:t>
            </a:r>
            <a:r>
              <a:rPr lang="pl-PL" sz="3200" dirty="0" smtClean="0"/>
              <a:t>?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357313"/>
            <a:ext cx="7772400" cy="4214812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Badania naukowe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	- teoria ekonomii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	- badania empiryczne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Analizy makroekonomiczne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Prognozy makroekonomiczne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Bazy danych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smtClean="0"/>
              <a:t>Problemy makroekonomiczne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7250" y="1071563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Co determinuje długookresową ścieżkę krajowego wzrostu gospodarczego?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Co powoduje wahania krajowej aktywności gospodarczej ?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Co jest przyczyną bezrobocia?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Co jest przyczyną wzrostu cen?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Jak gospodarka światowa modyfikuje funkcjonowanie gospodarki krajowej?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pl-PL" dirty="0" smtClean="0"/>
              <a:t>Czy polityka gospodarcza może wpłynąć na efekty krajowej gospodarki?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/>
              <a:t>Główne problemy współczesnej makroekonomii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144780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ct val="50000"/>
              </a:spcBef>
            </a:pPr>
            <a:r>
              <a:rPr lang="pl-PL" sz="2800" dirty="0">
                <a:latin typeface="Franklin Gothic Book" pitchFamily="34" charset="0"/>
              </a:rPr>
              <a:t>Kwestia 1: co determinuje ścieżkę – poziom i stopę wzrostu – przy pełnym zatrudnieniu i osiągnięciu produktu potencjalnego? To problem teorii wzrostu</a:t>
            </a:r>
          </a:p>
          <a:p>
            <a:pPr marL="273050" indent="-273050">
              <a:spcBef>
                <a:spcPct val="50000"/>
              </a:spcBef>
            </a:pPr>
            <a:endParaRPr lang="pl-PL" sz="2800" dirty="0">
              <a:latin typeface="Franklin Gothic Book" pitchFamily="34" charset="0"/>
            </a:endParaRPr>
          </a:p>
          <a:p>
            <a:pPr marL="273050" indent="-273050">
              <a:spcBef>
                <a:spcPct val="50000"/>
              </a:spcBef>
            </a:pPr>
            <a:r>
              <a:rPr lang="pl-PL" sz="2800" dirty="0">
                <a:latin typeface="Franklin Gothic Book" pitchFamily="34" charset="0"/>
              </a:rPr>
              <a:t>Kwestia 2: co określa w </a:t>
            </a:r>
            <a:r>
              <a:rPr lang="pl-PL" sz="2800" dirty="0" smtClean="0">
                <a:latin typeface="Franklin Gothic Book" pitchFamily="34" charset="0"/>
              </a:rPr>
              <a:t>danym </a:t>
            </a:r>
            <a:r>
              <a:rPr lang="pl-PL" sz="2800" dirty="0">
                <a:latin typeface="Franklin Gothic Book" pitchFamily="34" charset="0"/>
              </a:rPr>
              <a:t>momencie poziom aktualnego produktu w relacji do potencjalnego? To problem teorii stabilizacji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 dirty="0"/>
              <a:t>Cele i narzędzia </a:t>
            </a:r>
            <a:r>
              <a:rPr lang="pl-PL" sz="2800" b="1" dirty="0" err="1" smtClean="0"/>
              <a:t>makroekonomiczme</a:t>
            </a:r>
            <a:endParaRPr lang="pl-PL" sz="2800" b="1" dirty="0"/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304800" y="1066800"/>
          <a:ext cx="8839200" cy="5567680"/>
        </p:xfrm>
        <a:graphic>
          <a:graphicData uri="http://schemas.openxmlformats.org/drawingml/2006/table">
            <a:tbl>
              <a:tblPr/>
              <a:tblGrid>
                <a:gridCol w="4343400"/>
                <a:gridCol w="4495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Narzędzia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Produkcja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wysoka w stosunku do potencjału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wysoka stopa wzrostu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Polityka fiskalna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wydatki publiczne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podatki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 Zatrudnienie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wysoki poziom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niskie bezrobocie przymusowe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 Polityka monetarna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kontrola podaży pieniądza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oddziaływanie na stopy procentowe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 Ceny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stabilny poziom, przy generalnym utrzymaniu mechanizmu rynkowego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 Polityka dochodowa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oddziaływanie na płace i ceny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Relacje z zagranicą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stabilny kurs walutowy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w długim okresie równowaga eksportu i importu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Polityka międzynarodowa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wpływ na handel zagraniczny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interwencje na rynku walutowym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8358246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/>
              <a:t>Komu potrzebna </a:t>
            </a:r>
            <a:r>
              <a:rPr lang="pl-PL" sz="3200" dirty="0"/>
              <a:t>makroekonomia?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19812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>
                <a:latin typeface="Franklin Gothic Book" pitchFamily="34" charset="0"/>
              </a:rPr>
              <a:t>1. Makroekonomia a polityka gospodarcza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3286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>
                <a:latin typeface="Franklin Gothic Book" pitchFamily="34" charset="0"/>
              </a:rPr>
              <a:t>2. Analiza makroekonomiczna a rynki finansowe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0" y="464820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</a:pPr>
            <a:r>
              <a:rPr lang="pl-PL" sz="2800">
                <a:latin typeface="Franklin Gothic Book" pitchFamily="34" charset="0"/>
              </a:rPr>
              <a:t>3. Analiza  makroekonomiczna  a  zarządzanie przedsiębiorstwem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 smtClean="0"/>
              <a:t>Trzy indeksy</a:t>
            </a:r>
            <a:endParaRPr lang="pl-PL" dirty="0"/>
          </a:p>
        </p:txBody>
      </p:sp>
      <p:sp>
        <p:nvSpPr>
          <p:cNvPr id="32775" name="pole tekstowe 7"/>
          <p:cNvSpPr txBox="1">
            <a:spLocks noChangeArrowheads="1"/>
          </p:cNvSpPr>
          <p:nvPr/>
        </p:nvSpPr>
        <p:spPr bwMode="auto">
          <a:xfrm>
            <a:off x="4500563" y="100012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solidFill>
                  <a:schemeClr val="bg1"/>
                </a:solidFill>
                <a:latin typeface="Franklin Gothic Book" pitchFamily="34" charset="0"/>
              </a:rPr>
              <a:t>DAX</a:t>
            </a:r>
          </a:p>
        </p:txBody>
      </p:sp>
      <p:pic>
        <p:nvPicPr>
          <p:cNvPr id="11266" name="Picture 2" descr="http://stooq.pl/c/?s=%5enkx&amp;c=50y&amp;t=l&amp;a=l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4493299" cy="2808312"/>
          </a:xfrm>
          <a:prstGeom prst="rect">
            <a:avLst/>
          </a:prstGeom>
          <a:noFill/>
        </p:spPr>
      </p:pic>
      <p:sp>
        <p:nvSpPr>
          <p:cNvPr id="32774" name="pole tekstowe 6"/>
          <p:cNvSpPr txBox="1">
            <a:spLocks noChangeArrowheads="1"/>
          </p:cNvSpPr>
          <p:nvPr/>
        </p:nvSpPr>
        <p:spPr bwMode="auto">
          <a:xfrm>
            <a:off x="611560" y="1844824"/>
            <a:ext cx="1214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dirty="0">
                <a:latin typeface="Franklin Gothic Book" pitchFamily="34" charset="0"/>
              </a:rPr>
              <a:t>NIKKEI225</a:t>
            </a:r>
          </a:p>
        </p:txBody>
      </p:sp>
      <p:pic>
        <p:nvPicPr>
          <p:cNvPr id="11268" name="Picture 4" descr="http://stooq.pl/c/?s=%5edax&amp;c=50y&amp;t=l&amp;a=l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0702" y="836712"/>
            <a:ext cx="4493298" cy="2808312"/>
          </a:xfrm>
          <a:prstGeom prst="rect">
            <a:avLst/>
          </a:prstGeom>
          <a:noFill/>
        </p:spPr>
      </p:pic>
      <p:sp>
        <p:nvSpPr>
          <p:cNvPr id="32778" name="pole tekstowe 10"/>
          <p:cNvSpPr txBox="1">
            <a:spLocks noChangeArrowheads="1"/>
          </p:cNvSpPr>
          <p:nvPr/>
        </p:nvSpPr>
        <p:spPr bwMode="auto">
          <a:xfrm>
            <a:off x="5292080" y="1412776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dirty="0">
                <a:latin typeface="Franklin Gothic Book" pitchFamily="34" charset="0"/>
              </a:rPr>
              <a:t>DAX</a:t>
            </a:r>
          </a:p>
        </p:txBody>
      </p:sp>
      <p:pic>
        <p:nvPicPr>
          <p:cNvPr id="11270" name="Picture 6" descr="http://stooq.pl/c/?s=%5espx&amp;c=50y&amp;t=l&amp;a=l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887670"/>
            <a:ext cx="4752528" cy="2970330"/>
          </a:xfrm>
          <a:prstGeom prst="rect">
            <a:avLst/>
          </a:prstGeom>
          <a:noFill/>
        </p:spPr>
      </p:pic>
      <p:sp>
        <p:nvSpPr>
          <p:cNvPr id="32779" name="pole tekstowe 11"/>
          <p:cNvSpPr txBox="1">
            <a:spLocks noChangeArrowheads="1"/>
          </p:cNvSpPr>
          <p:nvPr/>
        </p:nvSpPr>
        <p:spPr bwMode="auto">
          <a:xfrm>
            <a:off x="2339752" y="4437112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dirty="0">
                <a:latin typeface="Franklin Gothic Book" pitchFamily="34" charset="0"/>
              </a:rPr>
              <a:t>S&amp;P500</a:t>
            </a:r>
          </a:p>
        </p:txBody>
      </p:sp>
      <p:sp>
        <p:nvSpPr>
          <p:cNvPr id="141314" name="AutoShape 2" descr="https://stooq.pl/c/?s=%5enkx&amp;c=50y&amp;t=l&amp;a=lg&amp;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1316" name="AutoShape 4" descr="https://stooq.pl/c/?s=%5enkx&amp;c=50y&amp;t=l&amp;a=lg&amp;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Nikkei 225 a </a:t>
            </a:r>
            <a:r>
              <a:rPr lang="pl-PL" dirty="0" err="1" smtClean="0"/>
              <a:t>pkb</a:t>
            </a:r>
            <a:r>
              <a:rPr lang="pl-PL" dirty="0" smtClean="0"/>
              <a:t> </a:t>
            </a:r>
            <a:r>
              <a:rPr lang="pl-PL" dirty="0" err="1" smtClean="0"/>
              <a:t>japonii</a:t>
            </a:r>
            <a:endParaRPr lang="pl-PL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7416824" cy="467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Wykres 4"/>
          <p:cNvGraphicFramePr/>
          <p:nvPr/>
        </p:nvGraphicFramePr>
        <p:xfrm>
          <a:off x="1259632" y="1844824"/>
          <a:ext cx="6840760" cy="43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539552" y="63813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Źródło: IMF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STOPY BANKU </a:t>
            </a:r>
            <a:r>
              <a:rPr lang="pl-PL" dirty="0" err="1" smtClean="0"/>
              <a:t>cENTRALNEGO</a:t>
            </a:r>
            <a:endParaRPr lang="pl-PL" dirty="0"/>
          </a:p>
        </p:txBody>
      </p:sp>
      <p:pic>
        <p:nvPicPr>
          <p:cNvPr id="120834" name="Picture 2" descr="http://www.cbrates.com/charts/euroz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572000" cy="2664296"/>
          </a:xfrm>
          <a:prstGeom prst="rect">
            <a:avLst/>
          </a:prstGeom>
          <a:noFill/>
        </p:spPr>
      </p:pic>
      <p:pic>
        <p:nvPicPr>
          <p:cNvPr id="120836" name="Picture 4" descr="http://www.cbrates.com/charts/u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40768"/>
            <a:ext cx="4427984" cy="2592288"/>
          </a:xfrm>
          <a:prstGeom prst="rect">
            <a:avLst/>
          </a:prstGeom>
          <a:noFill/>
        </p:spPr>
      </p:pic>
      <p:pic>
        <p:nvPicPr>
          <p:cNvPr id="120838" name="Picture 6" descr="http://www.cbrates.com/charts/engl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20162"/>
            <a:ext cx="4572000" cy="2837838"/>
          </a:xfrm>
          <a:prstGeom prst="rect">
            <a:avLst/>
          </a:prstGeom>
          <a:noFill/>
        </p:spPr>
      </p:pic>
      <p:pic>
        <p:nvPicPr>
          <p:cNvPr id="120840" name="Picture 8" descr="http://www.cbrates.com/charts/australi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001949"/>
            <a:ext cx="4427984" cy="285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>
                <a:solidFill>
                  <a:schemeClr val="tx2">
                    <a:satMod val="200000"/>
                  </a:schemeClr>
                </a:solidFill>
              </a:rPr>
              <a:t>Zmienne ekonomiczne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1484784"/>
            <a:ext cx="9144000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 dirty="0"/>
              <a:t>Dwa typy zmiennych: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l-PL" sz="2800" dirty="0"/>
              <a:t> zasoby  - wielkości mierzone w danym punkcie czasu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l-PL" sz="2800" dirty="0"/>
              <a:t> strumienie – wielkości mierzone dla danego przedziału czasu</a:t>
            </a:r>
          </a:p>
          <a:p>
            <a:pPr>
              <a:spcBef>
                <a:spcPct val="50000"/>
              </a:spcBef>
            </a:pPr>
            <a:endParaRPr lang="pl-PL" sz="2800" dirty="0"/>
          </a:p>
          <a:p>
            <a:pPr>
              <a:spcBef>
                <a:spcPct val="50000"/>
              </a:spcBef>
            </a:pPr>
            <a:r>
              <a:rPr lang="pl-PL" sz="2800" dirty="0"/>
              <a:t>Strumień reprezentuje zmianę zasobu, zasób  jest tworzony jako akumulacja strumieni z przeszłości.</a:t>
            </a:r>
          </a:p>
          <a:p>
            <a:pPr>
              <a:spcBef>
                <a:spcPct val="50000"/>
              </a:spcBef>
            </a:pPr>
            <a:r>
              <a:rPr lang="pl-PL" sz="2800" dirty="0"/>
              <a:t>Przykłady: majątek i dochód, kapitał i inwestycje, dług publiczny i deficyt budżetowy.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>
                <a:solidFill>
                  <a:schemeClr val="tx2">
                    <a:satMod val="200000"/>
                  </a:schemeClr>
                </a:solidFill>
              </a:rPr>
              <a:t>Model ekonomiczny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04800" y="2057400"/>
            <a:ext cx="8458200" cy="1676400"/>
            <a:chOff x="288" y="1632"/>
            <a:chExt cx="5328" cy="1056"/>
          </a:xfrm>
        </p:grpSpPr>
        <p:sp>
          <p:nvSpPr>
            <p:cNvPr id="49157" name="AutoShape 4"/>
            <p:cNvSpPr>
              <a:spLocks noChangeArrowheads="1"/>
            </p:cNvSpPr>
            <p:nvPr/>
          </p:nvSpPr>
          <p:spPr bwMode="auto">
            <a:xfrm>
              <a:off x="288" y="1728"/>
              <a:ext cx="1824" cy="816"/>
            </a:xfrm>
            <a:prstGeom prst="homePlate">
              <a:avLst>
                <a:gd name="adj" fmla="val 558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391" y="1776"/>
              <a:ext cx="162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 dirty="0">
                  <a:solidFill>
                    <a:srgbClr val="333399"/>
                  </a:solidFill>
                </a:rPr>
                <a:t>Zmienne</a:t>
              </a:r>
            </a:p>
            <a:p>
              <a:pPr>
                <a:spcBef>
                  <a:spcPct val="50000"/>
                </a:spcBef>
              </a:pPr>
              <a:r>
                <a:rPr lang="pl-PL" sz="2400" b="1" dirty="0">
                  <a:solidFill>
                    <a:srgbClr val="333399"/>
                  </a:solidFill>
                </a:rPr>
                <a:t>egzogeniczne</a:t>
              </a:r>
            </a:p>
          </p:txBody>
        </p:sp>
        <p:sp>
          <p:nvSpPr>
            <p:cNvPr id="49159" name="Rectangle 6"/>
            <p:cNvSpPr>
              <a:spLocks noChangeArrowheads="1"/>
            </p:cNvSpPr>
            <p:nvPr/>
          </p:nvSpPr>
          <p:spPr bwMode="auto">
            <a:xfrm>
              <a:off x="2448" y="1632"/>
              <a:ext cx="1008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49160" name="Text Box 7"/>
            <p:cNvSpPr txBox="1">
              <a:spLocks noChangeArrowheads="1"/>
            </p:cNvSpPr>
            <p:nvPr/>
          </p:nvSpPr>
          <p:spPr bwMode="auto">
            <a:xfrm>
              <a:off x="2592" y="196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>
                  <a:solidFill>
                    <a:srgbClr val="333399"/>
                  </a:solidFill>
                </a:rPr>
                <a:t>Model</a:t>
              </a:r>
            </a:p>
          </p:txBody>
        </p:sp>
        <p:sp>
          <p:nvSpPr>
            <p:cNvPr id="49161" name="AutoShape 8"/>
            <p:cNvSpPr>
              <a:spLocks noChangeArrowheads="1"/>
            </p:cNvSpPr>
            <p:nvPr/>
          </p:nvSpPr>
          <p:spPr bwMode="auto">
            <a:xfrm>
              <a:off x="3792" y="1776"/>
              <a:ext cx="1824" cy="816"/>
            </a:xfrm>
            <a:prstGeom prst="homePlate">
              <a:avLst>
                <a:gd name="adj" fmla="val 5588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49162" name="Text Box 9"/>
            <p:cNvSpPr txBox="1">
              <a:spLocks noChangeArrowheads="1"/>
            </p:cNvSpPr>
            <p:nvPr/>
          </p:nvSpPr>
          <p:spPr bwMode="auto">
            <a:xfrm>
              <a:off x="3840" y="1824"/>
              <a:ext cx="15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b="1" dirty="0">
                  <a:solidFill>
                    <a:srgbClr val="333399"/>
                  </a:solidFill>
                </a:rPr>
                <a:t>Zmienne</a:t>
              </a:r>
            </a:p>
            <a:p>
              <a:pPr>
                <a:spcBef>
                  <a:spcPct val="50000"/>
                </a:spcBef>
              </a:pPr>
              <a:r>
                <a:rPr lang="pl-PL" sz="2400" b="1" dirty="0">
                  <a:solidFill>
                    <a:srgbClr val="333399"/>
                  </a:solidFill>
                </a:rPr>
                <a:t>endogeniczne</a:t>
              </a:r>
            </a:p>
          </p:txBody>
        </p:sp>
      </p:grpSp>
      <p:sp>
        <p:nvSpPr>
          <p:cNvPr id="49156" name="Text Box 10"/>
          <p:cNvSpPr txBox="1">
            <a:spLocks noChangeArrowheads="1"/>
          </p:cNvSpPr>
          <p:nvPr/>
        </p:nvSpPr>
        <p:spPr bwMode="auto">
          <a:xfrm>
            <a:off x="304800" y="4800600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b="1">
                <a:solidFill>
                  <a:srgbClr val="0070C0"/>
                </a:solidFill>
              </a:rPr>
              <a:t>M.e.  - obrazuje jak zmiany w egzogenicznych zmiennych odzwierciedlają się w zmiennych endogenicznych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50" y="0"/>
            <a:ext cx="7772400" cy="78581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l-PL" dirty="0" smtClean="0">
                <a:solidFill>
                  <a:schemeClr val="tx2">
                    <a:satMod val="200000"/>
                  </a:schemeClr>
                </a:solidFill>
              </a:rPr>
              <a:t>Literatura</a:t>
            </a:r>
            <a:endParaRPr lang="pl-PL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1507" name="Symbol zastępczy zawartości 2"/>
          <p:cNvSpPr>
            <a:spLocks noGrp="1"/>
          </p:cNvSpPr>
          <p:nvPr>
            <p:ph idx="1"/>
          </p:nvPr>
        </p:nvSpPr>
        <p:spPr>
          <a:xfrm>
            <a:off x="0" y="714375"/>
            <a:ext cx="8786813" cy="5929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l-PL" sz="2400" u="sng" dirty="0" smtClean="0"/>
              <a:t>Podstawowa:</a:t>
            </a:r>
          </a:p>
          <a:p>
            <a:pPr>
              <a:buFont typeface="Wingdings" pitchFamily="2" charset="2"/>
              <a:buNone/>
            </a:pPr>
            <a:r>
              <a:rPr lang="pl-PL" sz="2400" dirty="0" err="1" smtClean="0"/>
              <a:t>Begg</a:t>
            </a:r>
            <a:r>
              <a:rPr lang="pl-PL" sz="2400" dirty="0" smtClean="0"/>
              <a:t> D., Fischer S., </a:t>
            </a:r>
            <a:r>
              <a:rPr lang="pl-PL" sz="2400" dirty="0" err="1" smtClean="0"/>
              <a:t>Vernasca</a:t>
            </a:r>
            <a:r>
              <a:rPr lang="pl-PL" sz="2400" dirty="0" smtClean="0"/>
              <a:t> G. </a:t>
            </a:r>
            <a:r>
              <a:rPr lang="pl-PL" sz="2400" dirty="0" err="1" smtClean="0"/>
              <a:t>Dornbusch</a:t>
            </a:r>
            <a:r>
              <a:rPr lang="pl-PL" sz="2400" dirty="0" smtClean="0"/>
              <a:t> R.: Makroekonomia.  PWE, Warszawa, 2014</a:t>
            </a:r>
          </a:p>
          <a:p>
            <a:pPr>
              <a:buFont typeface="Wingdings" pitchFamily="2" charset="2"/>
              <a:buNone/>
            </a:pPr>
            <a:r>
              <a:rPr lang="pl-PL" sz="2400" dirty="0" err="1" smtClean="0"/>
              <a:t>Samuelson</a:t>
            </a:r>
            <a:r>
              <a:rPr lang="pl-PL" sz="2400" dirty="0" smtClean="0"/>
              <a:t> PA., </a:t>
            </a:r>
            <a:r>
              <a:rPr lang="pl-PL" sz="2400" dirty="0" err="1" smtClean="0"/>
              <a:t>Nordhaus</a:t>
            </a:r>
            <a:r>
              <a:rPr lang="pl-PL" sz="2400" dirty="0" smtClean="0"/>
              <a:t> W.D.: Ekonomia. PWN, 2008 </a:t>
            </a:r>
          </a:p>
          <a:p>
            <a:pPr>
              <a:buFont typeface="Wingdings" pitchFamily="2" charset="2"/>
              <a:buNone/>
            </a:pPr>
            <a:r>
              <a:rPr lang="pl-PL" sz="2400" dirty="0" err="1" smtClean="0"/>
              <a:t>Krugman</a:t>
            </a:r>
            <a:r>
              <a:rPr lang="pl-PL" sz="2400" dirty="0" smtClean="0"/>
              <a:t> P., Wells R. 2012, Makroekonomia, PWN Warszawa</a:t>
            </a:r>
          </a:p>
          <a:p>
            <a:pPr>
              <a:buFont typeface="Wingdings" pitchFamily="2" charset="2"/>
              <a:buNone/>
            </a:pPr>
            <a:r>
              <a:rPr lang="pl-PL" sz="2400" u="sng" dirty="0" smtClean="0"/>
              <a:t>Uzupełniająca:</a:t>
            </a:r>
          </a:p>
          <a:p>
            <a:pPr>
              <a:buFont typeface="Wingdings" pitchFamily="2" charset="2"/>
              <a:buNone/>
            </a:pPr>
            <a:r>
              <a:rPr lang="pl-PL" sz="2400" dirty="0" smtClean="0"/>
              <a:t>Blanchard O. 2011, Makroekonomia, Oficyna Wolter </a:t>
            </a:r>
            <a:r>
              <a:rPr lang="pl-PL" sz="2400" dirty="0" err="1" smtClean="0"/>
              <a:t>Kluwer</a:t>
            </a:r>
            <a:r>
              <a:rPr lang="pl-PL" sz="2400" dirty="0" smtClean="0"/>
              <a:t>, Warszawa</a:t>
            </a:r>
            <a:endParaRPr lang="pl-PL" sz="2400" u="sng" dirty="0" smtClean="0"/>
          </a:p>
          <a:p>
            <a:pPr>
              <a:buFont typeface="Wingdings" pitchFamily="2" charset="2"/>
              <a:buNone/>
            </a:pPr>
            <a:r>
              <a:rPr lang="pl-PL" sz="2400" dirty="0" err="1" smtClean="0"/>
              <a:t>World</a:t>
            </a:r>
            <a:r>
              <a:rPr lang="pl-PL" sz="2400" dirty="0" smtClean="0"/>
              <a:t> </a:t>
            </a:r>
            <a:r>
              <a:rPr lang="pl-PL" sz="2400" dirty="0" err="1" smtClean="0"/>
              <a:t>Economic</a:t>
            </a:r>
            <a:r>
              <a:rPr lang="pl-PL" sz="2400" dirty="0" smtClean="0"/>
              <a:t> Outlook, </a:t>
            </a:r>
            <a:r>
              <a:rPr lang="pl-PL" sz="2400" dirty="0" err="1" smtClean="0"/>
              <a:t>October</a:t>
            </a:r>
            <a:r>
              <a:rPr lang="pl-PL" sz="2400" dirty="0" smtClean="0"/>
              <a:t> 2020. IMF,  (</a:t>
            </a:r>
            <a:r>
              <a:rPr lang="pl-PL" sz="2400" dirty="0" err="1" smtClean="0">
                <a:hlinkClick r:id="rId2"/>
              </a:rPr>
              <a:t>www.imf.org</a:t>
            </a:r>
            <a:r>
              <a:rPr lang="pl-PL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pl-PL" sz="2400" dirty="0" smtClean="0"/>
              <a:t>Rachunki narodowe -   GUS, Warszawa</a:t>
            </a:r>
          </a:p>
          <a:p>
            <a:pPr>
              <a:buFont typeface="Wingdings" pitchFamily="2" charset="2"/>
              <a:buNone/>
            </a:pPr>
            <a:r>
              <a:rPr lang="pl-PL" sz="2400" dirty="0" smtClean="0"/>
              <a:t>Bazy danych makroekonomicznych (IMF, </a:t>
            </a:r>
            <a:r>
              <a:rPr lang="pl-PL" sz="2400" dirty="0" err="1" smtClean="0"/>
              <a:t>World</a:t>
            </a:r>
            <a:r>
              <a:rPr lang="pl-PL" sz="2400" smtClean="0"/>
              <a:t> Bank, OECD, BIS)</a:t>
            </a: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>
                <a:solidFill>
                  <a:schemeClr val="tx2">
                    <a:satMod val="200000"/>
                  </a:schemeClr>
                </a:solidFill>
              </a:rPr>
              <a:t>Uwagi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19050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sz="280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0" y="17526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sz="2800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0" y="18288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sz="280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1524000"/>
            <a:ext cx="937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sz="280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84213" y="13414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l-PL" sz="2800">
                <a:solidFill>
                  <a:schemeClr val="tx2"/>
                </a:solidFill>
              </a:rPr>
              <a:t>Model  jest tyle wart  ile założenia, na których się opiera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l-PL" sz="280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l-PL" sz="2800">
                <a:solidFill>
                  <a:schemeClr val="tx2"/>
                </a:solidFill>
              </a:rPr>
              <a:t>Nie  ma modelu, który odpowiada na wszystkie pytania. Makroekonomia posługuje się wieloma, każdym dla innych celów</a:t>
            </a:r>
          </a:p>
          <a:p>
            <a:pPr marL="342900" indent="-342900">
              <a:spcBef>
                <a:spcPct val="20000"/>
              </a:spcBef>
            </a:pPr>
            <a:endParaRPr lang="pl-PL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>
                <a:solidFill>
                  <a:schemeClr val="tx2">
                    <a:satMod val="200000"/>
                  </a:schemeClr>
                </a:solidFill>
              </a:rPr>
              <a:t>Prosty model mikroekonomiczny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988" y="1371600"/>
            <a:ext cx="5891213" cy="4100513"/>
            <a:chOff x="657" y="720"/>
            <a:chExt cx="3711" cy="2583"/>
          </a:xfrm>
        </p:grpSpPr>
        <p:sp>
          <p:nvSpPr>
            <p:cNvPr id="51205" name="Line 4"/>
            <p:cNvSpPr>
              <a:spLocks noChangeShapeType="1"/>
            </p:cNvSpPr>
            <p:nvPr/>
          </p:nvSpPr>
          <p:spPr bwMode="auto">
            <a:xfrm flipV="1">
              <a:off x="1392" y="720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51206" name="Line 5"/>
            <p:cNvSpPr>
              <a:spLocks noChangeShapeType="1"/>
            </p:cNvSpPr>
            <p:nvPr/>
          </p:nvSpPr>
          <p:spPr bwMode="auto">
            <a:xfrm>
              <a:off x="1392" y="2880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 flipV="1">
              <a:off x="1968" y="1104"/>
              <a:ext cx="1584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112" y="912"/>
              <a:ext cx="1392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864" y="72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800"/>
                <a:t>P</a:t>
              </a:r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4080" y="297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800"/>
                <a:t>Q</a:t>
              </a:r>
            </a:p>
          </p:txBody>
        </p:sp>
        <p:sp>
          <p:nvSpPr>
            <p:cNvPr id="51211" name="Text Box 10"/>
            <p:cNvSpPr txBox="1">
              <a:spLocks noChangeArrowheads="1"/>
            </p:cNvSpPr>
            <p:nvPr/>
          </p:nvSpPr>
          <p:spPr bwMode="auto">
            <a:xfrm>
              <a:off x="3648" y="81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800"/>
                <a:t>S</a:t>
              </a:r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3648" y="220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800"/>
                <a:t>D</a:t>
              </a:r>
            </a:p>
          </p:txBody>
        </p:sp>
        <p:sp>
          <p:nvSpPr>
            <p:cNvPr id="51213" name="Line 12"/>
            <p:cNvSpPr>
              <a:spLocks noChangeShapeType="1"/>
            </p:cNvSpPr>
            <p:nvPr/>
          </p:nvSpPr>
          <p:spPr bwMode="auto">
            <a:xfrm>
              <a:off x="2832" y="168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51214" name="Line 13"/>
            <p:cNvSpPr>
              <a:spLocks noChangeShapeType="1"/>
            </p:cNvSpPr>
            <p:nvPr/>
          </p:nvSpPr>
          <p:spPr bwMode="auto">
            <a:xfrm flipH="1">
              <a:off x="1392" y="168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51215" name="Text Box 14"/>
            <p:cNvSpPr txBox="1">
              <a:spLocks noChangeArrowheads="1"/>
            </p:cNvSpPr>
            <p:nvPr/>
          </p:nvSpPr>
          <p:spPr bwMode="auto">
            <a:xfrm>
              <a:off x="2688" y="297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800"/>
                <a:t>Q</a:t>
              </a:r>
              <a:r>
                <a:rPr lang="pl-PL" sz="2800" baseline="-25000"/>
                <a:t>e</a:t>
              </a:r>
              <a:endParaRPr lang="pl-PL" sz="2800"/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657" y="1488"/>
              <a:ext cx="6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800" dirty="0"/>
                <a:t>P</a:t>
              </a:r>
              <a:r>
                <a:rPr lang="pl-PL" sz="2800" baseline="-25000" dirty="0"/>
                <a:t>e</a:t>
              </a:r>
              <a:endParaRPr lang="pl-PL" sz="2800" dirty="0"/>
            </a:p>
          </p:txBody>
        </p:sp>
      </p:grpSp>
      <p:sp>
        <p:nvSpPr>
          <p:cNvPr id="51204" name="pole tekstowe 17"/>
          <p:cNvSpPr txBox="1">
            <a:spLocks noChangeArrowheads="1"/>
          </p:cNvSpPr>
          <p:nvPr/>
        </p:nvSpPr>
        <p:spPr bwMode="auto">
          <a:xfrm>
            <a:off x="1000125" y="5715000"/>
            <a:ext cx="571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/>
              <a:t>Na jakich założeniach opiera się ten model?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>
                <a:solidFill>
                  <a:schemeClr val="tx2">
                    <a:satMod val="200000"/>
                  </a:schemeClr>
                </a:solidFill>
              </a:rPr>
              <a:t>Prosty model  mikroekonomiczny c.d.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3058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/>
              <a:t>Q</a:t>
            </a:r>
            <a:r>
              <a:rPr lang="pl-PL" sz="2800" baseline="-25000"/>
              <a:t>d</a:t>
            </a:r>
            <a:r>
              <a:rPr lang="pl-PL" sz="2800"/>
              <a:t> = Q</a:t>
            </a:r>
            <a:r>
              <a:rPr lang="pl-PL" sz="2800" baseline="-25000"/>
              <a:t>d</a:t>
            </a:r>
            <a:r>
              <a:rPr lang="pl-PL" sz="2800"/>
              <a:t>(P)			Q</a:t>
            </a:r>
            <a:r>
              <a:rPr lang="pl-PL" sz="2800" baseline="-25000"/>
              <a:t>d</a:t>
            </a:r>
            <a:r>
              <a:rPr lang="pl-PL" sz="2800" baseline="30000"/>
              <a:t>’</a:t>
            </a:r>
            <a:r>
              <a:rPr lang="pl-PL" sz="2800"/>
              <a:t> &lt; 0</a:t>
            </a:r>
          </a:p>
          <a:p>
            <a:pPr>
              <a:spcBef>
                <a:spcPct val="50000"/>
              </a:spcBef>
            </a:pPr>
            <a:r>
              <a:rPr lang="pl-PL" sz="2800"/>
              <a:t>Q</a:t>
            </a:r>
            <a:r>
              <a:rPr lang="pl-PL" sz="2800" baseline="-25000"/>
              <a:t>s</a:t>
            </a:r>
            <a:r>
              <a:rPr lang="pl-PL" sz="2800"/>
              <a:t> = Q</a:t>
            </a:r>
            <a:r>
              <a:rPr lang="pl-PL" sz="2800" baseline="-25000"/>
              <a:t>s</a:t>
            </a:r>
            <a:r>
              <a:rPr lang="pl-PL" sz="2800"/>
              <a:t>(P)			Q</a:t>
            </a:r>
            <a:r>
              <a:rPr lang="pl-PL" sz="2800" baseline="-25000"/>
              <a:t>s</a:t>
            </a:r>
            <a:r>
              <a:rPr lang="pl-PL" sz="2800" baseline="30000"/>
              <a:t>’</a:t>
            </a:r>
            <a:r>
              <a:rPr lang="pl-PL" sz="2800"/>
              <a:t> &gt; 0</a:t>
            </a:r>
          </a:p>
          <a:p>
            <a:pPr>
              <a:spcBef>
                <a:spcPct val="50000"/>
              </a:spcBef>
            </a:pPr>
            <a:r>
              <a:rPr lang="pl-PL" sz="2800"/>
              <a:t>Q</a:t>
            </a:r>
            <a:r>
              <a:rPr lang="pl-PL" sz="2800" baseline="-25000"/>
              <a:t>d</a:t>
            </a:r>
            <a:r>
              <a:rPr lang="pl-PL" sz="2800"/>
              <a:t> = Q</a:t>
            </a:r>
            <a:r>
              <a:rPr lang="pl-PL" sz="2800" baseline="-25000"/>
              <a:t>s</a:t>
            </a:r>
            <a:endParaRPr lang="pl-PL" sz="280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8600" y="4114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/>
              <a:t>Tylko nie zapomnij o zasadzie: ceteris paribus!!!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>
                <a:solidFill>
                  <a:schemeClr val="tx2">
                    <a:satMod val="200000"/>
                  </a:schemeClr>
                </a:solidFill>
              </a:rPr>
              <a:t>Model Walrasa – opis całej gospodarki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</a:pPr>
            <a:r>
              <a:rPr lang="pl-PL" sz="2400"/>
              <a:t>1. N-układów równań dla wszystkich n-rynków w gospodarce</a:t>
            </a:r>
          </a:p>
          <a:p>
            <a:pPr marL="288925" indent="-288925">
              <a:spcBef>
                <a:spcPct val="50000"/>
              </a:spcBef>
            </a:pPr>
            <a:r>
              <a:rPr lang="pl-PL" sz="2400"/>
              <a:t>Q</a:t>
            </a:r>
            <a:r>
              <a:rPr lang="pl-PL" sz="2400" baseline="-25000"/>
              <a:t>di</a:t>
            </a:r>
            <a:r>
              <a:rPr lang="pl-PL" sz="2400"/>
              <a:t> = Q</a:t>
            </a:r>
            <a:r>
              <a:rPr lang="pl-PL" sz="2400" baseline="-25000"/>
              <a:t>di</a:t>
            </a:r>
            <a:r>
              <a:rPr lang="pl-PL" sz="2400"/>
              <a:t>(P</a:t>
            </a:r>
            <a:r>
              <a:rPr lang="pl-PL" sz="2400" baseline="-25000"/>
              <a:t>1</a:t>
            </a:r>
            <a:r>
              <a:rPr lang="pl-PL" sz="2400"/>
              <a:t>, P</a:t>
            </a:r>
            <a:r>
              <a:rPr lang="pl-PL" sz="2400" baseline="-25000"/>
              <a:t>2</a:t>
            </a:r>
            <a:r>
              <a:rPr lang="pl-PL" sz="2400"/>
              <a:t>, ....., P</a:t>
            </a:r>
            <a:r>
              <a:rPr lang="pl-PL" sz="2400" baseline="-25000"/>
              <a:t>n</a:t>
            </a:r>
            <a:r>
              <a:rPr lang="pl-PL" sz="2400"/>
              <a:t>)		i = 1, 2, ...., n</a:t>
            </a:r>
          </a:p>
          <a:p>
            <a:pPr marL="288925" indent="-288925">
              <a:spcBef>
                <a:spcPct val="50000"/>
              </a:spcBef>
            </a:pPr>
            <a:r>
              <a:rPr lang="pl-PL" sz="2400"/>
              <a:t>Q</a:t>
            </a:r>
            <a:r>
              <a:rPr lang="pl-PL" sz="2400" baseline="-25000"/>
              <a:t>si</a:t>
            </a:r>
            <a:r>
              <a:rPr lang="pl-PL" sz="2400"/>
              <a:t> = Q</a:t>
            </a:r>
            <a:r>
              <a:rPr lang="pl-PL" sz="2400" baseline="-25000"/>
              <a:t>si</a:t>
            </a:r>
            <a:r>
              <a:rPr lang="pl-PL" sz="2400"/>
              <a:t>(P</a:t>
            </a:r>
            <a:r>
              <a:rPr lang="pl-PL" sz="2400" baseline="-25000"/>
              <a:t>1</a:t>
            </a:r>
            <a:r>
              <a:rPr lang="pl-PL" sz="2400"/>
              <a:t>, P</a:t>
            </a:r>
            <a:r>
              <a:rPr lang="pl-PL" sz="2400" baseline="-25000"/>
              <a:t>2</a:t>
            </a:r>
            <a:r>
              <a:rPr lang="pl-PL" sz="2400"/>
              <a:t>, ....., P</a:t>
            </a:r>
            <a:r>
              <a:rPr lang="pl-PL" sz="2400" baseline="-25000"/>
              <a:t>n</a:t>
            </a:r>
            <a:r>
              <a:rPr lang="pl-PL" sz="2400"/>
              <a:t>)</a:t>
            </a:r>
          </a:p>
          <a:p>
            <a:pPr marL="288925" indent="-288925">
              <a:spcBef>
                <a:spcPct val="50000"/>
              </a:spcBef>
            </a:pPr>
            <a:r>
              <a:rPr lang="pl-PL" sz="2400"/>
              <a:t>Q</a:t>
            </a:r>
            <a:r>
              <a:rPr lang="pl-PL" sz="2400" baseline="-25000"/>
              <a:t>di</a:t>
            </a:r>
            <a:r>
              <a:rPr lang="pl-PL" sz="2400"/>
              <a:t> = Q</a:t>
            </a:r>
            <a:r>
              <a:rPr lang="pl-PL" sz="2400" baseline="-25000"/>
              <a:t>si</a:t>
            </a:r>
            <a:endParaRPr lang="pl-PL" sz="24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3810000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Q</a:t>
            </a:r>
            <a:r>
              <a:rPr lang="pl-PL" sz="2400" baseline="-25000"/>
              <a:t>di</a:t>
            </a:r>
            <a:r>
              <a:rPr lang="pl-PL" sz="2400"/>
              <a:t>(P</a:t>
            </a:r>
            <a:r>
              <a:rPr lang="pl-PL" sz="2400" baseline="-25000"/>
              <a:t>1</a:t>
            </a:r>
            <a:r>
              <a:rPr lang="pl-PL" sz="2400"/>
              <a:t>, P</a:t>
            </a:r>
            <a:r>
              <a:rPr lang="pl-PL" sz="2400" baseline="-25000"/>
              <a:t>2</a:t>
            </a:r>
            <a:r>
              <a:rPr lang="pl-PL" sz="2400"/>
              <a:t>, ...., P</a:t>
            </a:r>
            <a:r>
              <a:rPr lang="pl-PL" sz="2400" baseline="-25000"/>
              <a:t>n</a:t>
            </a:r>
            <a:r>
              <a:rPr lang="pl-PL" sz="2400"/>
              <a:t>) – Q</a:t>
            </a:r>
            <a:r>
              <a:rPr lang="pl-PL" sz="2400" baseline="-25000"/>
              <a:t>si</a:t>
            </a:r>
            <a:r>
              <a:rPr lang="pl-PL" sz="2400"/>
              <a:t>(P</a:t>
            </a:r>
            <a:r>
              <a:rPr lang="pl-PL" sz="2400" baseline="-25000"/>
              <a:t>1</a:t>
            </a:r>
            <a:r>
              <a:rPr lang="pl-PL" sz="2400"/>
              <a:t>, P</a:t>
            </a:r>
            <a:r>
              <a:rPr lang="pl-PL" sz="2400" baseline="-25000"/>
              <a:t>2</a:t>
            </a:r>
            <a:r>
              <a:rPr lang="pl-PL" sz="2400"/>
              <a:t>, ....., P</a:t>
            </a:r>
            <a:r>
              <a:rPr lang="pl-PL" sz="2400" baseline="-25000"/>
              <a:t>n</a:t>
            </a:r>
            <a:r>
              <a:rPr lang="pl-PL" sz="2400"/>
              <a:t>)</a:t>
            </a:r>
          </a:p>
          <a:p>
            <a:pPr>
              <a:spcBef>
                <a:spcPct val="50000"/>
              </a:spcBef>
            </a:pPr>
            <a:r>
              <a:rPr lang="pl-PL" sz="2400"/>
              <a:t>E</a:t>
            </a:r>
            <a:r>
              <a:rPr lang="pl-PL" sz="2400" baseline="-25000"/>
              <a:t>i</a:t>
            </a:r>
            <a:r>
              <a:rPr lang="pl-PL" sz="2400"/>
              <a:t> </a:t>
            </a:r>
            <a:r>
              <a:rPr lang="pl-PL" sz="2400">
                <a:sym typeface="Symbol" pitchFamily="18" charset="2"/>
              </a:rPr>
              <a:t> Q</a:t>
            </a:r>
            <a:r>
              <a:rPr lang="pl-PL" sz="2400" baseline="-25000">
                <a:sym typeface="Symbol" pitchFamily="18" charset="2"/>
              </a:rPr>
              <a:t>di</a:t>
            </a:r>
            <a:r>
              <a:rPr lang="pl-PL" sz="2400">
                <a:sym typeface="Symbol" pitchFamily="18" charset="2"/>
              </a:rPr>
              <a:t> – Q</a:t>
            </a:r>
            <a:r>
              <a:rPr lang="pl-PL" sz="2400" baseline="-25000">
                <a:sym typeface="Symbol" pitchFamily="18" charset="2"/>
              </a:rPr>
              <a:t>si</a:t>
            </a:r>
            <a:endParaRPr lang="pl-PL" sz="24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pl-PL" sz="2400">
                <a:sym typeface="Symbol" pitchFamily="18" charset="2"/>
              </a:rPr>
              <a:t>E</a:t>
            </a:r>
            <a:r>
              <a:rPr lang="pl-PL" sz="2400" baseline="-25000">
                <a:sym typeface="Symbol" pitchFamily="18" charset="2"/>
              </a:rPr>
              <a:t>i</a:t>
            </a:r>
            <a:r>
              <a:rPr lang="pl-PL" sz="2400">
                <a:sym typeface="Symbol" pitchFamily="18" charset="2"/>
              </a:rPr>
              <a:t>(P</a:t>
            </a:r>
            <a:r>
              <a:rPr lang="pl-PL" sz="2400" baseline="-25000">
                <a:sym typeface="Symbol" pitchFamily="18" charset="2"/>
              </a:rPr>
              <a:t>1</a:t>
            </a:r>
            <a:r>
              <a:rPr lang="pl-PL" sz="2400">
                <a:sym typeface="Symbol" pitchFamily="18" charset="2"/>
              </a:rPr>
              <a:t>, P</a:t>
            </a:r>
            <a:r>
              <a:rPr lang="pl-PL" sz="2400" baseline="-25000">
                <a:sym typeface="Symbol" pitchFamily="18" charset="2"/>
              </a:rPr>
              <a:t>2</a:t>
            </a:r>
            <a:r>
              <a:rPr lang="pl-PL" sz="2400">
                <a:sym typeface="Symbol" pitchFamily="18" charset="2"/>
              </a:rPr>
              <a:t>, ....., P</a:t>
            </a:r>
            <a:r>
              <a:rPr lang="pl-PL" sz="2400" baseline="-25000">
                <a:sym typeface="Symbol" pitchFamily="18" charset="2"/>
              </a:rPr>
              <a:t>n</a:t>
            </a:r>
            <a:r>
              <a:rPr lang="pl-PL" sz="2400">
                <a:sym typeface="Symbol" pitchFamily="18" charset="2"/>
              </a:rPr>
              <a:t>)</a:t>
            </a:r>
            <a:endParaRPr lang="pl-P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 smtClean="0">
                <a:solidFill>
                  <a:schemeClr val="tx2">
                    <a:satMod val="200000"/>
                  </a:schemeClr>
                </a:solidFill>
              </a:rPr>
              <a:t>Analiza zagregowanych strumieni</a:t>
            </a:r>
            <a:endParaRPr lang="pl-PL" sz="28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900113" y="3500438"/>
            <a:ext cx="2590800" cy="914400"/>
            <a:chOff x="567" y="2205"/>
            <a:chExt cx="1632" cy="576"/>
          </a:xfrm>
        </p:grpSpPr>
        <p:sp>
          <p:nvSpPr>
            <p:cNvPr id="55337" name="Rectangle 5"/>
            <p:cNvSpPr>
              <a:spLocks noChangeArrowheads="1"/>
            </p:cNvSpPr>
            <p:nvPr/>
          </p:nvSpPr>
          <p:spPr bwMode="auto">
            <a:xfrm>
              <a:off x="567" y="2205"/>
              <a:ext cx="163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 sz="2000" b="1"/>
            </a:p>
          </p:txBody>
        </p:sp>
        <p:sp>
          <p:nvSpPr>
            <p:cNvPr id="55338" name="Text Box 6"/>
            <p:cNvSpPr txBox="1">
              <a:spLocks noChangeArrowheads="1"/>
            </p:cNvSpPr>
            <p:nvPr/>
          </p:nvSpPr>
          <p:spPr bwMode="auto">
            <a:xfrm>
              <a:off x="657" y="2341"/>
              <a:ext cx="15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/>
                <a:t>Gosp. domowe</a:t>
              </a:r>
            </a:p>
          </p:txBody>
        </p:sp>
      </p:grpSp>
      <p:grpSp>
        <p:nvGrpSpPr>
          <p:cNvPr id="55300" name="Group 7"/>
          <p:cNvGrpSpPr>
            <a:grpSpLocks/>
          </p:cNvGrpSpPr>
          <p:nvPr/>
        </p:nvGrpSpPr>
        <p:grpSpPr bwMode="auto">
          <a:xfrm>
            <a:off x="5181600" y="3429000"/>
            <a:ext cx="2667000" cy="914400"/>
            <a:chOff x="3264" y="2160"/>
            <a:chExt cx="1680" cy="576"/>
          </a:xfrm>
        </p:grpSpPr>
        <p:sp>
          <p:nvSpPr>
            <p:cNvPr id="55335" name="Rectangle 8"/>
            <p:cNvSpPr>
              <a:spLocks noChangeArrowheads="1"/>
            </p:cNvSpPr>
            <p:nvPr/>
          </p:nvSpPr>
          <p:spPr bwMode="auto">
            <a:xfrm>
              <a:off x="3264" y="2160"/>
              <a:ext cx="16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l-PL" sz="2000" b="1"/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3360" y="2208"/>
              <a:ext cx="15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/>
                <a:t>Przedsiębiorstwa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362200" y="4343400"/>
            <a:ext cx="3962400" cy="762000"/>
            <a:chOff x="1488" y="2736"/>
            <a:chExt cx="2496" cy="480"/>
          </a:xfrm>
        </p:grpSpPr>
        <p:sp>
          <p:nvSpPr>
            <p:cNvPr id="55328" name="Text Box 11"/>
            <p:cNvSpPr txBox="1">
              <a:spLocks noChangeArrowheads="1"/>
            </p:cNvSpPr>
            <p:nvPr/>
          </p:nvSpPr>
          <p:spPr bwMode="auto">
            <a:xfrm>
              <a:off x="2160" y="2880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pl-PL" sz="2400"/>
            </a:p>
          </p:txBody>
        </p:sp>
        <p:grpSp>
          <p:nvGrpSpPr>
            <p:cNvPr id="55329" name="Group 12"/>
            <p:cNvGrpSpPr>
              <a:grpSpLocks/>
            </p:cNvGrpSpPr>
            <p:nvPr/>
          </p:nvGrpSpPr>
          <p:grpSpPr bwMode="auto">
            <a:xfrm>
              <a:off x="1488" y="2736"/>
              <a:ext cx="2496" cy="480"/>
              <a:chOff x="1488" y="2736"/>
              <a:chExt cx="2496" cy="480"/>
            </a:xfrm>
          </p:grpSpPr>
          <p:grpSp>
            <p:nvGrpSpPr>
              <p:cNvPr id="55330" name="Group 13"/>
              <p:cNvGrpSpPr>
                <a:grpSpLocks/>
              </p:cNvGrpSpPr>
              <p:nvPr/>
            </p:nvGrpSpPr>
            <p:grpSpPr bwMode="auto">
              <a:xfrm>
                <a:off x="1488" y="2736"/>
                <a:ext cx="2496" cy="480"/>
                <a:chOff x="1488" y="2736"/>
                <a:chExt cx="2496" cy="480"/>
              </a:xfrm>
            </p:grpSpPr>
            <p:sp>
              <p:nvSpPr>
                <p:cNvPr id="55332" name="Line 14"/>
                <p:cNvSpPr>
                  <a:spLocks noChangeShapeType="1"/>
                </p:cNvSpPr>
                <p:nvPr/>
              </p:nvSpPr>
              <p:spPr bwMode="auto">
                <a:xfrm>
                  <a:off x="1488" y="27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55333" name="Line 15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2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5533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984" y="2736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sp>
            <p:nvSpPr>
              <p:cNvPr id="55331" name="Text Box 17"/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125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 sz="2000" b="1"/>
                  <a:t>czynniki prd.</a:t>
                </a:r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339975" y="2492375"/>
            <a:ext cx="4038600" cy="825500"/>
            <a:chOff x="1488" y="1640"/>
            <a:chExt cx="2544" cy="520"/>
          </a:xfrm>
        </p:grpSpPr>
        <p:grpSp>
          <p:nvGrpSpPr>
            <p:cNvPr id="55321" name="Group 19"/>
            <p:cNvGrpSpPr>
              <a:grpSpLocks/>
            </p:cNvGrpSpPr>
            <p:nvPr/>
          </p:nvGrpSpPr>
          <p:grpSpPr bwMode="auto">
            <a:xfrm>
              <a:off x="1488" y="1872"/>
              <a:ext cx="2544" cy="288"/>
              <a:chOff x="1488" y="1872"/>
              <a:chExt cx="2544" cy="288"/>
            </a:xfrm>
          </p:grpSpPr>
          <p:grpSp>
            <p:nvGrpSpPr>
              <p:cNvPr id="55323" name="Group 20"/>
              <p:cNvGrpSpPr>
                <a:grpSpLocks/>
              </p:cNvGrpSpPr>
              <p:nvPr/>
            </p:nvGrpSpPr>
            <p:grpSpPr bwMode="auto">
              <a:xfrm>
                <a:off x="1488" y="1872"/>
                <a:ext cx="2544" cy="288"/>
                <a:chOff x="1488" y="1872"/>
                <a:chExt cx="2544" cy="288"/>
              </a:xfrm>
            </p:grpSpPr>
            <p:sp>
              <p:nvSpPr>
                <p:cNvPr id="5532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553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88" y="1872"/>
                  <a:ext cx="2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55327" name="Line 23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sp>
            <p:nvSpPr>
              <p:cNvPr id="55324" name="Text Box 24"/>
              <p:cNvSpPr txBox="1">
                <a:spLocks noChangeArrowheads="1"/>
              </p:cNvSpPr>
              <p:nvPr/>
            </p:nvSpPr>
            <p:spPr bwMode="auto">
              <a:xfrm>
                <a:off x="2016" y="1872"/>
                <a:ext cx="18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pl-PL" sz="2400"/>
              </a:p>
            </p:txBody>
          </p:sp>
        </p:grpSp>
        <p:sp>
          <p:nvSpPr>
            <p:cNvPr id="55322" name="Text Box 25"/>
            <p:cNvSpPr txBox="1">
              <a:spLocks noChangeArrowheads="1"/>
            </p:cNvSpPr>
            <p:nvPr/>
          </p:nvSpPr>
          <p:spPr bwMode="auto">
            <a:xfrm>
              <a:off x="2078" y="1640"/>
              <a:ext cx="15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/>
                <a:t>zapłata za cz.prd.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828800" y="4343400"/>
            <a:ext cx="5410200" cy="1847850"/>
            <a:chOff x="1152" y="2736"/>
            <a:chExt cx="3408" cy="1164"/>
          </a:xfrm>
        </p:grpSpPr>
        <p:grpSp>
          <p:nvGrpSpPr>
            <p:cNvPr id="55316" name="Group 27"/>
            <p:cNvGrpSpPr>
              <a:grpSpLocks/>
            </p:cNvGrpSpPr>
            <p:nvPr/>
          </p:nvGrpSpPr>
          <p:grpSpPr bwMode="auto">
            <a:xfrm>
              <a:off x="1152" y="2736"/>
              <a:ext cx="3408" cy="912"/>
              <a:chOff x="1152" y="2736"/>
              <a:chExt cx="3408" cy="912"/>
            </a:xfrm>
          </p:grpSpPr>
          <p:sp>
            <p:nvSpPr>
              <p:cNvPr id="55318" name="Line 28"/>
              <p:cNvSpPr>
                <a:spLocks noChangeShapeType="1"/>
              </p:cNvSpPr>
              <p:nvPr/>
            </p:nvSpPr>
            <p:spPr bwMode="auto">
              <a:xfrm>
                <a:off x="4560" y="273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55319" name="Line 29"/>
              <p:cNvSpPr>
                <a:spLocks noChangeShapeType="1"/>
              </p:cNvSpPr>
              <p:nvPr/>
            </p:nvSpPr>
            <p:spPr bwMode="auto">
              <a:xfrm flipH="1">
                <a:off x="1152" y="3648"/>
                <a:ext cx="3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55320" name="Line 30"/>
              <p:cNvSpPr>
                <a:spLocks noChangeShapeType="1"/>
              </p:cNvSpPr>
              <p:nvPr/>
            </p:nvSpPr>
            <p:spPr bwMode="auto">
              <a:xfrm flipV="1">
                <a:off x="1152" y="273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55317" name="Text Box 31"/>
            <p:cNvSpPr txBox="1">
              <a:spLocks noChangeArrowheads="1"/>
            </p:cNvSpPr>
            <p:nvPr/>
          </p:nvSpPr>
          <p:spPr bwMode="auto">
            <a:xfrm>
              <a:off x="2064" y="3648"/>
              <a:ext cx="13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/>
                <a:t>dobra</a:t>
              </a: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905000" y="1916113"/>
            <a:ext cx="5410200" cy="1512887"/>
            <a:chOff x="1200" y="1207"/>
            <a:chExt cx="3408" cy="953"/>
          </a:xfrm>
        </p:grpSpPr>
        <p:grpSp>
          <p:nvGrpSpPr>
            <p:cNvPr id="55311" name="Group 33"/>
            <p:cNvGrpSpPr>
              <a:grpSpLocks/>
            </p:cNvGrpSpPr>
            <p:nvPr/>
          </p:nvGrpSpPr>
          <p:grpSpPr bwMode="auto">
            <a:xfrm>
              <a:off x="1200" y="1440"/>
              <a:ext cx="3408" cy="720"/>
              <a:chOff x="1200" y="1440"/>
              <a:chExt cx="3408" cy="720"/>
            </a:xfrm>
          </p:grpSpPr>
          <p:sp>
            <p:nvSpPr>
              <p:cNvPr id="55313" name="Line 34"/>
              <p:cNvSpPr>
                <a:spLocks noChangeShapeType="1"/>
              </p:cNvSpPr>
              <p:nvPr/>
            </p:nvSpPr>
            <p:spPr bwMode="auto">
              <a:xfrm flipV="1">
                <a:off x="1200" y="144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55314" name="Line 3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3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55315" name="Line 36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55312" name="Text Box 37"/>
            <p:cNvSpPr txBox="1">
              <a:spLocks noChangeArrowheads="1"/>
            </p:cNvSpPr>
            <p:nvPr/>
          </p:nvSpPr>
          <p:spPr bwMode="auto">
            <a:xfrm>
              <a:off x="1973" y="1207"/>
              <a:ext cx="16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/>
                <a:t>zapłata za dobra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0" y="2133600"/>
            <a:ext cx="1908175" cy="1295400"/>
            <a:chOff x="0" y="1584"/>
            <a:chExt cx="1202" cy="816"/>
          </a:xfrm>
        </p:grpSpPr>
        <p:sp>
          <p:nvSpPr>
            <p:cNvPr id="55309" name="Line 39"/>
            <p:cNvSpPr>
              <a:spLocks noChangeShapeType="1"/>
            </p:cNvSpPr>
            <p:nvPr/>
          </p:nvSpPr>
          <p:spPr bwMode="auto">
            <a:xfrm flipH="1" flipV="1">
              <a:off x="720" y="187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10" name="Text Box 40"/>
            <p:cNvSpPr txBox="1">
              <a:spLocks noChangeArrowheads="1"/>
            </p:cNvSpPr>
            <p:nvPr/>
          </p:nvSpPr>
          <p:spPr bwMode="auto">
            <a:xfrm>
              <a:off x="0" y="1584"/>
              <a:ext cx="12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000" b="1"/>
                <a:t>oszczędności</a:t>
              </a:r>
            </a:p>
          </p:txBody>
        </p:sp>
      </p:grp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7315200" y="4343400"/>
            <a:ext cx="1828800" cy="1219200"/>
            <a:chOff x="4608" y="2736"/>
            <a:chExt cx="1152" cy="768"/>
          </a:xfrm>
        </p:grpSpPr>
        <p:sp>
          <p:nvSpPr>
            <p:cNvPr id="55307" name="Line 42"/>
            <p:cNvSpPr>
              <a:spLocks noChangeShapeType="1"/>
            </p:cNvSpPr>
            <p:nvPr/>
          </p:nvSpPr>
          <p:spPr bwMode="auto">
            <a:xfrm>
              <a:off x="4944" y="273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55308" name="Text Box 43"/>
            <p:cNvSpPr txBox="1">
              <a:spLocks noChangeArrowheads="1"/>
            </p:cNvSpPr>
            <p:nvPr/>
          </p:nvSpPr>
          <p:spPr bwMode="auto">
            <a:xfrm>
              <a:off x="4608" y="3216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/>
                <a:t>inwestycje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6868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>
                <a:solidFill>
                  <a:schemeClr val="tx2">
                    <a:satMod val="200000"/>
                  </a:schemeClr>
                </a:solidFill>
              </a:rPr>
              <a:t>Podstawowe rynki i podmioty w gospodarce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276600" y="990600"/>
            <a:ext cx="2438400" cy="925513"/>
          </a:xfrm>
          <a:prstGeom prst="rect">
            <a:avLst/>
          </a:prstGeom>
          <a:solidFill>
            <a:srgbClr val="D8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l-PL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724400" y="2286000"/>
            <a:ext cx="1752600" cy="1143000"/>
          </a:xfrm>
          <a:prstGeom prst="rect">
            <a:avLst/>
          </a:prstGeom>
          <a:solidFill>
            <a:srgbClr val="D8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590800" y="5943600"/>
            <a:ext cx="4572000" cy="685800"/>
          </a:xfrm>
          <a:prstGeom prst="rect">
            <a:avLst/>
          </a:prstGeom>
          <a:solidFill>
            <a:srgbClr val="D8E3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04800" y="3733800"/>
            <a:ext cx="23622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l-PL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191000" y="3733800"/>
            <a:ext cx="20574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524750" y="3789363"/>
            <a:ext cx="14478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l-PL"/>
          </a:p>
        </p:txBody>
      </p:sp>
      <p:cxnSp>
        <p:nvCxnSpPr>
          <p:cNvPr id="56329" name="AutoShape 9"/>
          <p:cNvCxnSpPr>
            <a:cxnSpLocks noChangeShapeType="1"/>
            <a:stCxn id="56324" idx="1"/>
          </p:cNvCxnSpPr>
          <p:nvPr/>
        </p:nvCxnSpPr>
        <p:spPr bwMode="auto">
          <a:xfrm rot="10800000" flipV="1">
            <a:off x="4191000" y="2857500"/>
            <a:ext cx="5334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30" name="AutoShape 10"/>
          <p:cNvCxnSpPr>
            <a:cxnSpLocks noChangeShapeType="1"/>
          </p:cNvCxnSpPr>
          <p:nvPr/>
        </p:nvCxnSpPr>
        <p:spPr bwMode="auto">
          <a:xfrm>
            <a:off x="6477000" y="2971800"/>
            <a:ext cx="457200" cy="2895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31" name="AutoShape 11"/>
          <p:cNvCxnSpPr>
            <a:cxnSpLocks noChangeShapeType="1"/>
            <a:stCxn id="56325" idx="3"/>
            <a:endCxn id="56328" idx="2"/>
          </p:cNvCxnSpPr>
          <p:nvPr/>
        </p:nvCxnSpPr>
        <p:spPr bwMode="auto">
          <a:xfrm flipV="1">
            <a:off x="7162800" y="4703763"/>
            <a:ext cx="1085850" cy="1582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32" name="AutoShape 12"/>
          <p:cNvCxnSpPr>
            <a:cxnSpLocks noChangeShapeType="1"/>
            <a:stCxn id="56328" idx="0"/>
            <a:endCxn id="56323" idx="3"/>
          </p:cNvCxnSpPr>
          <p:nvPr/>
        </p:nvCxnSpPr>
        <p:spPr bwMode="auto">
          <a:xfrm rot="16200000" flipV="1">
            <a:off x="5814218" y="1354932"/>
            <a:ext cx="2335213" cy="2533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3352800" y="1066800"/>
            <a:ext cx="228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solidFill>
                  <a:srgbClr val="000066"/>
                </a:solidFill>
              </a:rPr>
              <a:t>Rynki cz. prd.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724400" y="25146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800">
                <a:solidFill>
                  <a:srgbClr val="000066"/>
                </a:solidFill>
              </a:rPr>
              <a:t>Rynki fin.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04800" y="3886200"/>
            <a:ext cx="2438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solidFill>
                  <a:srgbClr val="000066"/>
                </a:solidFill>
              </a:rPr>
              <a:t>Gosp. domowe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419600" y="38862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 dirty="0" smtClean="0">
                <a:solidFill>
                  <a:srgbClr val="000066"/>
                </a:solidFill>
              </a:rPr>
              <a:t>Państwo</a:t>
            </a:r>
            <a:endParaRPr lang="pl-PL" sz="2800" dirty="0">
              <a:solidFill>
                <a:srgbClr val="000066"/>
              </a:solidFill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696200" y="39624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solidFill>
                  <a:srgbClr val="000066"/>
                </a:solidFill>
              </a:rPr>
              <a:t>Firmy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743200" y="60198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>
                <a:solidFill>
                  <a:srgbClr val="000066"/>
                </a:solidFill>
              </a:rPr>
              <a:t>Rynki dóbr i usług</a:t>
            </a:r>
          </a:p>
        </p:txBody>
      </p:sp>
      <p:cxnSp>
        <p:nvCxnSpPr>
          <p:cNvPr id="56339" name="AutoShape 19"/>
          <p:cNvCxnSpPr>
            <a:cxnSpLocks noChangeShapeType="1"/>
          </p:cNvCxnSpPr>
          <p:nvPr/>
        </p:nvCxnSpPr>
        <p:spPr bwMode="auto">
          <a:xfrm rot="-5400000">
            <a:off x="2533650" y="1657350"/>
            <a:ext cx="1143000" cy="3009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340" name="AutoShape 20"/>
          <p:cNvCxnSpPr>
            <a:cxnSpLocks noChangeShapeType="1"/>
          </p:cNvCxnSpPr>
          <p:nvPr/>
        </p:nvCxnSpPr>
        <p:spPr bwMode="auto">
          <a:xfrm rot="10800000" flipV="1">
            <a:off x="1066800" y="1371600"/>
            <a:ext cx="2209800" cy="2254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26670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50292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1331913" y="914400"/>
            <a:ext cx="13350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dochód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6248400" y="914400"/>
            <a:ext cx="2514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opłata cz.prd.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1331913" y="1916113"/>
            <a:ext cx="32004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prywatne oszczędności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2819400" y="4191000"/>
            <a:ext cx="1295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podatki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2700338" y="2924175"/>
            <a:ext cx="1905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pl-PL" sz="2200" b="1"/>
              <a:t>deficyt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pl-PL" sz="2200" b="1"/>
              <a:t>budżetowy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3048000" y="5029200"/>
            <a:ext cx="1981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zakupy rządu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 rot="5400000">
            <a:off x="6320631" y="4355307"/>
            <a:ext cx="16779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inwestycje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 rot="-5400000">
            <a:off x="7540625" y="5500688"/>
            <a:ext cx="19827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dochód firm </a:t>
            </a:r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10668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1066800" y="6248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533400" y="6172200"/>
            <a:ext cx="2057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200" b="1"/>
              <a:t>konsumpcja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Produkt Krajowy Brutto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600" dirty="0" smtClean="0"/>
              <a:t>Suma dóbr i usług finalnych wytworzonych w danej gospodarce, a równocześnie suma dochodu wytworzonego w danej gospodarce</a:t>
            </a:r>
          </a:p>
          <a:p>
            <a:r>
              <a:rPr lang="pl-PL" sz="2600" dirty="0" smtClean="0"/>
              <a:t>Obliczanie:</a:t>
            </a:r>
          </a:p>
          <a:p>
            <a:pPr>
              <a:buNone/>
            </a:pPr>
            <a:r>
              <a:rPr lang="pl-PL" sz="2600" dirty="0" smtClean="0"/>
              <a:t>- Sumowanie wydatków na usługi finalne</a:t>
            </a:r>
          </a:p>
          <a:p>
            <a:pPr>
              <a:buNone/>
            </a:pPr>
            <a:r>
              <a:rPr lang="pl-PL" sz="2600" dirty="0" smtClean="0"/>
              <a:t>	PKB = Y = C + I + G + (Ex – Im)</a:t>
            </a:r>
          </a:p>
          <a:p>
            <a:pPr>
              <a:buNone/>
            </a:pPr>
            <a:r>
              <a:rPr lang="pl-PL" sz="2600" dirty="0" smtClean="0"/>
              <a:t>- Sumowanie dochodów z tytułu pracy i własności</a:t>
            </a:r>
          </a:p>
          <a:p>
            <a:pPr>
              <a:buNone/>
            </a:pPr>
            <a:r>
              <a:rPr lang="pl-PL" sz="2600" dirty="0" smtClean="0"/>
              <a:t>- Obliczenie wartości dodanej (wartość globalne minus zużycie pośrednie plus  podatki do produktów minus subwencje do produktów)</a:t>
            </a:r>
            <a:endParaRPr lang="pl-PL" sz="2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200" dirty="0" smtClean="0"/>
              <a:t>Makroekonomia w pigułce- </a:t>
            </a:r>
            <a:br>
              <a:rPr lang="pl-PL" sz="3200" dirty="0" smtClean="0"/>
            </a:br>
            <a:r>
              <a:rPr lang="pl-PL" sz="3200" dirty="0" smtClean="0"/>
              <a:t>Zmiany </a:t>
            </a:r>
            <a:r>
              <a:rPr lang="pl-PL" sz="3200" dirty="0" smtClean="0"/>
              <a:t>światowego PKB</a:t>
            </a:r>
            <a:endParaRPr lang="pl-PL" sz="3200" dirty="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228725"/>
            <a:ext cx="83248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ole tekstowe 3"/>
          <p:cNvSpPr txBox="1"/>
          <p:nvPr/>
        </p:nvSpPr>
        <p:spPr>
          <a:xfrm>
            <a:off x="251520" y="58772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Żródło</a:t>
            </a:r>
            <a:r>
              <a:rPr lang="pl-PL" dirty="0" smtClean="0"/>
              <a:t>: IMF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7143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dirty="0" smtClean="0"/>
              <a:t>Niektóre </a:t>
            </a:r>
            <a:r>
              <a:rPr lang="pl-PL" sz="3200" dirty="0" smtClean="0"/>
              <a:t>zmienne ekonomiczne</a:t>
            </a:r>
            <a:endParaRPr lang="pl-PL" sz="32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214313" y="714375"/>
          <a:ext cx="892971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40"/>
                <a:gridCol w="3200932"/>
                <a:gridCol w="3906746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Zmienna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Co</a:t>
                      </a:r>
                      <a:r>
                        <a:rPr lang="pl-PL" sz="1700" baseline="0" dirty="0" smtClean="0"/>
                        <a:t> opisuje?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Znaczenie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Realny PKB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Wielkość produktu/dochodu, całkowita produkcja, zagregowany popyt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Podstawowy miernik materialnej zamożności i  ekonomicznej produktywności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Stopa bezrobocia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Odsetek osób, które</a:t>
                      </a:r>
                      <a:r>
                        <a:rPr lang="pl-PL" sz="1700" baseline="0" dirty="0" smtClean="0"/>
                        <a:t> poszukują pracy i nie mogą jej znaleźć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Określa straty w stosunku do produktu potencjalnego, związek</a:t>
                      </a:r>
                      <a:r>
                        <a:rPr lang="pl-PL" sz="1700" baseline="0" dirty="0" smtClean="0"/>
                        <a:t> z dystrybucją ekonomicznego dobrobytu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Stopa</a:t>
                      </a:r>
                      <a:r>
                        <a:rPr lang="pl-PL" sz="1700" baseline="0" dirty="0" smtClean="0"/>
                        <a:t> inflacji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Wzrost cen, utrata siły nabywczej (nieco przeszacowana)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Cel</a:t>
                      </a:r>
                      <a:r>
                        <a:rPr lang="pl-PL" sz="1700" baseline="0" dirty="0" smtClean="0"/>
                        <a:t>  inflacyjny jako przesłanka polityki monetarnej, znaczenie odchyleń inflacji od oczekiwań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Stopa procentowa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Koszt zaciągnięcia kredytu/wynagrodzenie za udostępnienie funduszy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Wpływ na inwestycje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Indeks akcji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Sytuację na rynku kapitałowym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Syntetyczne przedstawienie wpływu wielu zmiennych na gospodarkę, zwłaszcza inwestycje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Kurs walutowy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Relacje wymiany walut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Określa relatywne ceny dóbr i aktywów w różnych krajach</a:t>
                      </a:r>
                      <a:endParaRPr lang="pl-PL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Deficyt, dług publiczny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Stan finansów publicznych</a:t>
                      </a:r>
                      <a:endParaRPr lang="pl-PL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700" dirty="0" smtClean="0"/>
                        <a:t>Wpływ na poziom oszczędności krajowych, inwestycje prywatne</a:t>
                      </a:r>
                      <a:endParaRPr lang="pl-PL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zaliczenie kursu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142984"/>
            <a:ext cx="8686800" cy="4525962"/>
          </a:xfrm>
        </p:spPr>
        <p:txBody>
          <a:bodyPr/>
          <a:lstStyle/>
          <a:p>
            <a:pPr>
              <a:buNone/>
            </a:pPr>
            <a:r>
              <a:rPr lang="pl-PL" sz="2400" dirty="0" smtClean="0"/>
              <a:t>I. Elementy cząstkowe do zaliczenia i wagi procentowe</a:t>
            </a:r>
          </a:p>
          <a:p>
            <a:r>
              <a:rPr lang="pl-PL" sz="2400" dirty="0" smtClean="0"/>
              <a:t>Część praktyczna:</a:t>
            </a:r>
          </a:p>
          <a:p>
            <a:pPr>
              <a:buNone/>
            </a:pPr>
            <a:r>
              <a:rPr lang="pl-PL" sz="2400" dirty="0" smtClean="0"/>
              <a:t>	- analizy na ćwiczeniach</a:t>
            </a:r>
          </a:p>
          <a:p>
            <a:pPr>
              <a:buNone/>
            </a:pPr>
            <a:r>
              <a:rPr lang="pl-PL" sz="2400" dirty="0" smtClean="0"/>
              <a:t>	- prezentacja i praca semestralna na ocenę</a:t>
            </a:r>
          </a:p>
          <a:p>
            <a:pPr>
              <a:buNone/>
            </a:pPr>
            <a:endParaRPr lang="pl-PL" sz="1000" dirty="0" smtClean="0"/>
          </a:p>
          <a:p>
            <a:r>
              <a:rPr lang="pl-PL" sz="2400" dirty="0" smtClean="0"/>
              <a:t>Część teoretyczna:</a:t>
            </a:r>
          </a:p>
          <a:p>
            <a:pPr>
              <a:buNone/>
            </a:pPr>
            <a:r>
              <a:rPr lang="pl-PL" sz="2400" dirty="0" smtClean="0"/>
              <a:t>	- egzamin pisemny</a:t>
            </a:r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II. Warunki zaliczenia:</a:t>
            </a:r>
          </a:p>
          <a:p>
            <a:pPr>
              <a:buNone/>
            </a:pPr>
            <a:r>
              <a:rPr lang="pl-PL" sz="2400" dirty="0" smtClean="0"/>
              <a:t>	uzyskanie powyżej 50% punktów z każdej części</a:t>
            </a:r>
            <a:endParaRPr lang="pl-P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Praca semestralna „ Charakterystyka makroekonomiczna ….”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71546"/>
            <a:ext cx="8686800" cy="4525962"/>
          </a:xfrm>
        </p:spPr>
        <p:txBody>
          <a:bodyPr/>
          <a:lstStyle/>
          <a:p>
            <a:r>
              <a:rPr lang="pl-PL" sz="2000" dirty="0" smtClean="0"/>
              <a:t>Części opracowania:</a:t>
            </a:r>
          </a:p>
          <a:p>
            <a:pPr marL="514350" indent="-514350">
              <a:buAutoNum type="arabicPeriod"/>
            </a:pPr>
            <a:r>
              <a:rPr lang="pl-PL" sz="2000" dirty="0" smtClean="0"/>
              <a:t>Analiza PKB – poziom, zmiany w długim okresie (wzrost gospodarczy), wahania roczne</a:t>
            </a:r>
          </a:p>
          <a:p>
            <a:pPr marL="514350" indent="-514350">
              <a:buAutoNum type="arabicPeriod"/>
            </a:pPr>
            <a:r>
              <a:rPr lang="pl-PL" sz="2000" dirty="0" smtClean="0"/>
              <a:t>Elementy globalnego popytu (struktura, jej </a:t>
            </a:r>
            <a:r>
              <a:rPr lang="pl-PL" sz="2000" dirty="0" err="1" smtClean="0"/>
              <a:t>zmianw</a:t>
            </a:r>
            <a:r>
              <a:rPr lang="pl-PL" sz="2000" dirty="0" smtClean="0"/>
              <a:t> w czasie, </a:t>
            </a:r>
            <a:r>
              <a:rPr lang="pl-PL" sz="2000" dirty="0" err="1" smtClean="0"/>
              <a:t>porówanie</a:t>
            </a:r>
            <a:r>
              <a:rPr lang="pl-PL" sz="2000" dirty="0" smtClean="0"/>
              <a:t> wahań rocznych poszczególnych składników)</a:t>
            </a:r>
          </a:p>
          <a:p>
            <a:pPr marL="514350" indent="-514350">
              <a:buAutoNum type="arabicPeriod"/>
            </a:pPr>
            <a:r>
              <a:rPr lang="pl-PL" sz="2000" dirty="0" smtClean="0"/>
              <a:t>Inflacja (CPI, </a:t>
            </a:r>
            <a:r>
              <a:rPr lang="pl-PL" sz="2000" dirty="0" err="1" smtClean="0"/>
              <a:t>deflator</a:t>
            </a:r>
            <a:r>
              <a:rPr lang="pl-PL" sz="2000" dirty="0" smtClean="0"/>
              <a:t>)</a:t>
            </a:r>
          </a:p>
          <a:p>
            <a:pPr marL="514350" indent="-514350">
              <a:buAutoNum type="arabicPeriod"/>
            </a:pPr>
            <a:r>
              <a:rPr lang="pl-PL" sz="2000" dirty="0" smtClean="0"/>
              <a:t>Rynek pracy (zatrudnienie, bezrobocie, </a:t>
            </a:r>
            <a:r>
              <a:rPr lang="pl-PL" sz="2000" smtClean="0"/>
              <a:t>stopa bezrobocia)</a:t>
            </a:r>
            <a:endParaRPr lang="pl-PL" sz="2000" dirty="0" smtClean="0"/>
          </a:p>
          <a:p>
            <a:pPr marL="514350" indent="-514350">
              <a:buAutoNum type="arabicPeriod"/>
            </a:pPr>
            <a:r>
              <a:rPr lang="pl-PL" sz="2000" dirty="0" smtClean="0"/>
              <a:t>Pieniądz, polityka monetarna, rynki finansowe</a:t>
            </a:r>
          </a:p>
          <a:p>
            <a:pPr marL="514350" indent="-514350">
              <a:buAutoNum type="arabicPeriod"/>
            </a:pPr>
            <a:r>
              <a:rPr lang="pl-PL" sz="2000" dirty="0" smtClean="0"/>
              <a:t>Polityka fiskalna, deficyt budżetowy, dług publiczny</a:t>
            </a:r>
          </a:p>
          <a:p>
            <a:pPr marL="514350" indent="-514350">
              <a:buAutoNum type="arabicPeriod"/>
            </a:pPr>
            <a:r>
              <a:rPr lang="pl-PL" sz="2000" dirty="0" smtClean="0"/>
              <a:t>Podsumowanie - wnioski</a:t>
            </a:r>
            <a:endParaRPr lang="pl-PL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smtClean="0"/>
              <a:t>Zawartość wykładu</a:t>
            </a:r>
            <a:endParaRPr lang="pl-PL" dirty="0"/>
          </a:p>
        </p:txBody>
      </p:sp>
      <p:sp>
        <p:nvSpPr>
          <p:cNvPr id="2560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smtClean="0"/>
              <a:t>Interpretacja makroekonomii</a:t>
            </a:r>
          </a:p>
          <a:p>
            <a:pPr eaLnBrk="1" hangingPunct="1"/>
            <a:r>
              <a:rPr lang="pl-PL" smtClean="0"/>
              <a:t>Makro- a mikroekonomia</a:t>
            </a:r>
          </a:p>
          <a:p>
            <a:pPr eaLnBrk="1" hangingPunct="1"/>
            <a:r>
              <a:rPr lang="pl-PL" smtClean="0"/>
              <a:t>Zmienne makroekonomiczne</a:t>
            </a:r>
          </a:p>
          <a:p>
            <a:pPr eaLnBrk="1" hangingPunct="1"/>
            <a:r>
              <a:rPr lang="pl-PL" smtClean="0"/>
              <a:t>Makroekonomiczny opis współczesnej gospodarki</a:t>
            </a:r>
          </a:p>
          <a:p>
            <a:pPr eaLnBrk="1" hangingPunct="1"/>
            <a:r>
              <a:rPr lang="pl-PL" smtClean="0"/>
              <a:t>Istota modelu makroekonomicznego</a:t>
            </a:r>
          </a:p>
          <a:p>
            <a:pPr eaLnBrk="1" hangingPunct="1"/>
            <a:r>
              <a:rPr lang="pl-PL" smtClean="0"/>
              <a:t>Mierniki produktu i dochodu w gospodarce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 smtClean="0"/>
              <a:t>Definicja</a:t>
            </a:r>
            <a:endParaRPr lang="pl-PL" dirty="0"/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>
          <a:xfrm>
            <a:off x="857250" y="1071563"/>
            <a:ext cx="77724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pl-PL" smtClean="0"/>
              <a:t>Makroekonomia bada funkcjonowanie gospodarki traktowanej jako całość.</a:t>
            </a:r>
          </a:p>
          <a:p>
            <a:pPr eaLnBrk="1" hangingPunct="1">
              <a:buFont typeface="Wingdings 2" pitchFamily="18" charset="2"/>
              <a:buNone/>
            </a:pPr>
            <a:endParaRPr lang="pl-PL" smtClean="0"/>
          </a:p>
          <a:p>
            <a:pPr eaLnBrk="1" hangingPunct="1">
              <a:buFont typeface="Wingdings 2" pitchFamily="18" charset="2"/>
              <a:buNone/>
            </a:pPr>
            <a:r>
              <a:rPr lang="pl-PL" smtClean="0"/>
              <a:t>Co to znaczy?</a:t>
            </a:r>
          </a:p>
          <a:p>
            <a:pPr eaLnBrk="1" hangingPunct="1">
              <a:buFont typeface="Wingdings 2" pitchFamily="18" charset="2"/>
              <a:buNone/>
            </a:pPr>
            <a:endParaRPr lang="pl-PL" smtClean="0"/>
          </a:p>
          <a:p>
            <a:pPr eaLnBrk="1" hangingPunct="1">
              <a:buFont typeface="Wingdings 2" pitchFamily="18" charset="2"/>
              <a:buNone/>
            </a:pPr>
            <a:r>
              <a:rPr lang="pl-PL" smtClean="0"/>
              <a:t>Kiedy się jest makroekonomistą a kiedy mikroekonomistą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200" dirty="0" smtClean="0"/>
              <a:t>Kiedy użyjesz tej mapy?</a:t>
            </a:r>
            <a:endParaRPr lang="pl-PL" sz="3200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285875"/>
            <a:ext cx="7000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l-PL" sz="3200" dirty="0" smtClean="0"/>
              <a:t>A kiedy tej mapy?</a:t>
            </a:r>
            <a:endParaRPr lang="pl-PL" sz="3200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214438"/>
            <a:ext cx="80518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71435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/>
              <a:t>Makroekonomia a mikroekonomia</a:t>
            </a:r>
            <a:endParaRPr lang="pl-PL" sz="32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928688" y="1071563"/>
          <a:ext cx="77724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Kwestie</a:t>
                      </a:r>
                      <a:r>
                        <a:rPr lang="pl-PL" sz="2400" baseline="0" dirty="0" smtClean="0"/>
                        <a:t> mikroekonomiczne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Kwestie makroekonomiczne</a:t>
                      </a:r>
                      <a:endParaRPr lang="pl-P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Ile konsumenci wydadzą na żywność?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Jaka</a:t>
                      </a:r>
                      <a:r>
                        <a:rPr lang="pl-PL" sz="2400" baseline="0" dirty="0" smtClean="0"/>
                        <a:t> część dochodu zostanie przeznaczona w kraju na oszczędności?</a:t>
                      </a:r>
                      <a:endParaRPr lang="pl-P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Jaka jest użyteczność czasu wolnego?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Co wpływa na zmiany bezrobocia</a:t>
                      </a:r>
                      <a:r>
                        <a:rPr lang="pl-PL" sz="2400" baseline="0" dirty="0" smtClean="0"/>
                        <a:t> w kraju?</a:t>
                      </a:r>
                      <a:endParaRPr lang="pl-P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Jak</a:t>
                      </a:r>
                      <a:r>
                        <a:rPr lang="pl-PL" sz="2400" baseline="0" dirty="0" smtClean="0"/>
                        <a:t>a jest optymalna wielkość produkcji w firmie?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Z czego wynikają</a:t>
                      </a:r>
                      <a:r>
                        <a:rPr lang="pl-PL" sz="2400" baseline="0" dirty="0" smtClean="0"/>
                        <a:t> zmiany produkcji  w gospodarce krajowej?</a:t>
                      </a:r>
                      <a:endParaRPr lang="pl-P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Co decyduje o cenach ropy</a:t>
                      </a:r>
                      <a:r>
                        <a:rPr lang="pl-PL" sz="2400" baseline="0" dirty="0" smtClean="0"/>
                        <a:t> naftowej?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Co powoduje wzrost cen w gospodarce?</a:t>
                      </a:r>
                      <a:endParaRPr lang="pl-PL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4319</TotalTime>
  <Words>973</Words>
  <Application>Microsoft Office PowerPoint</Application>
  <PresentationFormat>Pokaz na ekranie (4:3)</PresentationFormat>
  <Paragraphs>217</Paragraphs>
  <Slides>28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Wędrówka</vt:lpstr>
      <vt:lpstr>Makroekonomia - wprowadzenie</vt:lpstr>
      <vt:lpstr>Literatura</vt:lpstr>
      <vt:lpstr>zaliczenie kursu</vt:lpstr>
      <vt:lpstr>Praca semestralna „ Charakterystyka makroekonomiczna ….”</vt:lpstr>
      <vt:lpstr>Zawartość wykładu</vt:lpstr>
      <vt:lpstr>Definicja</vt:lpstr>
      <vt:lpstr>Kiedy użyjesz tej mapy?</vt:lpstr>
      <vt:lpstr>A kiedy tej mapy?</vt:lpstr>
      <vt:lpstr>Makroekonomia a mikroekonomia</vt:lpstr>
      <vt:lpstr>Czym zajmują się makroekonomiści?</vt:lpstr>
      <vt:lpstr>Problemy makroekonomiczne</vt:lpstr>
      <vt:lpstr>Główne problemy współczesnej makroekonomii</vt:lpstr>
      <vt:lpstr>Cele i narzędzia makroekonomiczme</vt:lpstr>
      <vt:lpstr>Komu potrzebna makroekonomia?</vt:lpstr>
      <vt:lpstr>Trzy indeksy</vt:lpstr>
      <vt:lpstr>Nikkei 225 a pkb japonii</vt:lpstr>
      <vt:lpstr>STOPY BANKU cENTRALNEGO</vt:lpstr>
      <vt:lpstr>Zmienne ekonomiczne</vt:lpstr>
      <vt:lpstr>Model ekonomiczny</vt:lpstr>
      <vt:lpstr>Uwagi</vt:lpstr>
      <vt:lpstr>Prosty model mikroekonomiczny</vt:lpstr>
      <vt:lpstr>Prosty model  mikroekonomiczny c.d.</vt:lpstr>
      <vt:lpstr>Model Walrasa – opis całej gospodarki</vt:lpstr>
      <vt:lpstr>Analiza zagregowanych strumieni</vt:lpstr>
      <vt:lpstr>Podstawowe rynki i podmioty w gospodarce</vt:lpstr>
      <vt:lpstr>Produkt Krajowy Brutto</vt:lpstr>
      <vt:lpstr>Makroekonomia w pigułce-  Zmiany światowego PKB</vt:lpstr>
      <vt:lpstr>Niektóre zmienne ekonomiczne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105</cp:revision>
  <dcterms:created xsi:type="dcterms:W3CDTF">2011-10-02T15:04:30Z</dcterms:created>
  <dcterms:modified xsi:type="dcterms:W3CDTF">2023-02-23T09:32:58Z</dcterms:modified>
</cp:coreProperties>
</file>