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Default Extension="vml" ContentType="application/vnd.openxmlformats-officedocument.vmlDrawing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84" r:id="rId1"/>
  </p:sldMasterIdLst>
  <p:notesMasterIdLst>
    <p:notesMasterId r:id="rId43"/>
  </p:notesMasterIdLst>
  <p:sldIdLst>
    <p:sldId id="341" r:id="rId2"/>
    <p:sldId id="398" r:id="rId3"/>
    <p:sldId id="458" r:id="rId4"/>
    <p:sldId id="449" r:id="rId5"/>
    <p:sldId id="454" r:id="rId6"/>
    <p:sldId id="455" r:id="rId7"/>
    <p:sldId id="459" r:id="rId8"/>
    <p:sldId id="460" r:id="rId9"/>
    <p:sldId id="401" r:id="rId10"/>
    <p:sldId id="453" r:id="rId11"/>
    <p:sldId id="457" r:id="rId12"/>
    <p:sldId id="350" r:id="rId13"/>
    <p:sldId id="351" r:id="rId14"/>
    <p:sldId id="354" r:id="rId15"/>
    <p:sldId id="359" r:id="rId16"/>
    <p:sldId id="403" r:id="rId17"/>
    <p:sldId id="466" r:id="rId18"/>
    <p:sldId id="360" r:id="rId19"/>
    <p:sldId id="439" r:id="rId20"/>
    <p:sldId id="448" r:id="rId21"/>
    <p:sldId id="367" r:id="rId22"/>
    <p:sldId id="368" r:id="rId23"/>
    <p:sldId id="371" r:id="rId24"/>
    <p:sldId id="469" r:id="rId25"/>
    <p:sldId id="470" r:id="rId26"/>
    <p:sldId id="471" r:id="rId27"/>
    <p:sldId id="472" r:id="rId28"/>
    <p:sldId id="473" r:id="rId29"/>
    <p:sldId id="477" r:id="rId30"/>
    <p:sldId id="478" r:id="rId31"/>
    <p:sldId id="479" r:id="rId32"/>
    <p:sldId id="480" r:id="rId33"/>
    <p:sldId id="481" r:id="rId34"/>
    <p:sldId id="482" r:id="rId35"/>
    <p:sldId id="483" r:id="rId36"/>
    <p:sldId id="484" r:id="rId37"/>
    <p:sldId id="485" r:id="rId38"/>
    <p:sldId id="486" r:id="rId39"/>
    <p:sldId id="487" r:id="rId40"/>
    <p:sldId id="488" r:id="rId41"/>
    <p:sldId id="489" r:id="rId42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R\Desktop\Documents\Pliki%20z%20danymi%20ekonomicznymi\Download-GDPconstant-NCU-countries%20do%202015%20roku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R\Desktop\Documents\Pliki%20z%20danymi%20ekonomicznymi\Download-GDPconstant-NCU-countries%20do%202015%20roku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R\Desktop\Documents\Pliki%20z%20danymi%20ekonomicznymi\GDPconstant-NCU-countri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R\Desktop\Documents\Pliki%20z%20danymi%20ekonomicznymi\Download-GDPconstant-NCU-countries%20do%202015%20roku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R\Desktop\Documents\Pliki%20z%20danymi%20ekonomicznymi\Download-GDPconstant-NCU-countries%20do%202015%20roku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R\Desktop\Documents\Pliki%20z%20danymi%20ekonomicznymi\Download-GDPconstant-NCU-countries%20do%202015%20roku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R\Desktop\Documents\Pliki%20z%20danymi%20ekonomicznymi\PKB%20w%20wybranych%20krajach%20U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plotArea>
      <c:layout>
        <c:manualLayout>
          <c:layoutTarget val="inner"/>
          <c:xMode val="edge"/>
          <c:yMode val="edge"/>
          <c:x val="7.1529824827355634E-2"/>
          <c:y val="3.9753078582097673E-2"/>
          <c:w val="0.91033875259965924"/>
          <c:h val="0.78696767378580501"/>
        </c:manualLayout>
      </c:layout>
      <c:barChart>
        <c:barDir val="col"/>
        <c:grouping val="clustered"/>
        <c:ser>
          <c:idx val="0"/>
          <c:order val="0"/>
          <c:tx>
            <c:strRef>
              <c:f>Arkusz1!$BI$6</c:f>
              <c:strCache>
                <c:ptCount val="1"/>
                <c:pt idx="0">
                  <c:v>Konsumpcja</c:v>
                </c:pt>
              </c:strCache>
            </c:strRef>
          </c:tx>
          <c:cat>
            <c:strRef>
              <c:f>Arkusz1!$BJ$5:$BM$5</c:f>
              <c:strCache>
                <c:ptCount val="4"/>
                <c:pt idx="0">
                  <c:v>Niemcy</c:v>
                </c:pt>
                <c:pt idx="1">
                  <c:v>Chiny</c:v>
                </c:pt>
                <c:pt idx="2">
                  <c:v>Polska</c:v>
                </c:pt>
                <c:pt idx="3">
                  <c:v>USA</c:v>
                </c:pt>
              </c:strCache>
            </c:strRef>
          </c:cat>
          <c:val>
            <c:numRef>
              <c:f>Arkusz1!$BJ$6:$BM$6</c:f>
              <c:numCache>
                <c:formatCode>General</c:formatCode>
                <c:ptCount val="4"/>
                <c:pt idx="0">
                  <c:v>54.859101242085849</c:v>
                </c:pt>
                <c:pt idx="1">
                  <c:v>38.210711600048398</c:v>
                </c:pt>
                <c:pt idx="2">
                  <c:v>59.43066423753924</c:v>
                </c:pt>
                <c:pt idx="3">
                  <c:v>68.575270594838358</c:v>
                </c:pt>
              </c:numCache>
            </c:numRef>
          </c:val>
        </c:ser>
        <c:ser>
          <c:idx val="1"/>
          <c:order val="1"/>
          <c:tx>
            <c:strRef>
              <c:f>Arkusz1!$BI$7</c:f>
              <c:strCache>
                <c:ptCount val="1"/>
                <c:pt idx="0">
                  <c:v>Spożycie publiczne</c:v>
                </c:pt>
              </c:strCache>
            </c:strRef>
          </c:tx>
          <c:cat>
            <c:strRef>
              <c:f>Arkusz1!$BJ$5:$BM$5</c:f>
              <c:strCache>
                <c:ptCount val="4"/>
                <c:pt idx="0">
                  <c:v>Niemcy</c:v>
                </c:pt>
                <c:pt idx="1">
                  <c:v>Chiny</c:v>
                </c:pt>
                <c:pt idx="2">
                  <c:v>Polska</c:v>
                </c:pt>
                <c:pt idx="3">
                  <c:v>USA</c:v>
                </c:pt>
              </c:strCache>
            </c:strRef>
          </c:cat>
          <c:val>
            <c:numRef>
              <c:f>Arkusz1!$BJ$7:$BM$7</c:f>
              <c:numCache>
                <c:formatCode>General</c:formatCode>
                <c:ptCount val="4"/>
                <c:pt idx="0">
                  <c:v>18.963013395919582</c:v>
                </c:pt>
                <c:pt idx="1">
                  <c:v>13.675894719240006</c:v>
                </c:pt>
                <c:pt idx="2">
                  <c:v>16.119821788078546</c:v>
                </c:pt>
                <c:pt idx="3">
                  <c:v>13.623683782829286</c:v>
                </c:pt>
              </c:numCache>
            </c:numRef>
          </c:val>
        </c:ser>
        <c:ser>
          <c:idx val="2"/>
          <c:order val="2"/>
          <c:tx>
            <c:strRef>
              <c:f>Arkusz1!$BI$8</c:f>
              <c:strCache>
                <c:ptCount val="1"/>
                <c:pt idx="0">
                  <c:v>Akumulacja</c:v>
                </c:pt>
              </c:strCache>
            </c:strRef>
          </c:tx>
          <c:cat>
            <c:strRef>
              <c:f>Arkusz1!$BJ$5:$BM$5</c:f>
              <c:strCache>
                <c:ptCount val="4"/>
                <c:pt idx="0">
                  <c:v>Niemcy</c:v>
                </c:pt>
                <c:pt idx="1">
                  <c:v>Chiny</c:v>
                </c:pt>
                <c:pt idx="2">
                  <c:v>Polska</c:v>
                </c:pt>
                <c:pt idx="3">
                  <c:v>USA</c:v>
                </c:pt>
              </c:strCache>
            </c:strRef>
          </c:cat>
          <c:val>
            <c:numRef>
              <c:f>Arkusz1!$BJ$8:$BM$8</c:f>
              <c:numCache>
                <c:formatCode>General</c:formatCode>
                <c:ptCount val="4"/>
                <c:pt idx="0">
                  <c:v>18.645184555285599</c:v>
                </c:pt>
                <c:pt idx="1">
                  <c:v>47.637507880518221</c:v>
                </c:pt>
                <c:pt idx="2">
                  <c:v>23.144725230975546</c:v>
                </c:pt>
                <c:pt idx="3">
                  <c:v>21.112695657267405</c:v>
                </c:pt>
              </c:numCache>
            </c:numRef>
          </c:val>
        </c:ser>
        <c:ser>
          <c:idx val="3"/>
          <c:order val="3"/>
          <c:tx>
            <c:strRef>
              <c:f>Arkusz1!$BI$9</c:f>
              <c:strCache>
                <c:ptCount val="1"/>
                <c:pt idx="0">
                  <c:v>Eksport netto</c:v>
                </c:pt>
              </c:strCache>
            </c:strRef>
          </c:tx>
          <c:cat>
            <c:strRef>
              <c:f>Arkusz1!$BJ$5:$BM$5</c:f>
              <c:strCache>
                <c:ptCount val="4"/>
                <c:pt idx="0">
                  <c:v>Niemcy</c:v>
                </c:pt>
                <c:pt idx="1">
                  <c:v>Chiny</c:v>
                </c:pt>
                <c:pt idx="2">
                  <c:v>Polska</c:v>
                </c:pt>
                <c:pt idx="3">
                  <c:v>USA</c:v>
                </c:pt>
              </c:strCache>
            </c:strRef>
          </c:cat>
          <c:val>
            <c:numRef>
              <c:f>Arkusz1!$BJ$9:$BM$9</c:f>
              <c:numCache>
                <c:formatCode>General</c:formatCode>
                <c:ptCount val="4"/>
                <c:pt idx="0">
                  <c:v>7.678411795128973</c:v>
                </c:pt>
                <c:pt idx="1">
                  <c:v>0.57290180409635383</c:v>
                </c:pt>
                <c:pt idx="2">
                  <c:v>1.0511263123718471</c:v>
                </c:pt>
                <c:pt idx="3">
                  <c:v>-3.229341692308882</c:v>
                </c:pt>
              </c:numCache>
            </c:numRef>
          </c:val>
        </c:ser>
        <c:axId val="124231040"/>
        <c:axId val="126837888"/>
      </c:barChart>
      <c:catAx>
        <c:axId val="124231040"/>
        <c:scaling>
          <c:orientation val="minMax"/>
        </c:scaling>
        <c:axPos val="b"/>
        <c:tickLblPos val="nextTo"/>
        <c:txPr>
          <a:bodyPr/>
          <a:lstStyle/>
          <a:p>
            <a:pPr>
              <a:defRPr sz="1600"/>
            </a:pPr>
            <a:endParaRPr lang="pl-PL"/>
          </a:p>
        </c:txPr>
        <c:crossAx val="126837888"/>
        <c:crosses val="autoZero"/>
        <c:auto val="1"/>
        <c:lblAlgn val="ctr"/>
        <c:lblOffset val="100"/>
      </c:catAx>
      <c:valAx>
        <c:axId val="12683788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pl-PL"/>
          </a:p>
        </c:txPr>
        <c:crossAx val="12423104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4.5290398678443824E-2"/>
          <c:y val="0.93543420219622853"/>
          <c:w val="0.92590231407309964"/>
          <c:h val="4.7768722346547235E-2"/>
        </c:manualLayout>
      </c:layout>
      <c:txPr>
        <a:bodyPr/>
        <a:lstStyle/>
        <a:p>
          <a:pPr>
            <a:defRPr sz="1600"/>
          </a:pPr>
          <a:endParaRPr lang="pl-PL"/>
        </a:p>
      </c:txPr>
    </c:legend>
    <c:plotVisOnly val="1"/>
  </c:chart>
  <c:spPr>
    <a:ln>
      <a:noFill/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plotArea>
      <c:layout>
        <c:manualLayout>
          <c:layoutTarget val="inner"/>
          <c:xMode val="edge"/>
          <c:yMode val="edge"/>
          <c:x val="6.4554258928495131E-2"/>
          <c:y val="3.9131936729252401E-2"/>
          <c:w val="0.90861846012836178"/>
          <c:h val="0.71024291571769749"/>
        </c:manualLayout>
      </c:layout>
      <c:lineChart>
        <c:grouping val="standard"/>
        <c:ser>
          <c:idx val="0"/>
          <c:order val="0"/>
          <c:tx>
            <c:strRef>
              <c:f>Arkusz1!$AI$4</c:f>
              <c:strCache>
                <c:ptCount val="1"/>
                <c:pt idx="0">
                  <c:v>Niemcy</c:v>
                </c:pt>
              </c:strCache>
            </c:strRef>
          </c:tx>
          <c:spPr>
            <a:ln w="31750">
              <a:solidFill>
                <a:srgbClr val="FFC000"/>
              </a:solidFill>
            </a:ln>
          </c:spPr>
          <c:marker>
            <c:symbol val="none"/>
          </c:marker>
          <c:cat>
            <c:numRef>
              <c:f>Arkusz1!$AH$5:$AH$50</c:f>
              <c:numCache>
                <c:formatCode>General</c:formatCode>
                <c:ptCount val="46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</c:numCache>
            </c:numRef>
          </c:cat>
          <c:val>
            <c:numRef>
              <c:f>Arkusz1!$AI$5:$AI$50</c:f>
              <c:numCache>
                <c:formatCode>General</c:formatCode>
                <c:ptCount val="46"/>
                <c:pt idx="0">
                  <c:v>56.50025124037586</c:v>
                </c:pt>
                <c:pt idx="1">
                  <c:v>57.787092829123019</c:v>
                </c:pt>
                <c:pt idx="2">
                  <c:v>58.382742771677748</c:v>
                </c:pt>
                <c:pt idx="3">
                  <c:v>57.313605839068344</c:v>
                </c:pt>
                <c:pt idx="4">
                  <c:v>56.705482838388825</c:v>
                </c:pt>
                <c:pt idx="5">
                  <c:v>59.334235947340055</c:v>
                </c:pt>
                <c:pt idx="6">
                  <c:v>58.95730030194207</c:v>
                </c:pt>
                <c:pt idx="7">
                  <c:v>59.4748422589456</c:v>
                </c:pt>
                <c:pt idx="8">
                  <c:v>59.805797307541674</c:v>
                </c:pt>
                <c:pt idx="9">
                  <c:v>59.291063518429013</c:v>
                </c:pt>
                <c:pt idx="10">
                  <c:v>59.347376536102296</c:v>
                </c:pt>
                <c:pt idx="11">
                  <c:v>58.813534865964897</c:v>
                </c:pt>
                <c:pt idx="12">
                  <c:v>58.441692201759956</c:v>
                </c:pt>
                <c:pt idx="13">
                  <c:v>58.342747779186134</c:v>
                </c:pt>
                <c:pt idx="14">
                  <c:v>57.848604067600611</c:v>
                </c:pt>
                <c:pt idx="15">
                  <c:v>57.576579117818149</c:v>
                </c:pt>
                <c:pt idx="16">
                  <c:v>58.441165487851244</c:v>
                </c:pt>
                <c:pt idx="17">
                  <c:v>59.683586507244797</c:v>
                </c:pt>
                <c:pt idx="18">
                  <c:v>59.076784770305345</c:v>
                </c:pt>
                <c:pt idx="19">
                  <c:v>58.582206272166445</c:v>
                </c:pt>
                <c:pt idx="20">
                  <c:v>58.005490310253201</c:v>
                </c:pt>
                <c:pt idx="21">
                  <c:v>57.605259404537676</c:v>
                </c:pt>
                <c:pt idx="22">
                  <c:v>58.336312297012604</c:v>
                </c:pt>
                <c:pt idx="23">
                  <c:v>59.279558196336865</c:v>
                </c:pt>
                <c:pt idx="24">
                  <c:v>59.002746305122656</c:v>
                </c:pt>
                <c:pt idx="25">
                  <c:v>59.137977195775477</c:v>
                </c:pt>
                <c:pt idx="26">
                  <c:v>59.353832022372885</c:v>
                </c:pt>
                <c:pt idx="27">
                  <c:v>58.73559939284911</c:v>
                </c:pt>
                <c:pt idx="28">
                  <c:v>58.316977092356844</c:v>
                </c:pt>
                <c:pt idx="29">
                  <c:v>58.639030370907996</c:v>
                </c:pt>
                <c:pt idx="30">
                  <c:v>58.159342009310365</c:v>
                </c:pt>
                <c:pt idx="31">
                  <c:v>58.117073660305898</c:v>
                </c:pt>
                <c:pt idx="32">
                  <c:v>57.661327355910714</c:v>
                </c:pt>
                <c:pt idx="33">
                  <c:v>58.146543861559032</c:v>
                </c:pt>
                <c:pt idx="34">
                  <c:v>57.9099538142165</c:v>
                </c:pt>
                <c:pt idx="35">
                  <c:v>57.74149665777135</c:v>
                </c:pt>
                <c:pt idx="36">
                  <c:v>56.511535371363344</c:v>
                </c:pt>
                <c:pt idx="37">
                  <c:v>54.725539715544492</c:v>
                </c:pt>
                <c:pt idx="38">
                  <c:v>54.465614191136986</c:v>
                </c:pt>
                <c:pt idx="39">
                  <c:v>57.79707933729086</c:v>
                </c:pt>
                <c:pt idx="40">
                  <c:v>55.736931613469913</c:v>
                </c:pt>
                <c:pt idx="41">
                  <c:v>54.494483560053467</c:v>
                </c:pt>
                <c:pt idx="42">
                  <c:v>54.955618504410793</c:v>
                </c:pt>
                <c:pt idx="43">
                  <c:v>55.089403083892464</c:v>
                </c:pt>
                <c:pt idx="44">
                  <c:v>54.696360043714932</c:v>
                </c:pt>
                <c:pt idx="45">
                  <c:v>54.859101242085863</c:v>
                </c:pt>
              </c:numCache>
            </c:numRef>
          </c:val>
        </c:ser>
        <c:ser>
          <c:idx val="1"/>
          <c:order val="1"/>
          <c:tx>
            <c:strRef>
              <c:f>Arkusz1!$AJ$4</c:f>
              <c:strCache>
                <c:ptCount val="1"/>
                <c:pt idx="0">
                  <c:v>Chiny</c:v>
                </c:pt>
              </c:strCache>
            </c:strRef>
          </c:tx>
          <c:spPr>
            <a:ln w="31750">
              <a:solidFill>
                <a:srgbClr val="FF0000"/>
              </a:solidFill>
            </a:ln>
          </c:spPr>
          <c:marker>
            <c:symbol val="none"/>
          </c:marker>
          <c:cat>
            <c:numRef>
              <c:f>Arkusz1!$AH$5:$AH$50</c:f>
              <c:numCache>
                <c:formatCode>General</c:formatCode>
                <c:ptCount val="46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</c:numCache>
            </c:numRef>
          </c:cat>
          <c:val>
            <c:numRef>
              <c:f>Arkusz1!$AJ$5:$AJ$50</c:f>
              <c:numCache>
                <c:formatCode>General</c:formatCode>
                <c:ptCount val="46"/>
                <c:pt idx="0">
                  <c:v>59.748261802738405</c:v>
                </c:pt>
                <c:pt idx="1">
                  <c:v>58.178638928663112</c:v>
                </c:pt>
                <c:pt idx="2">
                  <c:v>59.057769419988944</c:v>
                </c:pt>
                <c:pt idx="3">
                  <c:v>58.600606185840775</c:v>
                </c:pt>
                <c:pt idx="4">
                  <c:v>58.453007403079177</c:v>
                </c:pt>
                <c:pt idx="5">
                  <c:v>55.942419189113295</c:v>
                </c:pt>
                <c:pt idx="6">
                  <c:v>58.939233605639295</c:v>
                </c:pt>
                <c:pt idx="7">
                  <c:v>56.282482547066827</c:v>
                </c:pt>
                <c:pt idx="8">
                  <c:v>53.187617414516957</c:v>
                </c:pt>
                <c:pt idx="9">
                  <c:v>51.552816592981408</c:v>
                </c:pt>
                <c:pt idx="10">
                  <c:v>51.534049861475005</c:v>
                </c:pt>
                <c:pt idx="11">
                  <c:v>52.181659206045971</c:v>
                </c:pt>
                <c:pt idx="12">
                  <c:v>51.016583360275241</c:v>
                </c:pt>
                <c:pt idx="13">
                  <c:v>51.072785574410943</c:v>
                </c:pt>
                <c:pt idx="14">
                  <c:v>49.866845119611263</c:v>
                </c:pt>
                <c:pt idx="15">
                  <c:v>50.935551877332756</c:v>
                </c:pt>
                <c:pt idx="16">
                  <c:v>50.12860059337617</c:v>
                </c:pt>
                <c:pt idx="17">
                  <c:v>48.406325905166426</c:v>
                </c:pt>
                <c:pt idx="18">
                  <c:v>47.320091636690194</c:v>
                </c:pt>
                <c:pt idx="19">
                  <c:v>47.758718225146012</c:v>
                </c:pt>
                <c:pt idx="20">
                  <c:v>47.667388820801293</c:v>
                </c:pt>
                <c:pt idx="21">
                  <c:v>46.833344228009061</c:v>
                </c:pt>
                <c:pt idx="22">
                  <c:v>45.265053649804607</c:v>
                </c:pt>
                <c:pt idx="23">
                  <c:v>44.665805665429012</c:v>
                </c:pt>
                <c:pt idx="24">
                  <c:v>42.619335748580248</c:v>
                </c:pt>
                <c:pt idx="25">
                  <c:v>42.670310470628451</c:v>
                </c:pt>
                <c:pt idx="26">
                  <c:v>43.334705147111471</c:v>
                </c:pt>
                <c:pt idx="27">
                  <c:v>41.867898666489893</c:v>
                </c:pt>
                <c:pt idx="28">
                  <c:v>41.42566082869007</c:v>
                </c:pt>
                <c:pt idx="29">
                  <c:v>42.090538308642763</c:v>
                </c:pt>
                <c:pt idx="30">
                  <c:v>42.991976234972462</c:v>
                </c:pt>
                <c:pt idx="31">
                  <c:v>42.427674731020524</c:v>
                </c:pt>
                <c:pt idx="32">
                  <c:v>42.490337764313644</c:v>
                </c:pt>
                <c:pt idx="33">
                  <c:v>41.094491560801906</c:v>
                </c:pt>
                <c:pt idx="34">
                  <c:v>40.202304357481083</c:v>
                </c:pt>
                <c:pt idx="35">
                  <c:v>39.765445981645996</c:v>
                </c:pt>
                <c:pt idx="36">
                  <c:v>38.234330877789539</c:v>
                </c:pt>
                <c:pt idx="37">
                  <c:v>37.44112746125424</c:v>
                </c:pt>
                <c:pt idx="38">
                  <c:v>36.885421366111828</c:v>
                </c:pt>
                <c:pt idx="39">
                  <c:v>37.101324019782041</c:v>
                </c:pt>
                <c:pt idx="40">
                  <c:v>36.675341592658434</c:v>
                </c:pt>
                <c:pt idx="41">
                  <c:v>37.493406558547541</c:v>
                </c:pt>
                <c:pt idx="42">
                  <c:v>37.751932301658051</c:v>
                </c:pt>
                <c:pt idx="43">
                  <c:v>37.512406525795747</c:v>
                </c:pt>
                <c:pt idx="44">
                  <c:v>37.852236519373044</c:v>
                </c:pt>
                <c:pt idx="45">
                  <c:v>38.210711600048398</c:v>
                </c:pt>
              </c:numCache>
            </c:numRef>
          </c:val>
        </c:ser>
        <c:ser>
          <c:idx val="2"/>
          <c:order val="2"/>
          <c:tx>
            <c:strRef>
              <c:f>Arkusz1!$AK$4</c:f>
              <c:strCache>
                <c:ptCount val="1"/>
                <c:pt idx="0">
                  <c:v>Polska</c:v>
                </c:pt>
              </c:strCache>
            </c:strRef>
          </c:tx>
          <c:spPr>
            <a:ln w="31750">
              <a:solidFill>
                <a:srgbClr val="00B050"/>
              </a:solidFill>
            </a:ln>
          </c:spPr>
          <c:marker>
            <c:symbol val="none"/>
          </c:marker>
          <c:cat>
            <c:numRef>
              <c:f>Arkusz1!$AH$5:$AH$50</c:f>
              <c:numCache>
                <c:formatCode>General</c:formatCode>
                <c:ptCount val="46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</c:numCache>
            </c:numRef>
          </c:cat>
          <c:val>
            <c:numRef>
              <c:f>Arkusz1!$AK$5:$AK$50</c:f>
              <c:numCache>
                <c:formatCode>General</c:formatCode>
                <c:ptCount val="46"/>
                <c:pt idx="0">
                  <c:v>61.062894968479611</c:v>
                </c:pt>
                <c:pt idx="1">
                  <c:v>61.164637140876557</c:v>
                </c:pt>
                <c:pt idx="2">
                  <c:v>61.154396686311394</c:v>
                </c:pt>
                <c:pt idx="3">
                  <c:v>61.078737121700811</c:v>
                </c:pt>
                <c:pt idx="4">
                  <c:v>60.942400760715024</c:v>
                </c:pt>
                <c:pt idx="5">
                  <c:v>60.974303132632905</c:v>
                </c:pt>
                <c:pt idx="6">
                  <c:v>61.673348002725611</c:v>
                </c:pt>
                <c:pt idx="7">
                  <c:v>61.103194414216979</c:v>
                </c:pt>
                <c:pt idx="8">
                  <c:v>60.700439297857173</c:v>
                </c:pt>
                <c:pt idx="9">
                  <c:v>60.260718956577207</c:v>
                </c:pt>
                <c:pt idx="10">
                  <c:v>61.133814991822376</c:v>
                </c:pt>
                <c:pt idx="11">
                  <c:v>65.168572352873426</c:v>
                </c:pt>
                <c:pt idx="12">
                  <c:v>58.252426471785995</c:v>
                </c:pt>
                <c:pt idx="13">
                  <c:v>58.686663716139691</c:v>
                </c:pt>
                <c:pt idx="14">
                  <c:v>58.062117249713289</c:v>
                </c:pt>
                <c:pt idx="15">
                  <c:v>57.567783989473156</c:v>
                </c:pt>
                <c:pt idx="16">
                  <c:v>57.953722897667895</c:v>
                </c:pt>
                <c:pt idx="17">
                  <c:v>58.463610800605366</c:v>
                </c:pt>
                <c:pt idx="18">
                  <c:v>58.043255181319772</c:v>
                </c:pt>
                <c:pt idx="19">
                  <c:v>57.769168832667212</c:v>
                </c:pt>
                <c:pt idx="20">
                  <c:v>56.039520558036564</c:v>
                </c:pt>
                <c:pt idx="21">
                  <c:v>64.261642273624389</c:v>
                </c:pt>
                <c:pt idx="22">
                  <c:v>64.178726938602153</c:v>
                </c:pt>
                <c:pt idx="23">
                  <c:v>65.186635473405588</c:v>
                </c:pt>
                <c:pt idx="24">
                  <c:v>64.332584926479726</c:v>
                </c:pt>
                <c:pt idx="25">
                  <c:v>62.406412873406445</c:v>
                </c:pt>
                <c:pt idx="26">
                  <c:v>63.869830663813403</c:v>
                </c:pt>
                <c:pt idx="27">
                  <c:v>64.398052278610351</c:v>
                </c:pt>
                <c:pt idx="28">
                  <c:v>64.546199974221267</c:v>
                </c:pt>
                <c:pt idx="29">
                  <c:v>65.081272054764284</c:v>
                </c:pt>
                <c:pt idx="30">
                  <c:v>64.036861892635613</c:v>
                </c:pt>
                <c:pt idx="31">
                  <c:v>64.515274273852853</c:v>
                </c:pt>
                <c:pt idx="32">
                  <c:v>65.711328500723354</c:v>
                </c:pt>
                <c:pt idx="33">
                  <c:v>64.458342871008199</c:v>
                </c:pt>
                <c:pt idx="34">
                  <c:v>63.913968618327246</c:v>
                </c:pt>
                <c:pt idx="35">
                  <c:v>62.853519750259444</c:v>
                </c:pt>
                <c:pt idx="36">
                  <c:v>62.037484301097322</c:v>
                </c:pt>
                <c:pt idx="37">
                  <c:v>61.235140915008188</c:v>
                </c:pt>
                <c:pt idx="38">
                  <c:v>62.706705933782793</c:v>
                </c:pt>
                <c:pt idx="39">
                  <c:v>63.175908453103986</c:v>
                </c:pt>
                <c:pt idx="40">
                  <c:v>62.651296423406897</c:v>
                </c:pt>
                <c:pt idx="41">
                  <c:v>61.53698467239532</c:v>
                </c:pt>
                <c:pt idx="42">
                  <c:v>61.016963927646792</c:v>
                </c:pt>
                <c:pt idx="43">
                  <c:v>60.375291070388094</c:v>
                </c:pt>
                <c:pt idx="44">
                  <c:v>59.857006216314851</c:v>
                </c:pt>
                <c:pt idx="45">
                  <c:v>59.43066423753924</c:v>
                </c:pt>
              </c:numCache>
            </c:numRef>
          </c:val>
        </c:ser>
        <c:ser>
          <c:idx val="3"/>
          <c:order val="3"/>
          <c:tx>
            <c:strRef>
              <c:f>Arkusz1!$AL$4</c:f>
              <c:strCache>
                <c:ptCount val="1"/>
                <c:pt idx="0">
                  <c:v>USA</c:v>
                </c:pt>
              </c:strCache>
            </c:strRef>
          </c:tx>
          <c:spPr>
            <a:ln w="31750">
              <a:solidFill>
                <a:schemeClr val="tx2"/>
              </a:solidFill>
            </a:ln>
          </c:spPr>
          <c:marker>
            <c:symbol val="none"/>
          </c:marker>
          <c:cat>
            <c:numRef>
              <c:f>Arkusz1!$AH$5:$AH$50</c:f>
              <c:numCache>
                <c:formatCode>General</c:formatCode>
                <c:ptCount val="46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</c:numCache>
            </c:numRef>
          </c:cat>
          <c:val>
            <c:numRef>
              <c:f>Arkusz1!$AL$5:$AL$50</c:f>
              <c:numCache>
                <c:formatCode>General</c:formatCode>
                <c:ptCount val="46"/>
                <c:pt idx="0">
                  <c:v>62.418225947762295</c:v>
                </c:pt>
                <c:pt idx="1">
                  <c:v>62.721130406996863</c:v>
                </c:pt>
                <c:pt idx="2">
                  <c:v>63.254531740032832</c:v>
                </c:pt>
                <c:pt idx="3">
                  <c:v>62.871962348568843</c:v>
                </c:pt>
                <c:pt idx="4">
                  <c:v>62.683296589881998</c:v>
                </c:pt>
                <c:pt idx="5">
                  <c:v>64.246866947090325</c:v>
                </c:pt>
                <c:pt idx="6">
                  <c:v>64.358394097200318</c:v>
                </c:pt>
                <c:pt idx="7">
                  <c:v>64.133152561534658</c:v>
                </c:pt>
                <c:pt idx="8">
                  <c:v>63.424441595266522</c:v>
                </c:pt>
                <c:pt idx="9">
                  <c:v>62.925323234035922</c:v>
                </c:pt>
                <c:pt idx="10">
                  <c:v>62.841540482489435</c:v>
                </c:pt>
                <c:pt idx="11">
                  <c:v>62.112100210114413</c:v>
                </c:pt>
                <c:pt idx="12">
                  <c:v>64.107420918446408</c:v>
                </c:pt>
                <c:pt idx="13">
                  <c:v>64.694584727345742</c:v>
                </c:pt>
                <c:pt idx="14">
                  <c:v>63.428706184542314</c:v>
                </c:pt>
                <c:pt idx="15">
                  <c:v>64.031977521303972</c:v>
                </c:pt>
                <c:pt idx="16">
                  <c:v>64.40446947064207</c:v>
                </c:pt>
                <c:pt idx="17">
                  <c:v>64.329338452197419</c:v>
                </c:pt>
                <c:pt idx="18">
                  <c:v>64.259428892339727</c:v>
                </c:pt>
                <c:pt idx="19">
                  <c:v>63.729350342101291</c:v>
                </c:pt>
                <c:pt idx="20">
                  <c:v>63.739037020923163</c:v>
                </c:pt>
                <c:pt idx="21">
                  <c:v>63.884093156558727</c:v>
                </c:pt>
                <c:pt idx="22">
                  <c:v>63.942740778631993</c:v>
                </c:pt>
                <c:pt idx="23">
                  <c:v>64.390284022711555</c:v>
                </c:pt>
                <c:pt idx="24">
                  <c:v>64.288554662571372</c:v>
                </c:pt>
                <c:pt idx="25">
                  <c:v>64.387084825887499</c:v>
                </c:pt>
                <c:pt idx="26">
                  <c:v>64.198628890742143</c:v>
                </c:pt>
                <c:pt idx="27">
                  <c:v>63.759831383140124</c:v>
                </c:pt>
                <c:pt idx="28">
                  <c:v>64.30357506547395</c:v>
                </c:pt>
                <c:pt idx="29">
                  <c:v>64.675804762200059</c:v>
                </c:pt>
                <c:pt idx="30">
                  <c:v>65.281473208429148</c:v>
                </c:pt>
                <c:pt idx="31">
                  <c:v>66.313736727874058</c:v>
                </c:pt>
                <c:pt idx="32">
                  <c:v>66.808872474492915</c:v>
                </c:pt>
                <c:pt idx="33">
                  <c:v>67.008643090993672</c:v>
                </c:pt>
                <c:pt idx="34">
                  <c:v>67.047860262828422</c:v>
                </c:pt>
                <c:pt idx="35">
                  <c:v>67.162792317480239</c:v>
                </c:pt>
                <c:pt idx="36">
                  <c:v>67.3970736965708</c:v>
                </c:pt>
                <c:pt idx="37">
                  <c:v>67.70125090650879</c:v>
                </c:pt>
                <c:pt idx="38">
                  <c:v>67.657673615757076</c:v>
                </c:pt>
                <c:pt idx="39">
                  <c:v>68.474347904264249</c:v>
                </c:pt>
                <c:pt idx="40">
                  <c:v>68.067383372071689</c:v>
                </c:pt>
                <c:pt idx="41">
                  <c:v>68.508471808173397</c:v>
                </c:pt>
                <c:pt idx="42">
                  <c:v>68.001374740550119</c:v>
                </c:pt>
                <c:pt idx="43">
                  <c:v>67.857620559684918</c:v>
                </c:pt>
                <c:pt idx="44">
                  <c:v>68.186544332836107</c:v>
                </c:pt>
                <c:pt idx="45">
                  <c:v>68.575270594838358</c:v>
                </c:pt>
              </c:numCache>
            </c:numRef>
          </c:val>
        </c:ser>
        <c:marker val="1"/>
        <c:axId val="126871808"/>
        <c:axId val="126873600"/>
      </c:lineChart>
      <c:catAx>
        <c:axId val="126871808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pl-PL"/>
          </a:p>
        </c:txPr>
        <c:crossAx val="126873600"/>
        <c:crosses val="autoZero"/>
        <c:auto val="1"/>
        <c:lblAlgn val="ctr"/>
        <c:lblOffset val="100"/>
        <c:tickLblSkip val="5"/>
        <c:tickMarkSkip val="5"/>
      </c:catAx>
      <c:valAx>
        <c:axId val="126873600"/>
        <c:scaling>
          <c:orientation val="minMax"/>
          <c:min val="30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pl-PL"/>
          </a:p>
        </c:txPr>
        <c:crossAx val="126871808"/>
        <c:crosses val="autoZero"/>
        <c:crossBetween val="between"/>
        <c:majorUnit val="10"/>
      </c:valAx>
    </c:plotArea>
    <c:legend>
      <c:legendPos val="b"/>
      <c:layout>
        <c:manualLayout>
          <c:xMode val="edge"/>
          <c:yMode val="edge"/>
          <c:x val="7.4602799650044044E-2"/>
          <c:y val="0.85819153774580792"/>
          <c:w val="0.83134995625547026"/>
          <c:h val="0.11403073269636695"/>
        </c:manualLayout>
      </c:layout>
      <c:txPr>
        <a:bodyPr/>
        <a:lstStyle/>
        <a:p>
          <a:pPr>
            <a:defRPr sz="1800"/>
          </a:pPr>
          <a:endParaRPr lang="pl-PL"/>
        </a:p>
      </c:txPr>
    </c:legend>
    <c:plotVisOnly val="1"/>
  </c:chart>
  <c:spPr>
    <a:ln>
      <a:noFill/>
    </a:ln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plotArea>
      <c:layout>
        <c:manualLayout>
          <c:layoutTarget val="inner"/>
          <c:xMode val="edge"/>
          <c:yMode val="edge"/>
          <c:x val="8.3654285326322103E-2"/>
          <c:y val="3.2882410428973212E-2"/>
          <c:w val="0.8909146411715565"/>
          <c:h val="0.71272754063108001"/>
        </c:manualLayout>
      </c:layout>
      <c:lineChart>
        <c:grouping val="standard"/>
        <c:ser>
          <c:idx val="0"/>
          <c:order val="0"/>
          <c:tx>
            <c:strRef>
              <c:f>konsumpcja!$R$8</c:f>
              <c:strCache>
                <c:ptCount val="1"/>
                <c:pt idx="0">
                  <c:v>Hiszpania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ymbol val="none"/>
          </c:marker>
          <c:cat>
            <c:numRef>
              <c:f>konsumpcja!$Q$9:$Q$54</c:f>
              <c:numCache>
                <c:formatCode>General</c:formatCode>
                <c:ptCount val="46"/>
                <c:pt idx="0">
                  <c:v>1971</c:v>
                </c:pt>
                <c:pt idx="1">
                  <c:v>1972</c:v>
                </c:pt>
                <c:pt idx="2">
                  <c:v>1973</c:v>
                </c:pt>
                <c:pt idx="3">
                  <c:v>1974</c:v>
                </c:pt>
                <c:pt idx="4">
                  <c:v>1975</c:v>
                </c:pt>
                <c:pt idx="5">
                  <c:v>1976</c:v>
                </c:pt>
                <c:pt idx="6">
                  <c:v>1977</c:v>
                </c:pt>
                <c:pt idx="7">
                  <c:v>1978</c:v>
                </c:pt>
                <c:pt idx="8">
                  <c:v>1979</c:v>
                </c:pt>
                <c:pt idx="9">
                  <c:v>1980</c:v>
                </c:pt>
                <c:pt idx="10">
                  <c:v>1981</c:v>
                </c:pt>
                <c:pt idx="11">
                  <c:v>1982</c:v>
                </c:pt>
                <c:pt idx="12">
                  <c:v>1983</c:v>
                </c:pt>
                <c:pt idx="13">
                  <c:v>1984</c:v>
                </c:pt>
                <c:pt idx="14">
                  <c:v>1985</c:v>
                </c:pt>
                <c:pt idx="15">
                  <c:v>1986</c:v>
                </c:pt>
                <c:pt idx="16">
                  <c:v>1987</c:v>
                </c:pt>
                <c:pt idx="17">
                  <c:v>1988</c:v>
                </c:pt>
                <c:pt idx="18">
                  <c:v>1989</c:v>
                </c:pt>
                <c:pt idx="19">
                  <c:v>1990</c:v>
                </c:pt>
                <c:pt idx="20">
                  <c:v>1991</c:v>
                </c:pt>
                <c:pt idx="21">
                  <c:v>1992</c:v>
                </c:pt>
                <c:pt idx="22">
                  <c:v>1993</c:v>
                </c:pt>
                <c:pt idx="23">
                  <c:v>1994</c:v>
                </c:pt>
                <c:pt idx="24">
                  <c:v>1995</c:v>
                </c:pt>
                <c:pt idx="25">
                  <c:v>1996</c:v>
                </c:pt>
                <c:pt idx="26">
                  <c:v>1997</c:v>
                </c:pt>
                <c:pt idx="27">
                  <c:v>1998</c:v>
                </c:pt>
                <c:pt idx="28">
                  <c:v>1999</c:v>
                </c:pt>
                <c:pt idx="29">
                  <c:v>2000</c:v>
                </c:pt>
                <c:pt idx="30">
                  <c:v>2001</c:v>
                </c:pt>
                <c:pt idx="31">
                  <c:v>2002</c:v>
                </c:pt>
                <c:pt idx="32">
                  <c:v>2003</c:v>
                </c:pt>
                <c:pt idx="33">
                  <c:v>2004</c:v>
                </c:pt>
                <c:pt idx="34">
                  <c:v>2005</c:v>
                </c:pt>
                <c:pt idx="35">
                  <c:v>2006</c:v>
                </c:pt>
                <c:pt idx="36">
                  <c:v>2007</c:v>
                </c:pt>
                <c:pt idx="37">
                  <c:v>2008</c:v>
                </c:pt>
                <c:pt idx="38">
                  <c:v>2009</c:v>
                </c:pt>
                <c:pt idx="39">
                  <c:v>2010</c:v>
                </c:pt>
                <c:pt idx="40">
                  <c:v>2011</c:v>
                </c:pt>
                <c:pt idx="41">
                  <c:v>2012</c:v>
                </c:pt>
                <c:pt idx="42">
                  <c:v>2013</c:v>
                </c:pt>
                <c:pt idx="43">
                  <c:v>2014</c:v>
                </c:pt>
                <c:pt idx="44">
                  <c:v>2015</c:v>
                </c:pt>
                <c:pt idx="45">
                  <c:v>2016</c:v>
                </c:pt>
              </c:numCache>
            </c:numRef>
          </c:cat>
          <c:val>
            <c:numRef>
              <c:f>konsumpcja!$R$9:$R$54</c:f>
              <c:numCache>
                <c:formatCode>General</c:formatCode>
                <c:ptCount val="46"/>
                <c:pt idx="0">
                  <c:v>4.9746778462733232</c:v>
                </c:pt>
                <c:pt idx="1">
                  <c:v>7.9734672518878114</c:v>
                </c:pt>
                <c:pt idx="2">
                  <c:v>7.5105596321911614</c:v>
                </c:pt>
                <c:pt idx="3">
                  <c:v>4.9739982186746907</c:v>
                </c:pt>
                <c:pt idx="4">
                  <c:v>1.7841922209711925</c:v>
                </c:pt>
                <c:pt idx="5">
                  <c:v>5.4488444072386963</c:v>
                </c:pt>
                <c:pt idx="6">
                  <c:v>1.4887709487908301</c:v>
                </c:pt>
                <c:pt idx="7">
                  <c:v>0.89632158876504631</c:v>
                </c:pt>
                <c:pt idx="8">
                  <c:v>1.2914068573216728</c:v>
                </c:pt>
                <c:pt idx="9">
                  <c:v>2.0447033680653792</c:v>
                </c:pt>
                <c:pt idx="10">
                  <c:v>-1.0014551038207065</c:v>
                </c:pt>
                <c:pt idx="11">
                  <c:v>4.0942665646781513E-2</c:v>
                </c:pt>
                <c:pt idx="12">
                  <c:v>0.38770229865043881</c:v>
                </c:pt>
                <c:pt idx="13">
                  <c:v>-0.19541765408810371</c:v>
                </c:pt>
                <c:pt idx="14">
                  <c:v>2.2576089132744617</c:v>
                </c:pt>
                <c:pt idx="15">
                  <c:v>3.3573554010818167</c:v>
                </c:pt>
                <c:pt idx="16">
                  <c:v>5.7842632234614024</c:v>
                </c:pt>
                <c:pt idx="17">
                  <c:v>4.7905212866911739</c:v>
                </c:pt>
                <c:pt idx="18">
                  <c:v>5.3038928603171955</c:v>
                </c:pt>
                <c:pt idx="19">
                  <c:v>3.4674634878076205</c:v>
                </c:pt>
                <c:pt idx="20">
                  <c:v>2.8615752334310667</c:v>
                </c:pt>
                <c:pt idx="21">
                  <c:v>2.1617621464233849</c:v>
                </c:pt>
                <c:pt idx="22">
                  <c:v>-1.880378965708833</c:v>
                </c:pt>
                <c:pt idx="23">
                  <c:v>1.1183311793686821</c:v>
                </c:pt>
                <c:pt idx="24">
                  <c:v>1.698418184032138</c:v>
                </c:pt>
                <c:pt idx="25">
                  <c:v>2.4276841977556542</c:v>
                </c:pt>
                <c:pt idx="26">
                  <c:v>2.8195158509184637</c:v>
                </c:pt>
                <c:pt idx="27">
                  <c:v>4.3487174315725294</c:v>
                </c:pt>
                <c:pt idx="28">
                  <c:v>4.7707551512296336</c:v>
                </c:pt>
                <c:pt idx="29">
                  <c:v>4.4590606232379324</c:v>
                </c:pt>
                <c:pt idx="30">
                  <c:v>3.6590496250411726</c:v>
                </c:pt>
                <c:pt idx="31">
                  <c:v>2.9557052303861249</c:v>
                </c:pt>
                <c:pt idx="32">
                  <c:v>2.3547375506431942</c:v>
                </c:pt>
                <c:pt idx="33">
                  <c:v>3.9522651789798768</c:v>
                </c:pt>
                <c:pt idx="34">
                  <c:v>3.9234482153297225</c:v>
                </c:pt>
                <c:pt idx="35">
                  <c:v>3.7274173071935492</c:v>
                </c:pt>
                <c:pt idx="36">
                  <c:v>3.2120709540077277</c:v>
                </c:pt>
                <c:pt idx="37">
                  <c:v>-0.65544916253444052</c:v>
                </c:pt>
                <c:pt idx="38">
                  <c:v>-3.6822991570300445</c:v>
                </c:pt>
                <c:pt idx="39">
                  <c:v>0.25065528944772075</c:v>
                </c:pt>
                <c:pt idx="40">
                  <c:v>-2.3820676653716788</c:v>
                </c:pt>
                <c:pt idx="41">
                  <c:v>-3.5794160300799387</c:v>
                </c:pt>
                <c:pt idx="42">
                  <c:v>-3.1589231863975442</c:v>
                </c:pt>
                <c:pt idx="43">
                  <c:v>1.5209017800351852</c:v>
                </c:pt>
                <c:pt idx="44">
                  <c:v>2.9729354040504976</c:v>
                </c:pt>
                <c:pt idx="45">
                  <c:v>2.9791477239331927</c:v>
                </c:pt>
              </c:numCache>
            </c:numRef>
          </c:val>
        </c:ser>
        <c:ser>
          <c:idx val="1"/>
          <c:order val="1"/>
          <c:tx>
            <c:strRef>
              <c:f>konsumpcja!$S$8</c:f>
              <c:strCache>
                <c:ptCount val="1"/>
                <c:pt idx="0">
                  <c:v>Szwecja</c:v>
                </c:pt>
              </c:strCache>
            </c:strRef>
          </c:tx>
          <c:spPr>
            <a:ln w="38100">
              <a:solidFill>
                <a:srgbClr val="FFC000"/>
              </a:solidFill>
            </a:ln>
          </c:spPr>
          <c:marker>
            <c:symbol val="none"/>
          </c:marker>
          <c:cat>
            <c:numRef>
              <c:f>konsumpcja!$Q$9:$Q$54</c:f>
              <c:numCache>
                <c:formatCode>General</c:formatCode>
                <c:ptCount val="46"/>
                <c:pt idx="0">
                  <c:v>1971</c:v>
                </c:pt>
                <c:pt idx="1">
                  <c:v>1972</c:v>
                </c:pt>
                <c:pt idx="2">
                  <c:v>1973</c:v>
                </c:pt>
                <c:pt idx="3">
                  <c:v>1974</c:v>
                </c:pt>
                <c:pt idx="4">
                  <c:v>1975</c:v>
                </c:pt>
                <c:pt idx="5">
                  <c:v>1976</c:v>
                </c:pt>
                <c:pt idx="6">
                  <c:v>1977</c:v>
                </c:pt>
                <c:pt idx="7">
                  <c:v>1978</c:v>
                </c:pt>
                <c:pt idx="8">
                  <c:v>1979</c:v>
                </c:pt>
                <c:pt idx="9">
                  <c:v>1980</c:v>
                </c:pt>
                <c:pt idx="10">
                  <c:v>1981</c:v>
                </c:pt>
                <c:pt idx="11">
                  <c:v>1982</c:v>
                </c:pt>
                <c:pt idx="12">
                  <c:v>1983</c:v>
                </c:pt>
                <c:pt idx="13">
                  <c:v>1984</c:v>
                </c:pt>
                <c:pt idx="14">
                  <c:v>1985</c:v>
                </c:pt>
                <c:pt idx="15">
                  <c:v>1986</c:v>
                </c:pt>
                <c:pt idx="16">
                  <c:v>1987</c:v>
                </c:pt>
                <c:pt idx="17">
                  <c:v>1988</c:v>
                </c:pt>
                <c:pt idx="18">
                  <c:v>1989</c:v>
                </c:pt>
                <c:pt idx="19">
                  <c:v>1990</c:v>
                </c:pt>
                <c:pt idx="20">
                  <c:v>1991</c:v>
                </c:pt>
                <c:pt idx="21">
                  <c:v>1992</c:v>
                </c:pt>
                <c:pt idx="22">
                  <c:v>1993</c:v>
                </c:pt>
                <c:pt idx="23">
                  <c:v>1994</c:v>
                </c:pt>
                <c:pt idx="24">
                  <c:v>1995</c:v>
                </c:pt>
                <c:pt idx="25">
                  <c:v>1996</c:v>
                </c:pt>
                <c:pt idx="26">
                  <c:v>1997</c:v>
                </c:pt>
                <c:pt idx="27">
                  <c:v>1998</c:v>
                </c:pt>
                <c:pt idx="28">
                  <c:v>1999</c:v>
                </c:pt>
                <c:pt idx="29">
                  <c:v>2000</c:v>
                </c:pt>
                <c:pt idx="30">
                  <c:v>2001</c:v>
                </c:pt>
                <c:pt idx="31">
                  <c:v>2002</c:v>
                </c:pt>
                <c:pt idx="32">
                  <c:v>2003</c:v>
                </c:pt>
                <c:pt idx="33">
                  <c:v>2004</c:v>
                </c:pt>
                <c:pt idx="34">
                  <c:v>2005</c:v>
                </c:pt>
                <c:pt idx="35">
                  <c:v>2006</c:v>
                </c:pt>
                <c:pt idx="36">
                  <c:v>2007</c:v>
                </c:pt>
                <c:pt idx="37">
                  <c:v>2008</c:v>
                </c:pt>
                <c:pt idx="38">
                  <c:v>2009</c:v>
                </c:pt>
                <c:pt idx="39">
                  <c:v>2010</c:v>
                </c:pt>
                <c:pt idx="40">
                  <c:v>2011</c:v>
                </c:pt>
                <c:pt idx="41">
                  <c:v>2012</c:v>
                </c:pt>
                <c:pt idx="42">
                  <c:v>2013</c:v>
                </c:pt>
                <c:pt idx="43">
                  <c:v>2014</c:v>
                </c:pt>
                <c:pt idx="44">
                  <c:v>2015</c:v>
                </c:pt>
                <c:pt idx="45">
                  <c:v>2016</c:v>
                </c:pt>
              </c:numCache>
            </c:numRef>
          </c:cat>
          <c:val>
            <c:numRef>
              <c:f>konsumpcja!$S$9:$S$54</c:f>
              <c:numCache>
                <c:formatCode>General</c:formatCode>
                <c:ptCount val="46"/>
                <c:pt idx="0">
                  <c:v>0.10576539644517879</c:v>
                </c:pt>
                <c:pt idx="1">
                  <c:v>3.37537764573419</c:v>
                </c:pt>
                <c:pt idx="2">
                  <c:v>2.5733122064199452</c:v>
                </c:pt>
                <c:pt idx="3">
                  <c:v>3.3054621838228742</c:v>
                </c:pt>
                <c:pt idx="4">
                  <c:v>2.7367199035673195</c:v>
                </c:pt>
                <c:pt idx="5">
                  <c:v>3.9797188423023098</c:v>
                </c:pt>
                <c:pt idx="6">
                  <c:v>-1.0218761854641618</c:v>
                </c:pt>
                <c:pt idx="7">
                  <c:v>-0.67218029006603863</c:v>
                </c:pt>
                <c:pt idx="8">
                  <c:v>2.3924599768605419</c:v>
                </c:pt>
                <c:pt idx="9">
                  <c:v>-0.75453032905663386</c:v>
                </c:pt>
                <c:pt idx="10">
                  <c:v>1.5678933178005365</c:v>
                </c:pt>
                <c:pt idx="11">
                  <c:v>0.91725820875936359</c:v>
                </c:pt>
                <c:pt idx="12">
                  <c:v>-2.2214984890616987</c:v>
                </c:pt>
                <c:pt idx="13">
                  <c:v>1.7546203105577958</c:v>
                </c:pt>
                <c:pt idx="14">
                  <c:v>2.5669962272925111</c:v>
                </c:pt>
                <c:pt idx="15">
                  <c:v>4.6488514490103885</c:v>
                </c:pt>
                <c:pt idx="16">
                  <c:v>4.8900755966542375</c:v>
                </c:pt>
                <c:pt idx="17">
                  <c:v>2.8269687207579608</c:v>
                </c:pt>
                <c:pt idx="18">
                  <c:v>1.0982877158149051</c:v>
                </c:pt>
                <c:pt idx="19">
                  <c:v>-0.61735763285426515</c:v>
                </c:pt>
                <c:pt idx="20">
                  <c:v>0.26621072427950332</c:v>
                </c:pt>
                <c:pt idx="21">
                  <c:v>-1.5531855010937827</c:v>
                </c:pt>
                <c:pt idx="22">
                  <c:v>-3.0164137694605131</c:v>
                </c:pt>
                <c:pt idx="23">
                  <c:v>1.9687466377504848</c:v>
                </c:pt>
                <c:pt idx="24">
                  <c:v>0.99913578440933259</c:v>
                </c:pt>
                <c:pt idx="25">
                  <c:v>1.787086238342539</c:v>
                </c:pt>
                <c:pt idx="26">
                  <c:v>2.7694249501838186</c:v>
                </c:pt>
                <c:pt idx="27">
                  <c:v>3.2307939663095202</c:v>
                </c:pt>
                <c:pt idx="28">
                  <c:v>3.8966409211628323</c:v>
                </c:pt>
                <c:pt idx="29">
                  <c:v>5.2258815334788267</c:v>
                </c:pt>
                <c:pt idx="30">
                  <c:v>0.73437571223174003</c:v>
                </c:pt>
                <c:pt idx="31">
                  <c:v>2.5744929996491743</c:v>
                </c:pt>
                <c:pt idx="32">
                  <c:v>2.2939158983444252</c:v>
                </c:pt>
                <c:pt idx="33">
                  <c:v>2.7417523794401433</c:v>
                </c:pt>
                <c:pt idx="34">
                  <c:v>2.7304472605141683</c:v>
                </c:pt>
                <c:pt idx="35">
                  <c:v>2.6316025679179242</c:v>
                </c:pt>
                <c:pt idx="36">
                  <c:v>3.7172586797698357</c:v>
                </c:pt>
                <c:pt idx="37">
                  <c:v>0.22794339253380314</c:v>
                </c:pt>
                <c:pt idx="38">
                  <c:v>0.34799872389435044</c:v>
                </c:pt>
                <c:pt idx="39">
                  <c:v>3.8164646899115628</c:v>
                </c:pt>
                <c:pt idx="40">
                  <c:v>1.8493813937869419</c:v>
                </c:pt>
                <c:pt idx="41">
                  <c:v>0.78631782504068326</c:v>
                </c:pt>
                <c:pt idx="42">
                  <c:v>1.843011574688094</c:v>
                </c:pt>
                <c:pt idx="43">
                  <c:v>2.1056468052925936</c:v>
                </c:pt>
                <c:pt idx="44">
                  <c:v>3.0735469185813762</c:v>
                </c:pt>
                <c:pt idx="45">
                  <c:v>2.1472039406010226</c:v>
                </c:pt>
              </c:numCache>
            </c:numRef>
          </c:val>
        </c:ser>
        <c:ser>
          <c:idx val="2"/>
          <c:order val="2"/>
          <c:tx>
            <c:strRef>
              <c:f>konsumpcja!$T$8</c:f>
              <c:strCache>
                <c:ptCount val="1"/>
                <c:pt idx="0">
                  <c:v>W.Brytania</c:v>
                </c:pt>
              </c:strCache>
            </c:strRef>
          </c:tx>
          <c:spPr>
            <a:ln w="38100">
              <a:solidFill>
                <a:srgbClr val="00B050"/>
              </a:solidFill>
            </a:ln>
          </c:spPr>
          <c:marker>
            <c:symbol val="none"/>
          </c:marker>
          <c:cat>
            <c:numRef>
              <c:f>konsumpcja!$Q$9:$Q$54</c:f>
              <c:numCache>
                <c:formatCode>General</c:formatCode>
                <c:ptCount val="46"/>
                <c:pt idx="0">
                  <c:v>1971</c:v>
                </c:pt>
                <c:pt idx="1">
                  <c:v>1972</c:v>
                </c:pt>
                <c:pt idx="2">
                  <c:v>1973</c:v>
                </c:pt>
                <c:pt idx="3">
                  <c:v>1974</c:v>
                </c:pt>
                <c:pt idx="4">
                  <c:v>1975</c:v>
                </c:pt>
                <c:pt idx="5">
                  <c:v>1976</c:v>
                </c:pt>
                <c:pt idx="6">
                  <c:v>1977</c:v>
                </c:pt>
                <c:pt idx="7">
                  <c:v>1978</c:v>
                </c:pt>
                <c:pt idx="8">
                  <c:v>1979</c:v>
                </c:pt>
                <c:pt idx="9">
                  <c:v>1980</c:v>
                </c:pt>
                <c:pt idx="10">
                  <c:v>1981</c:v>
                </c:pt>
                <c:pt idx="11">
                  <c:v>1982</c:v>
                </c:pt>
                <c:pt idx="12">
                  <c:v>1983</c:v>
                </c:pt>
                <c:pt idx="13">
                  <c:v>1984</c:v>
                </c:pt>
                <c:pt idx="14">
                  <c:v>1985</c:v>
                </c:pt>
                <c:pt idx="15">
                  <c:v>1986</c:v>
                </c:pt>
                <c:pt idx="16">
                  <c:v>1987</c:v>
                </c:pt>
                <c:pt idx="17">
                  <c:v>1988</c:v>
                </c:pt>
                <c:pt idx="18">
                  <c:v>1989</c:v>
                </c:pt>
                <c:pt idx="19">
                  <c:v>1990</c:v>
                </c:pt>
                <c:pt idx="20">
                  <c:v>1991</c:v>
                </c:pt>
                <c:pt idx="21">
                  <c:v>1992</c:v>
                </c:pt>
                <c:pt idx="22">
                  <c:v>1993</c:v>
                </c:pt>
                <c:pt idx="23">
                  <c:v>1994</c:v>
                </c:pt>
                <c:pt idx="24">
                  <c:v>1995</c:v>
                </c:pt>
                <c:pt idx="25">
                  <c:v>1996</c:v>
                </c:pt>
                <c:pt idx="26">
                  <c:v>1997</c:v>
                </c:pt>
                <c:pt idx="27">
                  <c:v>1998</c:v>
                </c:pt>
                <c:pt idx="28">
                  <c:v>1999</c:v>
                </c:pt>
                <c:pt idx="29">
                  <c:v>2000</c:v>
                </c:pt>
                <c:pt idx="30">
                  <c:v>2001</c:v>
                </c:pt>
                <c:pt idx="31">
                  <c:v>2002</c:v>
                </c:pt>
                <c:pt idx="32">
                  <c:v>2003</c:v>
                </c:pt>
                <c:pt idx="33">
                  <c:v>2004</c:v>
                </c:pt>
                <c:pt idx="34">
                  <c:v>2005</c:v>
                </c:pt>
                <c:pt idx="35">
                  <c:v>2006</c:v>
                </c:pt>
                <c:pt idx="36">
                  <c:v>2007</c:v>
                </c:pt>
                <c:pt idx="37">
                  <c:v>2008</c:v>
                </c:pt>
                <c:pt idx="38">
                  <c:v>2009</c:v>
                </c:pt>
                <c:pt idx="39">
                  <c:v>2010</c:v>
                </c:pt>
                <c:pt idx="40">
                  <c:v>2011</c:v>
                </c:pt>
                <c:pt idx="41">
                  <c:v>2012</c:v>
                </c:pt>
                <c:pt idx="42">
                  <c:v>2013</c:v>
                </c:pt>
                <c:pt idx="43">
                  <c:v>2014</c:v>
                </c:pt>
                <c:pt idx="44">
                  <c:v>2015</c:v>
                </c:pt>
                <c:pt idx="45">
                  <c:v>2016</c:v>
                </c:pt>
              </c:numCache>
            </c:numRef>
          </c:cat>
          <c:val>
            <c:numRef>
              <c:f>konsumpcja!$T$9:$T$54</c:f>
              <c:numCache>
                <c:formatCode>General</c:formatCode>
                <c:ptCount val="46"/>
                <c:pt idx="0">
                  <c:v>3.0994751115379398</c:v>
                </c:pt>
                <c:pt idx="1">
                  <c:v>6.1298708456860016</c:v>
                </c:pt>
                <c:pt idx="2">
                  <c:v>5.3816552614815549</c:v>
                </c:pt>
                <c:pt idx="3">
                  <c:v>-1.6231937694545451</c:v>
                </c:pt>
                <c:pt idx="4">
                  <c:v>-0.10695534758156112</c:v>
                </c:pt>
                <c:pt idx="5">
                  <c:v>0.53357272491396446</c:v>
                </c:pt>
                <c:pt idx="6">
                  <c:v>-0.40108745657860828</c:v>
                </c:pt>
                <c:pt idx="7">
                  <c:v>5.2249249910470645</c:v>
                </c:pt>
                <c:pt idx="8">
                  <c:v>4.2470104349416014</c:v>
                </c:pt>
                <c:pt idx="9">
                  <c:v>-6.7526259705275038E-2</c:v>
                </c:pt>
                <c:pt idx="10">
                  <c:v>0.21726819637919512</c:v>
                </c:pt>
                <c:pt idx="11">
                  <c:v>1.1440821655522675</c:v>
                </c:pt>
                <c:pt idx="12">
                  <c:v>4.1176856087915255</c:v>
                </c:pt>
                <c:pt idx="13">
                  <c:v>2.3255127557948887</c:v>
                </c:pt>
                <c:pt idx="14">
                  <c:v>3.8582146841495253</c:v>
                </c:pt>
                <c:pt idx="15">
                  <c:v>6.1960845054411351</c:v>
                </c:pt>
                <c:pt idx="16">
                  <c:v>5.3650079837776588</c:v>
                </c:pt>
                <c:pt idx="17">
                  <c:v>7.4976361736762698</c:v>
                </c:pt>
                <c:pt idx="18">
                  <c:v>3.4273223306907847</c:v>
                </c:pt>
                <c:pt idx="19">
                  <c:v>1.0142706032368665</c:v>
                </c:pt>
                <c:pt idx="20">
                  <c:v>-2.0525108573110642</c:v>
                </c:pt>
                <c:pt idx="21">
                  <c:v>1.5327460378017581</c:v>
                </c:pt>
                <c:pt idx="22">
                  <c:v>4.3415373216838304</c:v>
                </c:pt>
                <c:pt idx="23">
                  <c:v>3.5085399151927992</c:v>
                </c:pt>
                <c:pt idx="24">
                  <c:v>2.1593062332271984</c:v>
                </c:pt>
                <c:pt idx="25">
                  <c:v>3.6413587223112391</c:v>
                </c:pt>
                <c:pt idx="26">
                  <c:v>4.8756334119925633</c:v>
                </c:pt>
                <c:pt idx="27">
                  <c:v>3.7938767229427195</c:v>
                </c:pt>
                <c:pt idx="28">
                  <c:v>4.5949118241431055</c:v>
                </c:pt>
                <c:pt idx="29">
                  <c:v>4.4596338875351194</c:v>
                </c:pt>
                <c:pt idx="30">
                  <c:v>3.6404600350508067</c:v>
                </c:pt>
                <c:pt idx="31">
                  <c:v>3.7806533070938277</c:v>
                </c:pt>
                <c:pt idx="32">
                  <c:v>3.4073470917405801</c:v>
                </c:pt>
                <c:pt idx="33">
                  <c:v>3.2511685681122082</c:v>
                </c:pt>
                <c:pt idx="34">
                  <c:v>2.9697731536479952</c:v>
                </c:pt>
                <c:pt idx="35">
                  <c:v>1.6206335302662493</c:v>
                </c:pt>
                <c:pt idx="36">
                  <c:v>2.5578994582311054</c:v>
                </c:pt>
                <c:pt idx="37">
                  <c:v>-0.5013579412544531</c:v>
                </c:pt>
                <c:pt idx="38">
                  <c:v>-3.0688337345441847</c:v>
                </c:pt>
                <c:pt idx="39">
                  <c:v>0.64606473532826669</c:v>
                </c:pt>
                <c:pt idx="40">
                  <c:v>-0.72417793003190001</c:v>
                </c:pt>
                <c:pt idx="41">
                  <c:v>1.5885620764194639</c:v>
                </c:pt>
                <c:pt idx="42">
                  <c:v>1.7151285438686159</c:v>
                </c:pt>
                <c:pt idx="43">
                  <c:v>2.1021942163272986</c:v>
                </c:pt>
                <c:pt idx="44">
                  <c:v>2.5256485825952524</c:v>
                </c:pt>
                <c:pt idx="45">
                  <c:v>2.7472601283406592</c:v>
                </c:pt>
              </c:numCache>
            </c:numRef>
          </c:val>
        </c:ser>
        <c:ser>
          <c:idx val="3"/>
          <c:order val="3"/>
          <c:tx>
            <c:strRef>
              <c:f>konsumpcja!$U$8</c:f>
              <c:strCache>
                <c:ptCount val="1"/>
                <c:pt idx="0">
                  <c:v>USA</c:v>
                </c:pt>
              </c:strCache>
            </c:strRef>
          </c:tx>
          <c:spPr>
            <a:ln w="38100">
              <a:solidFill>
                <a:srgbClr val="0070C0"/>
              </a:solidFill>
            </a:ln>
          </c:spPr>
          <c:marker>
            <c:symbol val="none"/>
          </c:marker>
          <c:cat>
            <c:numRef>
              <c:f>konsumpcja!$Q$9:$Q$54</c:f>
              <c:numCache>
                <c:formatCode>General</c:formatCode>
                <c:ptCount val="46"/>
                <c:pt idx="0">
                  <c:v>1971</c:v>
                </c:pt>
                <c:pt idx="1">
                  <c:v>1972</c:v>
                </c:pt>
                <c:pt idx="2">
                  <c:v>1973</c:v>
                </c:pt>
                <c:pt idx="3">
                  <c:v>1974</c:v>
                </c:pt>
                <c:pt idx="4">
                  <c:v>1975</c:v>
                </c:pt>
                <c:pt idx="5">
                  <c:v>1976</c:v>
                </c:pt>
                <c:pt idx="6">
                  <c:v>1977</c:v>
                </c:pt>
                <c:pt idx="7">
                  <c:v>1978</c:v>
                </c:pt>
                <c:pt idx="8">
                  <c:v>1979</c:v>
                </c:pt>
                <c:pt idx="9">
                  <c:v>1980</c:v>
                </c:pt>
                <c:pt idx="10">
                  <c:v>1981</c:v>
                </c:pt>
                <c:pt idx="11">
                  <c:v>1982</c:v>
                </c:pt>
                <c:pt idx="12">
                  <c:v>1983</c:v>
                </c:pt>
                <c:pt idx="13">
                  <c:v>1984</c:v>
                </c:pt>
                <c:pt idx="14">
                  <c:v>1985</c:v>
                </c:pt>
                <c:pt idx="15">
                  <c:v>1986</c:v>
                </c:pt>
                <c:pt idx="16">
                  <c:v>1987</c:v>
                </c:pt>
                <c:pt idx="17">
                  <c:v>1988</c:v>
                </c:pt>
                <c:pt idx="18">
                  <c:v>1989</c:v>
                </c:pt>
                <c:pt idx="19">
                  <c:v>1990</c:v>
                </c:pt>
                <c:pt idx="20">
                  <c:v>1991</c:v>
                </c:pt>
                <c:pt idx="21">
                  <c:v>1992</c:v>
                </c:pt>
                <c:pt idx="22">
                  <c:v>1993</c:v>
                </c:pt>
                <c:pt idx="23">
                  <c:v>1994</c:v>
                </c:pt>
                <c:pt idx="24">
                  <c:v>1995</c:v>
                </c:pt>
                <c:pt idx="25">
                  <c:v>1996</c:v>
                </c:pt>
                <c:pt idx="26">
                  <c:v>1997</c:v>
                </c:pt>
                <c:pt idx="27">
                  <c:v>1998</c:v>
                </c:pt>
                <c:pt idx="28">
                  <c:v>1999</c:v>
                </c:pt>
                <c:pt idx="29">
                  <c:v>2000</c:v>
                </c:pt>
                <c:pt idx="30">
                  <c:v>2001</c:v>
                </c:pt>
                <c:pt idx="31">
                  <c:v>2002</c:v>
                </c:pt>
                <c:pt idx="32">
                  <c:v>2003</c:v>
                </c:pt>
                <c:pt idx="33">
                  <c:v>2004</c:v>
                </c:pt>
                <c:pt idx="34">
                  <c:v>2005</c:v>
                </c:pt>
                <c:pt idx="35">
                  <c:v>2006</c:v>
                </c:pt>
                <c:pt idx="36">
                  <c:v>2007</c:v>
                </c:pt>
                <c:pt idx="37">
                  <c:v>2008</c:v>
                </c:pt>
                <c:pt idx="38">
                  <c:v>2009</c:v>
                </c:pt>
                <c:pt idx="39">
                  <c:v>2010</c:v>
                </c:pt>
                <c:pt idx="40">
                  <c:v>2011</c:v>
                </c:pt>
                <c:pt idx="41">
                  <c:v>2012</c:v>
                </c:pt>
                <c:pt idx="42">
                  <c:v>2013</c:v>
                </c:pt>
                <c:pt idx="43">
                  <c:v>2014</c:v>
                </c:pt>
                <c:pt idx="44">
                  <c:v>2015</c:v>
                </c:pt>
                <c:pt idx="45">
                  <c:v>2016</c:v>
                </c:pt>
              </c:numCache>
            </c:numRef>
          </c:cat>
          <c:val>
            <c:numRef>
              <c:f>konsumpcja!$U$9:$U$54</c:f>
              <c:numCache>
                <c:formatCode>General</c:formatCode>
                <c:ptCount val="46"/>
                <c:pt idx="0">
                  <c:v>3.7229454889640579</c:v>
                </c:pt>
                <c:pt idx="1">
                  <c:v>5.9630323983853373</c:v>
                </c:pt>
                <c:pt idx="2">
                  <c:v>4.8825484881501104</c:v>
                </c:pt>
                <c:pt idx="3">
                  <c:v>-0.81864716210162669</c:v>
                </c:pt>
                <c:pt idx="4">
                  <c:v>2.2650892112579943</c:v>
                </c:pt>
                <c:pt idx="5">
                  <c:v>5.4204631095295523</c:v>
                </c:pt>
                <c:pt idx="6">
                  <c:v>4.1553795938064297</c:v>
                </c:pt>
                <c:pt idx="7">
                  <c:v>4.300656290471494</c:v>
                </c:pt>
                <c:pt idx="8">
                  <c:v>2.3360766832119779</c:v>
                </c:pt>
                <c:pt idx="9">
                  <c:v>-0.37814703802183625</c:v>
                </c:pt>
                <c:pt idx="10">
                  <c:v>1.3942563106585506</c:v>
                </c:pt>
                <c:pt idx="11">
                  <c:v>1.2328757058035933</c:v>
                </c:pt>
                <c:pt idx="12">
                  <c:v>5.440357822305586</c:v>
                </c:pt>
                <c:pt idx="13">
                  <c:v>5.0315133799820444</c:v>
                </c:pt>
                <c:pt idx="14">
                  <c:v>5.0984792552558389</c:v>
                </c:pt>
                <c:pt idx="15">
                  <c:v>4.0316541063241242</c:v>
                </c:pt>
                <c:pt idx="16">
                  <c:v>3.2862091783790959</c:v>
                </c:pt>
                <c:pt idx="17">
                  <c:v>4.0089597915503834</c:v>
                </c:pt>
                <c:pt idx="18">
                  <c:v>2.7864144912658868</c:v>
                </c:pt>
                <c:pt idx="19">
                  <c:v>1.9156755657324001</c:v>
                </c:pt>
                <c:pt idx="20">
                  <c:v>0.15463014854049176</c:v>
                </c:pt>
                <c:pt idx="21">
                  <c:v>3.5852685100621784</c:v>
                </c:pt>
                <c:pt idx="22">
                  <c:v>3.4055126294617777</c:v>
                </c:pt>
                <c:pt idx="23">
                  <c:v>3.7990129113342821</c:v>
                </c:pt>
                <c:pt idx="24">
                  <c:v>2.9441803292755253</c:v>
                </c:pt>
                <c:pt idx="25">
                  <c:v>3.4324890895096103</c:v>
                </c:pt>
                <c:pt idx="26">
                  <c:v>3.7034256551077558</c:v>
                </c:pt>
                <c:pt idx="27">
                  <c:v>5.2029315549717055</c:v>
                </c:pt>
                <c:pt idx="28">
                  <c:v>5.1559519394682756</c:v>
                </c:pt>
                <c:pt idx="29">
                  <c:v>4.9427706233615334</c:v>
                </c:pt>
                <c:pt idx="30">
                  <c:v>2.5401310868026981</c:v>
                </c:pt>
                <c:pt idx="31">
                  <c:v>2.5142441925076753</c:v>
                </c:pt>
                <c:pt idx="32">
                  <c:v>3.0666820669818398</c:v>
                </c:pt>
                <c:pt idx="33">
                  <c:v>3.7743492068887718</c:v>
                </c:pt>
                <c:pt idx="34">
                  <c:v>3.461750084336046</c:v>
                </c:pt>
                <c:pt idx="35">
                  <c:v>2.9799109302306395</c:v>
                </c:pt>
                <c:pt idx="36">
                  <c:v>2.2132478187860016</c:v>
                </c:pt>
                <c:pt idx="37">
                  <c:v>-0.35643997811973832</c:v>
                </c:pt>
                <c:pt idx="38">
                  <c:v>-1.6149285276956249</c:v>
                </c:pt>
                <c:pt idx="39">
                  <c:v>1.904290456353408</c:v>
                </c:pt>
                <c:pt idx="40">
                  <c:v>2.2346927221981607</c:v>
                </c:pt>
                <c:pt idx="41">
                  <c:v>1.4567088394912304</c:v>
                </c:pt>
                <c:pt idx="42">
                  <c:v>1.4517995833326542</c:v>
                </c:pt>
                <c:pt idx="43">
                  <c:v>2.8223055691903198</c:v>
                </c:pt>
                <c:pt idx="44">
                  <c:v>3.5763855553369694</c:v>
                </c:pt>
                <c:pt idx="45">
                  <c:v>2.6954444802228728</c:v>
                </c:pt>
              </c:numCache>
            </c:numRef>
          </c:val>
        </c:ser>
        <c:marker val="1"/>
        <c:axId val="133674880"/>
        <c:axId val="133676416"/>
      </c:lineChart>
      <c:catAx>
        <c:axId val="133674880"/>
        <c:scaling>
          <c:orientation val="minMax"/>
        </c:scaling>
        <c:axPos val="b"/>
        <c:numFmt formatCode="General" sourceLinked="1"/>
        <c:tickLblPos val="low"/>
        <c:txPr>
          <a:bodyPr/>
          <a:lstStyle/>
          <a:p>
            <a:pPr>
              <a:defRPr sz="1600"/>
            </a:pPr>
            <a:endParaRPr lang="pl-PL"/>
          </a:p>
        </c:txPr>
        <c:crossAx val="133676416"/>
        <c:crosses val="autoZero"/>
        <c:auto val="1"/>
        <c:lblAlgn val="ctr"/>
        <c:lblOffset val="100"/>
        <c:tickLblSkip val="5"/>
        <c:tickMarkSkip val="5"/>
      </c:catAx>
      <c:valAx>
        <c:axId val="13367641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pl-PL"/>
          </a:p>
        </c:txPr>
        <c:crossAx val="13367488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3497926185152825"/>
          <c:y val="0.88850503062117425"/>
          <c:w val="0.7650207381484756"/>
          <c:h val="8.3717191601050026E-2"/>
        </c:manualLayout>
      </c:layout>
      <c:txPr>
        <a:bodyPr/>
        <a:lstStyle/>
        <a:p>
          <a:pPr>
            <a:defRPr sz="1800"/>
          </a:pPr>
          <a:endParaRPr lang="pl-PL"/>
        </a:p>
      </c:txPr>
    </c:legend>
    <c:plotVisOnly val="1"/>
  </c:chart>
  <c:spPr>
    <a:ln>
      <a:noFill/>
    </a:ln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plotArea>
      <c:layout>
        <c:manualLayout>
          <c:layoutTarget val="inner"/>
          <c:xMode val="edge"/>
          <c:yMode val="edge"/>
          <c:x val="6.4554258928495131E-2"/>
          <c:y val="3.9131936729252373E-2"/>
          <c:w val="0.90861846012836178"/>
          <c:h val="0.71024291571769749"/>
        </c:manualLayout>
      </c:layout>
      <c:lineChart>
        <c:grouping val="standard"/>
        <c:ser>
          <c:idx val="0"/>
          <c:order val="0"/>
          <c:tx>
            <c:strRef>
              <c:f>Arkusz1!$AI$4</c:f>
              <c:strCache>
                <c:ptCount val="1"/>
                <c:pt idx="0">
                  <c:v>Niemcy</c:v>
                </c:pt>
              </c:strCache>
            </c:strRef>
          </c:tx>
          <c:spPr>
            <a:ln w="31750">
              <a:solidFill>
                <a:srgbClr val="FFC000"/>
              </a:solidFill>
            </a:ln>
          </c:spPr>
          <c:marker>
            <c:symbol val="none"/>
          </c:marker>
          <c:cat>
            <c:numRef>
              <c:f>Arkusz1!$AH$5:$AH$50</c:f>
              <c:numCache>
                <c:formatCode>General</c:formatCode>
                <c:ptCount val="46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</c:numCache>
            </c:numRef>
          </c:cat>
          <c:val>
            <c:numRef>
              <c:f>Arkusz1!$AI$5:$AI$50</c:f>
              <c:numCache>
                <c:formatCode>General</c:formatCode>
                <c:ptCount val="46"/>
                <c:pt idx="0">
                  <c:v>56.500251240375825</c:v>
                </c:pt>
                <c:pt idx="1">
                  <c:v>57.787092829123019</c:v>
                </c:pt>
                <c:pt idx="2">
                  <c:v>58.382742771677748</c:v>
                </c:pt>
                <c:pt idx="3">
                  <c:v>57.313605839068344</c:v>
                </c:pt>
                <c:pt idx="4">
                  <c:v>56.705482838388797</c:v>
                </c:pt>
                <c:pt idx="5">
                  <c:v>59.334235947340055</c:v>
                </c:pt>
                <c:pt idx="6">
                  <c:v>58.957300301942091</c:v>
                </c:pt>
                <c:pt idx="7">
                  <c:v>59.474842258945621</c:v>
                </c:pt>
                <c:pt idx="8">
                  <c:v>59.805797307541674</c:v>
                </c:pt>
                <c:pt idx="9">
                  <c:v>59.291063518429013</c:v>
                </c:pt>
                <c:pt idx="10">
                  <c:v>59.347376536102296</c:v>
                </c:pt>
                <c:pt idx="11">
                  <c:v>58.813534865964897</c:v>
                </c:pt>
                <c:pt idx="12">
                  <c:v>58.441692201759956</c:v>
                </c:pt>
                <c:pt idx="13">
                  <c:v>58.342747779186155</c:v>
                </c:pt>
                <c:pt idx="14">
                  <c:v>57.848604067600661</c:v>
                </c:pt>
                <c:pt idx="15">
                  <c:v>57.576579117818149</c:v>
                </c:pt>
                <c:pt idx="16">
                  <c:v>58.441165487851251</c:v>
                </c:pt>
                <c:pt idx="17">
                  <c:v>59.683586507244833</c:v>
                </c:pt>
                <c:pt idx="18">
                  <c:v>59.076784770305345</c:v>
                </c:pt>
                <c:pt idx="19">
                  <c:v>58.582206272166445</c:v>
                </c:pt>
                <c:pt idx="20">
                  <c:v>58.005490310253201</c:v>
                </c:pt>
                <c:pt idx="21">
                  <c:v>57.605259404537676</c:v>
                </c:pt>
                <c:pt idx="22">
                  <c:v>58.336312297012604</c:v>
                </c:pt>
                <c:pt idx="23">
                  <c:v>59.279558196336843</c:v>
                </c:pt>
                <c:pt idx="24">
                  <c:v>59.002746305122656</c:v>
                </c:pt>
                <c:pt idx="25">
                  <c:v>59.137977195775477</c:v>
                </c:pt>
                <c:pt idx="26">
                  <c:v>59.353832022372885</c:v>
                </c:pt>
                <c:pt idx="27">
                  <c:v>58.735599392849075</c:v>
                </c:pt>
                <c:pt idx="28">
                  <c:v>58.316977092356851</c:v>
                </c:pt>
                <c:pt idx="29">
                  <c:v>58.639030370907967</c:v>
                </c:pt>
                <c:pt idx="30">
                  <c:v>58.159342009310386</c:v>
                </c:pt>
                <c:pt idx="31">
                  <c:v>58.117073660305898</c:v>
                </c:pt>
                <c:pt idx="32">
                  <c:v>57.661327355910714</c:v>
                </c:pt>
                <c:pt idx="33">
                  <c:v>58.146543861559032</c:v>
                </c:pt>
                <c:pt idx="34">
                  <c:v>57.909953814216522</c:v>
                </c:pt>
                <c:pt idx="35">
                  <c:v>57.741496657771371</c:v>
                </c:pt>
                <c:pt idx="36">
                  <c:v>56.511535371363344</c:v>
                </c:pt>
                <c:pt idx="37">
                  <c:v>54.725539715544471</c:v>
                </c:pt>
                <c:pt idx="38">
                  <c:v>54.465614191136986</c:v>
                </c:pt>
                <c:pt idx="39">
                  <c:v>57.79707933729086</c:v>
                </c:pt>
                <c:pt idx="40">
                  <c:v>55.736931613469913</c:v>
                </c:pt>
                <c:pt idx="41">
                  <c:v>54.494483560053503</c:v>
                </c:pt>
                <c:pt idx="42">
                  <c:v>54.955618504410793</c:v>
                </c:pt>
                <c:pt idx="43">
                  <c:v>55.089403083892513</c:v>
                </c:pt>
                <c:pt idx="44">
                  <c:v>54.696360043714932</c:v>
                </c:pt>
                <c:pt idx="45">
                  <c:v>54.859101242085849</c:v>
                </c:pt>
              </c:numCache>
            </c:numRef>
          </c:val>
        </c:ser>
        <c:ser>
          <c:idx val="1"/>
          <c:order val="1"/>
          <c:tx>
            <c:strRef>
              <c:f>Arkusz1!$AJ$4</c:f>
              <c:strCache>
                <c:ptCount val="1"/>
                <c:pt idx="0">
                  <c:v>Chiny</c:v>
                </c:pt>
              </c:strCache>
            </c:strRef>
          </c:tx>
          <c:spPr>
            <a:ln w="31750">
              <a:solidFill>
                <a:srgbClr val="FF0000"/>
              </a:solidFill>
            </a:ln>
          </c:spPr>
          <c:marker>
            <c:symbol val="none"/>
          </c:marker>
          <c:cat>
            <c:numRef>
              <c:f>Arkusz1!$AH$5:$AH$50</c:f>
              <c:numCache>
                <c:formatCode>General</c:formatCode>
                <c:ptCount val="46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</c:numCache>
            </c:numRef>
          </c:cat>
          <c:val>
            <c:numRef>
              <c:f>Arkusz1!$AJ$5:$AJ$50</c:f>
              <c:numCache>
                <c:formatCode>General</c:formatCode>
                <c:ptCount val="46"/>
                <c:pt idx="0">
                  <c:v>59.748261802738405</c:v>
                </c:pt>
                <c:pt idx="1">
                  <c:v>58.178638928663112</c:v>
                </c:pt>
                <c:pt idx="2">
                  <c:v>59.057769419988944</c:v>
                </c:pt>
                <c:pt idx="3">
                  <c:v>58.600606185840775</c:v>
                </c:pt>
                <c:pt idx="4">
                  <c:v>58.453007403079198</c:v>
                </c:pt>
                <c:pt idx="5">
                  <c:v>55.942419189113295</c:v>
                </c:pt>
                <c:pt idx="6">
                  <c:v>58.939233605639295</c:v>
                </c:pt>
                <c:pt idx="7">
                  <c:v>56.282482547066827</c:v>
                </c:pt>
                <c:pt idx="8">
                  <c:v>53.187617414516978</c:v>
                </c:pt>
                <c:pt idx="9">
                  <c:v>51.552816592981408</c:v>
                </c:pt>
                <c:pt idx="10">
                  <c:v>51.534049861475005</c:v>
                </c:pt>
                <c:pt idx="11">
                  <c:v>52.181659206045971</c:v>
                </c:pt>
                <c:pt idx="12">
                  <c:v>51.016583360275241</c:v>
                </c:pt>
                <c:pt idx="13">
                  <c:v>51.072785574410943</c:v>
                </c:pt>
                <c:pt idx="14">
                  <c:v>49.866845119611284</c:v>
                </c:pt>
                <c:pt idx="15">
                  <c:v>50.935551877332756</c:v>
                </c:pt>
                <c:pt idx="16">
                  <c:v>50.12860059337617</c:v>
                </c:pt>
                <c:pt idx="17">
                  <c:v>48.406325905166426</c:v>
                </c:pt>
                <c:pt idx="18">
                  <c:v>47.320091636690194</c:v>
                </c:pt>
                <c:pt idx="19">
                  <c:v>47.758718225146012</c:v>
                </c:pt>
                <c:pt idx="20">
                  <c:v>47.667388820801271</c:v>
                </c:pt>
                <c:pt idx="21">
                  <c:v>46.833344228009061</c:v>
                </c:pt>
                <c:pt idx="22">
                  <c:v>45.265053649804585</c:v>
                </c:pt>
                <c:pt idx="23">
                  <c:v>44.665805665429012</c:v>
                </c:pt>
                <c:pt idx="24">
                  <c:v>42.619335748580212</c:v>
                </c:pt>
                <c:pt idx="25">
                  <c:v>42.670310470628451</c:v>
                </c:pt>
                <c:pt idx="26">
                  <c:v>43.334705147111471</c:v>
                </c:pt>
                <c:pt idx="27">
                  <c:v>41.867898666489893</c:v>
                </c:pt>
                <c:pt idx="28">
                  <c:v>41.42566082869007</c:v>
                </c:pt>
                <c:pt idx="29">
                  <c:v>42.090538308642763</c:v>
                </c:pt>
                <c:pt idx="30">
                  <c:v>42.991976234972462</c:v>
                </c:pt>
                <c:pt idx="31">
                  <c:v>42.427674731020524</c:v>
                </c:pt>
                <c:pt idx="32">
                  <c:v>42.490337764313644</c:v>
                </c:pt>
                <c:pt idx="33">
                  <c:v>41.094491560801906</c:v>
                </c:pt>
                <c:pt idx="34">
                  <c:v>40.202304357481083</c:v>
                </c:pt>
                <c:pt idx="35">
                  <c:v>39.765445981646003</c:v>
                </c:pt>
                <c:pt idx="36">
                  <c:v>38.234330877789539</c:v>
                </c:pt>
                <c:pt idx="37">
                  <c:v>37.441127461254297</c:v>
                </c:pt>
                <c:pt idx="38">
                  <c:v>36.885421366111828</c:v>
                </c:pt>
                <c:pt idx="39">
                  <c:v>37.101324019782069</c:v>
                </c:pt>
                <c:pt idx="40">
                  <c:v>36.675341592658434</c:v>
                </c:pt>
                <c:pt idx="41">
                  <c:v>37.493406558547569</c:v>
                </c:pt>
                <c:pt idx="42">
                  <c:v>37.751932301658051</c:v>
                </c:pt>
                <c:pt idx="43">
                  <c:v>37.512406525795747</c:v>
                </c:pt>
                <c:pt idx="44">
                  <c:v>37.852236519373044</c:v>
                </c:pt>
                <c:pt idx="45">
                  <c:v>38.210711600048398</c:v>
                </c:pt>
              </c:numCache>
            </c:numRef>
          </c:val>
        </c:ser>
        <c:ser>
          <c:idx val="2"/>
          <c:order val="2"/>
          <c:tx>
            <c:strRef>
              <c:f>Arkusz1!$AK$4</c:f>
              <c:strCache>
                <c:ptCount val="1"/>
                <c:pt idx="0">
                  <c:v>Polska</c:v>
                </c:pt>
              </c:strCache>
            </c:strRef>
          </c:tx>
          <c:spPr>
            <a:ln w="31750">
              <a:solidFill>
                <a:srgbClr val="00B050"/>
              </a:solidFill>
            </a:ln>
          </c:spPr>
          <c:marker>
            <c:symbol val="none"/>
          </c:marker>
          <c:cat>
            <c:numRef>
              <c:f>Arkusz1!$AH$5:$AH$50</c:f>
              <c:numCache>
                <c:formatCode>General</c:formatCode>
                <c:ptCount val="46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</c:numCache>
            </c:numRef>
          </c:cat>
          <c:val>
            <c:numRef>
              <c:f>Arkusz1!$AK$5:$AK$50</c:f>
              <c:numCache>
                <c:formatCode>General</c:formatCode>
                <c:ptCount val="46"/>
                <c:pt idx="0">
                  <c:v>61.062894968479611</c:v>
                </c:pt>
                <c:pt idx="1">
                  <c:v>61.164637140876557</c:v>
                </c:pt>
                <c:pt idx="2">
                  <c:v>61.154396686311415</c:v>
                </c:pt>
                <c:pt idx="3">
                  <c:v>61.078737121700811</c:v>
                </c:pt>
                <c:pt idx="4">
                  <c:v>60.942400760715024</c:v>
                </c:pt>
                <c:pt idx="5">
                  <c:v>60.974303132632905</c:v>
                </c:pt>
                <c:pt idx="6">
                  <c:v>61.673348002725611</c:v>
                </c:pt>
                <c:pt idx="7">
                  <c:v>61.103194414217</c:v>
                </c:pt>
                <c:pt idx="8">
                  <c:v>60.700439297857173</c:v>
                </c:pt>
                <c:pt idx="9">
                  <c:v>60.260718956577165</c:v>
                </c:pt>
                <c:pt idx="10">
                  <c:v>61.133814991822376</c:v>
                </c:pt>
                <c:pt idx="11">
                  <c:v>65.168572352873525</c:v>
                </c:pt>
                <c:pt idx="12">
                  <c:v>58.252426471785995</c:v>
                </c:pt>
                <c:pt idx="13">
                  <c:v>58.686663716139691</c:v>
                </c:pt>
                <c:pt idx="14">
                  <c:v>58.062117249713289</c:v>
                </c:pt>
                <c:pt idx="15">
                  <c:v>57.567783989473156</c:v>
                </c:pt>
                <c:pt idx="16">
                  <c:v>57.953722897667895</c:v>
                </c:pt>
                <c:pt idx="17">
                  <c:v>58.463610800605366</c:v>
                </c:pt>
                <c:pt idx="18">
                  <c:v>58.043255181319772</c:v>
                </c:pt>
                <c:pt idx="19">
                  <c:v>57.769168832667212</c:v>
                </c:pt>
                <c:pt idx="20">
                  <c:v>56.039520558036585</c:v>
                </c:pt>
                <c:pt idx="21">
                  <c:v>64.261642273624389</c:v>
                </c:pt>
                <c:pt idx="22">
                  <c:v>64.178726938602225</c:v>
                </c:pt>
                <c:pt idx="23">
                  <c:v>65.186635473405588</c:v>
                </c:pt>
                <c:pt idx="24">
                  <c:v>64.332584926479768</c:v>
                </c:pt>
                <c:pt idx="25">
                  <c:v>62.406412873406445</c:v>
                </c:pt>
                <c:pt idx="26">
                  <c:v>63.869830663813438</c:v>
                </c:pt>
                <c:pt idx="27">
                  <c:v>64.398052278610351</c:v>
                </c:pt>
                <c:pt idx="28">
                  <c:v>64.546199974221267</c:v>
                </c:pt>
                <c:pt idx="29">
                  <c:v>65.081272054764341</c:v>
                </c:pt>
                <c:pt idx="30">
                  <c:v>64.036861892635656</c:v>
                </c:pt>
                <c:pt idx="31">
                  <c:v>64.515274273852853</c:v>
                </c:pt>
                <c:pt idx="32">
                  <c:v>65.711328500723354</c:v>
                </c:pt>
                <c:pt idx="33">
                  <c:v>64.458342871008256</c:v>
                </c:pt>
                <c:pt idx="34">
                  <c:v>63.913968618327246</c:v>
                </c:pt>
                <c:pt idx="35">
                  <c:v>62.853519750259444</c:v>
                </c:pt>
                <c:pt idx="36">
                  <c:v>62.037484301097358</c:v>
                </c:pt>
                <c:pt idx="37">
                  <c:v>61.235140915008159</c:v>
                </c:pt>
                <c:pt idx="38">
                  <c:v>62.706705933782771</c:v>
                </c:pt>
                <c:pt idx="39">
                  <c:v>63.175908453103986</c:v>
                </c:pt>
                <c:pt idx="40">
                  <c:v>62.651296423406933</c:v>
                </c:pt>
                <c:pt idx="41">
                  <c:v>61.536984672395342</c:v>
                </c:pt>
                <c:pt idx="42">
                  <c:v>61.01696392764682</c:v>
                </c:pt>
                <c:pt idx="43">
                  <c:v>60.375291070388094</c:v>
                </c:pt>
                <c:pt idx="44">
                  <c:v>59.857006216314872</c:v>
                </c:pt>
                <c:pt idx="45">
                  <c:v>59.43066423753924</c:v>
                </c:pt>
              </c:numCache>
            </c:numRef>
          </c:val>
        </c:ser>
        <c:ser>
          <c:idx val="3"/>
          <c:order val="3"/>
          <c:tx>
            <c:strRef>
              <c:f>Arkusz1!$AL$4</c:f>
              <c:strCache>
                <c:ptCount val="1"/>
                <c:pt idx="0">
                  <c:v>USA</c:v>
                </c:pt>
              </c:strCache>
            </c:strRef>
          </c:tx>
          <c:spPr>
            <a:ln w="31750">
              <a:solidFill>
                <a:schemeClr val="tx2"/>
              </a:solidFill>
            </a:ln>
          </c:spPr>
          <c:marker>
            <c:symbol val="none"/>
          </c:marker>
          <c:cat>
            <c:numRef>
              <c:f>Arkusz1!$AH$5:$AH$50</c:f>
              <c:numCache>
                <c:formatCode>General</c:formatCode>
                <c:ptCount val="46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</c:numCache>
            </c:numRef>
          </c:cat>
          <c:val>
            <c:numRef>
              <c:f>Arkusz1!$AL$5:$AL$50</c:f>
              <c:numCache>
                <c:formatCode>General</c:formatCode>
                <c:ptCount val="46"/>
                <c:pt idx="0">
                  <c:v>62.418225947762295</c:v>
                </c:pt>
                <c:pt idx="1">
                  <c:v>62.721130406996863</c:v>
                </c:pt>
                <c:pt idx="2">
                  <c:v>63.254531740032832</c:v>
                </c:pt>
                <c:pt idx="3">
                  <c:v>62.871962348568822</c:v>
                </c:pt>
                <c:pt idx="4">
                  <c:v>62.683296589881998</c:v>
                </c:pt>
                <c:pt idx="5">
                  <c:v>64.246866947090325</c:v>
                </c:pt>
                <c:pt idx="6">
                  <c:v>64.358394097200318</c:v>
                </c:pt>
                <c:pt idx="7">
                  <c:v>64.1331525615347</c:v>
                </c:pt>
                <c:pt idx="8">
                  <c:v>63.424441595266586</c:v>
                </c:pt>
                <c:pt idx="9">
                  <c:v>62.925323234035879</c:v>
                </c:pt>
                <c:pt idx="10">
                  <c:v>62.841540482489457</c:v>
                </c:pt>
                <c:pt idx="11">
                  <c:v>62.112100210114413</c:v>
                </c:pt>
                <c:pt idx="12">
                  <c:v>64.107420918446408</c:v>
                </c:pt>
                <c:pt idx="13">
                  <c:v>64.694584727345699</c:v>
                </c:pt>
                <c:pt idx="14">
                  <c:v>63.428706184542314</c:v>
                </c:pt>
                <c:pt idx="15">
                  <c:v>64.031977521303972</c:v>
                </c:pt>
                <c:pt idx="16">
                  <c:v>64.404469470641999</c:v>
                </c:pt>
                <c:pt idx="17">
                  <c:v>64.329338452197504</c:v>
                </c:pt>
                <c:pt idx="18">
                  <c:v>64.25942889233977</c:v>
                </c:pt>
                <c:pt idx="19">
                  <c:v>63.729350342101228</c:v>
                </c:pt>
                <c:pt idx="20">
                  <c:v>63.739037020923163</c:v>
                </c:pt>
                <c:pt idx="21">
                  <c:v>63.884093156558727</c:v>
                </c:pt>
                <c:pt idx="22">
                  <c:v>63.942740778631993</c:v>
                </c:pt>
                <c:pt idx="23">
                  <c:v>64.390284022711555</c:v>
                </c:pt>
                <c:pt idx="24">
                  <c:v>64.288554662571372</c:v>
                </c:pt>
                <c:pt idx="25">
                  <c:v>64.387084825887499</c:v>
                </c:pt>
                <c:pt idx="26">
                  <c:v>64.198628890742143</c:v>
                </c:pt>
                <c:pt idx="27">
                  <c:v>63.759831383140124</c:v>
                </c:pt>
                <c:pt idx="28">
                  <c:v>64.30357506547395</c:v>
                </c:pt>
                <c:pt idx="29">
                  <c:v>64.675804762200059</c:v>
                </c:pt>
                <c:pt idx="30">
                  <c:v>65.281473208429148</c:v>
                </c:pt>
                <c:pt idx="31">
                  <c:v>66.313736727874058</c:v>
                </c:pt>
                <c:pt idx="32">
                  <c:v>66.808872474492986</c:v>
                </c:pt>
                <c:pt idx="33">
                  <c:v>67.008643090993672</c:v>
                </c:pt>
                <c:pt idx="34">
                  <c:v>67.047860262828422</c:v>
                </c:pt>
                <c:pt idx="35">
                  <c:v>67.162792317480395</c:v>
                </c:pt>
                <c:pt idx="36">
                  <c:v>67.3970736965708</c:v>
                </c:pt>
                <c:pt idx="37">
                  <c:v>67.70125090650879</c:v>
                </c:pt>
                <c:pt idx="38">
                  <c:v>67.657673615757076</c:v>
                </c:pt>
                <c:pt idx="39">
                  <c:v>68.474347904264249</c:v>
                </c:pt>
                <c:pt idx="40">
                  <c:v>68.067383372071689</c:v>
                </c:pt>
                <c:pt idx="41">
                  <c:v>68.508471808173454</c:v>
                </c:pt>
                <c:pt idx="42">
                  <c:v>68.001374740550119</c:v>
                </c:pt>
                <c:pt idx="43">
                  <c:v>67.857620559684918</c:v>
                </c:pt>
                <c:pt idx="44">
                  <c:v>68.186544332836178</c:v>
                </c:pt>
                <c:pt idx="45">
                  <c:v>68.575270594838358</c:v>
                </c:pt>
              </c:numCache>
            </c:numRef>
          </c:val>
        </c:ser>
        <c:marker val="1"/>
        <c:axId val="139755520"/>
        <c:axId val="139757056"/>
      </c:lineChart>
      <c:catAx>
        <c:axId val="139755520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pl-PL"/>
          </a:p>
        </c:txPr>
        <c:crossAx val="139757056"/>
        <c:crosses val="autoZero"/>
        <c:auto val="1"/>
        <c:lblAlgn val="ctr"/>
        <c:lblOffset val="100"/>
        <c:tickLblSkip val="5"/>
        <c:tickMarkSkip val="5"/>
      </c:catAx>
      <c:valAx>
        <c:axId val="139757056"/>
        <c:scaling>
          <c:orientation val="minMax"/>
          <c:min val="30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pl-PL"/>
          </a:p>
        </c:txPr>
        <c:crossAx val="139755520"/>
        <c:crosses val="autoZero"/>
        <c:crossBetween val="between"/>
        <c:majorUnit val="10"/>
      </c:valAx>
    </c:plotArea>
    <c:legend>
      <c:legendPos val="b"/>
      <c:layout>
        <c:manualLayout>
          <c:xMode val="edge"/>
          <c:yMode val="edge"/>
          <c:x val="7.4602799650044002E-2"/>
          <c:y val="0.85819153774580736"/>
          <c:w val="0.83134995625546981"/>
          <c:h val="0.11403073269636695"/>
        </c:manualLayout>
      </c:layout>
      <c:txPr>
        <a:bodyPr/>
        <a:lstStyle/>
        <a:p>
          <a:pPr>
            <a:defRPr sz="1800"/>
          </a:pPr>
          <a:endParaRPr lang="pl-PL"/>
        </a:p>
      </c:txPr>
    </c:legend>
    <c:plotVisOnly val="1"/>
  </c:chart>
  <c:spPr>
    <a:ln>
      <a:noFill/>
    </a:ln>
  </c:sp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plotArea>
      <c:layout/>
      <c:lineChart>
        <c:grouping val="standard"/>
        <c:ser>
          <c:idx val="0"/>
          <c:order val="0"/>
          <c:tx>
            <c:strRef>
              <c:f>Arkusz1!$CM$4</c:f>
              <c:strCache>
                <c:ptCount val="1"/>
                <c:pt idx="0">
                  <c:v>PKB</c:v>
                </c:pt>
              </c:strCache>
            </c:strRef>
          </c:tx>
          <c:spPr>
            <a:ln w="31750">
              <a:solidFill>
                <a:schemeClr val="tx2"/>
              </a:solidFill>
            </a:ln>
          </c:spPr>
          <c:marker>
            <c:symbol val="none"/>
          </c:marker>
          <c:cat>
            <c:numRef>
              <c:f>Arkusz1!$CL$5:$CL$49</c:f>
              <c:numCache>
                <c:formatCode>General</c:formatCode>
                <c:ptCount val="45"/>
                <c:pt idx="0">
                  <c:v>1971</c:v>
                </c:pt>
                <c:pt idx="1">
                  <c:v>1972</c:v>
                </c:pt>
                <c:pt idx="2">
                  <c:v>1973</c:v>
                </c:pt>
                <c:pt idx="3">
                  <c:v>1974</c:v>
                </c:pt>
                <c:pt idx="4">
                  <c:v>1975</c:v>
                </c:pt>
                <c:pt idx="5">
                  <c:v>1976</c:v>
                </c:pt>
                <c:pt idx="6">
                  <c:v>1977</c:v>
                </c:pt>
                <c:pt idx="7">
                  <c:v>1978</c:v>
                </c:pt>
                <c:pt idx="8">
                  <c:v>1979</c:v>
                </c:pt>
                <c:pt idx="9">
                  <c:v>1980</c:v>
                </c:pt>
                <c:pt idx="10">
                  <c:v>1981</c:v>
                </c:pt>
                <c:pt idx="11">
                  <c:v>1982</c:v>
                </c:pt>
                <c:pt idx="12">
                  <c:v>1983</c:v>
                </c:pt>
                <c:pt idx="13">
                  <c:v>1984</c:v>
                </c:pt>
                <c:pt idx="14">
                  <c:v>1985</c:v>
                </c:pt>
                <c:pt idx="15">
                  <c:v>1986</c:v>
                </c:pt>
                <c:pt idx="16">
                  <c:v>1987</c:v>
                </c:pt>
                <c:pt idx="17">
                  <c:v>1988</c:v>
                </c:pt>
                <c:pt idx="18">
                  <c:v>1989</c:v>
                </c:pt>
                <c:pt idx="19">
                  <c:v>1990</c:v>
                </c:pt>
                <c:pt idx="20">
                  <c:v>1991</c:v>
                </c:pt>
                <c:pt idx="21">
                  <c:v>1992</c:v>
                </c:pt>
                <c:pt idx="22">
                  <c:v>1993</c:v>
                </c:pt>
                <c:pt idx="23">
                  <c:v>1994</c:v>
                </c:pt>
                <c:pt idx="24">
                  <c:v>1995</c:v>
                </c:pt>
                <c:pt idx="25">
                  <c:v>1996</c:v>
                </c:pt>
                <c:pt idx="26">
                  <c:v>1997</c:v>
                </c:pt>
                <c:pt idx="27">
                  <c:v>1998</c:v>
                </c:pt>
                <c:pt idx="28">
                  <c:v>1999</c:v>
                </c:pt>
                <c:pt idx="29">
                  <c:v>2000</c:v>
                </c:pt>
                <c:pt idx="30">
                  <c:v>2001</c:v>
                </c:pt>
                <c:pt idx="31">
                  <c:v>2002</c:v>
                </c:pt>
                <c:pt idx="32">
                  <c:v>2003</c:v>
                </c:pt>
                <c:pt idx="33">
                  <c:v>2004</c:v>
                </c:pt>
                <c:pt idx="34">
                  <c:v>2005</c:v>
                </c:pt>
                <c:pt idx="35">
                  <c:v>2006</c:v>
                </c:pt>
                <c:pt idx="36">
                  <c:v>2007</c:v>
                </c:pt>
                <c:pt idx="37">
                  <c:v>2008</c:v>
                </c:pt>
                <c:pt idx="38">
                  <c:v>2009</c:v>
                </c:pt>
                <c:pt idx="39">
                  <c:v>2010</c:v>
                </c:pt>
                <c:pt idx="40">
                  <c:v>2011</c:v>
                </c:pt>
                <c:pt idx="41">
                  <c:v>2012</c:v>
                </c:pt>
                <c:pt idx="42">
                  <c:v>2013</c:v>
                </c:pt>
                <c:pt idx="43">
                  <c:v>2014</c:v>
                </c:pt>
                <c:pt idx="44">
                  <c:v>2015</c:v>
                </c:pt>
              </c:numCache>
            </c:numRef>
          </c:cat>
          <c:val>
            <c:numRef>
              <c:f>Arkusz1!$CM$5:$CM$49</c:f>
              <c:numCache>
                <c:formatCode>General</c:formatCode>
                <c:ptCount val="45"/>
                <c:pt idx="0">
                  <c:v>3.2388371162944969E-2</c:v>
                </c:pt>
                <c:pt idx="1">
                  <c:v>5.1161949829541808E-2</c:v>
                </c:pt>
                <c:pt idx="2">
                  <c:v>5.4891943281088394E-2</c:v>
                </c:pt>
                <c:pt idx="3">
                  <c:v>-5.1811669881054474E-3</c:v>
                </c:pt>
                <c:pt idx="4">
                  <c:v>-1.9870569320659154E-3</c:v>
                </c:pt>
                <c:pt idx="5">
                  <c:v>5.2470220276291023E-2</c:v>
                </c:pt>
                <c:pt idx="6">
                  <c:v>4.5059735001569096E-2</c:v>
                </c:pt>
                <c:pt idx="7">
                  <c:v>5.4118692504520428E-2</c:v>
                </c:pt>
                <c:pt idx="8">
                  <c:v>3.1261390282331609E-2</c:v>
                </c:pt>
                <c:pt idx="9">
                  <c:v>-2.449120006453147E-3</c:v>
                </c:pt>
                <c:pt idx="10">
                  <c:v>2.5618070192265942E-2</c:v>
                </c:pt>
                <c:pt idx="11">
                  <c:v>-1.9290550763276609E-2</c:v>
                </c:pt>
                <c:pt idx="12">
                  <c:v>4.5286206589690167E-2</c:v>
                </c:pt>
                <c:pt idx="13">
                  <c:v>7.0076095711744571E-2</c:v>
                </c:pt>
                <c:pt idx="14">
                  <c:v>4.1518723111124714E-2</c:v>
                </c:pt>
                <c:pt idx="15">
                  <c:v>3.4516115990243186E-2</c:v>
                </c:pt>
                <c:pt idx="16">
                  <c:v>3.4029322493214692E-2</c:v>
                </c:pt>
                <c:pt idx="17">
                  <c:v>4.1176933429937904E-2</c:v>
                </c:pt>
                <c:pt idx="18">
                  <c:v>3.6147395744947644E-2</c:v>
                </c:pt>
                <c:pt idx="19">
                  <c:v>1.9004770070292696E-2</c:v>
                </c:pt>
                <c:pt idx="20">
                  <c:v>-7.2689457079277997E-4</c:v>
                </c:pt>
                <c:pt idx="21">
                  <c:v>3.493507454291845E-2</c:v>
                </c:pt>
                <c:pt idx="22">
                  <c:v>2.7080381343711941E-2</c:v>
                </c:pt>
                <c:pt idx="23">
                  <c:v>3.9571265256210422E-2</c:v>
                </c:pt>
                <c:pt idx="24">
                  <c:v>2.7910352849378491E-2</c:v>
                </c:pt>
                <c:pt idx="25">
                  <c:v>3.7256104085628357E-2</c:v>
                </c:pt>
                <c:pt idx="26">
                  <c:v>4.3892720253964533E-2</c:v>
                </c:pt>
                <c:pt idx="27">
                  <c:v>4.3537476000608505E-2</c:v>
                </c:pt>
                <c:pt idx="28">
                  <c:v>4.5787577699268722E-2</c:v>
                </c:pt>
                <c:pt idx="29">
                  <c:v>4.0106599468789007E-2</c:v>
                </c:pt>
                <c:pt idx="30">
                  <c:v>9.7125226038095192E-3</c:v>
                </c:pt>
                <c:pt idx="31">
                  <c:v>1.770361492452821E-2</c:v>
                </c:pt>
                <c:pt idx="32">
                  <c:v>2.7681101437757219E-2</c:v>
                </c:pt>
                <c:pt idx="33">
                  <c:v>3.7158407839889662E-2</c:v>
                </c:pt>
                <c:pt idx="34">
                  <c:v>3.290478906470895E-2</c:v>
                </c:pt>
                <c:pt idx="35">
                  <c:v>2.6316917728184622E-2</c:v>
                </c:pt>
                <c:pt idx="36">
                  <c:v>1.7629421250209283E-2</c:v>
                </c:pt>
                <c:pt idx="37">
                  <c:v>-2.9205221438601842E-3</c:v>
                </c:pt>
                <c:pt idx="38">
                  <c:v>-2.8147697948181599E-2</c:v>
                </c:pt>
                <c:pt idx="39">
                  <c:v>2.5003950076573845E-2</c:v>
                </c:pt>
                <c:pt idx="40">
                  <c:v>1.5887660038707483E-2</c:v>
                </c:pt>
                <c:pt idx="41">
                  <c:v>2.1996580303031924E-2</c:v>
                </c:pt>
                <c:pt idx="42">
                  <c:v>1.6634222796387411E-2</c:v>
                </c:pt>
                <c:pt idx="43">
                  <c:v>2.3427985693160742E-2</c:v>
                </c:pt>
                <c:pt idx="44">
                  <c:v>2.5630202578270311E-2</c:v>
                </c:pt>
              </c:numCache>
            </c:numRef>
          </c:val>
        </c:ser>
        <c:ser>
          <c:idx val="1"/>
          <c:order val="1"/>
          <c:tx>
            <c:strRef>
              <c:f>Arkusz1!$CN$4</c:f>
              <c:strCache>
                <c:ptCount val="1"/>
                <c:pt idx="0">
                  <c:v>Konsumpcja</c:v>
                </c:pt>
              </c:strCache>
            </c:strRef>
          </c:tx>
          <c:spPr>
            <a:ln w="31750">
              <a:solidFill>
                <a:srgbClr val="FF0000"/>
              </a:solidFill>
            </a:ln>
          </c:spPr>
          <c:marker>
            <c:symbol val="none"/>
          </c:marker>
          <c:cat>
            <c:numRef>
              <c:f>Arkusz1!$CL$5:$CL$49</c:f>
              <c:numCache>
                <c:formatCode>General</c:formatCode>
                <c:ptCount val="45"/>
                <c:pt idx="0">
                  <c:v>1971</c:v>
                </c:pt>
                <c:pt idx="1">
                  <c:v>1972</c:v>
                </c:pt>
                <c:pt idx="2">
                  <c:v>1973</c:v>
                </c:pt>
                <c:pt idx="3">
                  <c:v>1974</c:v>
                </c:pt>
                <c:pt idx="4">
                  <c:v>1975</c:v>
                </c:pt>
                <c:pt idx="5">
                  <c:v>1976</c:v>
                </c:pt>
                <c:pt idx="6">
                  <c:v>1977</c:v>
                </c:pt>
                <c:pt idx="7">
                  <c:v>1978</c:v>
                </c:pt>
                <c:pt idx="8">
                  <c:v>1979</c:v>
                </c:pt>
                <c:pt idx="9">
                  <c:v>1980</c:v>
                </c:pt>
                <c:pt idx="10">
                  <c:v>1981</c:v>
                </c:pt>
                <c:pt idx="11">
                  <c:v>1982</c:v>
                </c:pt>
                <c:pt idx="12">
                  <c:v>1983</c:v>
                </c:pt>
                <c:pt idx="13">
                  <c:v>1984</c:v>
                </c:pt>
                <c:pt idx="14">
                  <c:v>1985</c:v>
                </c:pt>
                <c:pt idx="15">
                  <c:v>1986</c:v>
                </c:pt>
                <c:pt idx="16">
                  <c:v>1987</c:v>
                </c:pt>
                <c:pt idx="17">
                  <c:v>1988</c:v>
                </c:pt>
                <c:pt idx="18">
                  <c:v>1989</c:v>
                </c:pt>
                <c:pt idx="19">
                  <c:v>1990</c:v>
                </c:pt>
                <c:pt idx="20">
                  <c:v>1991</c:v>
                </c:pt>
                <c:pt idx="21">
                  <c:v>1992</c:v>
                </c:pt>
                <c:pt idx="22">
                  <c:v>1993</c:v>
                </c:pt>
                <c:pt idx="23">
                  <c:v>1994</c:v>
                </c:pt>
                <c:pt idx="24">
                  <c:v>1995</c:v>
                </c:pt>
                <c:pt idx="25">
                  <c:v>1996</c:v>
                </c:pt>
                <c:pt idx="26">
                  <c:v>1997</c:v>
                </c:pt>
                <c:pt idx="27">
                  <c:v>1998</c:v>
                </c:pt>
                <c:pt idx="28">
                  <c:v>1999</c:v>
                </c:pt>
                <c:pt idx="29">
                  <c:v>2000</c:v>
                </c:pt>
                <c:pt idx="30">
                  <c:v>2001</c:v>
                </c:pt>
                <c:pt idx="31">
                  <c:v>2002</c:v>
                </c:pt>
                <c:pt idx="32">
                  <c:v>2003</c:v>
                </c:pt>
                <c:pt idx="33">
                  <c:v>2004</c:v>
                </c:pt>
                <c:pt idx="34">
                  <c:v>2005</c:v>
                </c:pt>
                <c:pt idx="35">
                  <c:v>2006</c:v>
                </c:pt>
                <c:pt idx="36">
                  <c:v>2007</c:v>
                </c:pt>
                <c:pt idx="37">
                  <c:v>2008</c:v>
                </c:pt>
                <c:pt idx="38">
                  <c:v>2009</c:v>
                </c:pt>
                <c:pt idx="39">
                  <c:v>2010</c:v>
                </c:pt>
                <c:pt idx="40">
                  <c:v>2011</c:v>
                </c:pt>
                <c:pt idx="41">
                  <c:v>2012</c:v>
                </c:pt>
                <c:pt idx="42">
                  <c:v>2013</c:v>
                </c:pt>
                <c:pt idx="43">
                  <c:v>2014</c:v>
                </c:pt>
                <c:pt idx="44">
                  <c:v>2015</c:v>
                </c:pt>
              </c:numCache>
            </c:numRef>
          </c:cat>
          <c:val>
            <c:numRef>
              <c:f>Arkusz1!$CN$5:$CN$49</c:f>
              <c:numCache>
                <c:formatCode>General</c:formatCode>
                <c:ptCount val="45"/>
                <c:pt idx="0">
                  <c:v>3.7229454889640586E-2</c:v>
                </c:pt>
                <c:pt idx="1">
                  <c:v>5.9630323983853414E-2</c:v>
                </c:pt>
                <c:pt idx="2">
                  <c:v>4.8825484881501124E-2</c:v>
                </c:pt>
                <c:pt idx="3">
                  <c:v>-8.1864716210162704E-3</c:v>
                </c:pt>
                <c:pt idx="4">
                  <c:v>2.2650892112579958E-2</c:v>
                </c:pt>
                <c:pt idx="5">
                  <c:v>5.4204631095295601E-2</c:v>
                </c:pt>
                <c:pt idx="6">
                  <c:v>4.1553795938064304E-2</c:v>
                </c:pt>
                <c:pt idx="7">
                  <c:v>4.3006562904714954E-2</c:v>
                </c:pt>
                <c:pt idx="8">
                  <c:v>2.3360766832119823E-2</c:v>
                </c:pt>
                <c:pt idx="9">
                  <c:v>-3.7814703802183736E-3</c:v>
                </c:pt>
                <c:pt idx="10">
                  <c:v>1.3942563106585513E-2</c:v>
                </c:pt>
                <c:pt idx="11">
                  <c:v>1.2328757058035943E-2</c:v>
                </c:pt>
                <c:pt idx="12">
                  <c:v>5.4403578223055873E-2</c:v>
                </c:pt>
                <c:pt idx="13">
                  <c:v>5.0315133799816912E-2</c:v>
                </c:pt>
                <c:pt idx="14">
                  <c:v>5.0984792552561962E-2</c:v>
                </c:pt>
                <c:pt idx="15">
                  <c:v>4.0316541063241257E-2</c:v>
                </c:pt>
                <c:pt idx="16">
                  <c:v>3.2862091783790986E-2</c:v>
                </c:pt>
                <c:pt idx="17">
                  <c:v>4.008959791550392E-2</c:v>
                </c:pt>
                <c:pt idx="18">
                  <c:v>2.7864144912658872E-2</c:v>
                </c:pt>
                <c:pt idx="19">
                  <c:v>1.915675565732403E-2</c:v>
                </c:pt>
                <c:pt idx="20">
                  <c:v>1.5463014854049106E-3</c:v>
                </c:pt>
                <c:pt idx="21">
                  <c:v>3.5852685100621791E-2</c:v>
                </c:pt>
                <c:pt idx="22">
                  <c:v>3.4055126294617821E-2</c:v>
                </c:pt>
                <c:pt idx="23">
                  <c:v>3.7990129113342874E-2</c:v>
                </c:pt>
                <c:pt idx="24">
                  <c:v>2.9441803292755291E-2</c:v>
                </c:pt>
                <c:pt idx="25">
                  <c:v>3.4324890895096161E-2</c:v>
                </c:pt>
                <c:pt idx="26">
                  <c:v>3.7034256551077574E-2</c:v>
                </c:pt>
                <c:pt idx="27">
                  <c:v>5.2029315549717126E-2</c:v>
                </c:pt>
                <c:pt idx="28">
                  <c:v>5.155951939468284E-2</c:v>
                </c:pt>
                <c:pt idx="29">
                  <c:v>4.9427706233615365E-2</c:v>
                </c:pt>
                <c:pt idx="30">
                  <c:v>2.5401310868026994E-2</c:v>
                </c:pt>
                <c:pt idx="31">
                  <c:v>2.5142441925076756E-2</c:v>
                </c:pt>
                <c:pt idx="32">
                  <c:v>3.0666820669818406E-2</c:v>
                </c:pt>
                <c:pt idx="33">
                  <c:v>3.7743492068887746E-2</c:v>
                </c:pt>
                <c:pt idx="34">
                  <c:v>3.4617500843360474E-2</c:v>
                </c:pt>
                <c:pt idx="35">
                  <c:v>2.9799109302306448E-2</c:v>
                </c:pt>
                <c:pt idx="36">
                  <c:v>2.2132478187860072E-2</c:v>
                </c:pt>
                <c:pt idx="37">
                  <c:v>-3.5643997811973943E-3</c:v>
                </c:pt>
                <c:pt idx="38">
                  <c:v>-1.6149285276956263E-2</c:v>
                </c:pt>
                <c:pt idx="39">
                  <c:v>1.9042904563534083E-2</c:v>
                </c:pt>
                <c:pt idx="40">
                  <c:v>2.2346927221981613E-2</c:v>
                </c:pt>
                <c:pt idx="41">
                  <c:v>1.456708839491231E-2</c:v>
                </c:pt>
                <c:pt idx="42">
                  <c:v>1.4517995833326558E-2</c:v>
                </c:pt>
                <c:pt idx="43">
                  <c:v>2.8263539122960431E-2</c:v>
                </c:pt>
                <c:pt idx="44">
                  <c:v>3.131493715207518E-2</c:v>
                </c:pt>
              </c:numCache>
            </c:numRef>
          </c:val>
        </c:ser>
        <c:marker val="1"/>
        <c:axId val="139783552"/>
        <c:axId val="139793536"/>
      </c:lineChart>
      <c:catAx>
        <c:axId val="139783552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pl-PL"/>
          </a:p>
        </c:txPr>
        <c:crossAx val="139793536"/>
        <c:crosses val="autoZero"/>
        <c:auto val="1"/>
        <c:lblAlgn val="ctr"/>
        <c:lblOffset val="100"/>
        <c:tickLblSkip val="4"/>
        <c:tickMarkSkip val="4"/>
      </c:catAx>
      <c:valAx>
        <c:axId val="13979353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pl-PL"/>
          </a:p>
        </c:txPr>
        <c:crossAx val="13978355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1438636447802187"/>
          <c:y val="0.93439281836068488"/>
          <c:w val="0.40618322188425593"/>
          <c:h val="4.8539185610201006E-2"/>
        </c:manualLayout>
      </c:layout>
      <c:txPr>
        <a:bodyPr/>
        <a:lstStyle/>
        <a:p>
          <a:pPr>
            <a:defRPr sz="1600"/>
          </a:pPr>
          <a:endParaRPr lang="pl-PL"/>
        </a:p>
      </c:txPr>
    </c:legend>
    <c:plotVisOnly val="1"/>
  </c:chart>
  <c:spPr>
    <a:ln>
      <a:noFill/>
    </a:ln>
  </c:sp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plotArea>
      <c:layout>
        <c:manualLayout>
          <c:layoutTarget val="inner"/>
          <c:xMode val="edge"/>
          <c:yMode val="edge"/>
          <c:x val="4.5796341660607573E-2"/>
          <c:y val="3.5273858460171247E-2"/>
          <c:w val="0.74622869186152063"/>
          <c:h val="0.76464508993950386"/>
        </c:manualLayout>
      </c:layout>
      <c:lineChart>
        <c:grouping val="standard"/>
        <c:ser>
          <c:idx val="0"/>
          <c:order val="0"/>
          <c:tx>
            <c:strRef>
              <c:f>Arkusz1!$N$4</c:f>
              <c:strCache>
                <c:ptCount val="1"/>
                <c:pt idx="0">
                  <c:v>Niemcy</c:v>
                </c:pt>
              </c:strCache>
            </c:strRef>
          </c:tx>
          <c:marker>
            <c:symbol val="none"/>
          </c:marker>
          <c:cat>
            <c:numRef>
              <c:f>Arkusz1!$M$5:$M$50</c:f>
              <c:numCache>
                <c:formatCode>General</c:formatCode>
                <c:ptCount val="46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</c:numCache>
            </c:numRef>
          </c:cat>
          <c:val>
            <c:numRef>
              <c:f>Arkusz1!$N$5:$N$50</c:f>
              <c:numCache>
                <c:formatCode>General</c:formatCode>
                <c:ptCount val="46"/>
                <c:pt idx="0">
                  <c:v>28.443336259354982</c:v>
                </c:pt>
                <c:pt idx="1">
                  <c:v>27.681837558427983</c:v>
                </c:pt>
                <c:pt idx="2">
                  <c:v>27.059289266092261</c:v>
                </c:pt>
                <c:pt idx="3">
                  <c:v>26.463146503353155</c:v>
                </c:pt>
                <c:pt idx="4">
                  <c:v>23.712675369518035</c:v>
                </c:pt>
                <c:pt idx="5">
                  <c:v>22.352335732473112</c:v>
                </c:pt>
                <c:pt idx="6">
                  <c:v>23.299407326228984</c:v>
                </c:pt>
                <c:pt idx="7">
                  <c:v>22.921683663664229</c:v>
                </c:pt>
                <c:pt idx="8">
                  <c:v>23.0108633575068</c:v>
                </c:pt>
                <c:pt idx="9">
                  <c:v>24.588514226763877</c:v>
                </c:pt>
                <c:pt idx="10">
                  <c:v>23.519095651818201</c:v>
                </c:pt>
                <c:pt idx="11">
                  <c:v>20.575198655632192</c:v>
                </c:pt>
                <c:pt idx="12">
                  <c:v>19.812461311943323</c:v>
                </c:pt>
                <c:pt idx="13">
                  <c:v>21.180707637526492</c:v>
                </c:pt>
                <c:pt idx="14">
                  <c:v>20.936546564703381</c:v>
                </c:pt>
                <c:pt idx="15">
                  <c:v>20.415695490032618</c:v>
                </c:pt>
                <c:pt idx="16">
                  <c:v>21.097361665807195</c:v>
                </c:pt>
                <c:pt idx="17">
                  <c:v>21.040436033572245</c:v>
                </c:pt>
                <c:pt idx="18">
                  <c:v>21.947701125896391</c:v>
                </c:pt>
                <c:pt idx="19">
                  <c:v>22.894474606842795</c:v>
                </c:pt>
                <c:pt idx="20">
                  <c:v>23.632435862345066</c:v>
                </c:pt>
                <c:pt idx="21">
                  <c:v>24.021260126889207</c:v>
                </c:pt>
                <c:pt idx="22">
                  <c:v>23.512541925270607</c:v>
                </c:pt>
                <c:pt idx="23">
                  <c:v>22.22424153060452</c:v>
                </c:pt>
                <c:pt idx="24">
                  <c:v>22.425940832727253</c:v>
                </c:pt>
                <c:pt idx="25">
                  <c:v>22.303832394681226</c:v>
                </c:pt>
                <c:pt idx="26">
                  <c:v>21.441225507793899</c:v>
                </c:pt>
                <c:pt idx="27">
                  <c:v>21.448967965802904</c:v>
                </c:pt>
                <c:pt idx="28">
                  <c:v>22.127170468386996</c:v>
                </c:pt>
                <c:pt idx="29">
                  <c:v>22.751830284720413</c:v>
                </c:pt>
                <c:pt idx="30">
                  <c:v>22.679921098341701</c:v>
                </c:pt>
                <c:pt idx="31">
                  <c:v>21.543476752545129</c:v>
                </c:pt>
                <c:pt idx="32">
                  <c:v>19.714333548002326</c:v>
                </c:pt>
                <c:pt idx="33">
                  <c:v>19.956000932052113</c:v>
                </c:pt>
                <c:pt idx="34">
                  <c:v>19.175628401572862</c:v>
                </c:pt>
                <c:pt idx="35">
                  <c:v>18.814530219135452</c:v>
                </c:pt>
                <c:pt idx="36">
                  <c:v>19.741853919751325</c:v>
                </c:pt>
                <c:pt idx="37">
                  <c:v>20.483957938873122</c:v>
                </c:pt>
                <c:pt idx="38">
                  <c:v>20.40161823677947</c:v>
                </c:pt>
                <c:pt idx="39">
                  <c:v>17.840473138464652</c:v>
                </c:pt>
                <c:pt idx="40">
                  <c:v>19.36850442260917</c:v>
                </c:pt>
                <c:pt idx="41">
                  <c:v>20.420450118986139</c:v>
                </c:pt>
                <c:pt idx="42">
                  <c:v>18.645230093350762</c:v>
                </c:pt>
                <c:pt idx="43">
                  <c:v>18.789373599514427</c:v>
                </c:pt>
                <c:pt idx="44">
                  <c:v>19.084396553573274</c:v>
                </c:pt>
                <c:pt idx="45">
                  <c:v>18.645184555285599</c:v>
                </c:pt>
              </c:numCache>
            </c:numRef>
          </c:val>
        </c:ser>
        <c:ser>
          <c:idx val="1"/>
          <c:order val="1"/>
          <c:tx>
            <c:strRef>
              <c:f>Arkusz1!$O$4</c:f>
              <c:strCache>
                <c:ptCount val="1"/>
                <c:pt idx="0">
                  <c:v>Chiny</c:v>
                </c:pt>
              </c:strCache>
            </c:strRef>
          </c:tx>
          <c:marker>
            <c:symbol val="none"/>
          </c:marker>
          <c:cat>
            <c:numRef>
              <c:f>Arkusz1!$M$5:$M$50</c:f>
              <c:numCache>
                <c:formatCode>General</c:formatCode>
                <c:ptCount val="46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</c:numCache>
            </c:numRef>
          </c:cat>
          <c:val>
            <c:numRef>
              <c:f>Arkusz1!$O$5:$O$50</c:f>
              <c:numCache>
                <c:formatCode>General</c:formatCode>
                <c:ptCount val="46"/>
                <c:pt idx="0">
                  <c:v>36.420536469055406</c:v>
                </c:pt>
                <c:pt idx="1">
                  <c:v>37.16936992873481</c:v>
                </c:pt>
                <c:pt idx="2">
                  <c:v>34.268869961470912</c:v>
                </c:pt>
                <c:pt idx="3">
                  <c:v>36.333259718827058</c:v>
                </c:pt>
                <c:pt idx="4">
                  <c:v>36.652907164541105</c:v>
                </c:pt>
                <c:pt idx="5">
                  <c:v>37.799364243588336</c:v>
                </c:pt>
                <c:pt idx="6">
                  <c:v>35.763422875949061</c:v>
                </c:pt>
                <c:pt idx="7">
                  <c:v>36.394933132683853</c:v>
                </c:pt>
                <c:pt idx="8">
                  <c:v>40.761021798587812</c:v>
                </c:pt>
                <c:pt idx="9">
                  <c:v>39.34081915598415</c:v>
                </c:pt>
                <c:pt idx="10">
                  <c:v>39.041837170868995</c:v>
                </c:pt>
                <c:pt idx="11">
                  <c:v>36.898369189100961</c:v>
                </c:pt>
                <c:pt idx="12">
                  <c:v>36.495826502644199</c:v>
                </c:pt>
                <c:pt idx="13">
                  <c:v>36.17075772543091</c:v>
                </c:pt>
                <c:pt idx="14">
                  <c:v>36.841282407075347</c:v>
                </c:pt>
                <c:pt idx="15">
                  <c:v>41.964992423464544</c:v>
                </c:pt>
                <c:pt idx="16">
                  <c:v>39.723939563579187</c:v>
                </c:pt>
                <c:pt idx="17">
                  <c:v>38.375439355738074</c:v>
                </c:pt>
                <c:pt idx="18">
                  <c:v>40.251464099134864</c:v>
                </c:pt>
                <c:pt idx="19">
                  <c:v>37.947669758250697</c:v>
                </c:pt>
                <c:pt idx="20">
                  <c:v>34.47323688653001</c:v>
                </c:pt>
                <c:pt idx="21">
                  <c:v>34.880718573175002</c:v>
                </c:pt>
                <c:pt idx="22">
                  <c:v>37.198614867818769</c:v>
                </c:pt>
                <c:pt idx="23">
                  <c:v>39.070324288655911</c:v>
                </c:pt>
                <c:pt idx="24">
                  <c:v>38.883758660741044</c:v>
                </c:pt>
                <c:pt idx="25">
                  <c:v>39.694530956929007</c:v>
                </c:pt>
                <c:pt idx="26">
                  <c:v>39.259306725404691</c:v>
                </c:pt>
                <c:pt idx="27">
                  <c:v>37.160235978491826</c:v>
                </c:pt>
                <c:pt idx="28">
                  <c:v>36.543158906016338</c:v>
                </c:pt>
                <c:pt idx="29">
                  <c:v>35.438597327906628</c:v>
                </c:pt>
                <c:pt idx="30">
                  <c:v>34.358328472546845</c:v>
                </c:pt>
                <c:pt idx="31">
                  <c:v>36.718778476477063</c:v>
                </c:pt>
                <c:pt idx="32">
                  <c:v>36.859649233890813</c:v>
                </c:pt>
                <c:pt idx="33">
                  <c:v>39.920147312502863</c:v>
                </c:pt>
                <c:pt idx="34">
                  <c:v>41.951841869717789</c:v>
                </c:pt>
                <c:pt idx="35">
                  <c:v>40.981763971834724</c:v>
                </c:pt>
                <c:pt idx="36">
                  <c:v>41.193927368881432</c:v>
                </c:pt>
                <c:pt idx="37">
                  <c:v>41.535011443655343</c:v>
                </c:pt>
                <c:pt idx="38">
                  <c:v>42.496583510220205</c:v>
                </c:pt>
                <c:pt idx="39">
                  <c:v>46.156324952074371</c:v>
                </c:pt>
                <c:pt idx="40">
                  <c:v>48.031082408595225</c:v>
                </c:pt>
                <c:pt idx="41">
                  <c:v>47.894824139801244</c:v>
                </c:pt>
                <c:pt idx="42">
                  <c:v>47.549072436258392</c:v>
                </c:pt>
                <c:pt idx="43">
                  <c:v>48.109935028005737</c:v>
                </c:pt>
                <c:pt idx="44">
                  <c:v>48.015433408133291</c:v>
                </c:pt>
                <c:pt idx="45">
                  <c:v>47.637507880518221</c:v>
                </c:pt>
              </c:numCache>
            </c:numRef>
          </c:val>
        </c:ser>
        <c:ser>
          <c:idx val="2"/>
          <c:order val="2"/>
          <c:tx>
            <c:strRef>
              <c:f>Arkusz1!$P$4</c:f>
              <c:strCache>
                <c:ptCount val="1"/>
                <c:pt idx="0">
                  <c:v>Polska</c:v>
                </c:pt>
              </c:strCache>
            </c:strRef>
          </c:tx>
          <c:marker>
            <c:symbol val="none"/>
          </c:marker>
          <c:cat>
            <c:numRef>
              <c:f>Arkusz1!$M$5:$M$50</c:f>
              <c:numCache>
                <c:formatCode>General</c:formatCode>
                <c:ptCount val="46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</c:numCache>
            </c:numRef>
          </c:cat>
          <c:val>
            <c:numRef>
              <c:f>Arkusz1!$P$5:$P$50</c:f>
              <c:numCache>
                <c:formatCode>General</c:formatCode>
                <c:ptCount val="46"/>
                <c:pt idx="0">
                  <c:v>20.852243838760657</c:v>
                </c:pt>
                <c:pt idx="1">
                  <c:v>20.850471271599492</c:v>
                </c:pt>
                <c:pt idx="2">
                  <c:v>20.824333720800595</c:v>
                </c:pt>
                <c:pt idx="3">
                  <c:v>20.781346703902773</c:v>
                </c:pt>
                <c:pt idx="4">
                  <c:v>20.731504145198208</c:v>
                </c:pt>
                <c:pt idx="5">
                  <c:v>21.0735633529466</c:v>
                </c:pt>
                <c:pt idx="6">
                  <c:v>20.841608434725803</c:v>
                </c:pt>
                <c:pt idx="7">
                  <c:v>20.693645966648351</c:v>
                </c:pt>
                <c:pt idx="8">
                  <c:v>20.566411620338862</c:v>
                </c:pt>
                <c:pt idx="9">
                  <c:v>20.482291351176489</c:v>
                </c:pt>
                <c:pt idx="10">
                  <c:v>22.783859392059259</c:v>
                </c:pt>
                <c:pt idx="11">
                  <c:v>19.681833843694204</c:v>
                </c:pt>
                <c:pt idx="12">
                  <c:v>19.953833626473813</c:v>
                </c:pt>
                <c:pt idx="13">
                  <c:v>19.930239888308737</c:v>
                </c:pt>
                <c:pt idx="14">
                  <c:v>20.061690005207229</c:v>
                </c:pt>
                <c:pt idx="15">
                  <c:v>20.551460848311727</c:v>
                </c:pt>
                <c:pt idx="16">
                  <c:v>20.602710782441289</c:v>
                </c:pt>
                <c:pt idx="17">
                  <c:v>20.231867522885835</c:v>
                </c:pt>
                <c:pt idx="18">
                  <c:v>21.087001601059068</c:v>
                </c:pt>
                <c:pt idx="19">
                  <c:v>22.13837915310754</c:v>
                </c:pt>
                <c:pt idx="20">
                  <c:v>18.356649654492863</c:v>
                </c:pt>
                <c:pt idx="21">
                  <c:v>16.208420832393049</c:v>
                </c:pt>
                <c:pt idx="22">
                  <c:v>13.734817429236436</c:v>
                </c:pt>
                <c:pt idx="23">
                  <c:v>14.937812614100023</c:v>
                </c:pt>
                <c:pt idx="24">
                  <c:v>15.47315421577578</c:v>
                </c:pt>
                <c:pt idx="25">
                  <c:v>17.949632102289115</c:v>
                </c:pt>
                <c:pt idx="26">
                  <c:v>19.957976169697339</c:v>
                </c:pt>
                <c:pt idx="27">
                  <c:v>21.96470768833672</c:v>
                </c:pt>
                <c:pt idx="28">
                  <c:v>23.603220011055228</c:v>
                </c:pt>
                <c:pt idx="29">
                  <c:v>24.031107699023028</c:v>
                </c:pt>
                <c:pt idx="30">
                  <c:v>23.235199663304726</c:v>
                </c:pt>
                <c:pt idx="31">
                  <c:v>19.853712938802627</c:v>
                </c:pt>
                <c:pt idx="32">
                  <c:v>18.202804692667325</c:v>
                </c:pt>
                <c:pt idx="33">
                  <c:v>18.433722486775583</c:v>
                </c:pt>
                <c:pt idx="34">
                  <c:v>20.279095147313793</c:v>
                </c:pt>
                <c:pt idx="35">
                  <c:v>19.905034791633799</c:v>
                </c:pt>
                <c:pt idx="36">
                  <c:v>21.89782633393947</c:v>
                </c:pt>
                <c:pt idx="37">
                  <c:v>25.30695735460133</c:v>
                </c:pt>
                <c:pt idx="38">
                  <c:v>24.812953236085775</c:v>
                </c:pt>
                <c:pt idx="39">
                  <c:v>21.055840415087665</c:v>
                </c:pt>
                <c:pt idx="40">
                  <c:v>22.331870527576218</c:v>
                </c:pt>
                <c:pt idx="41">
                  <c:v>23.977286279934219</c:v>
                </c:pt>
                <c:pt idx="42">
                  <c:v>22.684922338688921</c:v>
                </c:pt>
                <c:pt idx="43">
                  <c:v>21.081670667422742</c:v>
                </c:pt>
                <c:pt idx="44">
                  <c:v>23.026529590628069</c:v>
                </c:pt>
                <c:pt idx="45">
                  <c:v>23.144725230975538</c:v>
                </c:pt>
              </c:numCache>
            </c:numRef>
          </c:val>
        </c:ser>
        <c:ser>
          <c:idx val="3"/>
          <c:order val="3"/>
          <c:tx>
            <c:strRef>
              <c:f>Arkusz1!$Q$4</c:f>
              <c:strCache>
                <c:ptCount val="1"/>
                <c:pt idx="0">
                  <c:v>USA</c:v>
                </c:pt>
              </c:strCache>
            </c:strRef>
          </c:tx>
          <c:marker>
            <c:symbol val="none"/>
          </c:marker>
          <c:cat>
            <c:numRef>
              <c:f>Arkusz1!$M$5:$M$50</c:f>
              <c:numCache>
                <c:formatCode>General</c:formatCode>
                <c:ptCount val="46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</c:numCache>
            </c:numRef>
          </c:cat>
          <c:val>
            <c:numRef>
              <c:f>Arkusz1!$Q$5:$Q$50</c:f>
              <c:numCache>
                <c:formatCode>General</c:formatCode>
                <c:ptCount val="46"/>
                <c:pt idx="0">
                  <c:v>17.695148918901513</c:v>
                </c:pt>
                <c:pt idx="1">
                  <c:v>18.064132366638425</c:v>
                </c:pt>
                <c:pt idx="2">
                  <c:v>18.505595616974027</c:v>
                </c:pt>
                <c:pt idx="3">
                  <c:v>19.086869493640961</c:v>
                </c:pt>
                <c:pt idx="4">
                  <c:v>18.263722022932779</c:v>
                </c:pt>
                <c:pt idx="5">
                  <c:v>16.01889523683791</c:v>
                </c:pt>
                <c:pt idx="6">
                  <c:v>17.466395837326559</c:v>
                </c:pt>
                <c:pt idx="7">
                  <c:v>18.532118860360629</c:v>
                </c:pt>
                <c:pt idx="8">
                  <c:v>19.433531084494593</c:v>
                </c:pt>
                <c:pt idx="9">
                  <c:v>19.559607323032253</c:v>
                </c:pt>
                <c:pt idx="10">
                  <c:v>18.099053503820887</c:v>
                </c:pt>
                <c:pt idx="11">
                  <c:v>18.832885138727644</c:v>
                </c:pt>
                <c:pt idx="12">
                  <c:v>17.169810979567355</c:v>
                </c:pt>
                <c:pt idx="13">
                  <c:v>17.840737930345675</c:v>
                </c:pt>
                <c:pt idx="14">
                  <c:v>20.58887394200449</c:v>
                </c:pt>
                <c:pt idx="15">
                  <c:v>20.226721846480729</c:v>
                </c:pt>
                <c:pt idx="16">
                  <c:v>19.88735009772217</c:v>
                </c:pt>
                <c:pt idx="17">
                  <c:v>19.89748731250819</c:v>
                </c:pt>
                <c:pt idx="18">
                  <c:v>19.426112735981764</c:v>
                </c:pt>
                <c:pt idx="19">
                  <c:v>19.417061518133988</c:v>
                </c:pt>
                <c:pt idx="20">
                  <c:v>18.856848609769287</c:v>
                </c:pt>
                <c:pt idx="21">
                  <c:v>17.876061605122075</c:v>
                </c:pt>
                <c:pt idx="22">
                  <c:v>18.219417139393329</c:v>
                </c:pt>
                <c:pt idx="23">
                  <c:v>18.688638660268026</c:v>
                </c:pt>
                <c:pt idx="24">
                  <c:v>19.587479867248327</c:v>
                </c:pt>
                <c:pt idx="25">
                  <c:v>19.598509122958202</c:v>
                </c:pt>
                <c:pt idx="26">
                  <c:v>20.32050270007786</c:v>
                </c:pt>
                <c:pt idx="27">
                  <c:v>21.333371076968874</c:v>
                </c:pt>
                <c:pt idx="28">
                  <c:v>22.13598476324503</c:v>
                </c:pt>
                <c:pt idx="29">
                  <c:v>22.838236578764775</c:v>
                </c:pt>
                <c:pt idx="30">
                  <c:v>23.241326570775232</c:v>
                </c:pt>
                <c:pt idx="31">
                  <c:v>22.018099037774689</c:v>
                </c:pt>
                <c:pt idx="32">
                  <c:v>21.766589428197172</c:v>
                </c:pt>
                <c:pt idx="33">
                  <c:v>22.014169186029932</c:v>
                </c:pt>
                <c:pt idx="34">
                  <c:v>22.794558542864269</c:v>
                </c:pt>
                <c:pt idx="35">
                  <c:v>23.222952733240326</c:v>
                </c:pt>
                <c:pt idx="36">
                  <c:v>23.144699071369025</c:v>
                </c:pt>
                <c:pt idx="37">
                  <c:v>22.236606725063229</c:v>
                </c:pt>
                <c:pt idx="38">
                  <c:v>20.743585009605063</c:v>
                </c:pt>
                <c:pt idx="39">
                  <c:v>17.731798343508547</c:v>
                </c:pt>
                <c:pt idx="40">
                  <c:v>18.945437290875471</c:v>
                </c:pt>
                <c:pt idx="41">
                  <c:v>19.182550261939021</c:v>
                </c:pt>
                <c:pt idx="42">
                  <c:v>20.065231410491684</c:v>
                </c:pt>
                <c:pt idx="43">
                  <c:v>20.5148516987447</c:v>
                </c:pt>
                <c:pt idx="44">
                  <c:v>20.723504029938066</c:v>
                </c:pt>
                <c:pt idx="45">
                  <c:v>21.112695657267405</c:v>
                </c:pt>
              </c:numCache>
            </c:numRef>
          </c:val>
        </c:ser>
        <c:marker val="1"/>
        <c:axId val="139831552"/>
        <c:axId val="139841536"/>
      </c:lineChart>
      <c:catAx>
        <c:axId val="139831552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pl-PL"/>
          </a:p>
        </c:txPr>
        <c:crossAx val="139841536"/>
        <c:crosses val="autoZero"/>
        <c:auto val="1"/>
        <c:lblAlgn val="ctr"/>
        <c:lblOffset val="100"/>
        <c:tickLblSkip val="5"/>
      </c:catAx>
      <c:valAx>
        <c:axId val="13984153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pl-PL"/>
          </a:p>
        </c:txPr>
        <c:crossAx val="1398315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2130822097874712"/>
          <c:y val="0.39056619971518414"/>
          <c:w val="0.16821439532021254"/>
          <c:h val="0.31827574713920775"/>
        </c:manualLayout>
      </c:layout>
      <c:txPr>
        <a:bodyPr/>
        <a:lstStyle/>
        <a:p>
          <a:pPr>
            <a:defRPr sz="1600"/>
          </a:pPr>
          <a:endParaRPr lang="pl-PL"/>
        </a:p>
      </c:txPr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plotArea>
      <c:layout>
        <c:manualLayout>
          <c:layoutTarget val="inner"/>
          <c:xMode val="edge"/>
          <c:yMode val="edge"/>
          <c:x val="0.1060758955468436"/>
          <c:y val="5.1368140037035562E-2"/>
          <c:w val="0.85873183121656416"/>
          <c:h val="0.63787270977090516"/>
        </c:manualLayout>
      </c:layout>
      <c:lineChart>
        <c:grouping val="standard"/>
        <c:ser>
          <c:idx val="0"/>
          <c:order val="0"/>
          <c:tx>
            <c:strRef>
              <c:f>'Download-GDPconstant-USD-countr'!$CT$4</c:f>
              <c:strCache>
                <c:ptCount val="1"/>
                <c:pt idx="0">
                  <c:v>Argentyna</c:v>
                </c:pt>
              </c:strCache>
            </c:strRef>
          </c:tx>
          <c:spPr>
            <a:ln w="38100">
              <a:solidFill>
                <a:schemeClr val="tx1"/>
              </a:solidFill>
            </a:ln>
          </c:spPr>
          <c:marker>
            <c:symbol val="none"/>
          </c:marker>
          <c:cat>
            <c:numRef>
              <c:f>'Download-GDPconstant-USD-countr'!$CU$3:$EL$3</c:f>
              <c:numCache>
                <c:formatCode>General</c:formatCode>
                <c:ptCount val="44"/>
                <c:pt idx="0">
                  <c:v>1971</c:v>
                </c:pt>
                <c:pt idx="1">
                  <c:v>1972</c:v>
                </c:pt>
                <c:pt idx="2">
                  <c:v>1973</c:v>
                </c:pt>
                <c:pt idx="3">
                  <c:v>1974</c:v>
                </c:pt>
                <c:pt idx="4">
                  <c:v>1975</c:v>
                </c:pt>
                <c:pt idx="5">
                  <c:v>1976</c:v>
                </c:pt>
                <c:pt idx="6">
                  <c:v>1977</c:v>
                </c:pt>
                <c:pt idx="7">
                  <c:v>1978</c:v>
                </c:pt>
                <c:pt idx="8">
                  <c:v>1979</c:v>
                </c:pt>
                <c:pt idx="9">
                  <c:v>1980</c:v>
                </c:pt>
                <c:pt idx="10">
                  <c:v>1981</c:v>
                </c:pt>
                <c:pt idx="11">
                  <c:v>1982</c:v>
                </c:pt>
                <c:pt idx="12">
                  <c:v>1983</c:v>
                </c:pt>
                <c:pt idx="13">
                  <c:v>1984</c:v>
                </c:pt>
                <c:pt idx="14">
                  <c:v>1985</c:v>
                </c:pt>
                <c:pt idx="15">
                  <c:v>1986</c:v>
                </c:pt>
                <c:pt idx="16">
                  <c:v>1987</c:v>
                </c:pt>
                <c:pt idx="17">
                  <c:v>1988</c:v>
                </c:pt>
                <c:pt idx="18">
                  <c:v>1989</c:v>
                </c:pt>
                <c:pt idx="19">
                  <c:v>1990</c:v>
                </c:pt>
                <c:pt idx="20">
                  <c:v>1991</c:v>
                </c:pt>
                <c:pt idx="21">
                  <c:v>1992</c:v>
                </c:pt>
                <c:pt idx="22">
                  <c:v>1993</c:v>
                </c:pt>
                <c:pt idx="23">
                  <c:v>1994</c:v>
                </c:pt>
                <c:pt idx="24">
                  <c:v>1995</c:v>
                </c:pt>
                <c:pt idx="25">
                  <c:v>1996</c:v>
                </c:pt>
                <c:pt idx="26">
                  <c:v>1997</c:v>
                </c:pt>
                <c:pt idx="27">
                  <c:v>1998</c:v>
                </c:pt>
                <c:pt idx="28">
                  <c:v>1999</c:v>
                </c:pt>
                <c:pt idx="29">
                  <c:v>2000</c:v>
                </c:pt>
                <c:pt idx="30">
                  <c:v>2001</c:v>
                </c:pt>
                <c:pt idx="31">
                  <c:v>2002</c:v>
                </c:pt>
                <c:pt idx="32">
                  <c:v>2003</c:v>
                </c:pt>
                <c:pt idx="33">
                  <c:v>2004</c:v>
                </c:pt>
                <c:pt idx="34">
                  <c:v>2005</c:v>
                </c:pt>
                <c:pt idx="35">
                  <c:v>2006</c:v>
                </c:pt>
                <c:pt idx="36">
                  <c:v>2007</c:v>
                </c:pt>
                <c:pt idx="37">
                  <c:v>2008</c:v>
                </c:pt>
                <c:pt idx="38">
                  <c:v>2009</c:v>
                </c:pt>
                <c:pt idx="39">
                  <c:v>2010</c:v>
                </c:pt>
                <c:pt idx="40">
                  <c:v>2011</c:v>
                </c:pt>
                <c:pt idx="41">
                  <c:v>2012</c:v>
                </c:pt>
                <c:pt idx="42">
                  <c:v>2013</c:v>
                </c:pt>
                <c:pt idx="43">
                  <c:v>2014</c:v>
                </c:pt>
              </c:numCache>
            </c:numRef>
          </c:cat>
          <c:val>
            <c:numRef>
              <c:f>'Download-GDPconstant-USD-countr'!$CU$4:$EL$4</c:f>
              <c:numCache>
                <c:formatCode>General</c:formatCode>
                <c:ptCount val="44"/>
                <c:pt idx="0">
                  <c:v>110.86208749871469</c:v>
                </c:pt>
                <c:pt idx="1">
                  <c:v>101.07141125692888</c:v>
                </c:pt>
                <c:pt idx="2">
                  <c:v>95.308902532246606</c:v>
                </c:pt>
                <c:pt idx="3">
                  <c:v>101.09713135384445</c:v>
                </c:pt>
                <c:pt idx="4">
                  <c:v>101.8070489848734</c:v>
                </c:pt>
                <c:pt idx="5">
                  <c:v>106.90430785748023</c:v>
                </c:pt>
                <c:pt idx="6">
                  <c:v>120.91661711595985</c:v>
                </c:pt>
                <c:pt idx="7">
                  <c:v>84.063398396389488</c:v>
                </c:pt>
                <c:pt idx="8">
                  <c:v>110.24164154201631</c:v>
                </c:pt>
                <c:pt idx="9">
                  <c:v>109.15955753354567</c:v>
                </c:pt>
                <c:pt idx="10">
                  <c:v>85.011021307310926</c:v>
                </c:pt>
                <c:pt idx="11">
                  <c:v>80.077787381698684</c:v>
                </c:pt>
                <c:pt idx="12">
                  <c:v>100.3777657847638</c:v>
                </c:pt>
                <c:pt idx="13">
                  <c:v>95.860215054077827</c:v>
                </c:pt>
                <c:pt idx="14">
                  <c:v>85.922602355202599</c:v>
                </c:pt>
                <c:pt idx="15">
                  <c:v>111.0313315931672</c:v>
                </c:pt>
                <c:pt idx="16">
                  <c:v>112.93356848857913</c:v>
                </c:pt>
                <c:pt idx="17">
                  <c:v>96.460176991740596</c:v>
                </c:pt>
                <c:pt idx="18">
                  <c:v>78.413383701226664</c:v>
                </c:pt>
                <c:pt idx="19">
                  <c:v>84.790089470071365</c:v>
                </c:pt>
                <c:pt idx="20">
                  <c:v>131.5746753247665</c:v>
                </c:pt>
                <c:pt idx="21">
                  <c:v>133.49784084013268</c:v>
                </c:pt>
                <c:pt idx="22">
                  <c:v>116.03512014743404</c:v>
                </c:pt>
                <c:pt idx="23">
                  <c:v>113.67236903471382</c:v>
                </c:pt>
                <c:pt idx="24">
                  <c:v>86.916710585267978</c:v>
                </c:pt>
                <c:pt idx="25">
                  <c:v>108.88324952907362</c:v>
                </c:pt>
                <c:pt idx="26">
                  <c:v>117.66286760130917</c:v>
                </c:pt>
                <c:pt idx="27">
                  <c:v>106.54396774583176</c:v>
                </c:pt>
                <c:pt idx="28">
                  <c:v>87.390152165371632</c:v>
                </c:pt>
                <c:pt idx="29">
                  <c:v>93.195725908556042</c:v>
                </c:pt>
                <c:pt idx="30">
                  <c:v>84.33895989161438</c:v>
                </c:pt>
                <c:pt idx="31">
                  <c:v>63.552408538374813</c:v>
                </c:pt>
                <c:pt idx="32">
                  <c:v>138.16620667222418</c:v>
                </c:pt>
                <c:pt idx="33">
                  <c:v>134.42519338748602</c:v>
                </c:pt>
                <c:pt idx="34">
                  <c:v>111.15876804042745</c:v>
                </c:pt>
                <c:pt idx="35">
                  <c:v>117.93331803566781</c:v>
                </c:pt>
                <c:pt idx="36">
                  <c:v>115.38262920684902</c:v>
                </c:pt>
                <c:pt idx="37">
                  <c:v>106.71096633149611</c:v>
                </c:pt>
                <c:pt idx="38">
                  <c:v>77.223036962537051</c:v>
                </c:pt>
                <c:pt idx="39">
                  <c:v>136.08203023838479</c:v>
                </c:pt>
                <c:pt idx="40">
                  <c:v>118.41675513059164</c:v>
                </c:pt>
                <c:pt idx="41">
                  <c:v>86.2605672993339</c:v>
                </c:pt>
                <c:pt idx="42">
                  <c:v>104.90019109694722</c:v>
                </c:pt>
                <c:pt idx="43">
                  <c:v>93.719514910849767</c:v>
                </c:pt>
              </c:numCache>
            </c:numRef>
          </c:val>
        </c:ser>
        <c:ser>
          <c:idx val="1"/>
          <c:order val="1"/>
          <c:tx>
            <c:strRef>
              <c:f>'Download-GDPconstant-USD-countr'!$CT$5</c:f>
              <c:strCache>
                <c:ptCount val="1"/>
                <c:pt idx="0">
                  <c:v>Chiny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ymbol val="none"/>
          </c:marker>
          <c:cat>
            <c:numRef>
              <c:f>'Download-GDPconstant-USD-countr'!$CU$3:$EL$3</c:f>
              <c:numCache>
                <c:formatCode>General</c:formatCode>
                <c:ptCount val="44"/>
                <c:pt idx="0">
                  <c:v>1971</c:v>
                </c:pt>
                <c:pt idx="1">
                  <c:v>1972</c:v>
                </c:pt>
                <c:pt idx="2">
                  <c:v>1973</c:v>
                </c:pt>
                <c:pt idx="3">
                  <c:v>1974</c:v>
                </c:pt>
                <c:pt idx="4">
                  <c:v>1975</c:v>
                </c:pt>
                <c:pt idx="5">
                  <c:v>1976</c:v>
                </c:pt>
                <c:pt idx="6">
                  <c:v>1977</c:v>
                </c:pt>
                <c:pt idx="7">
                  <c:v>1978</c:v>
                </c:pt>
                <c:pt idx="8">
                  <c:v>1979</c:v>
                </c:pt>
                <c:pt idx="9">
                  <c:v>1980</c:v>
                </c:pt>
                <c:pt idx="10">
                  <c:v>1981</c:v>
                </c:pt>
                <c:pt idx="11">
                  <c:v>1982</c:v>
                </c:pt>
                <c:pt idx="12">
                  <c:v>1983</c:v>
                </c:pt>
                <c:pt idx="13">
                  <c:v>1984</c:v>
                </c:pt>
                <c:pt idx="14">
                  <c:v>1985</c:v>
                </c:pt>
                <c:pt idx="15">
                  <c:v>1986</c:v>
                </c:pt>
                <c:pt idx="16">
                  <c:v>1987</c:v>
                </c:pt>
                <c:pt idx="17">
                  <c:v>1988</c:v>
                </c:pt>
                <c:pt idx="18">
                  <c:v>1989</c:v>
                </c:pt>
                <c:pt idx="19">
                  <c:v>1990</c:v>
                </c:pt>
                <c:pt idx="20">
                  <c:v>1991</c:v>
                </c:pt>
                <c:pt idx="21">
                  <c:v>1992</c:v>
                </c:pt>
                <c:pt idx="22">
                  <c:v>1993</c:v>
                </c:pt>
                <c:pt idx="23">
                  <c:v>1994</c:v>
                </c:pt>
                <c:pt idx="24">
                  <c:v>1995</c:v>
                </c:pt>
                <c:pt idx="25">
                  <c:v>1996</c:v>
                </c:pt>
                <c:pt idx="26">
                  <c:v>1997</c:v>
                </c:pt>
                <c:pt idx="27">
                  <c:v>1998</c:v>
                </c:pt>
                <c:pt idx="28">
                  <c:v>1999</c:v>
                </c:pt>
                <c:pt idx="29">
                  <c:v>2000</c:v>
                </c:pt>
                <c:pt idx="30">
                  <c:v>2001</c:v>
                </c:pt>
                <c:pt idx="31">
                  <c:v>2002</c:v>
                </c:pt>
                <c:pt idx="32">
                  <c:v>2003</c:v>
                </c:pt>
                <c:pt idx="33">
                  <c:v>2004</c:v>
                </c:pt>
                <c:pt idx="34">
                  <c:v>2005</c:v>
                </c:pt>
                <c:pt idx="35">
                  <c:v>2006</c:v>
                </c:pt>
                <c:pt idx="36">
                  <c:v>2007</c:v>
                </c:pt>
                <c:pt idx="37">
                  <c:v>2008</c:v>
                </c:pt>
                <c:pt idx="38">
                  <c:v>2009</c:v>
                </c:pt>
                <c:pt idx="39">
                  <c:v>2010</c:v>
                </c:pt>
                <c:pt idx="40">
                  <c:v>2011</c:v>
                </c:pt>
                <c:pt idx="41">
                  <c:v>2012</c:v>
                </c:pt>
                <c:pt idx="42">
                  <c:v>2013</c:v>
                </c:pt>
                <c:pt idx="43">
                  <c:v>2014</c:v>
                </c:pt>
              </c:numCache>
            </c:numRef>
          </c:cat>
          <c:val>
            <c:numRef>
              <c:f>'Download-GDPconstant-USD-countr'!$CU$5:$EL$5</c:f>
              <c:numCache>
                <c:formatCode>General</c:formatCode>
                <c:ptCount val="44"/>
                <c:pt idx="0">
                  <c:v>109.20000000018057</c:v>
                </c:pt>
                <c:pt idx="1">
                  <c:v>95.699999999839093</c:v>
                </c:pt>
                <c:pt idx="2">
                  <c:v>114.40000000013991</c:v>
                </c:pt>
                <c:pt idx="3">
                  <c:v>103.19999999985856</c:v>
                </c:pt>
                <c:pt idx="4">
                  <c:v>112.10000000017455</c:v>
                </c:pt>
                <c:pt idx="5">
                  <c:v>93.09999999991588</c:v>
                </c:pt>
                <c:pt idx="6">
                  <c:v>109.50000000004958</c:v>
                </c:pt>
                <c:pt idx="7">
                  <c:v>125.09999999999172</c:v>
                </c:pt>
                <c:pt idx="8">
                  <c:v>103.85098200197467</c:v>
                </c:pt>
                <c:pt idx="9">
                  <c:v>106.98074258013585</c:v>
                </c:pt>
                <c:pt idx="10">
                  <c:v>99.329818543213918</c:v>
                </c:pt>
                <c:pt idx="11">
                  <c:v>107.81086471326742</c:v>
                </c:pt>
                <c:pt idx="12">
                  <c:v>109.8131030321486</c:v>
                </c:pt>
                <c:pt idx="13">
                  <c:v>117.33554949312588</c:v>
                </c:pt>
                <c:pt idx="14">
                  <c:v>129.17113167334142</c:v>
                </c:pt>
                <c:pt idx="15">
                  <c:v>103.08442272127652</c:v>
                </c:pt>
                <c:pt idx="16">
                  <c:v>107.76628224780592</c:v>
                </c:pt>
                <c:pt idx="17">
                  <c:v>116.34211212719765</c:v>
                </c:pt>
                <c:pt idx="18">
                  <c:v>98.26320672513738</c:v>
                </c:pt>
                <c:pt idx="19">
                  <c:v>93.693802228269618</c:v>
                </c:pt>
                <c:pt idx="20">
                  <c:v>110.48355514190659</c:v>
                </c:pt>
                <c:pt idx="21">
                  <c:v>121.58283882355542</c:v>
                </c:pt>
                <c:pt idx="22">
                  <c:v>119.4784211435714</c:v>
                </c:pt>
                <c:pt idx="23">
                  <c:v>112.37931863631268</c:v>
                </c:pt>
                <c:pt idx="24">
                  <c:v>113.23511455906079</c:v>
                </c:pt>
                <c:pt idx="25">
                  <c:v>108.64924702185097</c:v>
                </c:pt>
                <c:pt idx="26">
                  <c:v>103.34513544838448</c:v>
                </c:pt>
                <c:pt idx="27">
                  <c:v>105.98171387724369</c:v>
                </c:pt>
                <c:pt idx="28">
                  <c:v>104.42634320125022</c:v>
                </c:pt>
                <c:pt idx="29">
                  <c:v>105.13191982160451</c:v>
                </c:pt>
                <c:pt idx="30">
                  <c:v>115.87892533661484</c:v>
                </c:pt>
                <c:pt idx="31">
                  <c:v>109.6187948927134</c:v>
                </c:pt>
                <c:pt idx="32">
                  <c:v>118.86991961079616</c:v>
                </c:pt>
                <c:pt idx="33">
                  <c:v>115.69399655678527</c:v>
                </c:pt>
                <c:pt idx="34">
                  <c:v>108.67085343103828</c:v>
                </c:pt>
                <c:pt idx="35">
                  <c:v>113.32215081251803</c:v>
                </c:pt>
                <c:pt idx="36">
                  <c:v>115.20865982665885</c:v>
                </c:pt>
                <c:pt idx="37">
                  <c:v>112.15366349031156</c:v>
                </c:pt>
                <c:pt idx="38">
                  <c:v>119.00910333592742</c:v>
                </c:pt>
                <c:pt idx="39">
                  <c:v>115.26202427238557</c:v>
                </c:pt>
                <c:pt idx="40">
                  <c:v>108.99604128603292</c:v>
                </c:pt>
                <c:pt idx="41">
                  <c:v>106.72568242874364</c:v>
                </c:pt>
                <c:pt idx="42">
                  <c:v>108.91197863192572</c:v>
                </c:pt>
                <c:pt idx="43">
                  <c:v>107.55280489903355</c:v>
                </c:pt>
              </c:numCache>
            </c:numRef>
          </c:val>
        </c:ser>
        <c:ser>
          <c:idx val="2"/>
          <c:order val="2"/>
          <c:tx>
            <c:strRef>
              <c:f>'Download-GDPconstant-USD-countr'!$CT$6</c:f>
              <c:strCache>
                <c:ptCount val="1"/>
                <c:pt idx="0">
                  <c:v>Japonia</c:v>
                </c:pt>
              </c:strCache>
            </c:strRef>
          </c:tx>
          <c:spPr>
            <a:ln w="38100">
              <a:solidFill>
                <a:srgbClr val="00B050"/>
              </a:solidFill>
            </a:ln>
          </c:spPr>
          <c:marker>
            <c:symbol val="none"/>
          </c:marker>
          <c:cat>
            <c:numRef>
              <c:f>'Download-GDPconstant-USD-countr'!$CU$3:$EL$3</c:f>
              <c:numCache>
                <c:formatCode>General</c:formatCode>
                <c:ptCount val="44"/>
                <c:pt idx="0">
                  <c:v>1971</c:v>
                </c:pt>
                <c:pt idx="1">
                  <c:v>1972</c:v>
                </c:pt>
                <c:pt idx="2">
                  <c:v>1973</c:v>
                </c:pt>
                <c:pt idx="3">
                  <c:v>1974</c:v>
                </c:pt>
                <c:pt idx="4">
                  <c:v>1975</c:v>
                </c:pt>
                <c:pt idx="5">
                  <c:v>1976</c:v>
                </c:pt>
                <c:pt idx="6">
                  <c:v>1977</c:v>
                </c:pt>
                <c:pt idx="7">
                  <c:v>1978</c:v>
                </c:pt>
                <c:pt idx="8">
                  <c:v>1979</c:v>
                </c:pt>
                <c:pt idx="9">
                  <c:v>1980</c:v>
                </c:pt>
                <c:pt idx="10">
                  <c:v>1981</c:v>
                </c:pt>
                <c:pt idx="11">
                  <c:v>1982</c:v>
                </c:pt>
                <c:pt idx="12">
                  <c:v>1983</c:v>
                </c:pt>
                <c:pt idx="13">
                  <c:v>1984</c:v>
                </c:pt>
                <c:pt idx="14">
                  <c:v>1985</c:v>
                </c:pt>
                <c:pt idx="15">
                  <c:v>1986</c:v>
                </c:pt>
                <c:pt idx="16">
                  <c:v>1987</c:v>
                </c:pt>
                <c:pt idx="17">
                  <c:v>1988</c:v>
                </c:pt>
                <c:pt idx="18">
                  <c:v>1989</c:v>
                </c:pt>
                <c:pt idx="19">
                  <c:v>1990</c:v>
                </c:pt>
                <c:pt idx="20">
                  <c:v>1991</c:v>
                </c:pt>
                <c:pt idx="21">
                  <c:v>1992</c:v>
                </c:pt>
                <c:pt idx="22">
                  <c:v>1993</c:v>
                </c:pt>
                <c:pt idx="23">
                  <c:v>1994</c:v>
                </c:pt>
                <c:pt idx="24">
                  <c:v>1995</c:v>
                </c:pt>
                <c:pt idx="25">
                  <c:v>1996</c:v>
                </c:pt>
                <c:pt idx="26">
                  <c:v>1997</c:v>
                </c:pt>
                <c:pt idx="27">
                  <c:v>1998</c:v>
                </c:pt>
                <c:pt idx="28">
                  <c:v>1999</c:v>
                </c:pt>
                <c:pt idx="29">
                  <c:v>2000</c:v>
                </c:pt>
                <c:pt idx="30">
                  <c:v>2001</c:v>
                </c:pt>
                <c:pt idx="31">
                  <c:v>2002</c:v>
                </c:pt>
                <c:pt idx="32">
                  <c:v>2003</c:v>
                </c:pt>
                <c:pt idx="33">
                  <c:v>2004</c:v>
                </c:pt>
                <c:pt idx="34">
                  <c:v>2005</c:v>
                </c:pt>
                <c:pt idx="35">
                  <c:v>2006</c:v>
                </c:pt>
                <c:pt idx="36">
                  <c:v>2007</c:v>
                </c:pt>
                <c:pt idx="37">
                  <c:v>2008</c:v>
                </c:pt>
                <c:pt idx="38">
                  <c:v>2009</c:v>
                </c:pt>
                <c:pt idx="39">
                  <c:v>2010</c:v>
                </c:pt>
                <c:pt idx="40">
                  <c:v>2011</c:v>
                </c:pt>
                <c:pt idx="41">
                  <c:v>2012</c:v>
                </c:pt>
                <c:pt idx="42">
                  <c:v>2013</c:v>
                </c:pt>
                <c:pt idx="43">
                  <c:v>2014</c:v>
                </c:pt>
              </c:numCache>
            </c:numRef>
          </c:cat>
          <c:val>
            <c:numRef>
              <c:f>'Download-GDPconstant-USD-countr'!$CU$6:$EL$6</c:f>
              <c:numCache>
                <c:formatCode>General</c:formatCode>
                <c:ptCount val="44"/>
                <c:pt idx="0">
                  <c:v>100.86472289057271</c:v>
                </c:pt>
                <c:pt idx="1">
                  <c:v>109.84427849665865</c:v>
                </c:pt>
                <c:pt idx="2">
                  <c:v>111.8710695200176</c:v>
                </c:pt>
                <c:pt idx="3">
                  <c:v>93.549097088571031</c:v>
                </c:pt>
                <c:pt idx="4">
                  <c:v>94.800837140590147</c:v>
                </c:pt>
                <c:pt idx="5">
                  <c:v>103.67216842627835</c:v>
                </c:pt>
                <c:pt idx="6">
                  <c:v>103.0392442042526</c:v>
                </c:pt>
                <c:pt idx="7">
                  <c:v>107.50211389932636</c:v>
                </c:pt>
                <c:pt idx="8">
                  <c:v>106.40336030979614</c:v>
                </c:pt>
                <c:pt idx="9">
                  <c:v>99.068185092378584</c:v>
                </c:pt>
                <c:pt idx="10">
                  <c:v>102.9398380962476</c:v>
                </c:pt>
                <c:pt idx="11">
                  <c:v>99.923017705927563</c:v>
                </c:pt>
                <c:pt idx="12">
                  <c:v>97.515439740396175</c:v>
                </c:pt>
                <c:pt idx="13">
                  <c:v>105.42514869732786</c:v>
                </c:pt>
                <c:pt idx="14">
                  <c:v>109.87140571076505</c:v>
                </c:pt>
                <c:pt idx="15">
                  <c:v>105.17976694219843</c:v>
                </c:pt>
                <c:pt idx="16">
                  <c:v>106.64815402517669</c:v>
                </c:pt>
                <c:pt idx="17">
                  <c:v>115.55897217166178</c:v>
                </c:pt>
                <c:pt idx="18">
                  <c:v>109.21277388365014</c:v>
                </c:pt>
                <c:pt idx="19">
                  <c:v>107.32309438345774</c:v>
                </c:pt>
                <c:pt idx="20">
                  <c:v>102.98614798188252</c:v>
                </c:pt>
                <c:pt idx="21">
                  <c:v>96.388915159914689</c:v>
                </c:pt>
                <c:pt idx="22">
                  <c:v>96.939577233181126</c:v>
                </c:pt>
                <c:pt idx="23">
                  <c:v>97.74865583726185</c:v>
                </c:pt>
                <c:pt idx="24">
                  <c:v>102.86389435923958</c:v>
                </c:pt>
                <c:pt idx="25">
                  <c:v>105.16712769840549</c:v>
                </c:pt>
                <c:pt idx="26">
                  <c:v>100.09975604972171</c:v>
                </c:pt>
                <c:pt idx="27">
                  <c:v>92.433443603681908</c:v>
                </c:pt>
                <c:pt idx="28">
                  <c:v>94.854384207083143</c:v>
                </c:pt>
                <c:pt idx="29">
                  <c:v>103.68567163397306</c:v>
                </c:pt>
                <c:pt idx="30">
                  <c:v>98.350353495679514</c:v>
                </c:pt>
                <c:pt idx="31">
                  <c:v>93.229182718154433</c:v>
                </c:pt>
                <c:pt idx="32">
                  <c:v>101.68875829296817</c:v>
                </c:pt>
                <c:pt idx="33">
                  <c:v>102.54863574302702</c:v>
                </c:pt>
                <c:pt idx="34">
                  <c:v>99.702898805959379</c:v>
                </c:pt>
                <c:pt idx="35">
                  <c:v>100.95048336698267</c:v>
                </c:pt>
                <c:pt idx="36">
                  <c:v>101.74203956508502</c:v>
                </c:pt>
                <c:pt idx="37">
                  <c:v>97.013431475398562</c:v>
                </c:pt>
                <c:pt idx="38">
                  <c:v>82.512444513777609</c:v>
                </c:pt>
                <c:pt idx="39">
                  <c:v>104.49140197999382</c:v>
                </c:pt>
                <c:pt idx="40">
                  <c:v>100.14505671193135</c:v>
                </c:pt>
                <c:pt idx="41">
                  <c:v>104.52360763508921</c:v>
                </c:pt>
                <c:pt idx="42">
                  <c:v>101.46572382636023</c:v>
                </c:pt>
                <c:pt idx="43">
                  <c:v>102.99518741215942</c:v>
                </c:pt>
              </c:numCache>
            </c:numRef>
          </c:val>
        </c:ser>
        <c:ser>
          <c:idx val="3"/>
          <c:order val="3"/>
          <c:tx>
            <c:strRef>
              <c:f>'Download-GDPconstant-USD-countr'!$CT$7</c:f>
              <c:strCache>
                <c:ptCount val="1"/>
                <c:pt idx="0">
                  <c:v>Polska</c:v>
                </c:pt>
              </c:strCache>
            </c:strRef>
          </c:tx>
          <c:spPr>
            <a:ln w="38100">
              <a:solidFill>
                <a:srgbClr val="FFC000"/>
              </a:solidFill>
            </a:ln>
          </c:spPr>
          <c:marker>
            <c:symbol val="none"/>
          </c:marker>
          <c:cat>
            <c:numRef>
              <c:f>'Download-GDPconstant-USD-countr'!$CU$3:$EL$3</c:f>
              <c:numCache>
                <c:formatCode>General</c:formatCode>
                <c:ptCount val="44"/>
                <c:pt idx="0">
                  <c:v>1971</c:v>
                </c:pt>
                <c:pt idx="1">
                  <c:v>1972</c:v>
                </c:pt>
                <c:pt idx="2">
                  <c:v>1973</c:v>
                </c:pt>
                <c:pt idx="3">
                  <c:v>1974</c:v>
                </c:pt>
                <c:pt idx="4">
                  <c:v>1975</c:v>
                </c:pt>
                <c:pt idx="5">
                  <c:v>1976</c:v>
                </c:pt>
                <c:pt idx="6">
                  <c:v>1977</c:v>
                </c:pt>
                <c:pt idx="7">
                  <c:v>1978</c:v>
                </c:pt>
                <c:pt idx="8">
                  <c:v>1979</c:v>
                </c:pt>
                <c:pt idx="9">
                  <c:v>1980</c:v>
                </c:pt>
                <c:pt idx="10">
                  <c:v>1981</c:v>
                </c:pt>
                <c:pt idx="11">
                  <c:v>1982</c:v>
                </c:pt>
                <c:pt idx="12">
                  <c:v>1983</c:v>
                </c:pt>
                <c:pt idx="13">
                  <c:v>1984</c:v>
                </c:pt>
                <c:pt idx="14">
                  <c:v>1985</c:v>
                </c:pt>
                <c:pt idx="15">
                  <c:v>1986</c:v>
                </c:pt>
                <c:pt idx="16">
                  <c:v>1987</c:v>
                </c:pt>
                <c:pt idx="17">
                  <c:v>1988</c:v>
                </c:pt>
                <c:pt idx="18">
                  <c:v>1989</c:v>
                </c:pt>
                <c:pt idx="19">
                  <c:v>1990</c:v>
                </c:pt>
                <c:pt idx="20">
                  <c:v>1991</c:v>
                </c:pt>
                <c:pt idx="21">
                  <c:v>1992</c:v>
                </c:pt>
                <c:pt idx="22">
                  <c:v>1993</c:v>
                </c:pt>
                <c:pt idx="23">
                  <c:v>1994</c:v>
                </c:pt>
                <c:pt idx="24">
                  <c:v>1995</c:v>
                </c:pt>
                <c:pt idx="25">
                  <c:v>1996</c:v>
                </c:pt>
                <c:pt idx="26">
                  <c:v>1997</c:v>
                </c:pt>
                <c:pt idx="27">
                  <c:v>1998</c:v>
                </c:pt>
                <c:pt idx="28">
                  <c:v>1999</c:v>
                </c:pt>
                <c:pt idx="29">
                  <c:v>2000</c:v>
                </c:pt>
                <c:pt idx="30">
                  <c:v>2001</c:v>
                </c:pt>
                <c:pt idx="31">
                  <c:v>2002</c:v>
                </c:pt>
                <c:pt idx="32">
                  <c:v>2003</c:v>
                </c:pt>
                <c:pt idx="33">
                  <c:v>2004</c:v>
                </c:pt>
                <c:pt idx="34">
                  <c:v>2005</c:v>
                </c:pt>
                <c:pt idx="35">
                  <c:v>2006</c:v>
                </c:pt>
                <c:pt idx="36">
                  <c:v>2007</c:v>
                </c:pt>
                <c:pt idx="37">
                  <c:v>2008</c:v>
                </c:pt>
                <c:pt idx="38">
                  <c:v>2009</c:v>
                </c:pt>
                <c:pt idx="39">
                  <c:v>2010</c:v>
                </c:pt>
                <c:pt idx="40">
                  <c:v>2011</c:v>
                </c:pt>
                <c:pt idx="41">
                  <c:v>2012</c:v>
                </c:pt>
                <c:pt idx="42">
                  <c:v>2013</c:v>
                </c:pt>
                <c:pt idx="43">
                  <c:v>2014</c:v>
                </c:pt>
              </c:numCache>
            </c:numRef>
          </c:cat>
          <c:val>
            <c:numRef>
              <c:f>'Download-GDPconstant-USD-countr'!$CU$7:$EL$7</c:f>
              <c:numCache>
                <c:formatCode>General</c:formatCode>
                <c:ptCount val="44"/>
                <c:pt idx="0">
                  <c:v>107.40599020436166</c:v>
                </c:pt>
                <c:pt idx="1">
                  <c:v>104.54698384612732</c:v>
                </c:pt>
                <c:pt idx="2">
                  <c:v>103.96666578009182</c:v>
                </c:pt>
                <c:pt idx="3">
                  <c:v>106.85386582734451</c:v>
                </c:pt>
                <c:pt idx="4">
                  <c:v>107.68934045558447</c:v>
                </c:pt>
                <c:pt idx="5">
                  <c:v>106.73766569255812</c:v>
                </c:pt>
                <c:pt idx="6">
                  <c:v>106.32611285381159</c:v>
                </c:pt>
                <c:pt idx="7">
                  <c:v>104.75220711823238</c:v>
                </c:pt>
                <c:pt idx="8">
                  <c:v>103.42238199105311</c:v>
                </c:pt>
                <c:pt idx="9">
                  <c:v>104.56264093735165</c:v>
                </c:pt>
                <c:pt idx="10">
                  <c:v>77.771295215770834</c:v>
                </c:pt>
                <c:pt idx="11">
                  <c:v>96.549137284686338</c:v>
                </c:pt>
                <c:pt idx="12">
                  <c:v>105.43900543916396</c:v>
                </c:pt>
                <c:pt idx="13">
                  <c:v>106.33750921143589</c:v>
                </c:pt>
                <c:pt idx="14">
                  <c:v>106.16770616771407</c:v>
                </c:pt>
                <c:pt idx="15">
                  <c:v>104.4852627079014</c:v>
                </c:pt>
                <c:pt idx="16">
                  <c:v>100.12264922313285</c:v>
                </c:pt>
                <c:pt idx="17">
                  <c:v>108.53409554954288</c:v>
                </c:pt>
                <c:pt idx="18">
                  <c:v>105.15425131646391</c:v>
                </c:pt>
                <c:pt idx="19">
                  <c:v>75.205724508257674</c:v>
                </c:pt>
                <c:pt idx="20">
                  <c:v>79.957690197242997</c:v>
                </c:pt>
                <c:pt idx="21">
                  <c:v>86.869938090713518</c:v>
                </c:pt>
                <c:pt idx="22">
                  <c:v>112.82446593570987</c:v>
                </c:pt>
                <c:pt idx="23">
                  <c:v>109.06628745821406</c:v>
                </c:pt>
                <c:pt idx="24">
                  <c:v>124.06949812291791</c:v>
                </c:pt>
                <c:pt idx="25">
                  <c:v>117.92283775711805</c:v>
                </c:pt>
                <c:pt idx="26">
                  <c:v>117.16389801670253</c:v>
                </c:pt>
                <c:pt idx="27">
                  <c:v>112.41852163887918</c:v>
                </c:pt>
                <c:pt idx="28">
                  <c:v>106.53926368571342</c:v>
                </c:pt>
                <c:pt idx="29">
                  <c:v>101.09633290757283</c:v>
                </c:pt>
                <c:pt idx="30">
                  <c:v>86.51334612021806</c:v>
                </c:pt>
                <c:pt idx="31">
                  <c:v>93.556306914085596</c:v>
                </c:pt>
                <c:pt idx="32">
                  <c:v>104.87633827829369</c:v>
                </c:pt>
                <c:pt idx="33">
                  <c:v>115.66047402054625</c:v>
                </c:pt>
                <c:pt idx="34">
                  <c:v>101.58480009325098</c:v>
                </c:pt>
                <c:pt idx="35">
                  <c:v>116.80971570724364</c:v>
                </c:pt>
                <c:pt idx="36">
                  <c:v>123.69841806222419</c:v>
                </c:pt>
                <c:pt idx="37">
                  <c:v>102.21466916552865</c:v>
                </c:pt>
                <c:pt idx="38">
                  <c:v>87.251306785339196</c:v>
                </c:pt>
                <c:pt idx="39">
                  <c:v>109.71687461488321</c:v>
                </c:pt>
                <c:pt idx="40">
                  <c:v>112.75418776782237</c:v>
                </c:pt>
                <c:pt idx="41">
                  <c:v>96.13017090473555</c:v>
                </c:pt>
                <c:pt idx="42">
                  <c:v>94.224992287809954</c:v>
                </c:pt>
                <c:pt idx="43">
                  <c:v>112.59484115001351</c:v>
                </c:pt>
              </c:numCache>
            </c:numRef>
          </c:val>
        </c:ser>
        <c:ser>
          <c:idx val="4"/>
          <c:order val="4"/>
          <c:tx>
            <c:strRef>
              <c:f>'Download-GDPconstant-USD-countr'!$CT$8</c:f>
              <c:strCache>
                <c:ptCount val="1"/>
                <c:pt idx="0">
                  <c:v>USA</c:v>
                </c:pt>
              </c:strCache>
            </c:strRef>
          </c:tx>
          <c:spPr>
            <a:ln w="38100">
              <a:solidFill>
                <a:srgbClr val="00B0F0"/>
              </a:solidFill>
            </a:ln>
          </c:spPr>
          <c:marker>
            <c:symbol val="none"/>
          </c:marker>
          <c:cat>
            <c:numRef>
              <c:f>'Download-GDPconstant-USD-countr'!$CU$3:$EL$3</c:f>
              <c:numCache>
                <c:formatCode>General</c:formatCode>
                <c:ptCount val="44"/>
                <c:pt idx="0">
                  <c:v>1971</c:v>
                </c:pt>
                <c:pt idx="1">
                  <c:v>1972</c:v>
                </c:pt>
                <c:pt idx="2">
                  <c:v>1973</c:v>
                </c:pt>
                <c:pt idx="3">
                  <c:v>1974</c:v>
                </c:pt>
                <c:pt idx="4">
                  <c:v>1975</c:v>
                </c:pt>
                <c:pt idx="5">
                  <c:v>1976</c:v>
                </c:pt>
                <c:pt idx="6">
                  <c:v>1977</c:v>
                </c:pt>
                <c:pt idx="7">
                  <c:v>1978</c:v>
                </c:pt>
                <c:pt idx="8">
                  <c:v>1979</c:v>
                </c:pt>
                <c:pt idx="9">
                  <c:v>1980</c:v>
                </c:pt>
                <c:pt idx="10">
                  <c:v>1981</c:v>
                </c:pt>
                <c:pt idx="11">
                  <c:v>1982</c:v>
                </c:pt>
                <c:pt idx="12">
                  <c:v>1983</c:v>
                </c:pt>
                <c:pt idx="13">
                  <c:v>1984</c:v>
                </c:pt>
                <c:pt idx="14">
                  <c:v>1985</c:v>
                </c:pt>
                <c:pt idx="15">
                  <c:v>1986</c:v>
                </c:pt>
                <c:pt idx="16">
                  <c:v>1987</c:v>
                </c:pt>
                <c:pt idx="17">
                  <c:v>1988</c:v>
                </c:pt>
                <c:pt idx="18">
                  <c:v>1989</c:v>
                </c:pt>
                <c:pt idx="19">
                  <c:v>1990</c:v>
                </c:pt>
                <c:pt idx="20">
                  <c:v>1991</c:v>
                </c:pt>
                <c:pt idx="21">
                  <c:v>1992</c:v>
                </c:pt>
                <c:pt idx="22">
                  <c:v>1993</c:v>
                </c:pt>
                <c:pt idx="23">
                  <c:v>1994</c:v>
                </c:pt>
                <c:pt idx="24">
                  <c:v>1995</c:v>
                </c:pt>
                <c:pt idx="25">
                  <c:v>1996</c:v>
                </c:pt>
                <c:pt idx="26">
                  <c:v>1997</c:v>
                </c:pt>
                <c:pt idx="27">
                  <c:v>1998</c:v>
                </c:pt>
                <c:pt idx="28">
                  <c:v>1999</c:v>
                </c:pt>
                <c:pt idx="29">
                  <c:v>2000</c:v>
                </c:pt>
                <c:pt idx="30">
                  <c:v>2001</c:v>
                </c:pt>
                <c:pt idx="31">
                  <c:v>2002</c:v>
                </c:pt>
                <c:pt idx="32">
                  <c:v>2003</c:v>
                </c:pt>
                <c:pt idx="33">
                  <c:v>2004</c:v>
                </c:pt>
                <c:pt idx="34">
                  <c:v>2005</c:v>
                </c:pt>
                <c:pt idx="35">
                  <c:v>2006</c:v>
                </c:pt>
                <c:pt idx="36">
                  <c:v>2007</c:v>
                </c:pt>
                <c:pt idx="37">
                  <c:v>2008</c:v>
                </c:pt>
                <c:pt idx="38">
                  <c:v>2009</c:v>
                </c:pt>
                <c:pt idx="39">
                  <c:v>2010</c:v>
                </c:pt>
                <c:pt idx="40">
                  <c:v>2011</c:v>
                </c:pt>
                <c:pt idx="41">
                  <c:v>2012</c:v>
                </c:pt>
                <c:pt idx="42">
                  <c:v>2013</c:v>
                </c:pt>
                <c:pt idx="43">
                  <c:v>2014</c:v>
                </c:pt>
              </c:numCache>
            </c:numRef>
          </c:cat>
          <c:val>
            <c:numRef>
              <c:f>'Download-GDPconstant-USD-countr'!$CU$8:$EL$8</c:f>
              <c:numCache>
                <c:formatCode>General</c:formatCode>
                <c:ptCount val="44"/>
                <c:pt idx="0">
                  <c:v>105.44572468162551</c:v>
                </c:pt>
                <c:pt idx="1">
                  <c:v>107.82148608235565</c:v>
                </c:pt>
                <c:pt idx="2">
                  <c:v>108.9609558352891</c:v>
                </c:pt>
                <c:pt idx="3">
                  <c:v>95.192872527902608</c:v>
                </c:pt>
                <c:pt idx="4">
                  <c:v>87.534711508793578</c:v>
                </c:pt>
                <c:pt idx="5">
                  <c:v>114.9101163200564</c:v>
                </c:pt>
                <c:pt idx="6">
                  <c:v>110.99182004089982</c:v>
                </c:pt>
                <c:pt idx="7">
                  <c:v>110.695532012897</c:v>
                </c:pt>
                <c:pt idx="8">
                  <c:v>103.84487350199748</c:v>
                </c:pt>
                <c:pt idx="9">
                  <c:v>92.306459368488518</c:v>
                </c:pt>
                <c:pt idx="10">
                  <c:v>106.75464490362909</c:v>
                </c:pt>
                <c:pt idx="11">
                  <c:v>89.427456083279125</c:v>
                </c:pt>
                <c:pt idx="12">
                  <c:v>108.72135321935249</c:v>
                </c:pt>
                <c:pt idx="13">
                  <c:v>123.78084483479715</c:v>
                </c:pt>
                <c:pt idx="14">
                  <c:v>102.40573050412218</c:v>
                </c:pt>
                <c:pt idx="15">
                  <c:v>101.77510888214316</c:v>
                </c:pt>
                <c:pt idx="16">
                  <c:v>103.51423199118216</c:v>
                </c:pt>
                <c:pt idx="17">
                  <c:v>101.73504541183841</c:v>
                </c:pt>
                <c:pt idx="18">
                  <c:v>103.63255756680211</c:v>
                </c:pt>
                <c:pt idx="19">
                  <c:v>98.978136882129007</c:v>
                </c:pt>
                <c:pt idx="20">
                  <c:v>94.729891956782438</c:v>
                </c:pt>
                <c:pt idx="21">
                  <c:v>105.54429096438996</c:v>
                </c:pt>
                <c:pt idx="22">
                  <c:v>105.39112685357507</c:v>
                </c:pt>
                <c:pt idx="23">
                  <c:v>109.04015949871859</c:v>
                </c:pt>
                <c:pt idx="24">
                  <c:v>102.8884129140109</c:v>
                </c:pt>
                <c:pt idx="25">
                  <c:v>107.61973912027985</c:v>
                </c:pt>
                <c:pt idx="26">
                  <c:v>109.69493668497257</c:v>
                </c:pt>
                <c:pt idx="27">
                  <c:v>108.37960473968295</c:v>
                </c:pt>
                <c:pt idx="28">
                  <c:v>108.00633363493498</c:v>
                </c:pt>
                <c:pt idx="29">
                  <c:v>105.92916744744879</c:v>
                </c:pt>
                <c:pt idx="30">
                  <c:v>95.661463753035036</c:v>
                </c:pt>
                <c:pt idx="31">
                  <c:v>100.62365840923594</c:v>
                </c:pt>
                <c:pt idx="32">
                  <c:v>103.97604427916629</c:v>
                </c:pt>
                <c:pt idx="33">
                  <c:v>107.46466767863735</c:v>
                </c:pt>
                <c:pt idx="34">
                  <c:v>105.28758243707371</c:v>
                </c:pt>
                <c:pt idx="35">
                  <c:v>102.3208088678972</c:v>
                </c:pt>
                <c:pt idx="36">
                  <c:v>97.785115159642942</c:v>
                </c:pt>
                <c:pt idx="37">
                  <c:v>93.013815630366821</c:v>
                </c:pt>
                <c:pt idx="38">
                  <c:v>83.108103660503303</c:v>
                </c:pt>
                <c:pt idx="39">
                  <c:v>109.54996554646475</c:v>
                </c:pt>
                <c:pt idx="40">
                  <c:v>102.87280075480128</c:v>
                </c:pt>
                <c:pt idx="41">
                  <c:v>106.9279594906108</c:v>
                </c:pt>
                <c:pt idx="42">
                  <c:v>102.68465438595666</c:v>
                </c:pt>
                <c:pt idx="43">
                  <c:v>104.25114881728376</c:v>
                </c:pt>
              </c:numCache>
            </c:numRef>
          </c:val>
        </c:ser>
        <c:marker val="1"/>
        <c:axId val="139950720"/>
        <c:axId val="139960704"/>
      </c:lineChart>
      <c:catAx>
        <c:axId val="139950720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2000"/>
            </a:pPr>
            <a:endParaRPr lang="pl-PL"/>
          </a:p>
        </c:txPr>
        <c:crossAx val="139960704"/>
        <c:crosses val="autoZero"/>
        <c:auto val="1"/>
        <c:lblAlgn val="ctr"/>
        <c:lblOffset val="100"/>
        <c:tickLblSkip val="5"/>
      </c:catAx>
      <c:valAx>
        <c:axId val="139960704"/>
        <c:scaling>
          <c:orientation val="minMax"/>
          <c:min val="60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2000"/>
            </a:pPr>
            <a:endParaRPr lang="pl-PL"/>
          </a:p>
        </c:txPr>
        <c:crossAx val="13995072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2.8294517871018242E-2"/>
          <c:y val="0.8987919681617248"/>
          <c:w val="0.92454708589284362"/>
          <c:h val="7.5993134400366924E-2"/>
        </c:manualLayout>
      </c:layout>
      <c:txPr>
        <a:bodyPr/>
        <a:lstStyle/>
        <a:p>
          <a:pPr>
            <a:defRPr sz="1800"/>
          </a:pPr>
          <a:endParaRPr lang="pl-PL"/>
        </a:p>
      </c:txPr>
    </c:legend>
    <c:plotVisOnly val="1"/>
  </c:chart>
  <c:spPr>
    <a:ln>
      <a:noFill/>
    </a:ln>
  </c:sp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90C15C-1909-4F75-8875-1062DCE6A357}" type="datetimeFigureOut">
              <a:rPr lang="pl-PL"/>
              <a:pPr>
                <a:defRPr/>
              </a:pPr>
              <a:t>2023-03-12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8C7FEE2-2A6B-4BD5-8375-44A5B6F691D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3416741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Łącznik prosty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Tytuł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5" name="Symbol zastępczy daty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CAC52-24AE-42C0-847E-820885AE9430}" type="datetimeFigureOut">
              <a:rPr lang="pl-PL"/>
              <a:pPr>
                <a:defRPr/>
              </a:pPr>
              <a:t>2023-03-12</a:t>
            </a:fld>
            <a:endParaRPr lang="pl-PL"/>
          </a:p>
        </p:txBody>
      </p:sp>
      <p:sp>
        <p:nvSpPr>
          <p:cNvPr id="6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51776-98C6-4B6D-BC9C-7C04233E316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2FEA0-E351-41BA-90AC-54171C3E6B5F}" type="datetimeFigureOut">
              <a:rPr lang="pl-PL"/>
              <a:pPr>
                <a:defRPr/>
              </a:pPr>
              <a:t>2023-03-12</a:t>
            </a:fld>
            <a:endParaRPr lang="pl-PL"/>
          </a:p>
        </p:txBody>
      </p:sp>
      <p:sp>
        <p:nvSpPr>
          <p:cNvPr id="5" name="Symbol zastępczy stopki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3A381-43FC-49D2-9B7D-D1AEE4980CA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CA40B-308D-4113-815D-36C4F8D09C72}" type="datetimeFigureOut">
              <a:rPr lang="pl-PL"/>
              <a:pPr>
                <a:defRPr/>
              </a:pPr>
              <a:t>2023-03-12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71C05-6147-4946-8845-3EF41002338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ytuł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27" name="Symbol zastępczy zawartości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FCA1D-48CC-4E01-9A74-98DB1F49CB2C}" type="datetimeFigureOut">
              <a:rPr lang="pl-PL"/>
              <a:pPr>
                <a:defRPr/>
              </a:pPr>
              <a:t>2023-03-12</a:t>
            </a:fld>
            <a:endParaRPr lang="pl-PL"/>
          </a:p>
        </p:txBody>
      </p:sp>
      <p:sp>
        <p:nvSpPr>
          <p:cNvPr id="5" name="Symbol zastępczy stopki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25B50-CDC4-40A6-97E6-75403746E96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Łącznik prosty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Symbol zastępczy teks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5" name="Symbol zastępczy daty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7D423-4D02-467B-A319-C687C5478217}" type="datetimeFigureOut">
              <a:rPr lang="pl-PL"/>
              <a:pPr>
                <a:defRPr/>
              </a:pPr>
              <a:t>2023-03-12</a:t>
            </a:fld>
            <a:endParaRPr lang="pl-PL"/>
          </a:p>
        </p:txBody>
      </p:sp>
      <p:sp>
        <p:nvSpPr>
          <p:cNvPr id="7" name="Symbol zastępczy stopki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Symbol zastępczy numeru slajdu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4CCA7-71DE-4FEB-A991-891A1F7D21B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ytuł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14" name="Symbol zastępczy zawartości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3D33E-77D8-43DB-9E2A-35C3C741B9BA}" type="datetimeFigureOut">
              <a:rPr lang="pl-PL"/>
              <a:pPr>
                <a:defRPr/>
              </a:pPr>
              <a:t>2023-03-12</a:t>
            </a:fld>
            <a:endParaRPr lang="pl-PL"/>
          </a:p>
        </p:txBody>
      </p:sp>
      <p:sp>
        <p:nvSpPr>
          <p:cNvPr id="6" name="Symbol zastępczy stopki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3B6F3-0467-489E-A0F0-8870B66BBAE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Tytuł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5" name="Symbol zastępczy teks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28" name="Symbol zastępczy zawartości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8" name="Symbol zastępczy daty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48B9F-0D95-4BC2-BDEB-92E71F2B97AB}" type="datetimeFigureOut">
              <a:rPr lang="pl-PL"/>
              <a:pPr>
                <a:defRPr/>
              </a:pPr>
              <a:t>2023-03-12</a:t>
            </a:fld>
            <a:endParaRPr lang="pl-PL"/>
          </a:p>
        </p:txBody>
      </p:sp>
      <p:sp>
        <p:nvSpPr>
          <p:cNvPr id="9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0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7975D-1F2A-4C8D-9310-7DA3E3F7124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ytuł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6C772-F5EE-4896-B913-3513AC6FFE85}" type="datetimeFigureOut">
              <a:rPr lang="pl-PL"/>
              <a:pPr>
                <a:defRPr/>
              </a:pPr>
              <a:t>2023-03-12</a:t>
            </a:fld>
            <a:endParaRPr lang="pl-PL"/>
          </a:p>
        </p:txBody>
      </p:sp>
      <p:sp>
        <p:nvSpPr>
          <p:cNvPr id="4" name="Symbol zastępczy stopki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6084C-9413-446E-AC5F-EE8A8BE8A22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0868C-4653-49FF-81B6-681861F6D7C7}" type="datetimeFigureOut">
              <a:rPr lang="pl-PL"/>
              <a:pPr>
                <a:defRPr/>
              </a:pPr>
              <a:t>2023-03-12</a:t>
            </a:fld>
            <a:endParaRPr lang="pl-PL"/>
          </a:p>
        </p:txBody>
      </p:sp>
      <p:sp>
        <p:nvSpPr>
          <p:cNvPr id="3" name="Symbol zastępczy stopki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FC170-331E-4B8C-B8A7-5A3F85B2962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Łącznik prosty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Tytuł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26" name="Symbol zastępczy teks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Symbol zastępczy zawartości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daty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092C7-6689-4C7A-B5B2-B91666B7EF4D}" type="datetimeFigureOut">
              <a:rPr lang="pl-PL"/>
              <a:pPr>
                <a:defRPr/>
              </a:pPr>
              <a:t>2023-03-12</a:t>
            </a:fld>
            <a:endParaRPr lang="pl-PL"/>
          </a:p>
        </p:txBody>
      </p:sp>
      <p:sp>
        <p:nvSpPr>
          <p:cNvPr id="7" name="Symbol zastępczy stopki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8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8B867-3FCE-4ABF-A7F0-E6A6691BE75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ymbol zastępczy obrazu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l-PL" noProof="0" smtClean="0"/>
              <a:t>Kliknij ikonę, aby dodać obraz</a:t>
            </a:r>
            <a:endParaRPr lang="en-US" noProof="0" dirty="0"/>
          </a:p>
        </p:txBody>
      </p:sp>
      <p:sp>
        <p:nvSpPr>
          <p:cNvPr id="17" name="Tytuł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26" name="Symbol zastępczy teks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F83B1-75B4-4206-9F69-6E600A728400}" type="datetimeFigureOut">
              <a:rPr lang="pl-PL"/>
              <a:pPr>
                <a:defRPr/>
              </a:pPr>
              <a:t>2023-03-12</a:t>
            </a:fld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2FA70-45C9-4B39-9BD1-048F9156F443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125" name="Symbol zastępczy tekstu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smtClean="0"/>
          </a:p>
        </p:txBody>
      </p:sp>
      <p:sp>
        <p:nvSpPr>
          <p:cNvPr id="11" name="Symbol zastępczy daty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0DBA249-9464-4507-9D8B-0E469F6711B1}" type="datetimeFigureOut">
              <a:rPr lang="pl-PL"/>
              <a:pPr>
                <a:defRPr/>
              </a:pPr>
              <a:t>2023-03-12</a:t>
            </a:fld>
            <a:endParaRPr lang="pl-PL"/>
          </a:p>
        </p:txBody>
      </p:sp>
      <p:sp>
        <p:nvSpPr>
          <p:cNvPr id="28" name="Symbol zastępczy stopki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53B34B9-ABA7-4BE6-B596-CF033A5EC07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  <p:sp>
        <p:nvSpPr>
          <p:cNvPr id="10" name="Symbol zastępczy tytuł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Łącznik prosty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2" r:id="rId1"/>
    <p:sldLayoutId id="2147484703" r:id="rId2"/>
    <p:sldLayoutId id="2147484704" r:id="rId3"/>
    <p:sldLayoutId id="2147484699" r:id="rId4"/>
    <p:sldLayoutId id="2147484705" r:id="rId5"/>
    <p:sldLayoutId id="2147484700" r:id="rId6"/>
    <p:sldLayoutId id="2147484706" r:id="rId7"/>
    <p:sldLayoutId id="2147484707" r:id="rId8"/>
    <p:sldLayoutId id="2147484708" r:id="rId9"/>
    <p:sldLayoutId id="2147484701" r:id="rId10"/>
    <p:sldLayoutId id="214748470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28662" y="1928802"/>
            <a:ext cx="7772400" cy="1928826"/>
          </a:xfrm>
        </p:spPr>
        <p:txBody>
          <a:bodyPr/>
          <a:lstStyle/>
          <a:p>
            <a:pPr algn="ctr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pl-PL" dirty="0" smtClean="0"/>
              <a:t>Globalny popyt</a:t>
            </a:r>
            <a:br>
              <a:rPr lang="pl-PL" dirty="0" smtClean="0"/>
            </a:br>
            <a:r>
              <a:rPr lang="pl-PL" dirty="0" smtClean="0"/>
              <a:t>Teoria konsumpcji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7772400" cy="9286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pl-PL" dirty="0" smtClean="0"/>
              <a:t>Jerzy </a:t>
            </a:r>
            <a:r>
              <a:rPr lang="pl-PL" dirty="0" err="1" smtClean="0"/>
              <a:t>Rembeza</a:t>
            </a:r>
            <a:endParaRPr lang="pl-PL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pl-PL" dirty="0" smtClean="0"/>
              <a:t>Politechnika Koszalińska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0"/>
            <a:ext cx="8686800" cy="841248"/>
          </a:xfrm>
        </p:spPr>
        <p:txBody>
          <a:bodyPr/>
          <a:lstStyle/>
          <a:p>
            <a:pPr algn="ctr"/>
            <a:r>
              <a:rPr lang="pl-PL" dirty="0" smtClean="0"/>
              <a:t>Udział konsumpcji w </a:t>
            </a:r>
            <a:r>
              <a:rPr lang="pl-PL" dirty="0" err="1" smtClean="0"/>
              <a:t>pkb</a:t>
            </a:r>
            <a:r>
              <a:rPr lang="pl-PL" dirty="0" smtClean="0"/>
              <a:t> (%)</a:t>
            </a:r>
            <a:endParaRPr lang="pl-PL" dirty="0"/>
          </a:p>
        </p:txBody>
      </p:sp>
      <p:graphicFrame>
        <p:nvGraphicFramePr>
          <p:cNvPr id="3" name="Wykres 2"/>
          <p:cNvGraphicFramePr/>
          <p:nvPr/>
        </p:nvGraphicFramePr>
        <p:xfrm>
          <a:off x="611560" y="1484784"/>
          <a:ext cx="8136904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841248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smtClean="0"/>
              <a:t>Pierwsze różnice logarytmów PKB i konsumpcji w USA</a:t>
            </a:r>
            <a:endParaRPr lang="pl-PL" dirty="0"/>
          </a:p>
        </p:txBody>
      </p:sp>
      <p:graphicFrame>
        <p:nvGraphicFramePr>
          <p:cNvPr id="3" name="Wykres 2"/>
          <p:cNvGraphicFramePr/>
          <p:nvPr/>
        </p:nvGraphicFramePr>
        <p:xfrm>
          <a:off x="611560" y="1412776"/>
          <a:ext cx="7992888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pl-PL" sz="2800" b="1"/>
              <a:t>Keynesowska funkcja konsumpcji</a:t>
            </a: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 flipV="1">
            <a:off x="2057400" y="1295400"/>
            <a:ext cx="0" cy="381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2057400" y="5105400"/>
            <a:ext cx="502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V="1">
            <a:off x="2057400" y="1905000"/>
            <a:ext cx="441960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524000" y="129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/>
              <a:t>C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7162800" y="5105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/>
              <a:t>Y</a:t>
            </a:r>
            <a:r>
              <a:rPr lang="pl-PL" sz="2400" baseline="-25000"/>
              <a:t>d</a:t>
            </a:r>
            <a:endParaRPr lang="pl-PL" sz="2400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flipV="1">
            <a:off x="2057400" y="3581400"/>
            <a:ext cx="1524000" cy="1524000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V="1">
            <a:off x="2057400" y="2667000"/>
            <a:ext cx="3124200" cy="2438400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 flipV="1">
            <a:off x="1524000" y="4495800"/>
            <a:ext cx="0" cy="609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990600" y="4495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/>
              <a:t>a</a:t>
            </a:r>
          </a:p>
        </p:txBody>
      </p:sp>
      <p:sp>
        <p:nvSpPr>
          <p:cNvPr id="25612" name="pole tekstowe 11"/>
          <p:cNvSpPr txBox="1">
            <a:spLocks noChangeArrowheads="1"/>
          </p:cNvSpPr>
          <p:nvPr/>
        </p:nvSpPr>
        <p:spPr bwMode="auto">
          <a:xfrm>
            <a:off x="539750" y="5661025"/>
            <a:ext cx="73453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Dlaczego funkcja nie rozpoczyna się w punkcie zerowym (a &gt; 0)?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pl-PL" sz="2800" b="1"/>
              <a:t>Keynesowska funkcja konsumpcji</a:t>
            </a:r>
          </a:p>
        </p:txBody>
      </p:sp>
      <p:sp>
        <p:nvSpPr>
          <p:cNvPr id="26627" name="Text Box 1027"/>
          <p:cNvSpPr txBox="1">
            <a:spLocks noChangeArrowheads="1"/>
          </p:cNvSpPr>
          <p:nvPr/>
        </p:nvSpPr>
        <p:spPr bwMode="auto">
          <a:xfrm>
            <a:off x="0" y="990600"/>
            <a:ext cx="9144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/>
              <a:t>Założenia: w krótkim okresie produkt i dochód podlega wahaniom, w ślad za tym zmienia się konsumpcja</a:t>
            </a:r>
          </a:p>
        </p:txBody>
      </p:sp>
      <p:sp>
        <p:nvSpPr>
          <p:cNvPr id="26628" name="Text Box 1028"/>
          <p:cNvSpPr txBox="1">
            <a:spLocks noChangeArrowheads="1"/>
          </p:cNvSpPr>
          <p:nvPr/>
        </p:nvSpPr>
        <p:spPr bwMode="auto">
          <a:xfrm>
            <a:off x="0" y="1981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/>
              <a:t>C = a + bY</a:t>
            </a:r>
          </a:p>
        </p:txBody>
      </p:sp>
      <p:sp>
        <p:nvSpPr>
          <p:cNvPr id="26629" name="Text Box 1029"/>
          <p:cNvSpPr txBox="1">
            <a:spLocks noChangeArrowheads="1"/>
          </p:cNvSpPr>
          <p:nvPr/>
        </p:nvSpPr>
        <p:spPr bwMode="auto">
          <a:xfrm>
            <a:off x="0" y="2667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/>
              <a:t>Interpretacja stałej a i współczynnika b</a:t>
            </a:r>
          </a:p>
        </p:txBody>
      </p:sp>
      <p:sp>
        <p:nvSpPr>
          <p:cNvPr id="26630" name="Text Box 1030"/>
          <p:cNvSpPr txBox="1">
            <a:spLocks noChangeArrowheads="1"/>
          </p:cNvSpPr>
          <p:nvPr/>
        </p:nvSpPr>
        <p:spPr bwMode="auto">
          <a:xfrm>
            <a:off x="0" y="3276600"/>
            <a:ext cx="9144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/>
              <a:t>APC = C/Y		APC maleje ze wzrostem Y</a:t>
            </a:r>
          </a:p>
          <a:p>
            <a:pPr>
              <a:spcBef>
                <a:spcPct val="50000"/>
              </a:spcBef>
            </a:pPr>
            <a:r>
              <a:rPr lang="pl-PL" sz="2400"/>
              <a:t>MPC = C’ = b</a:t>
            </a:r>
          </a:p>
          <a:p>
            <a:pPr>
              <a:spcBef>
                <a:spcPct val="50000"/>
              </a:spcBef>
            </a:pPr>
            <a:r>
              <a:rPr lang="pl-PL" sz="2400"/>
              <a:t>APC &gt; MPC (dlaczego?)</a:t>
            </a:r>
          </a:p>
        </p:txBody>
      </p:sp>
      <p:sp>
        <p:nvSpPr>
          <p:cNvPr id="26631" name="Text Box 1031"/>
          <p:cNvSpPr txBox="1">
            <a:spLocks noChangeArrowheads="1"/>
          </p:cNvSpPr>
          <p:nvPr/>
        </p:nvSpPr>
        <p:spPr bwMode="auto">
          <a:xfrm>
            <a:off x="0" y="5105400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/>
              <a:t>Y/Y = C/Y + I/Y + G/Y</a:t>
            </a:r>
          </a:p>
          <a:p>
            <a:pPr>
              <a:spcBef>
                <a:spcPct val="50000"/>
              </a:spcBef>
            </a:pPr>
            <a:r>
              <a:rPr lang="pl-PL" sz="2400"/>
              <a:t>Jeżeli za wzrostem produktu/dochodu maleje udział konsumpcji to musi rosnąć udział inwestycji lub wydatków państwa G w dochodzie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pl-PL" sz="2800" b="1"/>
              <a:t>Graficzna prezentacja wyników Kuznetsa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 flipV="1">
            <a:off x="1905000" y="1447800"/>
            <a:ext cx="0" cy="411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1905000" y="5562600"/>
            <a:ext cx="579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V="1">
            <a:off x="1905000" y="1981200"/>
            <a:ext cx="4343400" cy="3581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 flipV="1">
            <a:off x="1905000" y="2362200"/>
            <a:ext cx="5105400" cy="3200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7086600" y="190500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/>
              <a:t>MPC = APC</a:t>
            </a:r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 flipV="1">
            <a:off x="2057400" y="4953000"/>
            <a:ext cx="1600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V="1">
            <a:off x="2743200" y="4343400"/>
            <a:ext cx="1600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 flipV="1">
            <a:off x="4038600" y="3657600"/>
            <a:ext cx="1600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 flipV="1">
            <a:off x="5105400" y="2895600"/>
            <a:ext cx="1600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3733800" y="4876800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/>
              <a:t>MPC &lt; APC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1371600" y="1524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/>
              <a:t>C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7696200" y="5334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/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l-PL"/>
              <a:t>Teoria cyklu życia LCH </a:t>
            </a:r>
            <a:br>
              <a:rPr lang="pl-PL"/>
            </a:br>
            <a:r>
              <a:rPr lang="pl-PL"/>
              <a:t>( Ando, Modigliani)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0" y="1600200"/>
            <a:ext cx="9144000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88938" indent="-388938">
              <a:spcBef>
                <a:spcPct val="50000"/>
              </a:spcBef>
              <a:defRPr/>
            </a:pPr>
            <a:r>
              <a:rPr lang="pl-PL" sz="2800" dirty="0">
                <a:latin typeface="+mn-lt"/>
              </a:rPr>
              <a:t>Założenia:</a:t>
            </a:r>
          </a:p>
          <a:p>
            <a:pPr marL="388938" indent="-388938">
              <a:spcBef>
                <a:spcPct val="50000"/>
              </a:spcBef>
              <a:defRPr/>
            </a:pPr>
            <a:r>
              <a:rPr lang="pl-PL" sz="2800" dirty="0">
                <a:latin typeface="+mn-lt"/>
              </a:rPr>
              <a:t>- wybór międzyokresowy dotyczy całego życia</a:t>
            </a:r>
          </a:p>
          <a:p>
            <a:pPr marL="388938" indent="-388938">
              <a:spcBef>
                <a:spcPct val="50000"/>
              </a:spcBef>
              <a:buFontTx/>
              <a:buChar char="-"/>
              <a:defRPr/>
            </a:pPr>
            <a:r>
              <a:rPr lang="pl-PL" sz="2800" dirty="0">
                <a:latin typeface="+mn-lt"/>
              </a:rPr>
              <a:t>konsumpcja zależy od dochodu w ciągu życia:</a:t>
            </a:r>
          </a:p>
          <a:p>
            <a:pPr marL="388938" indent="-388938">
              <a:spcBef>
                <a:spcPct val="50000"/>
              </a:spcBef>
              <a:defRPr/>
            </a:pPr>
            <a:r>
              <a:rPr lang="pl-PL" sz="2800" dirty="0">
                <a:latin typeface="+mn-lt"/>
              </a:rPr>
              <a:t>				</a:t>
            </a:r>
            <a:r>
              <a:rPr lang="pl-PL" sz="2800" dirty="0" err="1">
                <a:latin typeface="+mn-lt"/>
              </a:rPr>
              <a:t>C</a:t>
            </a:r>
            <a:r>
              <a:rPr lang="pl-PL" sz="2800" baseline="-25000" dirty="0" err="1">
                <a:latin typeface="+mn-lt"/>
              </a:rPr>
              <a:t>t</a:t>
            </a:r>
            <a:r>
              <a:rPr lang="pl-PL" sz="2800" dirty="0">
                <a:latin typeface="+mn-lt"/>
              </a:rPr>
              <a:t> = k(</a:t>
            </a:r>
            <a:r>
              <a:rPr lang="pl-PL" sz="2800" dirty="0" err="1">
                <a:latin typeface="+mn-lt"/>
              </a:rPr>
              <a:t>PV</a:t>
            </a:r>
            <a:r>
              <a:rPr lang="pl-PL" sz="2800" baseline="-25000" dirty="0" err="1">
                <a:latin typeface="+mn-lt"/>
              </a:rPr>
              <a:t>t</a:t>
            </a:r>
            <a:r>
              <a:rPr lang="pl-PL" sz="2800" dirty="0">
                <a:latin typeface="+mn-lt"/>
              </a:rPr>
              <a:t>)</a:t>
            </a:r>
          </a:p>
          <a:p>
            <a:pPr marL="388938" indent="-388938">
              <a:spcBef>
                <a:spcPct val="50000"/>
              </a:spcBef>
              <a:buFontTx/>
              <a:buChar char="-"/>
              <a:defRPr/>
            </a:pPr>
            <a:r>
              <a:rPr lang="pl-PL" sz="2800" dirty="0">
                <a:latin typeface="+mn-lt"/>
              </a:rPr>
              <a:t>oszczędności pozwalają alokować dochód z okresów życia gdy dochód jest wysoki do okresów gdy jest niski</a:t>
            </a:r>
          </a:p>
          <a:p>
            <a:pPr marL="388938" indent="-388938">
              <a:spcBef>
                <a:spcPct val="50000"/>
              </a:spcBef>
              <a:buFontTx/>
              <a:buChar char="-"/>
              <a:defRPr/>
            </a:pPr>
            <a:r>
              <a:rPr lang="pl-PL" sz="2800" dirty="0">
                <a:latin typeface="+mn-lt"/>
              </a:rPr>
              <a:t>bieżąca konsumpcja może być finansowana z dochodów oraz nagromadzonego majątku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686800" cy="84124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l-PL" dirty="0" smtClean="0"/>
              <a:t>W rzeczywistości tak idealnie nie jest</a:t>
            </a:r>
            <a:endParaRPr lang="pl-PL" dirty="0"/>
          </a:p>
        </p:txBody>
      </p:sp>
      <p:cxnSp>
        <p:nvCxnSpPr>
          <p:cNvPr id="4" name="Łącznik prosty ze strzałką 3"/>
          <p:cNvCxnSpPr/>
          <p:nvPr/>
        </p:nvCxnSpPr>
        <p:spPr>
          <a:xfrm flipV="1">
            <a:off x="1547813" y="1412875"/>
            <a:ext cx="71437" cy="42481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ze strzałką 5"/>
          <p:cNvCxnSpPr/>
          <p:nvPr/>
        </p:nvCxnSpPr>
        <p:spPr>
          <a:xfrm>
            <a:off x="1547813" y="5661025"/>
            <a:ext cx="604837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olny kształt 8"/>
          <p:cNvSpPr/>
          <p:nvPr/>
        </p:nvSpPr>
        <p:spPr>
          <a:xfrm>
            <a:off x="1843088" y="2890838"/>
            <a:ext cx="5235575" cy="2389187"/>
          </a:xfrm>
          <a:custGeom>
            <a:avLst/>
            <a:gdLst>
              <a:gd name="connsiteX0" fmla="*/ 0 w 5235678"/>
              <a:gd name="connsiteY0" fmla="*/ 2182761 h 2389239"/>
              <a:gd name="connsiteX1" fmla="*/ 1563329 w 5235678"/>
              <a:gd name="connsiteY1" fmla="*/ 796413 h 2389239"/>
              <a:gd name="connsiteX2" fmla="*/ 3849329 w 5235678"/>
              <a:gd name="connsiteY2" fmla="*/ 265471 h 2389239"/>
              <a:gd name="connsiteX3" fmla="*/ 5235678 w 5235678"/>
              <a:gd name="connsiteY3" fmla="*/ 2389239 h 238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5678" h="2389239">
                <a:moveTo>
                  <a:pt x="0" y="2182761"/>
                </a:moveTo>
                <a:cubicBezTo>
                  <a:pt x="460887" y="1649361"/>
                  <a:pt x="921774" y="1115961"/>
                  <a:pt x="1563329" y="796413"/>
                </a:cubicBezTo>
                <a:cubicBezTo>
                  <a:pt x="2204884" y="476865"/>
                  <a:pt x="3237271" y="0"/>
                  <a:pt x="3849329" y="265471"/>
                </a:cubicBezTo>
                <a:cubicBezTo>
                  <a:pt x="4461387" y="530942"/>
                  <a:pt x="4848532" y="1460090"/>
                  <a:pt x="5235678" y="2389239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sp>
        <p:nvSpPr>
          <p:cNvPr id="10" name="Dowolny kształt 9"/>
          <p:cNvSpPr/>
          <p:nvPr/>
        </p:nvSpPr>
        <p:spPr>
          <a:xfrm>
            <a:off x="1835150" y="3429000"/>
            <a:ext cx="5399088" cy="1135063"/>
          </a:xfrm>
          <a:custGeom>
            <a:avLst/>
            <a:gdLst>
              <a:gd name="connsiteX0" fmla="*/ 0 w 5397909"/>
              <a:gd name="connsiteY0" fmla="*/ 1135626 h 1135626"/>
              <a:gd name="connsiteX1" fmla="*/ 2418735 w 5397909"/>
              <a:gd name="connsiteY1" fmla="*/ 191729 h 1135626"/>
              <a:gd name="connsiteX2" fmla="*/ 4144296 w 5397909"/>
              <a:gd name="connsiteY2" fmla="*/ 132735 h 1135626"/>
              <a:gd name="connsiteX3" fmla="*/ 5397909 w 5397909"/>
              <a:gd name="connsiteY3" fmla="*/ 988142 h 1135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7909" h="1135626">
                <a:moveTo>
                  <a:pt x="0" y="1135626"/>
                </a:moveTo>
                <a:cubicBezTo>
                  <a:pt x="864009" y="747252"/>
                  <a:pt x="1728019" y="358878"/>
                  <a:pt x="2418735" y="191729"/>
                </a:cubicBezTo>
                <a:cubicBezTo>
                  <a:pt x="3109451" y="24581"/>
                  <a:pt x="3647767" y="0"/>
                  <a:pt x="4144296" y="132735"/>
                </a:cubicBezTo>
                <a:cubicBezTo>
                  <a:pt x="4640825" y="265470"/>
                  <a:pt x="5019367" y="626806"/>
                  <a:pt x="5397909" y="98814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sp>
        <p:nvSpPr>
          <p:cNvPr id="36871" name="pole tekstowe 10"/>
          <p:cNvSpPr txBox="1">
            <a:spLocks noChangeArrowheads="1"/>
          </p:cNvSpPr>
          <p:nvPr/>
        </p:nvSpPr>
        <p:spPr bwMode="auto">
          <a:xfrm>
            <a:off x="684213" y="1484313"/>
            <a:ext cx="7191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000"/>
              <a:t>$, €, PLN</a:t>
            </a:r>
          </a:p>
        </p:txBody>
      </p:sp>
      <p:sp>
        <p:nvSpPr>
          <p:cNvPr id="36872" name="pole tekstowe 11"/>
          <p:cNvSpPr txBox="1">
            <a:spLocks noChangeArrowheads="1"/>
          </p:cNvSpPr>
          <p:nvPr/>
        </p:nvSpPr>
        <p:spPr bwMode="auto">
          <a:xfrm>
            <a:off x="7380288" y="5805488"/>
            <a:ext cx="720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T</a:t>
            </a:r>
          </a:p>
        </p:txBody>
      </p:sp>
      <p:sp>
        <p:nvSpPr>
          <p:cNvPr id="36873" name="pole tekstowe 12"/>
          <p:cNvSpPr txBox="1">
            <a:spLocks noChangeArrowheads="1"/>
          </p:cNvSpPr>
          <p:nvPr/>
        </p:nvSpPr>
        <p:spPr bwMode="auto">
          <a:xfrm>
            <a:off x="3995738" y="2636838"/>
            <a:ext cx="194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b="1">
                <a:solidFill>
                  <a:srgbClr val="00B050"/>
                </a:solidFill>
              </a:rPr>
              <a:t>dochód</a:t>
            </a:r>
          </a:p>
        </p:txBody>
      </p:sp>
      <p:sp>
        <p:nvSpPr>
          <p:cNvPr id="36874" name="pole tekstowe 13"/>
          <p:cNvSpPr txBox="1">
            <a:spLocks noChangeArrowheads="1"/>
          </p:cNvSpPr>
          <p:nvPr/>
        </p:nvSpPr>
        <p:spPr bwMode="auto">
          <a:xfrm>
            <a:off x="7092950" y="3860800"/>
            <a:ext cx="172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b="1">
                <a:solidFill>
                  <a:srgbClr val="FF0000"/>
                </a:solidFill>
              </a:rPr>
              <a:t>konsumpcja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l-PL"/>
              <a:t>Stopa oszczędności wg wieku</a:t>
            </a:r>
            <a:br>
              <a:rPr lang="pl-PL"/>
            </a:br>
            <a:r>
              <a:rPr lang="pl-PL" sz="2400"/>
              <a:t>(USA, 1998)</a:t>
            </a:r>
          </a:p>
        </p:txBody>
      </p:sp>
      <p:graphicFrame>
        <p:nvGraphicFramePr>
          <p:cNvPr id="36899" name="Group 35"/>
          <p:cNvGraphicFramePr>
            <a:graphicFrameLocks noGrp="1"/>
          </p:cNvGraphicFramePr>
          <p:nvPr/>
        </p:nvGraphicFramePr>
        <p:xfrm>
          <a:off x="1524000" y="1676400"/>
          <a:ext cx="6096000" cy="4645026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Wiek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Oszczędności,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Poniżej 25 lat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-21,3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25-34 lat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9,7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35-44 lat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9,3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45-54 lat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14,8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55-64 lat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7,8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65-74 lat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-8,6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Powyżej 75 lat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-8,2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8712968" cy="762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pl-PL" dirty="0"/>
              <a:t>Funkcja konsumpcji w teorii cyklu życia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0" y="1066800"/>
            <a:ext cx="91440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dirty="0"/>
              <a:t>T – oczekiwany okres życia</a:t>
            </a:r>
          </a:p>
          <a:p>
            <a:pPr>
              <a:spcBef>
                <a:spcPct val="50000"/>
              </a:spcBef>
            </a:pPr>
            <a:r>
              <a:rPr lang="pl-PL" sz="2400" dirty="0"/>
              <a:t>W – zasób posiadanego bogactwa</a:t>
            </a:r>
          </a:p>
          <a:p>
            <a:pPr>
              <a:spcBef>
                <a:spcPct val="50000"/>
              </a:spcBef>
            </a:pPr>
            <a:r>
              <a:rPr lang="pl-PL" sz="2400" dirty="0"/>
              <a:t>Y – oczekiwany roczny dochód do przejścia na emeryturę</a:t>
            </a:r>
          </a:p>
          <a:p>
            <a:pPr>
              <a:spcBef>
                <a:spcPct val="50000"/>
              </a:spcBef>
            </a:pPr>
            <a:r>
              <a:rPr lang="pl-PL" sz="2400" dirty="0"/>
              <a:t>R – liczba lat do przejścia na emeryturę</a:t>
            </a:r>
          </a:p>
          <a:p>
            <a:pPr>
              <a:spcBef>
                <a:spcPct val="50000"/>
              </a:spcBef>
            </a:pPr>
            <a:r>
              <a:rPr lang="pl-PL" sz="2400" dirty="0"/>
              <a:t>Przy utrzymaniu konsumpcji na stałym poziomie jej roczna wielkość wyniesie:</a:t>
            </a:r>
          </a:p>
          <a:p>
            <a:pPr>
              <a:spcBef>
                <a:spcPct val="50000"/>
              </a:spcBef>
            </a:pPr>
            <a:r>
              <a:rPr lang="pl-PL" sz="2400" dirty="0"/>
              <a:t>C = (W + RY)/T</a:t>
            </a:r>
          </a:p>
          <a:p>
            <a:pPr>
              <a:spcBef>
                <a:spcPct val="50000"/>
              </a:spcBef>
            </a:pPr>
            <a:r>
              <a:rPr lang="pl-PL" sz="2400" dirty="0"/>
              <a:t>C = (1/T)W +(R/T)Y</a:t>
            </a:r>
          </a:p>
          <a:p>
            <a:pPr>
              <a:spcBef>
                <a:spcPct val="50000"/>
              </a:spcBef>
            </a:pPr>
            <a:r>
              <a:rPr lang="pl-PL" sz="2400" dirty="0"/>
              <a:t>a ogólnie:</a:t>
            </a:r>
          </a:p>
          <a:p>
            <a:pPr>
              <a:spcBef>
                <a:spcPct val="50000"/>
              </a:spcBef>
            </a:pPr>
            <a:r>
              <a:rPr lang="pl-PL" sz="2400" dirty="0"/>
              <a:t>C = </a:t>
            </a:r>
            <a:r>
              <a:rPr lang="pl-PL" sz="2400" dirty="0" err="1">
                <a:cs typeface="Times New Roman" pitchFamily="18" charset="0"/>
                <a:sym typeface="Symbol" pitchFamily="18" charset="2"/>
              </a:rPr>
              <a:t></a:t>
            </a:r>
            <a:r>
              <a:rPr lang="pl-PL" sz="2400" dirty="0" err="1"/>
              <a:t>W</a:t>
            </a:r>
            <a:r>
              <a:rPr lang="pl-PL" sz="2400" dirty="0"/>
              <a:t> + </a:t>
            </a:r>
            <a:r>
              <a:rPr lang="pl-PL" sz="2400" dirty="0" err="1">
                <a:cs typeface="Times New Roman" pitchFamily="18" charset="0"/>
              </a:rPr>
              <a:t>β</a:t>
            </a:r>
            <a:r>
              <a:rPr lang="pl-PL" sz="2400" dirty="0" err="1"/>
              <a:t>Y</a:t>
            </a:r>
            <a:endParaRPr lang="pl-P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pl-PL"/>
              <a:t>c.d.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990600" y="1219200"/>
            <a:ext cx="6934200" cy="4313238"/>
            <a:chOff x="624" y="768"/>
            <a:chExt cx="4368" cy="2717"/>
          </a:xfrm>
        </p:grpSpPr>
        <p:sp>
          <p:nvSpPr>
            <p:cNvPr id="34826" name="Line 11"/>
            <p:cNvSpPr>
              <a:spLocks noChangeShapeType="1"/>
            </p:cNvSpPr>
            <p:nvPr/>
          </p:nvSpPr>
          <p:spPr bwMode="auto">
            <a:xfrm flipV="1">
              <a:off x="2976" y="20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l-PL"/>
            </a:p>
          </p:txBody>
        </p:sp>
        <p:sp>
          <p:nvSpPr>
            <p:cNvPr id="34827" name="Line 4"/>
            <p:cNvSpPr>
              <a:spLocks noChangeShapeType="1"/>
            </p:cNvSpPr>
            <p:nvPr/>
          </p:nvSpPr>
          <p:spPr bwMode="auto">
            <a:xfrm flipV="1">
              <a:off x="1248" y="768"/>
              <a:ext cx="0" cy="2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pl-PL"/>
            </a:p>
          </p:txBody>
        </p:sp>
        <p:sp>
          <p:nvSpPr>
            <p:cNvPr id="34828" name="Line 5"/>
            <p:cNvSpPr>
              <a:spLocks noChangeShapeType="1"/>
            </p:cNvSpPr>
            <p:nvPr/>
          </p:nvSpPr>
          <p:spPr bwMode="auto">
            <a:xfrm>
              <a:off x="1248" y="3120"/>
              <a:ext cx="33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pl-PL"/>
            </a:p>
          </p:txBody>
        </p:sp>
        <p:sp>
          <p:nvSpPr>
            <p:cNvPr id="34829" name="Line 6"/>
            <p:cNvSpPr>
              <a:spLocks noChangeShapeType="1"/>
            </p:cNvSpPr>
            <p:nvPr/>
          </p:nvSpPr>
          <p:spPr bwMode="auto">
            <a:xfrm flipV="1">
              <a:off x="1248" y="1488"/>
              <a:ext cx="336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l-PL"/>
            </a:p>
          </p:txBody>
        </p:sp>
        <p:sp>
          <p:nvSpPr>
            <p:cNvPr id="34830" name="Text Box 7"/>
            <p:cNvSpPr txBox="1">
              <a:spLocks noChangeArrowheads="1"/>
            </p:cNvSpPr>
            <p:nvPr/>
          </p:nvSpPr>
          <p:spPr bwMode="auto">
            <a:xfrm>
              <a:off x="912" y="816"/>
              <a:ext cx="2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3200"/>
                <a:t>C</a:t>
              </a:r>
            </a:p>
          </p:txBody>
        </p:sp>
        <p:sp>
          <p:nvSpPr>
            <p:cNvPr id="34831" name="Text Box 8"/>
            <p:cNvSpPr txBox="1">
              <a:spLocks noChangeArrowheads="1"/>
            </p:cNvSpPr>
            <p:nvPr/>
          </p:nvSpPr>
          <p:spPr bwMode="auto">
            <a:xfrm>
              <a:off x="4656" y="3120"/>
              <a:ext cx="3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3200"/>
                <a:t>Y</a:t>
              </a:r>
            </a:p>
          </p:txBody>
        </p:sp>
        <p:sp>
          <p:nvSpPr>
            <p:cNvPr id="34832" name="Text Box 9"/>
            <p:cNvSpPr txBox="1">
              <a:spLocks noChangeArrowheads="1"/>
            </p:cNvSpPr>
            <p:nvPr/>
          </p:nvSpPr>
          <p:spPr bwMode="auto">
            <a:xfrm>
              <a:off x="624" y="2544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>
                  <a:cs typeface="Times New Roman" pitchFamily="18" charset="0"/>
                  <a:sym typeface="Symbol" pitchFamily="18" charset="2"/>
                </a:rPr>
                <a:t></a:t>
              </a:r>
              <a:r>
                <a:rPr lang="pl-PL" sz="2400"/>
                <a:t>W</a:t>
              </a:r>
              <a:r>
                <a:rPr lang="pl-PL" sz="2400" baseline="-25000"/>
                <a:t>1</a:t>
              </a:r>
            </a:p>
          </p:txBody>
        </p:sp>
        <p:sp>
          <p:nvSpPr>
            <p:cNvPr id="34833" name="Line 10"/>
            <p:cNvSpPr>
              <a:spLocks noChangeShapeType="1"/>
            </p:cNvSpPr>
            <p:nvPr/>
          </p:nvSpPr>
          <p:spPr bwMode="auto">
            <a:xfrm>
              <a:off x="2160" y="230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l-PL"/>
            </a:p>
          </p:txBody>
        </p:sp>
        <p:sp>
          <p:nvSpPr>
            <p:cNvPr id="34834" name="Text Box 13"/>
            <p:cNvSpPr txBox="1">
              <a:spLocks noChangeArrowheads="1"/>
            </p:cNvSpPr>
            <p:nvPr/>
          </p:nvSpPr>
          <p:spPr bwMode="auto">
            <a:xfrm>
              <a:off x="2352" y="244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/>
                <a:t>1</a:t>
              </a:r>
            </a:p>
          </p:txBody>
        </p:sp>
        <p:sp>
          <p:nvSpPr>
            <p:cNvPr id="34835" name="Text Box 14"/>
            <p:cNvSpPr txBox="1">
              <a:spLocks noChangeArrowheads="1"/>
            </p:cNvSpPr>
            <p:nvPr/>
          </p:nvSpPr>
          <p:spPr bwMode="auto">
            <a:xfrm>
              <a:off x="3024" y="196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>
                  <a:cs typeface="Times New Roman" pitchFamily="18" charset="0"/>
                </a:rPr>
                <a:t>β</a:t>
              </a:r>
            </a:p>
          </p:txBody>
        </p:sp>
      </p:grp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762000" y="5715000"/>
            <a:ext cx="731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3200"/>
              <a:t>APC = C/Y = </a:t>
            </a:r>
            <a:r>
              <a:rPr lang="pl-PL" sz="2400">
                <a:cs typeface="Times New Roman" pitchFamily="18" charset="0"/>
                <a:sym typeface="Symbol" pitchFamily="18" charset="2"/>
              </a:rPr>
              <a:t></a:t>
            </a:r>
            <a:r>
              <a:rPr lang="pl-PL" sz="2400"/>
              <a:t>(W/Y) + </a:t>
            </a:r>
            <a:r>
              <a:rPr lang="pl-PL" sz="2400">
                <a:cs typeface="Times New Roman" pitchFamily="18" charset="0"/>
              </a:rPr>
              <a:t>β</a:t>
            </a:r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V="1">
            <a:off x="1981200" y="1828800"/>
            <a:ext cx="487680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pl-PL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3048000" y="2209800"/>
            <a:ext cx="2819400" cy="1447800"/>
            <a:chOff x="1920" y="1392"/>
            <a:chExt cx="1776" cy="912"/>
          </a:xfrm>
        </p:grpSpPr>
        <p:sp>
          <p:nvSpPr>
            <p:cNvPr id="34824" name="Line 17"/>
            <p:cNvSpPr>
              <a:spLocks noChangeShapeType="1"/>
            </p:cNvSpPr>
            <p:nvPr/>
          </p:nvSpPr>
          <p:spPr bwMode="auto">
            <a:xfrm flipV="1">
              <a:off x="3696" y="1392"/>
              <a:ext cx="0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pl-PL"/>
            </a:p>
          </p:txBody>
        </p:sp>
        <p:sp>
          <p:nvSpPr>
            <p:cNvPr id="34825" name="Line 18"/>
            <p:cNvSpPr>
              <a:spLocks noChangeShapeType="1"/>
            </p:cNvSpPr>
            <p:nvPr/>
          </p:nvSpPr>
          <p:spPr bwMode="auto">
            <a:xfrm flipV="1">
              <a:off x="1920" y="1968"/>
              <a:ext cx="0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pl-PL"/>
            </a:p>
          </p:txBody>
        </p:sp>
      </p:grp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762000" y="32766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</a:t>
            </a:r>
            <a:r>
              <a:rPr lang="pl-PL" sz="2400">
                <a:solidFill>
                  <a:srgbClr val="FF0000"/>
                </a:solidFill>
              </a:rPr>
              <a:t>W</a:t>
            </a:r>
            <a:r>
              <a:rPr lang="pl-PL" sz="2400" baseline="-2500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21" name="Łącznik prosty 20"/>
          <p:cNvCxnSpPr>
            <a:stCxn id="34828" idx="0"/>
          </p:cNvCxnSpPr>
          <p:nvPr/>
        </p:nvCxnSpPr>
        <p:spPr>
          <a:xfrm rot="5400000" flipH="1" flipV="1">
            <a:off x="2336005" y="931055"/>
            <a:ext cx="3667140" cy="437675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6929454" y="242886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APC&gt;MPC</a:t>
            </a:r>
            <a:endParaRPr lang="pl-PL" dirty="0"/>
          </a:p>
        </p:txBody>
      </p:sp>
      <p:sp>
        <p:nvSpPr>
          <p:cNvPr id="23" name="pole tekstowe 22"/>
          <p:cNvSpPr txBox="1"/>
          <p:nvPr/>
        </p:nvSpPr>
        <p:spPr>
          <a:xfrm>
            <a:off x="6500826" y="107154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00B050"/>
                </a:solidFill>
              </a:rPr>
              <a:t>APC = MPC</a:t>
            </a:r>
            <a:endParaRPr lang="pl-PL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9" grpId="0" autoUpdateAnimBg="0"/>
      <p:bldP spid="21520" grpId="0" animBg="1"/>
      <p:bldP spid="2152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686800" cy="838200"/>
          </a:xfrm>
        </p:spPr>
        <p:txBody>
          <a:bodyPr/>
          <a:lstStyle/>
          <a:p>
            <a:pPr algn="ctr">
              <a:defRPr/>
            </a:pPr>
            <a:r>
              <a:rPr lang="pl-PL" dirty="0" smtClean="0"/>
              <a:t>Treść wykładu</a:t>
            </a:r>
            <a:endParaRPr lang="pl-PL" dirty="0"/>
          </a:p>
        </p:txBody>
      </p:sp>
      <p:sp>
        <p:nvSpPr>
          <p:cNvPr id="15363" name="Symbol zastępczy zawartości 2"/>
          <p:cNvSpPr>
            <a:spLocks noGrp="1"/>
          </p:cNvSpPr>
          <p:nvPr>
            <p:ph idx="1"/>
          </p:nvPr>
        </p:nvSpPr>
        <p:spPr>
          <a:xfrm>
            <a:off x="214282" y="1214422"/>
            <a:ext cx="8686800" cy="4525962"/>
          </a:xfrm>
        </p:spPr>
        <p:txBody>
          <a:bodyPr/>
          <a:lstStyle/>
          <a:p>
            <a:r>
              <a:rPr lang="pl-PL" b="1" dirty="0" smtClean="0"/>
              <a:t>Formuła PKB a model makroekonomiczny</a:t>
            </a:r>
          </a:p>
          <a:p>
            <a:r>
              <a:rPr lang="pl-PL" b="1" dirty="0" smtClean="0"/>
              <a:t>Struktura globalnego popytu</a:t>
            </a:r>
          </a:p>
          <a:p>
            <a:r>
              <a:rPr lang="pl-PL" b="1" dirty="0" smtClean="0"/>
              <a:t>Teorie konsumpcji</a:t>
            </a:r>
          </a:p>
          <a:p>
            <a:pPr>
              <a:buNone/>
            </a:pPr>
            <a:r>
              <a:rPr lang="pl-PL" b="1" dirty="0" smtClean="0"/>
              <a:t>	- keynesowska funkcja konsumpcji</a:t>
            </a:r>
          </a:p>
          <a:p>
            <a:pPr>
              <a:buNone/>
            </a:pPr>
            <a:r>
              <a:rPr lang="pl-PL" b="1" dirty="0" smtClean="0"/>
              <a:t>	- teoria cyklu życia</a:t>
            </a:r>
          </a:p>
          <a:p>
            <a:pPr>
              <a:buNone/>
            </a:pPr>
            <a:r>
              <a:rPr lang="pl-PL" b="1" dirty="0" smtClean="0"/>
              <a:t>	- teoria dochodów permanentnych</a:t>
            </a:r>
          </a:p>
          <a:p>
            <a:r>
              <a:rPr lang="pl-PL" b="1" dirty="0" smtClean="0"/>
              <a:t>Interpretacja i kategorie inwestycji</a:t>
            </a:r>
          </a:p>
          <a:p>
            <a:r>
              <a:rPr lang="pl-PL" b="1" dirty="0" smtClean="0"/>
              <a:t>Teoria inwestycji</a:t>
            </a:r>
          </a:p>
          <a:p>
            <a:endParaRPr lang="pl-PL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pl-PL" sz="2800" b="1"/>
              <a:t>Teoria dochodu permanetnego Friedmana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0" y="1125538"/>
            <a:ext cx="914400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pl-PL" sz="2400"/>
              <a:t>Podział faktycznych dochodów na dwie składowe: dochód permanentny Y</a:t>
            </a:r>
            <a:r>
              <a:rPr lang="pl-PL" sz="2400" baseline="30000"/>
              <a:t>P</a:t>
            </a:r>
            <a:r>
              <a:rPr lang="pl-PL" sz="2400"/>
              <a:t>, i dochód przejściowy Y</a:t>
            </a:r>
            <a:r>
              <a:rPr lang="pl-PL" sz="2400" baseline="30000"/>
              <a:t>T</a:t>
            </a:r>
            <a:r>
              <a:rPr lang="pl-PL" sz="2400"/>
              <a:t>. Nie są to wielkości obserwowalne, mogą być jedynie przedmiotem estymacji.</a:t>
            </a:r>
          </a:p>
          <a:p>
            <a:pPr marL="457200" indent="-457200">
              <a:spcBef>
                <a:spcPct val="50000"/>
              </a:spcBef>
            </a:pPr>
            <a:r>
              <a:rPr lang="pl-PL" sz="2400"/>
              <a:t>	Y</a:t>
            </a:r>
            <a:r>
              <a:rPr lang="pl-PL" sz="2400" baseline="-25000"/>
              <a:t>t</a:t>
            </a:r>
            <a:r>
              <a:rPr lang="pl-PL" sz="2400"/>
              <a:t> = Y</a:t>
            </a:r>
            <a:r>
              <a:rPr lang="pl-PL" sz="2400" baseline="-25000"/>
              <a:t>t</a:t>
            </a:r>
            <a:r>
              <a:rPr lang="pl-PL" sz="2400" baseline="30000"/>
              <a:t>P</a:t>
            </a:r>
            <a:r>
              <a:rPr lang="pl-PL" sz="2400"/>
              <a:t> + Y</a:t>
            </a:r>
            <a:r>
              <a:rPr lang="pl-PL" sz="2400" baseline="30000"/>
              <a:t>T</a:t>
            </a:r>
            <a:r>
              <a:rPr lang="pl-PL" sz="2400" baseline="-25000"/>
              <a:t>t</a:t>
            </a:r>
          </a:p>
        </p:txBody>
      </p:sp>
      <p:sp>
        <p:nvSpPr>
          <p:cNvPr id="40964" name="Text Box 6"/>
          <p:cNvSpPr txBox="1">
            <a:spLocks noChangeArrowheads="1"/>
          </p:cNvSpPr>
          <p:nvPr/>
        </p:nvSpPr>
        <p:spPr bwMode="auto">
          <a:xfrm>
            <a:off x="0" y="2924175"/>
            <a:ext cx="91440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/>
              <a:t>2. Konsumpcja, jak dochód jest suma konsumpcji permanentnej i przejściowej:		C</a:t>
            </a:r>
            <a:r>
              <a:rPr lang="pl-PL" sz="2400" baseline="-25000"/>
              <a:t>t</a:t>
            </a:r>
            <a:r>
              <a:rPr lang="pl-PL" sz="2400"/>
              <a:t> = C</a:t>
            </a:r>
            <a:r>
              <a:rPr lang="pl-PL" sz="2400" baseline="-25000"/>
              <a:t>t</a:t>
            </a:r>
            <a:r>
              <a:rPr lang="pl-PL" sz="2400" baseline="30000"/>
              <a:t>P</a:t>
            </a:r>
            <a:r>
              <a:rPr lang="pl-PL" sz="2400"/>
              <a:t> + C</a:t>
            </a:r>
            <a:r>
              <a:rPr lang="pl-PL" sz="2400" baseline="30000"/>
              <a:t>T</a:t>
            </a:r>
            <a:r>
              <a:rPr lang="pl-PL" sz="2400" baseline="-25000"/>
              <a:t>t</a:t>
            </a:r>
          </a:p>
        </p:txBody>
      </p:sp>
      <p:sp>
        <p:nvSpPr>
          <p:cNvPr id="40965" name="Text Box 7"/>
          <p:cNvSpPr txBox="1">
            <a:spLocks noChangeArrowheads="1"/>
          </p:cNvSpPr>
          <p:nvPr/>
        </p:nvSpPr>
        <p:spPr bwMode="auto">
          <a:xfrm>
            <a:off x="0" y="4005263"/>
            <a:ext cx="9144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dirty="0"/>
              <a:t>3. Konsumpcja permanentna jest funkcją dochodu permanentnego:	</a:t>
            </a:r>
            <a:r>
              <a:rPr lang="pl-PL" sz="2400" dirty="0" err="1"/>
              <a:t>C</a:t>
            </a:r>
            <a:r>
              <a:rPr lang="pl-PL" sz="2400" baseline="-25000" dirty="0" err="1"/>
              <a:t>t</a:t>
            </a:r>
            <a:r>
              <a:rPr lang="pl-PL" sz="2400" dirty="0"/>
              <a:t> = k </a:t>
            </a:r>
            <a:r>
              <a:rPr lang="pl-PL" sz="2400" dirty="0" err="1"/>
              <a:t>Y</a:t>
            </a:r>
            <a:r>
              <a:rPr lang="pl-PL" sz="2400" baseline="-25000" dirty="0" err="1"/>
              <a:t>t</a:t>
            </a:r>
            <a:r>
              <a:rPr lang="pl-PL" sz="2400" baseline="30000" dirty="0" err="1"/>
              <a:t>P</a:t>
            </a:r>
            <a:r>
              <a:rPr lang="pl-PL" sz="2400" baseline="30000" dirty="0"/>
              <a:t>	</a:t>
            </a:r>
          </a:p>
        </p:txBody>
      </p:sp>
      <p:sp>
        <p:nvSpPr>
          <p:cNvPr id="40966" name="Text Box 8"/>
          <p:cNvSpPr txBox="1">
            <a:spLocks noChangeArrowheads="1"/>
          </p:cNvSpPr>
          <p:nvPr/>
        </p:nvSpPr>
        <p:spPr bwMode="auto">
          <a:xfrm>
            <a:off x="0" y="5013325"/>
            <a:ext cx="9144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/>
              <a:t>4. Jednostki określają swój dochód permanentny na bazie minonych dochodów (ewentualnie także innych zmiennych)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pl-PL" sz="2800" b="1" dirty="0">
                <a:latin typeface="+mn-lt"/>
              </a:rPr>
              <a:t>Funkcja konsumpcji w świetle dochodów </a:t>
            </a:r>
            <a:r>
              <a:rPr lang="pl-PL" sz="2800" b="1" dirty="0" err="1">
                <a:latin typeface="+mn-lt"/>
              </a:rPr>
              <a:t>permanetnych</a:t>
            </a:r>
            <a:endParaRPr lang="pl-PL" sz="2800" b="1" dirty="0">
              <a:latin typeface="+mn-lt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0" y="1219200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dirty="0" err="1"/>
              <a:t>C</a:t>
            </a:r>
            <a:r>
              <a:rPr lang="pl-PL" sz="2400" baseline="-25000" dirty="0" err="1"/>
              <a:t>t</a:t>
            </a:r>
            <a:r>
              <a:rPr lang="pl-PL" sz="2400" dirty="0"/>
              <a:t> = a + </a:t>
            </a:r>
            <a:r>
              <a:rPr lang="pl-PL" sz="2400" dirty="0" err="1"/>
              <a:t>bY</a:t>
            </a:r>
            <a:r>
              <a:rPr lang="pl-PL" sz="2400" baseline="30000" dirty="0" err="1"/>
              <a:t>P</a:t>
            </a:r>
            <a:r>
              <a:rPr lang="pl-PL" sz="2400" dirty="0"/>
              <a:t> + </a:t>
            </a:r>
            <a:r>
              <a:rPr lang="pl-PL" sz="2400" dirty="0" err="1"/>
              <a:t>cY</a:t>
            </a:r>
            <a:r>
              <a:rPr lang="pl-PL" sz="2400" baseline="30000" dirty="0" err="1"/>
              <a:t>T</a:t>
            </a:r>
            <a:r>
              <a:rPr lang="pl-PL" sz="2400" baseline="-25000" dirty="0" err="1"/>
              <a:t>t</a:t>
            </a:r>
            <a:endParaRPr lang="pl-PL" sz="2400" dirty="0"/>
          </a:p>
          <a:p>
            <a:pPr>
              <a:spcBef>
                <a:spcPct val="50000"/>
              </a:spcBef>
            </a:pPr>
            <a:r>
              <a:rPr lang="pl-PL" sz="2400" dirty="0"/>
              <a:t>lub</a:t>
            </a:r>
          </a:p>
          <a:p>
            <a:pPr>
              <a:spcBef>
                <a:spcPct val="50000"/>
              </a:spcBef>
            </a:pPr>
            <a:r>
              <a:rPr lang="pl-PL" sz="2400" dirty="0" err="1"/>
              <a:t>C</a:t>
            </a:r>
            <a:r>
              <a:rPr lang="pl-PL" sz="2400" baseline="-25000" dirty="0" err="1"/>
              <a:t>t</a:t>
            </a:r>
            <a:r>
              <a:rPr lang="pl-PL" sz="2400" dirty="0"/>
              <a:t> = a + </a:t>
            </a:r>
            <a:r>
              <a:rPr lang="pl-PL" sz="2400" dirty="0" err="1"/>
              <a:t>bwY</a:t>
            </a:r>
            <a:r>
              <a:rPr lang="pl-PL" sz="2400" baseline="-25000" dirty="0" err="1"/>
              <a:t>t</a:t>
            </a:r>
            <a:r>
              <a:rPr lang="pl-PL" sz="2400" dirty="0"/>
              <a:t> + c(1-w)</a:t>
            </a:r>
            <a:r>
              <a:rPr lang="pl-PL" sz="2400" dirty="0" err="1"/>
              <a:t>Y</a:t>
            </a:r>
            <a:r>
              <a:rPr lang="pl-PL" sz="2400" baseline="-25000" dirty="0" err="1"/>
              <a:t>t</a:t>
            </a:r>
            <a:endParaRPr lang="pl-PL" sz="2400" dirty="0"/>
          </a:p>
          <a:p>
            <a:pPr>
              <a:spcBef>
                <a:spcPct val="50000"/>
              </a:spcBef>
            </a:pPr>
            <a:r>
              <a:rPr lang="pl-PL" sz="2400" dirty="0"/>
              <a:t>gdzie w określa część dochodów postrzeganą jako permanentna. Jeżeli zmiany dochodów są postrzegana jako permanentne (trwałe) w = 1, jeżeli jako całkowicie przejściowe w = 0. 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0" y="4429132"/>
            <a:ext cx="9144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dirty="0"/>
              <a:t>Przybliżona empiryczna postać empiryczna:</a:t>
            </a:r>
          </a:p>
          <a:p>
            <a:pPr>
              <a:spcBef>
                <a:spcPct val="50000"/>
              </a:spcBef>
            </a:pPr>
            <a:r>
              <a:rPr lang="pl-PL" sz="2400" dirty="0"/>
              <a:t>C = </a:t>
            </a:r>
            <a:r>
              <a:rPr lang="pl-PL" sz="2400" dirty="0" err="1">
                <a:cs typeface="Times New Roman" pitchFamily="18" charset="0"/>
                <a:sym typeface="Symbol" pitchFamily="18" charset="2"/>
              </a:rPr>
              <a:t></a:t>
            </a:r>
            <a:r>
              <a:rPr lang="pl-PL" sz="2400" dirty="0" err="1"/>
              <a:t>Y</a:t>
            </a:r>
            <a:r>
              <a:rPr lang="pl-PL" sz="2400" baseline="30000" dirty="0" err="1"/>
              <a:t>P</a:t>
            </a:r>
            <a:endParaRPr lang="pl-PL" sz="2400" dirty="0"/>
          </a:p>
          <a:p>
            <a:pPr>
              <a:spcBef>
                <a:spcPct val="50000"/>
              </a:spcBef>
            </a:pPr>
            <a:r>
              <a:rPr lang="pl-PL" sz="2400" dirty="0"/>
              <a:t>APC = C/Y = </a:t>
            </a:r>
            <a:r>
              <a:rPr lang="pl-PL" sz="2400" dirty="0" err="1">
                <a:cs typeface="Times New Roman" pitchFamily="18" charset="0"/>
                <a:sym typeface="Symbol" pitchFamily="18" charset="2"/>
              </a:rPr>
              <a:t></a:t>
            </a:r>
            <a:r>
              <a:rPr lang="pl-PL" sz="2400" dirty="0" err="1"/>
              <a:t>Y</a:t>
            </a:r>
            <a:r>
              <a:rPr lang="pl-PL" sz="2400" baseline="30000" dirty="0" err="1"/>
              <a:t>P</a:t>
            </a:r>
            <a:r>
              <a:rPr lang="pl-PL" sz="2400" dirty="0"/>
              <a:t>/Y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"/>
          <p:cNvGrpSpPr>
            <a:grpSpLocks/>
          </p:cNvGrpSpPr>
          <p:nvPr/>
        </p:nvGrpSpPr>
        <p:grpSpPr bwMode="auto">
          <a:xfrm>
            <a:off x="827584" y="1268760"/>
            <a:ext cx="8027989" cy="4824536"/>
            <a:chOff x="864" y="890"/>
            <a:chExt cx="5057" cy="2758"/>
          </a:xfrm>
        </p:grpSpPr>
        <p:sp>
          <p:nvSpPr>
            <p:cNvPr id="43018" name="Line 3"/>
            <p:cNvSpPr>
              <a:spLocks noChangeShapeType="1"/>
            </p:cNvSpPr>
            <p:nvPr/>
          </p:nvSpPr>
          <p:spPr bwMode="auto">
            <a:xfrm flipV="1">
              <a:off x="1200" y="912"/>
              <a:ext cx="0" cy="25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43019" name="Line 4"/>
            <p:cNvSpPr>
              <a:spLocks noChangeShapeType="1"/>
            </p:cNvSpPr>
            <p:nvPr/>
          </p:nvSpPr>
          <p:spPr bwMode="auto">
            <a:xfrm>
              <a:off x="1200" y="3504"/>
              <a:ext cx="36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43020" name="Line 5"/>
            <p:cNvSpPr>
              <a:spLocks noChangeShapeType="1"/>
            </p:cNvSpPr>
            <p:nvPr/>
          </p:nvSpPr>
          <p:spPr bwMode="auto">
            <a:xfrm flipV="1">
              <a:off x="1200" y="1248"/>
              <a:ext cx="2736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43021" name="Line 6"/>
            <p:cNvSpPr>
              <a:spLocks noChangeShapeType="1"/>
            </p:cNvSpPr>
            <p:nvPr/>
          </p:nvSpPr>
          <p:spPr bwMode="auto">
            <a:xfrm flipV="1">
              <a:off x="1200" y="1488"/>
              <a:ext cx="3216" cy="20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43022" name="Text Box 7"/>
            <p:cNvSpPr txBox="1">
              <a:spLocks noChangeArrowheads="1"/>
            </p:cNvSpPr>
            <p:nvPr/>
          </p:nvSpPr>
          <p:spPr bwMode="auto">
            <a:xfrm>
              <a:off x="3606" y="890"/>
              <a:ext cx="1866" cy="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l-PL" dirty="0"/>
                <a:t>MPC = </a:t>
              </a:r>
              <a:r>
                <a:rPr lang="pl-PL" dirty="0" smtClean="0"/>
                <a:t>APC</a:t>
              </a:r>
            </a:p>
            <a:p>
              <a:pPr algn="ctr">
                <a:spcBef>
                  <a:spcPct val="50000"/>
                </a:spcBef>
              </a:pPr>
              <a:r>
                <a:rPr lang="pl-PL" dirty="0" smtClean="0"/>
                <a:t>Efekt wzrostu dochodów permanentnych</a:t>
              </a:r>
              <a:endParaRPr lang="pl-PL" dirty="0"/>
            </a:p>
          </p:txBody>
        </p:sp>
        <p:sp>
          <p:nvSpPr>
            <p:cNvPr id="43023" name="Line 8"/>
            <p:cNvSpPr>
              <a:spLocks noChangeShapeType="1"/>
            </p:cNvSpPr>
            <p:nvPr/>
          </p:nvSpPr>
          <p:spPr bwMode="auto">
            <a:xfrm flipV="1">
              <a:off x="1296" y="3120"/>
              <a:ext cx="1008" cy="192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43024" name="Line 9"/>
            <p:cNvSpPr>
              <a:spLocks noChangeShapeType="1"/>
            </p:cNvSpPr>
            <p:nvPr/>
          </p:nvSpPr>
          <p:spPr bwMode="auto">
            <a:xfrm flipV="1">
              <a:off x="1728" y="2736"/>
              <a:ext cx="1008" cy="192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43025" name="Line 10"/>
            <p:cNvSpPr>
              <a:spLocks noChangeShapeType="1"/>
            </p:cNvSpPr>
            <p:nvPr/>
          </p:nvSpPr>
          <p:spPr bwMode="auto">
            <a:xfrm flipV="1">
              <a:off x="2544" y="2304"/>
              <a:ext cx="1008" cy="192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43026" name="Line 11"/>
            <p:cNvSpPr>
              <a:spLocks noChangeShapeType="1"/>
            </p:cNvSpPr>
            <p:nvPr/>
          </p:nvSpPr>
          <p:spPr bwMode="auto">
            <a:xfrm flipV="1">
              <a:off x="3216" y="1824"/>
              <a:ext cx="1008" cy="192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43027" name="Text Box 12"/>
            <p:cNvSpPr txBox="1">
              <a:spLocks noChangeArrowheads="1"/>
            </p:cNvSpPr>
            <p:nvPr/>
          </p:nvSpPr>
          <p:spPr bwMode="auto">
            <a:xfrm>
              <a:off x="2700" y="2750"/>
              <a:ext cx="3221" cy="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dirty="0">
                  <a:solidFill>
                    <a:srgbClr val="00B050"/>
                  </a:solidFill>
                </a:rPr>
                <a:t>MPC &lt; </a:t>
              </a:r>
              <a:r>
                <a:rPr lang="pl-PL" dirty="0" smtClean="0">
                  <a:solidFill>
                    <a:srgbClr val="00B050"/>
                  </a:solidFill>
                </a:rPr>
                <a:t>APC</a:t>
              </a:r>
            </a:p>
            <a:p>
              <a:pPr>
                <a:spcBef>
                  <a:spcPct val="50000"/>
                </a:spcBef>
              </a:pPr>
              <a:r>
                <a:rPr lang="pl-PL" dirty="0" smtClean="0">
                  <a:solidFill>
                    <a:srgbClr val="00B050"/>
                  </a:solidFill>
                </a:rPr>
                <a:t>Efekt przejściowego wzrostu dochodów, przy niezmienionym dochodzie permanentnym</a:t>
              </a:r>
              <a:endParaRPr lang="pl-PL" dirty="0">
                <a:solidFill>
                  <a:srgbClr val="00B050"/>
                </a:solidFill>
              </a:endParaRPr>
            </a:p>
          </p:txBody>
        </p:sp>
        <p:sp>
          <p:nvSpPr>
            <p:cNvPr id="43028" name="Text Box 13"/>
            <p:cNvSpPr txBox="1">
              <a:spLocks noChangeArrowheads="1"/>
            </p:cNvSpPr>
            <p:nvPr/>
          </p:nvSpPr>
          <p:spPr bwMode="auto">
            <a:xfrm>
              <a:off x="864" y="96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/>
                <a:t>C</a:t>
              </a:r>
            </a:p>
          </p:txBody>
        </p:sp>
        <p:sp>
          <p:nvSpPr>
            <p:cNvPr id="43029" name="Text Box 14"/>
            <p:cNvSpPr txBox="1">
              <a:spLocks noChangeArrowheads="1"/>
            </p:cNvSpPr>
            <p:nvPr/>
          </p:nvSpPr>
          <p:spPr bwMode="auto">
            <a:xfrm>
              <a:off x="4848" y="336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/>
                <a:t>Y</a:t>
              </a:r>
            </a:p>
          </p:txBody>
        </p:sp>
      </p:grpSp>
      <p:sp>
        <p:nvSpPr>
          <p:cNvPr id="43011" name="Line 15"/>
          <p:cNvSpPr>
            <a:spLocks noChangeShapeType="1"/>
          </p:cNvSpPr>
          <p:nvPr/>
        </p:nvSpPr>
        <p:spPr bwMode="auto">
          <a:xfrm flipV="1">
            <a:off x="1835696" y="5301208"/>
            <a:ext cx="121920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43012" name="Line 16"/>
          <p:cNvSpPr>
            <a:spLocks noChangeShapeType="1"/>
          </p:cNvSpPr>
          <p:nvPr/>
        </p:nvSpPr>
        <p:spPr bwMode="auto">
          <a:xfrm flipV="1">
            <a:off x="1763688" y="4797152"/>
            <a:ext cx="685800" cy="457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43013" name="Line 17"/>
          <p:cNvSpPr>
            <a:spLocks noChangeShapeType="1"/>
          </p:cNvSpPr>
          <p:nvPr/>
        </p:nvSpPr>
        <p:spPr bwMode="auto">
          <a:xfrm flipV="1">
            <a:off x="2411760" y="4653136"/>
            <a:ext cx="129540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43014" name="Line 18"/>
          <p:cNvSpPr>
            <a:spLocks noChangeShapeType="1"/>
          </p:cNvSpPr>
          <p:nvPr/>
        </p:nvSpPr>
        <p:spPr bwMode="auto">
          <a:xfrm flipV="1">
            <a:off x="2915816" y="4149080"/>
            <a:ext cx="45720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43015" name="Line 19"/>
          <p:cNvSpPr>
            <a:spLocks noChangeShapeType="1"/>
          </p:cNvSpPr>
          <p:nvPr/>
        </p:nvSpPr>
        <p:spPr bwMode="auto">
          <a:xfrm flipV="1">
            <a:off x="3563888" y="3861048"/>
            <a:ext cx="144780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43016" name="Line 20"/>
          <p:cNvSpPr>
            <a:spLocks noChangeShapeType="1"/>
          </p:cNvSpPr>
          <p:nvPr/>
        </p:nvSpPr>
        <p:spPr bwMode="auto">
          <a:xfrm flipV="1">
            <a:off x="3995936" y="3356992"/>
            <a:ext cx="504056" cy="37680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21" name="pole tekstowe 20"/>
          <p:cNvSpPr txBox="1"/>
          <p:nvPr/>
        </p:nvSpPr>
        <p:spPr>
          <a:xfrm>
            <a:off x="1042988" y="0"/>
            <a:ext cx="7705725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l-PL" sz="3200" dirty="0">
                <a:solidFill>
                  <a:srgbClr val="002060"/>
                </a:solidFill>
                <a:latin typeface="+mn-lt"/>
              </a:rPr>
              <a:t>Badania </a:t>
            </a:r>
            <a:r>
              <a:rPr lang="pl-PL" sz="3200" dirty="0" err="1">
                <a:solidFill>
                  <a:srgbClr val="002060"/>
                </a:solidFill>
                <a:latin typeface="+mn-lt"/>
              </a:rPr>
              <a:t>Kuznetza</a:t>
            </a:r>
            <a:r>
              <a:rPr lang="pl-PL" sz="3200" dirty="0">
                <a:solidFill>
                  <a:srgbClr val="002060"/>
                </a:solidFill>
                <a:latin typeface="+mn-lt"/>
              </a:rPr>
              <a:t> a teoria dochodów permanentnych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838200"/>
          </a:xfrm>
        </p:spPr>
        <p:txBody>
          <a:bodyPr/>
          <a:lstStyle/>
          <a:p>
            <a:pPr algn="ctr">
              <a:defRPr/>
            </a:pPr>
            <a:r>
              <a:rPr lang="pl-PL" b="1" dirty="0"/>
              <a:t>Konkluzja</a:t>
            </a: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0" y="1268413"/>
            <a:ext cx="9144000" cy="448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50938" indent="-1150938">
              <a:spcBef>
                <a:spcPct val="50000"/>
              </a:spcBef>
            </a:pPr>
            <a:r>
              <a:rPr lang="pl-PL" sz="3200"/>
              <a:t>Dawna postać funkcji konsumpcji:</a:t>
            </a:r>
          </a:p>
          <a:p>
            <a:pPr marL="1150938" indent="-1150938">
              <a:spcBef>
                <a:spcPct val="50000"/>
              </a:spcBef>
            </a:pPr>
            <a:r>
              <a:rPr lang="pl-PL" sz="3200"/>
              <a:t>C = C(bieżący dochód)</a:t>
            </a:r>
          </a:p>
          <a:p>
            <a:pPr marL="1150938" indent="-1150938">
              <a:spcBef>
                <a:spcPct val="50000"/>
              </a:spcBef>
            </a:pPr>
            <a:endParaRPr lang="pl-PL" sz="3200"/>
          </a:p>
          <a:p>
            <a:pPr marL="1150938" indent="-1150938">
              <a:spcBef>
                <a:spcPct val="50000"/>
              </a:spcBef>
            </a:pPr>
            <a:r>
              <a:rPr lang="pl-PL" sz="3200"/>
              <a:t>Funkcja konsumpcji oparta na nowszych badaniach:</a:t>
            </a:r>
          </a:p>
          <a:p>
            <a:pPr marL="1150938" indent="-1150938">
              <a:spcBef>
                <a:spcPct val="50000"/>
              </a:spcBef>
            </a:pPr>
            <a:r>
              <a:rPr lang="pl-PL" sz="3200"/>
              <a:t>C = C(bieżący dochód, majątek, oczekiwany przyszły dochód, stopy procentowe)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28688" y="0"/>
            <a:ext cx="7772400" cy="914400"/>
          </a:xfrm>
        </p:spPr>
        <p:txBody>
          <a:bodyPr/>
          <a:lstStyle/>
          <a:p>
            <a:pPr algn="ctr">
              <a:defRPr/>
            </a:pPr>
            <a:r>
              <a:rPr lang="pl-PL" sz="3200" dirty="0" smtClean="0"/>
              <a:t>Inwestycje</a:t>
            </a:r>
            <a:endParaRPr lang="pl-PL" sz="3200" dirty="0"/>
          </a:p>
        </p:txBody>
      </p:sp>
      <p:sp>
        <p:nvSpPr>
          <p:cNvPr id="14339" name="Symbol zastępczy zawartości 2"/>
          <p:cNvSpPr>
            <a:spLocks noGrp="1"/>
          </p:cNvSpPr>
          <p:nvPr>
            <p:ph idx="1"/>
          </p:nvPr>
        </p:nvSpPr>
        <p:spPr>
          <a:xfrm>
            <a:off x="0" y="1124744"/>
            <a:ext cx="8786812" cy="4572000"/>
          </a:xfrm>
        </p:spPr>
        <p:txBody>
          <a:bodyPr/>
          <a:lstStyle/>
          <a:p>
            <a:r>
              <a:rPr lang="pl-PL" dirty="0" smtClean="0"/>
              <a:t>Inwestycje: wydatki na nowe dobra kapitałowe oraz powiększenie zapasów w przedsiębiorstwach:</a:t>
            </a:r>
          </a:p>
          <a:p>
            <a:pPr>
              <a:buNone/>
            </a:pPr>
            <a:r>
              <a:rPr lang="pl-PL" dirty="0" smtClean="0"/>
              <a:t> - Nakłady brutto na środki trwałe (przedsiębiorstw, inwestycje mieszkaniowe)</a:t>
            </a:r>
          </a:p>
          <a:p>
            <a:pPr>
              <a:buNone/>
            </a:pPr>
            <a:r>
              <a:rPr lang="pl-PL" dirty="0" smtClean="0"/>
              <a:t> - Zmiana stanu zapasów</a:t>
            </a:r>
          </a:p>
          <a:p>
            <a:pPr>
              <a:buNone/>
            </a:pPr>
            <a:endParaRPr lang="pl-PL" dirty="0" smtClean="0"/>
          </a:p>
          <a:p>
            <a:r>
              <a:rPr lang="pl-PL" dirty="0" smtClean="0"/>
              <a:t>Inwestycje netto: inwestycje brutto pomniejszone </a:t>
            </a:r>
            <a:r>
              <a:rPr lang="pl-PL" smtClean="0"/>
              <a:t>o amortyzację.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pl-PL" sz="3200" smtClean="0"/>
              <a:t>Pojęcia statystyczne - Akumulacja </a:t>
            </a:r>
            <a:r>
              <a:rPr lang="pl-PL" sz="3200" dirty="0" smtClean="0"/>
              <a:t>brutto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052736"/>
            <a:ext cx="8686800" cy="4525962"/>
          </a:xfrm>
        </p:spPr>
        <p:txBody>
          <a:bodyPr/>
          <a:lstStyle/>
          <a:p>
            <a:r>
              <a:rPr lang="pl-PL" sz="2000" dirty="0" smtClean="0"/>
              <a:t>A. brutto : przyrost majątku narodowego. Obejmuje nakłady brutto w środki trwałe, przyrost rzeczowych środków obrotowych i saldo aktywów o wyjątkowej wartości</a:t>
            </a:r>
          </a:p>
          <a:p>
            <a:pPr marL="514350" indent="-514350">
              <a:buNone/>
            </a:pPr>
            <a:r>
              <a:rPr lang="pl-PL" sz="2000" dirty="0" smtClean="0"/>
              <a:t>1. Nakłady brutto w środki trwałe:</a:t>
            </a:r>
          </a:p>
          <a:p>
            <a:pPr marL="514350" indent="-514350">
              <a:buNone/>
            </a:pPr>
            <a:r>
              <a:rPr lang="pl-PL" sz="2000" dirty="0" smtClean="0"/>
              <a:t>	-  rzeczowe środki trwałe (nakłady na nabycie maszyn i urządzeń, nakłady na wytworzenie środków trwałych na własne potrzeby, nakłady na środki trwałe w budowie ich ulepszenie, </a:t>
            </a:r>
            <a:r>
              <a:rPr lang="pl-PL" sz="2000" dirty="0" err="1" smtClean="0"/>
              <a:t>wartośc</a:t>
            </a:r>
            <a:r>
              <a:rPr lang="pl-PL" sz="2000" dirty="0" smtClean="0"/>
              <a:t> remontów oraz szacunek wielkości szarej strefy))</a:t>
            </a:r>
          </a:p>
          <a:p>
            <a:pPr marL="514350" indent="-514350">
              <a:buNone/>
            </a:pPr>
            <a:r>
              <a:rPr lang="pl-PL" sz="2000" dirty="0" smtClean="0"/>
              <a:t>	- przyrost wartości niematerialnych i prawnych (m.in. koszt nabycia praw majątkowych, wartość firmy)</a:t>
            </a:r>
          </a:p>
          <a:p>
            <a:pPr marL="514350" indent="-514350">
              <a:buNone/>
            </a:pPr>
            <a:r>
              <a:rPr lang="pl-PL" sz="2000" dirty="0" smtClean="0"/>
              <a:t>2. Przyrost rzeczowych środków obrotowych (m.in..przyrost zapasów materiałów, surowców, półfabrykatów obcej produkcji, produktów gotowych, produkcji niezakończonej)</a:t>
            </a:r>
          </a:p>
          <a:p>
            <a:pPr marL="514350" indent="-514350">
              <a:buNone/>
            </a:pPr>
            <a:r>
              <a:rPr lang="pl-PL" sz="2000" dirty="0" smtClean="0"/>
              <a:t>3. Przyrost aktywów o wyjątkowej wartości (m.in. przyrost wartości wyrobów artystycznych, antyków, wyrobów jubilerskich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686800" cy="838200"/>
          </a:xfrm>
        </p:spPr>
        <p:txBody>
          <a:bodyPr/>
          <a:lstStyle/>
          <a:p>
            <a:pPr algn="ctr"/>
            <a:r>
              <a:rPr lang="pl-PL" dirty="0" smtClean="0"/>
              <a:t>Udział inwestycji w PKB (%)</a:t>
            </a:r>
            <a:endParaRPr lang="pl-PL" dirty="0"/>
          </a:p>
        </p:txBody>
      </p:sp>
      <p:graphicFrame>
        <p:nvGraphicFramePr>
          <p:cNvPr id="4" name="Wykres 3"/>
          <p:cNvGraphicFramePr/>
          <p:nvPr/>
        </p:nvGraphicFramePr>
        <p:xfrm>
          <a:off x="683568" y="1556792"/>
          <a:ext cx="7920880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683568" y="56612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Źródło: </a:t>
            </a:r>
            <a:r>
              <a:rPr lang="pl-PL" dirty="0" err="1" smtClean="0"/>
              <a:t>World</a:t>
            </a:r>
            <a:r>
              <a:rPr lang="pl-PL" dirty="0" smtClean="0"/>
              <a:t> Bank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841248"/>
          </a:xfrm>
        </p:spPr>
        <p:txBody>
          <a:bodyPr/>
          <a:lstStyle/>
          <a:p>
            <a:pPr algn="ctr"/>
            <a:r>
              <a:rPr lang="pl-PL" dirty="0" smtClean="0"/>
              <a:t>Zmiany PKB (rok poprzedni=100)</a:t>
            </a:r>
            <a:endParaRPr lang="pl-PL" dirty="0"/>
          </a:p>
        </p:txBody>
      </p:sp>
      <p:graphicFrame>
        <p:nvGraphicFramePr>
          <p:cNvPr id="3" name="Wykres 2"/>
          <p:cNvGraphicFramePr/>
          <p:nvPr/>
        </p:nvGraphicFramePr>
        <p:xfrm>
          <a:off x="899592" y="1340768"/>
          <a:ext cx="7776864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pl-PL" dirty="0" smtClean="0"/>
              <a:t>Dlaczego zainteresowanie inwestycjami?</a:t>
            </a:r>
            <a:endParaRPr lang="pl-PL" dirty="0"/>
          </a:p>
        </p:txBody>
      </p:sp>
      <p:sp>
        <p:nvSpPr>
          <p:cNvPr id="2048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Inwestycje to znacząca i o dużej zmienności składowa globalnego popytu</a:t>
            </a:r>
          </a:p>
          <a:p>
            <a:r>
              <a:rPr lang="pl-PL" dirty="0" smtClean="0"/>
              <a:t>W modelach krótkookresowych inwestycje jako składowa popytu i jego wahań </a:t>
            </a:r>
          </a:p>
          <a:p>
            <a:r>
              <a:rPr lang="pl-PL" dirty="0" smtClean="0"/>
              <a:t>W modelach długookresowych inwestycje jako przyczyna zmian zasobu  kapitału i technologii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1563" y="0"/>
            <a:ext cx="7772400" cy="914400"/>
          </a:xfrm>
        </p:spPr>
        <p:txBody>
          <a:bodyPr/>
          <a:lstStyle/>
          <a:p>
            <a:pPr algn="ctr">
              <a:defRPr/>
            </a:pPr>
            <a:r>
              <a:rPr lang="pl-PL" sz="3200" dirty="0" smtClean="0"/>
              <a:t>Pożądany zasób kapitału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1520" y="1124744"/>
            <a:ext cx="8568952" cy="4572000"/>
          </a:xfrm>
        </p:spPr>
        <p:txBody>
          <a:bodyPr/>
          <a:lstStyle/>
          <a:p>
            <a:pPr>
              <a:defRPr/>
            </a:pPr>
            <a:r>
              <a:rPr lang="pl-PL" sz="2400" dirty="0" smtClean="0"/>
              <a:t>Inwestycje oznaczają dążenie do osiągnięcia pożądanego zasobu kapitału w gospodarce.</a:t>
            </a:r>
          </a:p>
          <a:p>
            <a:pPr>
              <a:defRPr/>
            </a:pPr>
            <a:r>
              <a:rPr lang="pl-PL" sz="2400" dirty="0" smtClean="0"/>
              <a:t>Optimum:</a:t>
            </a:r>
          </a:p>
          <a:p>
            <a:pPr>
              <a:buNone/>
              <a:defRPr/>
            </a:pPr>
            <a:r>
              <a:rPr lang="pl-PL" sz="2400" dirty="0" smtClean="0"/>
              <a:t>	 koszt krańcowy kapitału = krańcowy efekt kapitału</a:t>
            </a:r>
          </a:p>
          <a:p>
            <a:pPr>
              <a:defRPr/>
            </a:pPr>
            <a:r>
              <a:rPr lang="pl-PL" sz="2400" dirty="0" smtClean="0"/>
              <a:t>Koszt kapitału:</a:t>
            </a:r>
          </a:p>
          <a:p>
            <a:pPr>
              <a:buFont typeface="Wingdings" pitchFamily="2" charset="2"/>
              <a:buNone/>
              <a:defRPr/>
            </a:pPr>
            <a:r>
              <a:rPr lang="pl-PL" sz="2400" dirty="0" smtClean="0"/>
              <a:t>	</a:t>
            </a:r>
            <a:r>
              <a:rPr lang="pl-PL" sz="2400" dirty="0" err="1" smtClean="0"/>
              <a:t>c</a:t>
            </a:r>
            <a:r>
              <a:rPr lang="pl-PL" sz="2400" baseline="-25000" dirty="0" err="1" smtClean="0"/>
              <a:t>k</a:t>
            </a:r>
            <a:r>
              <a:rPr lang="pl-PL" sz="2400" dirty="0" smtClean="0"/>
              <a:t> = d </a:t>
            </a:r>
            <a:r>
              <a:rPr lang="pl-PL" sz="2400" dirty="0" smtClean="0">
                <a:sym typeface="Symbol"/>
              </a:rPr>
              <a:t></a:t>
            </a:r>
            <a:r>
              <a:rPr lang="pl-PL" sz="2400" dirty="0" smtClean="0"/>
              <a:t> </a:t>
            </a:r>
            <a:r>
              <a:rPr lang="pl-PL" sz="2400" dirty="0" err="1" smtClean="0"/>
              <a:t>p</a:t>
            </a:r>
            <a:r>
              <a:rPr lang="pl-PL" sz="2400" baseline="-25000" dirty="0" err="1" smtClean="0"/>
              <a:t>k</a:t>
            </a:r>
            <a:r>
              <a:rPr lang="pl-PL" sz="2400" dirty="0" smtClean="0"/>
              <a:t> + </a:t>
            </a:r>
            <a:r>
              <a:rPr lang="pl-PL" sz="2400" dirty="0" err="1" smtClean="0"/>
              <a:t>r</a:t>
            </a:r>
            <a:r>
              <a:rPr lang="pl-PL" sz="2400" dirty="0" smtClean="0"/>
              <a:t> </a:t>
            </a:r>
            <a:r>
              <a:rPr lang="pl-PL" sz="2400" dirty="0" smtClean="0">
                <a:sym typeface="Symbol"/>
              </a:rPr>
              <a:t></a:t>
            </a:r>
            <a:r>
              <a:rPr lang="pl-PL" sz="2400" dirty="0" smtClean="0"/>
              <a:t> </a:t>
            </a:r>
            <a:r>
              <a:rPr lang="pl-PL" sz="2400" dirty="0" err="1" smtClean="0"/>
              <a:t>p</a:t>
            </a:r>
            <a:r>
              <a:rPr lang="pl-PL" sz="2400" baseline="-25000" dirty="0" err="1" smtClean="0"/>
              <a:t>k</a:t>
            </a:r>
            <a:r>
              <a:rPr lang="pl-PL" sz="2400" dirty="0" smtClean="0"/>
              <a:t> </a:t>
            </a:r>
          </a:p>
          <a:p>
            <a:pPr indent="39688">
              <a:buFont typeface="Wingdings" pitchFamily="2" charset="2"/>
              <a:buNone/>
              <a:defRPr/>
            </a:pPr>
            <a:r>
              <a:rPr lang="pl-PL" sz="2400" dirty="0" smtClean="0"/>
              <a:t>d – stopa amortyzacji (zużycia kapitału)</a:t>
            </a:r>
          </a:p>
          <a:p>
            <a:pPr indent="39688">
              <a:buFont typeface="Wingdings" pitchFamily="2" charset="2"/>
              <a:buNone/>
              <a:defRPr/>
            </a:pPr>
            <a:r>
              <a:rPr lang="pl-PL" sz="2400" dirty="0" smtClean="0"/>
              <a:t>r – realna stopa procentowa (alternatywny koszt kapitału)</a:t>
            </a:r>
          </a:p>
          <a:p>
            <a:pPr indent="39688">
              <a:buFont typeface="Wingdings" pitchFamily="2" charset="2"/>
              <a:buNone/>
              <a:defRPr/>
            </a:pPr>
            <a:r>
              <a:rPr lang="pl-PL" sz="2400" dirty="0" err="1" smtClean="0"/>
              <a:t>p</a:t>
            </a:r>
            <a:r>
              <a:rPr lang="pl-PL" sz="2400" baseline="-25000" dirty="0" err="1" smtClean="0"/>
              <a:t>k</a:t>
            </a:r>
            <a:r>
              <a:rPr lang="pl-PL" sz="2400" dirty="0" smtClean="0"/>
              <a:t> – cena jednostkowa kapitału</a:t>
            </a:r>
          </a:p>
          <a:p>
            <a:pPr indent="-411163">
              <a:buFont typeface="Wingdings" pitchFamily="2" charset="2"/>
              <a:buNone/>
              <a:defRPr/>
            </a:pPr>
            <a:endParaRPr lang="pl-PL" sz="2400" dirty="0" smtClean="0"/>
          </a:p>
          <a:p>
            <a:pPr indent="-411163">
              <a:defRPr/>
            </a:pPr>
            <a:r>
              <a:rPr lang="pl-PL" sz="2400" dirty="0" smtClean="0"/>
              <a:t>Efekty jednostkowe kapitału: MPK</a:t>
            </a:r>
          </a:p>
          <a:p>
            <a:pPr indent="-411163">
              <a:buFont typeface="Wingdings" pitchFamily="2" charset="2"/>
              <a:buNone/>
              <a:defRPr/>
            </a:pPr>
            <a:r>
              <a:rPr lang="pl-PL" sz="2400" dirty="0" smtClean="0"/>
              <a:t>	Oczekiwany krańcowy produkt kapitału: </a:t>
            </a:r>
            <a:r>
              <a:rPr lang="pl-PL" sz="2400" dirty="0" err="1" smtClean="0"/>
              <a:t>MPK</a:t>
            </a:r>
            <a:r>
              <a:rPr lang="pl-PL" sz="2400" baseline="30000" dirty="0" err="1" smtClean="0"/>
              <a:t>e</a:t>
            </a:r>
            <a:endParaRPr lang="pl-P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smtClean="0"/>
              <a:t>Czy formuła PKB to model makroekonomiczny?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PKB od strony wydatkowej:</a:t>
            </a:r>
          </a:p>
          <a:p>
            <a:pPr lvl="1">
              <a:buNone/>
            </a:pPr>
            <a:r>
              <a:rPr lang="pl-PL" dirty="0" smtClean="0"/>
              <a:t>Y = C + I + G + (Ex – Im)</a:t>
            </a:r>
          </a:p>
          <a:p>
            <a:pPr lvl="1">
              <a:buNone/>
            </a:pPr>
            <a:endParaRPr lang="pl-PL" dirty="0" smtClean="0"/>
          </a:p>
          <a:p>
            <a:pPr lvl="1">
              <a:buNone/>
            </a:pPr>
            <a:r>
              <a:rPr lang="pl-PL" dirty="0" smtClean="0"/>
              <a:t>To nie zależność funkcyjna, lecz sumowanie składowych!</a:t>
            </a:r>
          </a:p>
          <a:p>
            <a:pPr lvl="1">
              <a:buNone/>
            </a:pPr>
            <a:endParaRPr lang="pl-PL" dirty="0" smtClean="0"/>
          </a:p>
          <a:p>
            <a:pPr lvl="1">
              <a:buNone/>
            </a:pPr>
            <a:r>
              <a:rPr lang="pl-PL" dirty="0" smtClean="0"/>
              <a:t>Formuła PKB nie jest modelem ekonomicznym.</a:t>
            </a:r>
          </a:p>
          <a:p>
            <a:pPr lvl="1"/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pl-PL" sz="3200" b="1"/>
              <a:t>Wyznaczenie ceny kapitału</a:t>
            </a:r>
          </a:p>
        </p:txBody>
      </p:sp>
      <p:sp>
        <p:nvSpPr>
          <p:cNvPr id="17411" name="Line 4"/>
          <p:cNvSpPr>
            <a:spLocks noChangeShapeType="1"/>
          </p:cNvSpPr>
          <p:nvPr/>
        </p:nvSpPr>
        <p:spPr bwMode="auto">
          <a:xfrm flipV="1">
            <a:off x="1905000" y="1447800"/>
            <a:ext cx="0" cy="388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pl-PL"/>
          </a:p>
        </p:txBody>
      </p:sp>
      <p:sp>
        <p:nvSpPr>
          <p:cNvPr id="17412" name="Line 5"/>
          <p:cNvSpPr>
            <a:spLocks noChangeShapeType="1"/>
          </p:cNvSpPr>
          <p:nvPr/>
        </p:nvSpPr>
        <p:spPr bwMode="auto">
          <a:xfrm>
            <a:off x="1905000" y="5334000"/>
            <a:ext cx="441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pl-PL"/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6477000" y="5410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/>
              <a:t>K</a:t>
            </a:r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785813" y="1371600"/>
            <a:ext cx="966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/>
              <a:t>R/P</a:t>
            </a:r>
          </a:p>
        </p:txBody>
      </p:sp>
      <p:sp>
        <p:nvSpPr>
          <p:cNvPr id="17415" name="Line 8"/>
          <p:cNvSpPr>
            <a:spLocks noChangeShapeType="1"/>
          </p:cNvSpPr>
          <p:nvPr/>
        </p:nvSpPr>
        <p:spPr bwMode="auto">
          <a:xfrm>
            <a:off x="4038600" y="1676400"/>
            <a:ext cx="0" cy="3657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pl-PL"/>
          </a:p>
        </p:txBody>
      </p:sp>
      <p:sp>
        <p:nvSpPr>
          <p:cNvPr id="17416" name="Freeform 10"/>
          <p:cNvSpPr>
            <a:spLocks/>
          </p:cNvSpPr>
          <p:nvPr/>
        </p:nvSpPr>
        <p:spPr bwMode="auto">
          <a:xfrm>
            <a:off x="2286000" y="1828800"/>
            <a:ext cx="4038600" cy="2971800"/>
          </a:xfrm>
          <a:custGeom>
            <a:avLst/>
            <a:gdLst>
              <a:gd name="T0" fmla="*/ 0 w 2544"/>
              <a:gd name="T1" fmla="*/ 0 h 1872"/>
              <a:gd name="T2" fmla="*/ 2147483647 w 2544"/>
              <a:gd name="T3" fmla="*/ 2147483647 h 1872"/>
              <a:gd name="T4" fmla="*/ 2147483647 w 2544"/>
              <a:gd name="T5" fmla="*/ 2147483647 h 1872"/>
              <a:gd name="T6" fmla="*/ 0 60000 65536"/>
              <a:gd name="T7" fmla="*/ 0 60000 65536"/>
              <a:gd name="T8" fmla="*/ 0 60000 65536"/>
              <a:gd name="T9" fmla="*/ 0 w 2544"/>
              <a:gd name="T10" fmla="*/ 0 h 1872"/>
              <a:gd name="T11" fmla="*/ 2544 w 2544"/>
              <a:gd name="T12" fmla="*/ 1872 h 18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4" h="1872">
                <a:moveTo>
                  <a:pt x="0" y="0"/>
                </a:moveTo>
                <a:cubicBezTo>
                  <a:pt x="148" y="516"/>
                  <a:pt x="296" y="1032"/>
                  <a:pt x="720" y="1344"/>
                </a:cubicBezTo>
                <a:cubicBezTo>
                  <a:pt x="1144" y="1656"/>
                  <a:pt x="1844" y="1764"/>
                  <a:pt x="2544" y="187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l-PL"/>
          </a:p>
        </p:txBody>
      </p:sp>
      <p:sp>
        <p:nvSpPr>
          <p:cNvPr id="17417" name="Text Box 11"/>
          <p:cNvSpPr txBox="1">
            <a:spLocks noChangeArrowheads="1"/>
          </p:cNvSpPr>
          <p:nvPr/>
        </p:nvSpPr>
        <p:spPr bwMode="auto">
          <a:xfrm>
            <a:off x="4038600" y="1143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17418" name="Text Box 12"/>
          <p:cNvSpPr txBox="1">
            <a:spLocks noChangeArrowheads="1"/>
          </p:cNvSpPr>
          <p:nvPr/>
        </p:nvSpPr>
        <p:spPr bwMode="auto">
          <a:xfrm>
            <a:off x="6400800" y="4419600"/>
            <a:ext cx="121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/>
              <a:t>D (MPK)</a:t>
            </a:r>
          </a:p>
        </p:txBody>
      </p:sp>
      <p:sp>
        <p:nvSpPr>
          <p:cNvPr id="17419" name="Line 13"/>
          <p:cNvSpPr>
            <a:spLocks noChangeShapeType="1"/>
          </p:cNvSpPr>
          <p:nvPr/>
        </p:nvSpPr>
        <p:spPr bwMode="auto">
          <a:xfrm flipH="1">
            <a:off x="1905000" y="4267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00125" y="0"/>
            <a:ext cx="7772400" cy="914400"/>
          </a:xfrm>
        </p:spPr>
        <p:txBody>
          <a:bodyPr/>
          <a:lstStyle/>
          <a:p>
            <a:pPr algn="ctr">
              <a:defRPr/>
            </a:pPr>
            <a:r>
              <a:rPr lang="pl-PL" sz="3200" dirty="0" smtClean="0"/>
              <a:t>Pożądany zasób kapitału</a:t>
            </a:r>
            <a:endParaRPr lang="pl-PL" sz="3200" dirty="0"/>
          </a:p>
        </p:txBody>
      </p:sp>
      <p:grpSp>
        <p:nvGrpSpPr>
          <p:cNvPr id="3" name="Grupa 16"/>
          <p:cNvGrpSpPr>
            <a:grpSpLocks/>
          </p:cNvGrpSpPr>
          <p:nvPr/>
        </p:nvGrpSpPr>
        <p:grpSpPr bwMode="auto">
          <a:xfrm>
            <a:off x="1357313" y="1357313"/>
            <a:ext cx="7143750" cy="4441825"/>
            <a:chOff x="1357290" y="1357298"/>
            <a:chExt cx="7143800" cy="4441298"/>
          </a:xfrm>
        </p:grpSpPr>
        <p:cxnSp>
          <p:nvCxnSpPr>
            <p:cNvPr id="4" name="Łącznik prosty ze strzałką 3"/>
            <p:cNvCxnSpPr/>
            <p:nvPr/>
          </p:nvCxnSpPr>
          <p:spPr>
            <a:xfrm rot="5400000" flipH="1" flipV="1">
              <a:off x="143096" y="3357309"/>
              <a:ext cx="4000025" cy="317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Łącznik prosty ze strzałką 5"/>
            <p:cNvCxnSpPr/>
            <p:nvPr/>
          </p:nvCxnSpPr>
          <p:spPr>
            <a:xfrm>
              <a:off x="2143107" y="5357323"/>
              <a:ext cx="5286412" cy="15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38" name="pole tekstowe 6"/>
            <p:cNvSpPr txBox="1">
              <a:spLocks noChangeArrowheads="1"/>
            </p:cNvSpPr>
            <p:nvPr/>
          </p:nvSpPr>
          <p:spPr bwMode="auto">
            <a:xfrm>
              <a:off x="1357290" y="1357298"/>
              <a:ext cx="150019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l-PL"/>
                <a:t>C</a:t>
              </a:r>
              <a:r>
                <a:rPr lang="pl-PL" baseline="-25000"/>
                <a:t>k</a:t>
              </a:r>
              <a:endParaRPr lang="pl-PL"/>
            </a:p>
            <a:p>
              <a:r>
                <a:rPr lang="pl-PL"/>
                <a:t>MPK</a:t>
              </a:r>
              <a:r>
                <a:rPr lang="pl-PL" baseline="30000"/>
                <a:t>f</a:t>
              </a:r>
              <a:endParaRPr lang="pl-PL"/>
            </a:p>
          </p:txBody>
        </p:sp>
        <p:sp>
          <p:nvSpPr>
            <p:cNvPr id="18439" name="pole tekstowe 7"/>
            <p:cNvSpPr txBox="1">
              <a:spLocks noChangeArrowheads="1"/>
            </p:cNvSpPr>
            <p:nvPr/>
          </p:nvSpPr>
          <p:spPr bwMode="auto">
            <a:xfrm>
              <a:off x="7429520" y="5429264"/>
              <a:ext cx="5715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l-PL"/>
                <a:t>K</a:t>
              </a:r>
            </a:p>
          </p:txBody>
        </p:sp>
        <p:cxnSp>
          <p:nvCxnSpPr>
            <p:cNvPr id="10" name="Łącznik prosty 9"/>
            <p:cNvCxnSpPr/>
            <p:nvPr/>
          </p:nvCxnSpPr>
          <p:spPr>
            <a:xfrm>
              <a:off x="2143107" y="3357311"/>
              <a:ext cx="5357851" cy="15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41" name="pole tekstowe 10"/>
            <p:cNvSpPr txBox="1">
              <a:spLocks noChangeArrowheads="1"/>
            </p:cNvSpPr>
            <p:nvPr/>
          </p:nvSpPr>
          <p:spPr bwMode="auto">
            <a:xfrm>
              <a:off x="7786710" y="3143248"/>
              <a:ext cx="71438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l-PL"/>
                <a:t>c</a:t>
              </a:r>
              <a:r>
                <a:rPr lang="pl-PL" baseline="-25000"/>
                <a:t>k</a:t>
              </a:r>
              <a:endParaRPr lang="pl-PL"/>
            </a:p>
          </p:txBody>
        </p:sp>
        <p:cxnSp>
          <p:nvCxnSpPr>
            <p:cNvPr id="13" name="Łącznik prosty 12"/>
            <p:cNvCxnSpPr/>
            <p:nvPr/>
          </p:nvCxnSpPr>
          <p:spPr>
            <a:xfrm>
              <a:off x="2214546" y="2285875"/>
              <a:ext cx="5572164" cy="171429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43" name="pole tekstowe 13"/>
            <p:cNvSpPr txBox="1">
              <a:spLocks noChangeArrowheads="1"/>
            </p:cNvSpPr>
            <p:nvPr/>
          </p:nvSpPr>
          <p:spPr bwMode="auto">
            <a:xfrm>
              <a:off x="7500958" y="4000504"/>
              <a:ext cx="8572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l-PL"/>
                <a:t>MPK</a:t>
              </a:r>
              <a:r>
                <a:rPr lang="pl-PL" baseline="30000"/>
                <a:t>f</a:t>
              </a:r>
              <a:endParaRPr lang="pl-PL"/>
            </a:p>
          </p:txBody>
        </p:sp>
        <p:cxnSp>
          <p:nvCxnSpPr>
            <p:cNvPr id="16" name="Łącznik prosty 15"/>
            <p:cNvCxnSpPr/>
            <p:nvPr/>
          </p:nvCxnSpPr>
          <p:spPr>
            <a:xfrm rot="5400000">
              <a:off x="4715002" y="4357316"/>
              <a:ext cx="2000013" cy="317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28688" y="214313"/>
            <a:ext cx="7772400" cy="9144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pl-PL" sz="3200" dirty="0" smtClean="0"/>
              <a:t>Efekt spadku realnej stopy procentowej</a:t>
            </a:r>
            <a:endParaRPr lang="pl-PL" sz="3200" dirty="0"/>
          </a:p>
        </p:txBody>
      </p:sp>
      <p:grpSp>
        <p:nvGrpSpPr>
          <p:cNvPr id="3" name="Grupa 2"/>
          <p:cNvGrpSpPr>
            <a:grpSpLocks/>
          </p:cNvGrpSpPr>
          <p:nvPr/>
        </p:nvGrpSpPr>
        <p:grpSpPr bwMode="auto">
          <a:xfrm>
            <a:off x="1357313" y="1357313"/>
            <a:ext cx="7143750" cy="4441825"/>
            <a:chOff x="1357290" y="1357298"/>
            <a:chExt cx="7143800" cy="4441298"/>
          </a:xfrm>
        </p:grpSpPr>
        <p:cxnSp>
          <p:nvCxnSpPr>
            <p:cNvPr id="4" name="Łącznik prosty ze strzałką 3"/>
            <p:cNvCxnSpPr/>
            <p:nvPr/>
          </p:nvCxnSpPr>
          <p:spPr>
            <a:xfrm rot="5400000" flipH="1" flipV="1">
              <a:off x="143096" y="3357309"/>
              <a:ext cx="4000025" cy="317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Łącznik prosty ze strzałką 4"/>
            <p:cNvCxnSpPr/>
            <p:nvPr/>
          </p:nvCxnSpPr>
          <p:spPr>
            <a:xfrm>
              <a:off x="2143107" y="5357323"/>
              <a:ext cx="5286412" cy="15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66" name="pole tekstowe 5"/>
            <p:cNvSpPr txBox="1">
              <a:spLocks noChangeArrowheads="1"/>
            </p:cNvSpPr>
            <p:nvPr/>
          </p:nvSpPr>
          <p:spPr bwMode="auto">
            <a:xfrm>
              <a:off x="1357290" y="1357298"/>
              <a:ext cx="150019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l-PL"/>
                <a:t>C</a:t>
              </a:r>
              <a:r>
                <a:rPr lang="pl-PL" baseline="-25000"/>
                <a:t>k</a:t>
              </a:r>
              <a:endParaRPr lang="pl-PL"/>
            </a:p>
            <a:p>
              <a:r>
                <a:rPr lang="pl-PL"/>
                <a:t>MPK</a:t>
              </a:r>
              <a:r>
                <a:rPr lang="pl-PL" baseline="30000"/>
                <a:t>f</a:t>
              </a:r>
              <a:endParaRPr lang="pl-PL"/>
            </a:p>
          </p:txBody>
        </p:sp>
        <p:sp>
          <p:nvSpPr>
            <p:cNvPr id="19467" name="pole tekstowe 6"/>
            <p:cNvSpPr txBox="1">
              <a:spLocks noChangeArrowheads="1"/>
            </p:cNvSpPr>
            <p:nvPr/>
          </p:nvSpPr>
          <p:spPr bwMode="auto">
            <a:xfrm>
              <a:off x="7429520" y="5429264"/>
              <a:ext cx="5715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l-PL"/>
                <a:t>K</a:t>
              </a:r>
            </a:p>
          </p:txBody>
        </p:sp>
        <p:cxnSp>
          <p:nvCxnSpPr>
            <p:cNvPr id="8" name="Łącznik prosty 7"/>
            <p:cNvCxnSpPr/>
            <p:nvPr/>
          </p:nvCxnSpPr>
          <p:spPr>
            <a:xfrm>
              <a:off x="2143107" y="3357311"/>
              <a:ext cx="5357851" cy="15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69" name="pole tekstowe 8"/>
            <p:cNvSpPr txBox="1">
              <a:spLocks noChangeArrowheads="1"/>
            </p:cNvSpPr>
            <p:nvPr/>
          </p:nvSpPr>
          <p:spPr bwMode="auto">
            <a:xfrm>
              <a:off x="7786710" y="3143248"/>
              <a:ext cx="71438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l-PL"/>
                <a:t>c</a:t>
              </a:r>
              <a:r>
                <a:rPr lang="pl-PL" baseline="-25000"/>
                <a:t>k</a:t>
              </a:r>
              <a:endParaRPr lang="pl-PL"/>
            </a:p>
          </p:txBody>
        </p:sp>
        <p:cxnSp>
          <p:nvCxnSpPr>
            <p:cNvPr id="10" name="Łącznik prosty 9"/>
            <p:cNvCxnSpPr/>
            <p:nvPr/>
          </p:nvCxnSpPr>
          <p:spPr>
            <a:xfrm>
              <a:off x="2214546" y="2285875"/>
              <a:ext cx="5572164" cy="171429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71" name="pole tekstowe 10"/>
            <p:cNvSpPr txBox="1">
              <a:spLocks noChangeArrowheads="1"/>
            </p:cNvSpPr>
            <p:nvPr/>
          </p:nvSpPr>
          <p:spPr bwMode="auto">
            <a:xfrm>
              <a:off x="7500958" y="4000504"/>
              <a:ext cx="8572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l-PL"/>
                <a:t>MPK</a:t>
              </a:r>
              <a:r>
                <a:rPr lang="pl-PL" baseline="30000"/>
                <a:t>f</a:t>
              </a:r>
              <a:endParaRPr lang="pl-PL"/>
            </a:p>
          </p:txBody>
        </p:sp>
        <p:cxnSp>
          <p:nvCxnSpPr>
            <p:cNvPr id="12" name="Łącznik prosty 11"/>
            <p:cNvCxnSpPr/>
            <p:nvPr/>
          </p:nvCxnSpPr>
          <p:spPr>
            <a:xfrm rot="5400000">
              <a:off x="4715002" y="4357316"/>
              <a:ext cx="2000013" cy="317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Łącznik prosty 13"/>
          <p:cNvCxnSpPr/>
          <p:nvPr/>
        </p:nvCxnSpPr>
        <p:spPr>
          <a:xfrm>
            <a:off x="2143125" y="3857625"/>
            <a:ext cx="5643563" cy="158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15"/>
          <p:cNvCxnSpPr/>
          <p:nvPr/>
        </p:nvCxnSpPr>
        <p:spPr>
          <a:xfrm rot="5400000">
            <a:off x="6608763" y="4608513"/>
            <a:ext cx="1500187" cy="158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/>
          <p:nvPr/>
        </p:nvCxnSpPr>
        <p:spPr>
          <a:xfrm rot="5400000">
            <a:off x="4178300" y="3608388"/>
            <a:ext cx="357187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/>
          <p:nvPr/>
        </p:nvCxnSpPr>
        <p:spPr>
          <a:xfrm>
            <a:off x="5857875" y="4786313"/>
            <a:ext cx="1357313" cy="1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00125" y="0"/>
            <a:ext cx="7772400" cy="9144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pl-PL" sz="3200" dirty="0" smtClean="0"/>
              <a:t>Efekt wzrostu oczekiwanego krańcowego produktu kapitału</a:t>
            </a:r>
            <a:endParaRPr lang="pl-PL" sz="3200" dirty="0"/>
          </a:p>
        </p:txBody>
      </p:sp>
      <p:grpSp>
        <p:nvGrpSpPr>
          <p:cNvPr id="3" name="Grupa 2"/>
          <p:cNvGrpSpPr>
            <a:grpSpLocks/>
          </p:cNvGrpSpPr>
          <p:nvPr/>
        </p:nvGrpSpPr>
        <p:grpSpPr bwMode="auto">
          <a:xfrm>
            <a:off x="1357313" y="1357313"/>
            <a:ext cx="7143750" cy="4441825"/>
            <a:chOff x="1357290" y="1357298"/>
            <a:chExt cx="7143800" cy="4441298"/>
          </a:xfrm>
        </p:grpSpPr>
        <p:cxnSp>
          <p:nvCxnSpPr>
            <p:cNvPr id="4" name="Łącznik prosty ze strzałką 3"/>
            <p:cNvCxnSpPr/>
            <p:nvPr/>
          </p:nvCxnSpPr>
          <p:spPr>
            <a:xfrm rot="5400000" flipH="1" flipV="1">
              <a:off x="143096" y="3357309"/>
              <a:ext cx="4000025" cy="317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Łącznik prosty ze strzałką 4"/>
            <p:cNvCxnSpPr/>
            <p:nvPr/>
          </p:nvCxnSpPr>
          <p:spPr>
            <a:xfrm>
              <a:off x="2143107" y="5357323"/>
              <a:ext cx="5286412" cy="15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90" name="pole tekstowe 5"/>
            <p:cNvSpPr txBox="1">
              <a:spLocks noChangeArrowheads="1"/>
            </p:cNvSpPr>
            <p:nvPr/>
          </p:nvSpPr>
          <p:spPr bwMode="auto">
            <a:xfrm>
              <a:off x="1357290" y="1357298"/>
              <a:ext cx="150019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l-PL"/>
                <a:t>C</a:t>
              </a:r>
              <a:r>
                <a:rPr lang="pl-PL" baseline="-25000"/>
                <a:t>k</a:t>
              </a:r>
              <a:endParaRPr lang="pl-PL"/>
            </a:p>
            <a:p>
              <a:r>
                <a:rPr lang="pl-PL"/>
                <a:t>MPK</a:t>
              </a:r>
              <a:r>
                <a:rPr lang="pl-PL" baseline="30000"/>
                <a:t>f</a:t>
              </a:r>
              <a:endParaRPr lang="pl-PL"/>
            </a:p>
          </p:txBody>
        </p:sp>
        <p:sp>
          <p:nvSpPr>
            <p:cNvPr id="20491" name="pole tekstowe 6"/>
            <p:cNvSpPr txBox="1">
              <a:spLocks noChangeArrowheads="1"/>
            </p:cNvSpPr>
            <p:nvPr/>
          </p:nvSpPr>
          <p:spPr bwMode="auto">
            <a:xfrm>
              <a:off x="7429520" y="5429264"/>
              <a:ext cx="5715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l-PL"/>
                <a:t>K</a:t>
              </a:r>
            </a:p>
          </p:txBody>
        </p:sp>
        <p:cxnSp>
          <p:nvCxnSpPr>
            <p:cNvPr id="8" name="Łącznik prosty 7"/>
            <p:cNvCxnSpPr/>
            <p:nvPr/>
          </p:nvCxnSpPr>
          <p:spPr>
            <a:xfrm>
              <a:off x="2143107" y="3357311"/>
              <a:ext cx="5357851" cy="15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93" name="pole tekstowe 8"/>
            <p:cNvSpPr txBox="1">
              <a:spLocks noChangeArrowheads="1"/>
            </p:cNvSpPr>
            <p:nvPr/>
          </p:nvSpPr>
          <p:spPr bwMode="auto">
            <a:xfrm>
              <a:off x="7786710" y="3143248"/>
              <a:ext cx="71438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l-PL"/>
                <a:t>c</a:t>
              </a:r>
              <a:r>
                <a:rPr lang="pl-PL" baseline="-25000"/>
                <a:t>k</a:t>
              </a:r>
              <a:endParaRPr lang="pl-PL"/>
            </a:p>
          </p:txBody>
        </p:sp>
        <p:cxnSp>
          <p:nvCxnSpPr>
            <p:cNvPr id="10" name="Łącznik prosty 9"/>
            <p:cNvCxnSpPr/>
            <p:nvPr/>
          </p:nvCxnSpPr>
          <p:spPr>
            <a:xfrm>
              <a:off x="2214546" y="2285875"/>
              <a:ext cx="5572164" cy="171429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95" name="pole tekstowe 10"/>
            <p:cNvSpPr txBox="1">
              <a:spLocks noChangeArrowheads="1"/>
            </p:cNvSpPr>
            <p:nvPr/>
          </p:nvSpPr>
          <p:spPr bwMode="auto">
            <a:xfrm>
              <a:off x="7500958" y="4000504"/>
              <a:ext cx="8572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l-PL"/>
                <a:t>MPK</a:t>
              </a:r>
              <a:r>
                <a:rPr lang="pl-PL" baseline="30000"/>
                <a:t>f</a:t>
              </a:r>
              <a:endParaRPr lang="pl-PL"/>
            </a:p>
          </p:txBody>
        </p:sp>
        <p:cxnSp>
          <p:nvCxnSpPr>
            <p:cNvPr id="12" name="Łącznik prosty 11"/>
            <p:cNvCxnSpPr/>
            <p:nvPr/>
          </p:nvCxnSpPr>
          <p:spPr>
            <a:xfrm rot="5400000">
              <a:off x="4715002" y="4357316"/>
              <a:ext cx="2000013" cy="317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Łącznik prosty 13"/>
          <p:cNvCxnSpPr/>
          <p:nvPr/>
        </p:nvCxnSpPr>
        <p:spPr>
          <a:xfrm>
            <a:off x="2571750" y="1785938"/>
            <a:ext cx="5357813" cy="1785937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/>
          <p:cNvCxnSpPr/>
          <p:nvPr/>
        </p:nvCxnSpPr>
        <p:spPr>
          <a:xfrm rot="5400000" flipH="1" flipV="1">
            <a:off x="4357688" y="2713038"/>
            <a:ext cx="428625" cy="317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17"/>
          <p:cNvCxnSpPr/>
          <p:nvPr/>
        </p:nvCxnSpPr>
        <p:spPr>
          <a:xfrm rot="5400000">
            <a:off x="6286500" y="4357688"/>
            <a:ext cx="2001837" cy="15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/>
          <p:nvPr/>
        </p:nvCxnSpPr>
        <p:spPr>
          <a:xfrm>
            <a:off x="5786438" y="4500563"/>
            <a:ext cx="1357312" cy="1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00125" y="0"/>
            <a:ext cx="7772400" cy="9144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pl-PL" sz="3200" dirty="0" smtClean="0"/>
              <a:t>Pożądany zasób kapitału a inwestycje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28625" y="1214438"/>
            <a:ext cx="8201025" cy="4572000"/>
          </a:xfrm>
        </p:spPr>
        <p:txBody>
          <a:bodyPr/>
          <a:lstStyle/>
          <a:p>
            <a:pPr>
              <a:defRPr/>
            </a:pPr>
            <a:r>
              <a:rPr lang="pl-PL" sz="2400" dirty="0" smtClean="0"/>
              <a:t>Inwestycje netto, </a:t>
            </a:r>
            <a:r>
              <a:rPr lang="pl-PL" sz="2400" dirty="0" err="1" smtClean="0"/>
              <a:t>I</a:t>
            </a:r>
            <a:r>
              <a:rPr lang="pl-PL" sz="2400" baseline="-25000" dirty="0" err="1" smtClean="0"/>
              <a:t>n,t</a:t>
            </a:r>
            <a:r>
              <a:rPr lang="pl-PL" sz="2400" dirty="0" smtClean="0"/>
              <a:t> – zmiana zasobu kapitału w gospodarce w okresie t</a:t>
            </a:r>
          </a:p>
          <a:p>
            <a:pPr>
              <a:defRPr/>
            </a:pPr>
            <a:r>
              <a:rPr lang="pl-PL" sz="2400" dirty="0" smtClean="0"/>
              <a:t>Inwestycje brutto, </a:t>
            </a:r>
            <a:r>
              <a:rPr lang="pl-PL" sz="2400" dirty="0" err="1" smtClean="0"/>
              <a:t>I</a:t>
            </a:r>
            <a:r>
              <a:rPr lang="pl-PL" sz="2400" baseline="-25000" dirty="0" err="1" smtClean="0"/>
              <a:t>t</a:t>
            </a:r>
            <a:r>
              <a:rPr lang="pl-PL" sz="2400" dirty="0" smtClean="0"/>
              <a:t> – inwestycje netto w okresie t powiększone o amortyzację</a:t>
            </a:r>
          </a:p>
          <a:p>
            <a:pPr>
              <a:defRPr/>
            </a:pPr>
            <a:endParaRPr lang="pl-PL" sz="2400" dirty="0" smtClean="0"/>
          </a:p>
          <a:p>
            <a:pPr lvl="1">
              <a:buFont typeface="Wingdings" pitchFamily="2" charset="2"/>
              <a:buNone/>
              <a:defRPr/>
            </a:pPr>
            <a:r>
              <a:rPr lang="pl-PL" sz="2400" dirty="0" smtClean="0"/>
              <a:t>K</a:t>
            </a:r>
            <a:r>
              <a:rPr lang="pl-PL" sz="2400" baseline="-25000" dirty="0" smtClean="0"/>
              <a:t>t+1</a:t>
            </a:r>
            <a:r>
              <a:rPr lang="pl-PL" sz="2400" dirty="0" smtClean="0"/>
              <a:t> – </a:t>
            </a:r>
            <a:r>
              <a:rPr lang="pl-PL" sz="2400" dirty="0" err="1" smtClean="0"/>
              <a:t>K</a:t>
            </a:r>
            <a:r>
              <a:rPr lang="pl-PL" sz="2400" baseline="-25000" dirty="0" err="1" smtClean="0"/>
              <a:t>t</a:t>
            </a:r>
            <a:r>
              <a:rPr lang="pl-PL" sz="2400" dirty="0" smtClean="0"/>
              <a:t> = </a:t>
            </a:r>
            <a:r>
              <a:rPr lang="pl-PL" sz="2400" dirty="0" err="1" smtClean="0"/>
              <a:t>I</a:t>
            </a:r>
            <a:r>
              <a:rPr lang="pl-PL" sz="2400" baseline="-25000" dirty="0" err="1" smtClean="0"/>
              <a:t>n,t</a:t>
            </a:r>
            <a:r>
              <a:rPr lang="pl-PL" sz="2400" dirty="0" smtClean="0"/>
              <a:t> = </a:t>
            </a:r>
            <a:r>
              <a:rPr lang="pl-PL" sz="2400" dirty="0" err="1" smtClean="0"/>
              <a:t>I</a:t>
            </a:r>
            <a:r>
              <a:rPr lang="pl-PL" sz="2400" baseline="-25000" dirty="0" err="1" smtClean="0"/>
              <a:t>t</a:t>
            </a:r>
            <a:r>
              <a:rPr lang="pl-PL" sz="2400" dirty="0" smtClean="0"/>
              <a:t> – </a:t>
            </a:r>
            <a:r>
              <a:rPr lang="pl-PL" sz="2400" dirty="0" err="1" smtClean="0"/>
              <a:t>dK</a:t>
            </a:r>
            <a:r>
              <a:rPr lang="pl-PL" sz="2400" baseline="-25000" dirty="0" err="1" smtClean="0"/>
              <a:t>t</a:t>
            </a:r>
            <a:endParaRPr lang="pl-PL" sz="2400" baseline="-25000" dirty="0" smtClean="0"/>
          </a:p>
          <a:p>
            <a:pPr lvl="1">
              <a:buFont typeface="Wingdings" pitchFamily="2" charset="2"/>
              <a:buNone/>
              <a:defRPr/>
            </a:pPr>
            <a:r>
              <a:rPr lang="pl-PL" sz="2400" dirty="0" err="1" smtClean="0"/>
              <a:t>I</a:t>
            </a:r>
            <a:r>
              <a:rPr lang="pl-PL" sz="2400" baseline="-25000" dirty="0" err="1" smtClean="0"/>
              <a:t>t</a:t>
            </a:r>
            <a:r>
              <a:rPr lang="pl-PL" sz="2400" dirty="0" smtClean="0"/>
              <a:t> = (K</a:t>
            </a:r>
            <a:r>
              <a:rPr lang="pl-PL" sz="2400" baseline="-25000" dirty="0" smtClean="0"/>
              <a:t>t+1</a:t>
            </a:r>
            <a:r>
              <a:rPr lang="pl-PL" sz="2400" dirty="0" smtClean="0"/>
              <a:t> – </a:t>
            </a:r>
            <a:r>
              <a:rPr lang="pl-PL" sz="2400" dirty="0" err="1" smtClean="0"/>
              <a:t>K</a:t>
            </a:r>
            <a:r>
              <a:rPr lang="pl-PL" sz="2400" baseline="-25000" dirty="0" err="1" smtClean="0"/>
              <a:t>t</a:t>
            </a:r>
            <a:r>
              <a:rPr lang="pl-PL" sz="2400" dirty="0" smtClean="0"/>
              <a:t>) + </a:t>
            </a:r>
            <a:r>
              <a:rPr lang="pl-PL" sz="2400" dirty="0" err="1" smtClean="0"/>
              <a:t>dK</a:t>
            </a:r>
            <a:r>
              <a:rPr lang="pl-PL" sz="2400" baseline="-25000" dirty="0" err="1" smtClean="0"/>
              <a:t>t</a:t>
            </a:r>
            <a:r>
              <a:rPr lang="pl-PL" sz="2400" dirty="0" smtClean="0"/>
              <a:t>	lub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pl-PL" sz="2400" dirty="0" err="1" smtClean="0"/>
              <a:t>I</a:t>
            </a:r>
            <a:r>
              <a:rPr lang="pl-PL" sz="2400" baseline="-25000" dirty="0" err="1" smtClean="0"/>
              <a:t>t</a:t>
            </a:r>
            <a:r>
              <a:rPr lang="pl-PL" sz="2400" dirty="0" smtClean="0"/>
              <a:t> = (K</a:t>
            </a:r>
            <a:r>
              <a:rPr lang="pl-PL" sz="2400" baseline="30000" dirty="0" smtClean="0"/>
              <a:t>*</a:t>
            </a:r>
            <a:r>
              <a:rPr lang="pl-PL" sz="2400" dirty="0" smtClean="0"/>
              <a:t> – </a:t>
            </a:r>
            <a:r>
              <a:rPr lang="pl-PL" sz="2400" dirty="0" err="1" smtClean="0"/>
              <a:t>K</a:t>
            </a:r>
            <a:r>
              <a:rPr lang="pl-PL" sz="2400" baseline="-25000" dirty="0" err="1" smtClean="0"/>
              <a:t>t</a:t>
            </a:r>
            <a:r>
              <a:rPr lang="pl-PL" sz="2400" dirty="0" smtClean="0"/>
              <a:t>) + </a:t>
            </a:r>
            <a:r>
              <a:rPr lang="pl-PL" sz="2400" dirty="0" err="1" smtClean="0"/>
              <a:t>dK</a:t>
            </a:r>
            <a:r>
              <a:rPr lang="pl-PL" sz="2400" baseline="-25000" dirty="0" err="1" smtClean="0"/>
              <a:t>t</a:t>
            </a:r>
            <a:endParaRPr lang="pl-PL" sz="2400" baseline="-25000" dirty="0" smtClean="0"/>
          </a:p>
          <a:p>
            <a:pPr lvl="1">
              <a:buFont typeface="Wingdings" pitchFamily="2" charset="2"/>
              <a:buNone/>
              <a:defRPr/>
            </a:pPr>
            <a:endParaRPr lang="pl-PL" sz="2400" baseline="-25000" dirty="0" smtClean="0"/>
          </a:p>
          <a:p>
            <a:pPr marL="450850" lvl="1" indent="3175">
              <a:buFont typeface="Wingdings" pitchFamily="2" charset="2"/>
              <a:buNone/>
              <a:defRPr/>
            </a:pPr>
            <a:r>
              <a:rPr lang="pl-PL" sz="2400" dirty="0" smtClean="0"/>
              <a:t>Inwestycje obejmują pożądana zmianę netto zasobu kapitału oraz odtworzenie zużytego zasobu kapitału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pl-PL" sz="2800" dirty="0" smtClean="0"/>
              <a:t>NPV a inwestycje</a:t>
            </a:r>
            <a:endParaRPr lang="pl-PL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3459013"/>
          </a:xfrm>
        </p:spPr>
        <p:txBody>
          <a:bodyPr/>
          <a:lstStyle/>
          <a:p>
            <a:r>
              <a:rPr lang="pl-PL" sz="2400" dirty="0" smtClean="0"/>
              <a:t>Przesłanka decyzji inwestycyjnych jest rachunek wartości bieżącej netto</a:t>
            </a:r>
          </a:p>
          <a:p>
            <a:pPr>
              <a:buNone/>
            </a:pPr>
            <a:endParaRPr lang="pl-PL" sz="2400" dirty="0" smtClean="0"/>
          </a:p>
          <a:p>
            <a:pPr>
              <a:buNone/>
            </a:pPr>
            <a:endParaRPr lang="pl-PL" sz="2400" dirty="0" smtClean="0"/>
          </a:p>
          <a:p>
            <a:pPr>
              <a:buNone/>
            </a:pPr>
            <a:endParaRPr lang="pl-PL" sz="2400" dirty="0" smtClean="0"/>
          </a:p>
          <a:p>
            <a:pPr>
              <a:buNone/>
            </a:pPr>
            <a:r>
              <a:rPr lang="pl-PL" sz="2400" dirty="0" smtClean="0"/>
              <a:t>gdzie </a:t>
            </a:r>
          </a:p>
          <a:p>
            <a:pPr>
              <a:buNone/>
            </a:pPr>
            <a:r>
              <a:rPr lang="pl-PL" sz="2400" dirty="0" smtClean="0"/>
              <a:t>C – koszt inwestycji</a:t>
            </a:r>
          </a:p>
          <a:p>
            <a:pPr>
              <a:buNone/>
            </a:pPr>
            <a:r>
              <a:rPr lang="pl-PL" sz="2400" dirty="0" smtClean="0"/>
              <a:t>D – dochody z inwestycji w kolejnych latach</a:t>
            </a:r>
          </a:p>
          <a:p>
            <a:pPr>
              <a:buNone/>
            </a:pPr>
            <a:r>
              <a:rPr lang="pl-PL" sz="2400" dirty="0" err="1" smtClean="0"/>
              <a:t>r</a:t>
            </a:r>
            <a:r>
              <a:rPr lang="pl-PL" sz="2400" dirty="0" smtClean="0"/>
              <a:t> – stopa procentowa</a:t>
            </a:r>
          </a:p>
          <a:p>
            <a:pPr>
              <a:buNone/>
            </a:pPr>
            <a:r>
              <a:rPr lang="pl-PL" sz="2400" dirty="0" smtClean="0"/>
              <a:t>e- operator oczekiwań</a:t>
            </a:r>
          </a:p>
          <a:p>
            <a:pPr>
              <a:buNone/>
            </a:pPr>
            <a:r>
              <a:rPr lang="pl-PL" sz="2400" dirty="0" smtClean="0"/>
              <a:t>Przesłanką podjęcia decyzji inwestycyjnej jest warunek NPV &gt; 0</a:t>
            </a:r>
            <a:endParaRPr lang="pl-PL" sz="2400" dirty="0"/>
          </a:p>
        </p:txBody>
      </p:sp>
      <p:graphicFrame>
        <p:nvGraphicFramePr>
          <p:cNvPr id="4" name="Obiekt 3"/>
          <p:cNvGraphicFramePr>
            <a:graphicFrameLocks noChangeAspect="1"/>
          </p:cNvGraphicFramePr>
          <p:nvPr/>
        </p:nvGraphicFramePr>
        <p:xfrm>
          <a:off x="971600" y="2132855"/>
          <a:ext cx="6624736" cy="938569"/>
        </p:xfrm>
        <a:graphic>
          <a:graphicData uri="http://schemas.openxmlformats.org/presentationml/2006/ole">
            <p:oleObj spid="_x0000_s70658" name="Równanie" r:id="rId3" imgW="3225600" imgH="45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8382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pl-PL" dirty="0" smtClean="0"/>
              <a:t>Decyzje inwestycyjne firm a stopy procentowe</a:t>
            </a:r>
            <a:endParaRPr lang="pl-PL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150938" y="1341438"/>
          <a:ext cx="7993062" cy="4929187"/>
        </p:xfrm>
        <a:graphic>
          <a:graphicData uri="http://schemas.openxmlformats.org/presentationml/2006/ole">
            <p:oleObj spid="_x0000_s71682" name="Wykres" r:id="rId3" imgW="6095871" imgH="4067336" progId="MSGraph.Chart.8">
              <p:embed followColorScheme="full"/>
            </p:oleObj>
          </a:graphicData>
        </a:graphic>
      </p:graphicFrame>
      <p:sp>
        <p:nvSpPr>
          <p:cNvPr id="5124" name="pole tekstowe 4"/>
          <p:cNvSpPr txBox="1">
            <a:spLocks noChangeArrowheads="1"/>
          </p:cNvSpPr>
          <p:nvPr/>
        </p:nvSpPr>
        <p:spPr bwMode="auto">
          <a:xfrm>
            <a:off x="0" y="1125538"/>
            <a:ext cx="14033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Stopa zwrotu, %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2124075" y="3933825"/>
            <a:ext cx="5111750" cy="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6" name="pole tekstowe 8"/>
          <p:cNvSpPr txBox="1">
            <a:spLocks noChangeArrowheads="1"/>
          </p:cNvSpPr>
          <p:nvPr/>
        </p:nvSpPr>
        <p:spPr bwMode="auto">
          <a:xfrm>
            <a:off x="7235825" y="3573463"/>
            <a:ext cx="10810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r = 10%</a:t>
            </a:r>
          </a:p>
        </p:txBody>
      </p:sp>
      <p:cxnSp>
        <p:nvCxnSpPr>
          <p:cNvPr id="11" name="Łącznik prosty 10"/>
          <p:cNvCxnSpPr/>
          <p:nvPr/>
        </p:nvCxnSpPr>
        <p:spPr>
          <a:xfrm>
            <a:off x="2195513" y="4868863"/>
            <a:ext cx="5113337" cy="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8" name="pole tekstowe 13"/>
          <p:cNvSpPr txBox="1">
            <a:spLocks noChangeArrowheads="1"/>
          </p:cNvSpPr>
          <p:nvPr/>
        </p:nvSpPr>
        <p:spPr bwMode="auto">
          <a:xfrm>
            <a:off x="7451725" y="4652963"/>
            <a:ext cx="10810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r = 4%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pl-PL" sz="3200" b="1"/>
              <a:t>Inwestycje a stopy procentowe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676400" y="1295400"/>
            <a:ext cx="5486400" cy="4329113"/>
            <a:chOff x="1056" y="816"/>
            <a:chExt cx="3456" cy="2727"/>
          </a:xfrm>
        </p:grpSpPr>
        <p:sp>
          <p:nvSpPr>
            <p:cNvPr id="21508" name="Line 4"/>
            <p:cNvSpPr>
              <a:spLocks noChangeShapeType="1"/>
            </p:cNvSpPr>
            <p:nvPr/>
          </p:nvSpPr>
          <p:spPr bwMode="auto">
            <a:xfrm flipV="1">
              <a:off x="1440" y="816"/>
              <a:ext cx="0" cy="2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pl-PL"/>
            </a:p>
          </p:txBody>
        </p:sp>
        <p:sp>
          <p:nvSpPr>
            <p:cNvPr id="21509" name="Line 5"/>
            <p:cNvSpPr>
              <a:spLocks noChangeShapeType="1"/>
            </p:cNvSpPr>
            <p:nvPr/>
          </p:nvSpPr>
          <p:spPr bwMode="auto">
            <a:xfrm>
              <a:off x="1440" y="3216"/>
              <a:ext cx="28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pl-PL"/>
            </a:p>
          </p:txBody>
        </p:sp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>
              <a:off x="1056" y="816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/>
                <a:t>r</a:t>
              </a:r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4272" y="3216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/>
                <a:t>I</a:t>
              </a:r>
            </a:p>
          </p:txBody>
        </p:sp>
        <p:sp>
          <p:nvSpPr>
            <p:cNvPr id="21512" name="Freeform 8"/>
            <p:cNvSpPr>
              <a:spLocks/>
            </p:cNvSpPr>
            <p:nvPr/>
          </p:nvSpPr>
          <p:spPr bwMode="auto">
            <a:xfrm>
              <a:off x="1872" y="1056"/>
              <a:ext cx="2304" cy="1872"/>
            </a:xfrm>
            <a:custGeom>
              <a:avLst/>
              <a:gdLst>
                <a:gd name="T0" fmla="*/ 0 w 2304"/>
                <a:gd name="T1" fmla="*/ 0 h 1872"/>
                <a:gd name="T2" fmla="*/ 528 w 2304"/>
                <a:gd name="T3" fmla="*/ 1200 h 1872"/>
                <a:gd name="T4" fmla="*/ 2304 w 2304"/>
                <a:gd name="T5" fmla="*/ 1872 h 1872"/>
                <a:gd name="T6" fmla="*/ 0 60000 65536"/>
                <a:gd name="T7" fmla="*/ 0 60000 65536"/>
                <a:gd name="T8" fmla="*/ 0 60000 65536"/>
                <a:gd name="T9" fmla="*/ 0 w 2304"/>
                <a:gd name="T10" fmla="*/ 0 h 1872"/>
                <a:gd name="T11" fmla="*/ 2304 w 2304"/>
                <a:gd name="T12" fmla="*/ 1872 h 18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04" h="1872">
                  <a:moveTo>
                    <a:pt x="0" y="0"/>
                  </a:moveTo>
                  <a:cubicBezTo>
                    <a:pt x="72" y="444"/>
                    <a:pt x="144" y="888"/>
                    <a:pt x="528" y="1200"/>
                  </a:cubicBezTo>
                  <a:cubicBezTo>
                    <a:pt x="912" y="1512"/>
                    <a:pt x="1608" y="1692"/>
                    <a:pt x="2304" y="187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l-PL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l-PL" sz="3200" b="1"/>
              <a:t>Efekt wzrostu MPK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76400" y="1295400"/>
            <a:ext cx="5486400" cy="4329113"/>
            <a:chOff x="1056" y="816"/>
            <a:chExt cx="3456" cy="2727"/>
          </a:xfrm>
        </p:grpSpPr>
        <p:sp>
          <p:nvSpPr>
            <p:cNvPr id="22535" name="Line 5"/>
            <p:cNvSpPr>
              <a:spLocks noChangeShapeType="1"/>
            </p:cNvSpPr>
            <p:nvPr/>
          </p:nvSpPr>
          <p:spPr bwMode="auto">
            <a:xfrm flipV="1">
              <a:off x="1440" y="816"/>
              <a:ext cx="0" cy="2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pl-PL"/>
            </a:p>
          </p:txBody>
        </p:sp>
        <p:sp>
          <p:nvSpPr>
            <p:cNvPr id="22536" name="Line 6"/>
            <p:cNvSpPr>
              <a:spLocks noChangeShapeType="1"/>
            </p:cNvSpPr>
            <p:nvPr/>
          </p:nvSpPr>
          <p:spPr bwMode="auto">
            <a:xfrm>
              <a:off x="1440" y="3216"/>
              <a:ext cx="28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pl-PL"/>
            </a:p>
          </p:txBody>
        </p:sp>
        <p:sp>
          <p:nvSpPr>
            <p:cNvPr id="22537" name="Text Box 7"/>
            <p:cNvSpPr txBox="1">
              <a:spLocks noChangeArrowheads="1"/>
            </p:cNvSpPr>
            <p:nvPr/>
          </p:nvSpPr>
          <p:spPr bwMode="auto">
            <a:xfrm>
              <a:off x="1056" y="816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/>
                <a:t>r</a:t>
              </a:r>
            </a:p>
          </p:txBody>
        </p:sp>
        <p:sp>
          <p:nvSpPr>
            <p:cNvPr id="22538" name="Text Box 8"/>
            <p:cNvSpPr txBox="1">
              <a:spLocks noChangeArrowheads="1"/>
            </p:cNvSpPr>
            <p:nvPr/>
          </p:nvSpPr>
          <p:spPr bwMode="auto">
            <a:xfrm>
              <a:off x="4272" y="3216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/>
                <a:t>I</a:t>
              </a:r>
            </a:p>
          </p:txBody>
        </p:sp>
        <p:sp>
          <p:nvSpPr>
            <p:cNvPr id="22539" name="Freeform 9"/>
            <p:cNvSpPr>
              <a:spLocks/>
            </p:cNvSpPr>
            <p:nvPr/>
          </p:nvSpPr>
          <p:spPr bwMode="auto">
            <a:xfrm>
              <a:off x="1872" y="1056"/>
              <a:ext cx="2304" cy="1872"/>
            </a:xfrm>
            <a:custGeom>
              <a:avLst/>
              <a:gdLst>
                <a:gd name="T0" fmla="*/ 0 w 2304"/>
                <a:gd name="T1" fmla="*/ 0 h 1872"/>
                <a:gd name="T2" fmla="*/ 528 w 2304"/>
                <a:gd name="T3" fmla="*/ 1200 h 1872"/>
                <a:gd name="T4" fmla="*/ 2304 w 2304"/>
                <a:gd name="T5" fmla="*/ 1872 h 1872"/>
                <a:gd name="T6" fmla="*/ 0 60000 65536"/>
                <a:gd name="T7" fmla="*/ 0 60000 65536"/>
                <a:gd name="T8" fmla="*/ 0 60000 65536"/>
                <a:gd name="T9" fmla="*/ 0 w 2304"/>
                <a:gd name="T10" fmla="*/ 0 h 1872"/>
                <a:gd name="T11" fmla="*/ 2304 w 2304"/>
                <a:gd name="T12" fmla="*/ 1872 h 18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04" h="1872">
                  <a:moveTo>
                    <a:pt x="0" y="0"/>
                  </a:moveTo>
                  <a:cubicBezTo>
                    <a:pt x="72" y="444"/>
                    <a:pt x="144" y="888"/>
                    <a:pt x="528" y="1200"/>
                  </a:cubicBezTo>
                  <a:cubicBezTo>
                    <a:pt x="912" y="1512"/>
                    <a:pt x="1608" y="1692"/>
                    <a:pt x="2304" y="187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l-PL"/>
            </a:p>
          </p:txBody>
        </p:sp>
      </p:grpSp>
      <p:sp>
        <p:nvSpPr>
          <p:cNvPr id="22532" name="Line 10"/>
          <p:cNvSpPr>
            <a:spLocks noChangeShapeType="1"/>
          </p:cNvSpPr>
          <p:nvPr/>
        </p:nvSpPr>
        <p:spPr bwMode="auto">
          <a:xfrm>
            <a:off x="3352800" y="2286000"/>
            <a:ext cx="533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pl-PL"/>
          </a:p>
        </p:txBody>
      </p:sp>
      <p:sp>
        <p:nvSpPr>
          <p:cNvPr id="22533" name="Line 11"/>
          <p:cNvSpPr>
            <a:spLocks noChangeShapeType="1"/>
          </p:cNvSpPr>
          <p:nvPr/>
        </p:nvSpPr>
        <p:spPr bwMode="auto">
          <a:xfrm>
            <a:off x="4724400" y="3962400"/>
            <a:ext cx="4572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pl-PL"/>
          </a:p>
        </p:txBody>
      </p:sp>
      <p:sp>
        <p:nvSpPr>
          <p:cNvPr id="22534" name="Freeform 12"/>
          <p:cNvSpPr>
            <a:spLocks/>
          </p:cNvSpPr>
          <p:nvPr/>
        </p:nvSpPr>
        <p:spPr bwMode="auto">
          <a:xfrm>
            <a:off x="3886200" y="1676400"/>
            <a:ext cx="3276600" cy="2438400"/>
          </a:xfrm>
          <a:custGeom>
            <a:avLst/>
            <a:gdLst>
              <a:gd name="T0" fmla="*/ 0 w 2064"/>
              <a:gd name="T1" fmla="*/ 0 h 1536"/>
              <a:gd name="T2" fmla="*/ 2147483647 w 2064"/>
              <a:gd name="T3" fmla="*/ 2147483647 h 1536"/>
              <a:gd name="T4" fmla="*/ 2147483647 w 2064"/>
              <a:gd name="T5" fmla="*/ 2147483647 h 1536"/>
              <a:gd name="T6" fmla="*/ 0 60000 65536"/>
              <a:gd name="T7" fmla="*/ 0 60000 65536"/>
              <a:gd name="T8" fmla="*/ 0 60000 65536"/>
              <a:gd name="T9" fmla="*/ 0 w 2064"/>
              <a:gd name="T10" fmla="*/ 0 h 1536"/>
              <a:gd name="T11" fmla="*/ 2064 w 2064"/>
              <a:gd name="T12" fmla="*/ 1536 h 1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4" h="1536">
                <a:moveTo>
                  <a:pt x="0" y="0"/>
                </a:moveTo>
                <a:cubicBezTo>
                  <a:pt x="44" y="256"/>
                  <a:pt x="88" y="512"/>
                  <a:pt x="432" y="768"/>
                </a:cubicBezTo>
                <a:cubicBezTo>
                  <a:pt x="776" y="1024"/>
                  <a:pt x="1420" y="1280"/>
                  <a:pt x="2064" y="1536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pl-PL" sz="2800" b="1" dirty="0" smtClean="0"/>
              <a:t>Inne spojrzenie na inwestycje</a:t>
            </a:r>
            <a:endParaRPr lang="pl-PL" sz="2800" b="1" dirty="0"/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0" y="1268760"/>
            <a:ext cx="8785225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88938" indent="-388938">
              <a:spcBef>
                <a:spcPct val="50000"/>
              </a:spcBef>
            </a:pPr>
            <a:r>
              <a:rPr lang="pl-PL" sz="2400" dirty="0"/>
              <a:t>Podział inwestycji:</a:t>
            </a:r>
          </a:p>
          <a:p>
            <a:pPr marL="388938" indent="-388938">
              <a:spcBef>
                <a:spcPct val="50000"/>
              </a:spcBef>
              <a:buFontTx/>
              <a:buChar char="-"/>
            </a:pPr>
            <a:r>
              <a:rPr lang="pl-PL" sz="2400" dirty="0" smtClean="0"/>
              <a:t>inwestycje </a:t>
            </a:r>
            <a:r>
              <a:rPr lang="pl-PL" sz="2400" dirty="0"/>
              <a:t>autonomiczne – niezależne od bieżących zmian w popycie i podaży. Są czynnikiem egzogenicznym. Wynikają m.in. z konieczności zastąpienia zużywających się zasobów </a:t>
            </a:r>
            <a:r>
              <a:rPr lang="pl-PL" sz="2400" dirty="0" smtClean="0"/>
              <a:t>kapitału</a:t>
            </a:r>
          </a:p>
          <a:p>
            <a:pPr marL="388938" indent="-388938">
              <a:spcBef>
                <a:spcPct val="50000"/>
              </a:spcBef>
            </a:pPr>
            <a:r>
              <a:rPr lang="pl-PL" sz="2400" dirty="0" smtClean="0"/>
              <a:t>	</a:t>
            </a:r>
            <a:r>
              <a:rPr lang="pl-PL" sz="2400" dirty="0" err="1" smtClean="0"/>
              <a:t>I</a:t>
            </a:r>
            <a:r>
              <a:rPr lang="pl-PL" sz="2400" baseline="-25000" dirty="0" err="1" smtClean="0"/>
              <a:t>t</a:t>
            </a:r>
            <a:r>
              <a:rPr lang="pl-PL" sz="2400" baseline="-25000" dirty="0" smtClean="0"/>
              <a:t> </a:t>
            </a:r>
            <a:r>
              <a:rPr lang="pl-PL" sz="2400" dirty="0" smtClean="0"/>
              <a:t>= </a:t>
            </a:r>
            <a:r>
              <a:rPr lang="pl-PL" sz="2400" dirty="0" err="1" smtClean="0"/>
              <a:t>I</a:t>
            </a:r>
            <a:r>
              <a:rPr lang="pl-PL" sz="2400" baseline="-25000" dirty="0" err="1" smtClean="0"/>
              <a:t>a</a:t>
            </a:r>
            <a:endParaRPr lang="pl-PL" sz="2400" dirty="0"/>
          </a:p>
          <a:p>
            <a:pPr marL="388938" indent="-388938">
              <a:spcBef>
                <a:spcPct val="50000"/>
              </a:spcBef>
              <a:buFontTx/>
              <a:buChar char="-"/>
            </a:pPr>
            <a:r>
              <a:rPr lang="pl-PL" sz="2400" dirty="0" smtClean="0"/>
              <a:t>inwestycje </a:t>
            </a:r>
            <a:r>
              <a:rPr lang="pl-PL" sz="2400" dirty="0"/>
              <a:t>indukowane – wywołane są zmianami poziomu dochodu lub konsumpcji. Są czynnikiem endogenicznym. Wynikają m.in. z chęci powiększenia zasobów </a:t>
            </a:r>
            <a:r>
              <a:rPr lang="pl-PL" sz="2400" dirty="0" smtClean="0"/>
              <a:t>kapitału</a:t>
            </a:r>
          </a:p>
          <a:p>
            <a:pPr marL="388938" indent="-388938">
              <a:spcBef>
                <a:spcPct val="50000"/>
              </a:spcBef>
            </a:pPr>
            <a:r>
              <a:rPr lang="pl-PL" sz="2400" dirty="0" smtClean="0"/>
              <a:t>	</a:t>
            </a:r>
            <a:r>
              <a:rPr lang="pl-PL" sz="2400" dirty="0" err="1" smtClean="0"/>
              <a:t>I</a:t>
            </a:r>
            <a:r>
              <a:rPr lang="pl-PL" sz="2400" baseline="-25000" dirty="0" err="1" smtClean="0"/>
              <a:t>t</a:t>
            </a:r>
            <a:r>
              <a:rPr lang="pl-PL" sz="2400" dirty="0" smtClean="0"/>
              <a:t> = a(Y</a:t>
            </a:r>
            <a:r>
              <a:rPr lang="pl-PL" sz="2400" baseline="-25000" dirty="0" smtClean="0"/>
              <a:t>t-1</a:t>
            </a:r>
            <a:r>
              <a:rPr lang="pl-PL" sz="2400" baseline="30000" dirty="0" smtClean="0"/>
              <a:t> </a:t>
            </a:r>
            <a:r>
              <a:rPr lang="pl-PL" sz="2400" dirty="0" smtClean="0"/>
              <a:t>– Y</a:t>
            </a:r>
            <a:r>
              <a:rPr lang="pl-PL" sz="2400" baseline="-25000" dirty="0" smtClean="0"/>
              <a:t>t-2</a:t>
            </a:r>
            <a:r>
              <a:rPr lang="pl-PL" sz="2400" dirty="0" smtClean="0"/>
              <a:t>)	lub	</a:t>
            </a:r>
            <a:r>
              <a:rPr lang="pl-PL" sz="2400" dirty="0" err="1" smtClean="0"/>
              <a:t>I</a:t>
            </a:r>
            <a:r>
              <a:rPr lang="pl-PL" sz="2400" baseline="-25000" dirty="0" err="1" smtClean="0"/>
              <a:t>t</a:t>
            </a:r>
            <a:r>
              <a:rPr lang="pl-PL" sz="2400" dirty="0" smtClean="0"/>
              <a:t> = a(</a:t>
            </a:r>
            <a:r>
              <a:rPr lang="pl-PL" sz="2400" dirty="0" err="1" smtClean="0"/>
              <a:t>C</a:t>
            </a:r>
            <a:r>
              <a:rPr lang="pl-PL" sz="2400" baseline="-25000" dirty="0" err="1" smtClean="0"/>
              <a:t>t</a:t>
            </a:r>
            <a:r>
              <a:rPr lang="pl-PL" sz="2400" dirty="0" smtClean="0"/>
              <a:t> – C</a:t>
            </a:r>
            <a:r>
              <a:rPr lang="pl-PL" sz="2400" baseline="-25000" dirty="0" smtClean="0"/>
              <a:t>t-1</a:t>
            </a:r>
            <a:r>
              <a:rPr lang="pl-PL" sz="2400" dirty="0" smtClean="0"/>
              <a:t>)</a:t>
            </a:r>
          </a:p>
          <a:p>
            <a:pPr marL="388938" indent="-388938">
              <a:spcBef>
                <a:spcPct val="50000"/>
              </a:spcBef>
            </a:pPr>
            <a:endParaRPr lang="pl-PL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512" y="0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smtClean="0"/>
              <a:t>OD formuły PKB do modelu Ekonomicznego - przykład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1520" y="1124744"/>
            <a:ext cx="8686800" cy="4525962"/>
          </a:xfrm>
        </p:spPr>
        <p:txBody>
          <a:bodyPr/>
          <a:lstStyle/>
          <a:p>
            <a:r>
              <a:rPr lang="pl-PL" sz="2800" dirty="0" smtClean="0"/>
              <a:t>Wielkość globalnej podaży równa wielkości popytu – jej funkcją popytu (ryzykowne założenie)</a:t>
            </a:r>
          </a:p>
          <a:p>
            <a:endParaRPr lang="pl-PL" sz="2800" dirty="0" smtClean="0"/>
          </a:p>
          <a:p>
            <a:pPr>
              <a:buNone/>
            </a:pPr>
            <a:r>
              <a:rPr lang="pl-PL" sz="2800" dirty="0" smtClean="0"/>
              <a:t>	Y = </a:t>
            </a:r>
            <a:r>
              <a:rPr lang="pl-PL" sz="2800" dirty="0" err="1" smtClean="0"/>
              <a:t>Y</a:t>
            </a:r>
            <a:r>
              <a:rPr lang="pl-PL" sz="2800" baseline="30000" dirty="0" err="1" smtClean="0"/>
              <a:t>s</a:t>
            </a:r>
            <a:r>
              <a:rPr lang="pl-PL" sz="2800" dirty="0" smtClean="0"/>
              <a:t> = </a:t>
            </a:r>
            <a:r>
              <a:rPr lang="pl-PL" sz="2800" dirty="0" err="1" smtClean="0"/>
              <a:t>Y</a:t>
            </a:r>
            <a:r>
              <a:rPr lang="pl-PL" sz="2800" baseline="30000" dirty="0" err="1" smtClean="0"/>
              <a:t>d</a:t>
            </a:r>
            <a:r>
              <a:rPr lang="pl-PL" sz="2800" dirty="0" smtClean="0"/>
              <a:t> = C + I + G + NX</a:t>
            </a:r>
          </a:p>
          <a:p>
            <a:r>
              <a:rPr lang="pl-PL" sz="2800" dirty="0" smtClean="0"/>
              <a:t>Nakładamy założenia dotyczące kształtowania składowych popytu: </a:t>
            </a:r>
          </a:p>
          <a:p>
            <a:pPr>
              <a:buNone/>
            </a:pPr>
            <a:r>
              <a:rPr lang="pl-PL" sz="2800" dirty="0" smtClean="0"/>
              <a:t>	</a:t>
            </a:r>
          </a:p>
          <a:p>
            <a:pPr>
              <a:buNone/>
            </a:pPr>
            <a:r>
              <a:rPr lang="pl-PL" sz="2800" dirty="0" smtClean="0"/>
              <a:t>	</a:t>
            </a:r>
            <a:r>
              <a:rPr lang="pl-PL" sz="2800" dirty="0" err="1" smtClean="0"/>
              <a:t>Y</a:t>
            </a:r>
            <a:r>
              <a:rPr lang="pl-PL" sz="2800" baseline="30000" dirty="0" err="1" smtClean="0"/>
              <a:t>s</a:t>
            </a:r>
            <a:r>
              <a:rPr lang="pl-PL" sz="2800" dirty="0" smtClean="0"/>
              <a:t> = C(Y – T) + I(</a:t>
            </a:r>
            <a:r>
              <a:rPr lang="pl-PL" sz="2800" dirty="0" err="1" smtClean="0"/>
              <a:t>r</a:t>
            </a:r>
            <a:r>
              <a:rPr lang="pl-PL" sz="2800" dirty="0" smtClean="0"/>
              <a:t>) + G + NX(</a:t>
            </a:r>
            <a:r>
              <a:rPr lang="pl-PL" sz="2800" dirty="0" err="1" smtClean="0"/>
              <a:t>Y</a:t>
            </a:r>
            <a:r>
              <a:rPr lang="pl-PL" sz="2800" baseline="-25000" dirty="0" err="1" smtClean="0"/>
              <a:t>h</a:t>
            </a:r>
            <a:r>
              <a:rPr lang="pl-PL" sz="2800" dirty="0" smtClean="0"/>
              <a:t>, </a:t>
            </a:r>
            <a:r>
              <a:rPr lang="el-GR" sz="2800" dirty="0" smtClean="0">
                <a:latin typeface="Times New Roman"/>
                <a:cs typeface="Times New Roman"/>
              </a:rPr>
              <a:t>ε</a:t>
            </a:r>
            <a:r>
              <a:rPr lang="pl-PL" sz="2800" dirty="0" smtClean="0">
                <a:latin typeface="Times New Roman"/>
                <a:cs typeface="Times New Roman"/>
              </a:rPr>
              <a:t>)</a:t>
            </a:r>
          </a:p>
          <a:p>
            <a:pPr>
              <a:buNone/>
            </a:pPr>
            <a:endParaRPr lang="pl-PL" sz="2800" dirty="0" smtClean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pl-PL" sz="2800" dirty="0" smtClean="0">
                <a:latin typeface="+mj-lt"/>
                <a:cs typeface="Times New Roman"/>
              </a:rPr>
              <a:t>		I to już model ekonomiczny</a:t>
            </a:r>
            <a:endParaRPr lang="pl-PL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smtClean="0"/>
              <a:t>Keynesowska funkcja inwestycji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802829"/>
          </a:xfrm>
        </p:spPr>
        <p:txBody>
          <a:bodyPr/>
          <a:lstStyle/>
          <a:p>
            <a:r>
              <a:rPr lang="pl-PL" sz="2800" dirty="0" smtClean="0"/>
              <a:t>Inwestycje są dodatnią funkcją dochodu i ujemną funkcją stóp procentowych:</a:t>
            </a:r>
          </a:p>
          <a:p>
            <a:endParaRPr lang="pl-PL" sz="2800" dirty="0" smtClean="0"/>
          </a:p>
          <a:p>
            <a:endParaRPr lang="pl-PL" sz="2800" dirty="0" smtClean="0"/>
          </a:p>
          <a:p>
            <a:endParaRPr lang="pl-PL" sz="2800" dirty="0" smtClean="0"/>
          </a:p>
          <a:p>
            <a:endParaRPr lang="pl-PL" sz="2800" dirty="0" smtClean="0"/>
          </a:p>
          <a:p>
            <a:endParaRPr lang="pl-PL" sz="2800" dirty="0" smtClean="0"/>
          </a:p>
          <a:p>
            <a:pPr>
              <a:buNone/>
            </a:pPr>
            <a:endParaRPr lang="pl-PL" sz="2800" dirty="0" smtClean="0"/>
          </a:p>
          <a:p>
            <a:pPr>
              <a:buNone/>
            </a:pPr>
            <a:r>
              <a:rPr lang="pl-PL" sz="2800" dirty="0" smtClean="0"/>
              <a:t>Problem: brak mikroekonomicznych podstaw dla makroekonomicznego modelu inwestycji</a:t>
            </a:r>
          </a:p>
          <a:p>
            <a:pPr>
              <a:buNone/>
            </a:pPr>
            <a:r>
              <a:rPr lang="pl-PL" sz="2800" dirty="0" smtClean="0"/>
              <a:t>	</a:t>
            </a:r>
          </a:p>
          <a:p>
            <a:pPr>
              <a:buNone/>
            </a:pPr>
            <a:endParaRPr lang="pl-PL" sz="2800" dirty="0"/>
          </a:p>
        </p:txBody>
      </p:sp>
      <p:graphicFrame>
        <p:nvGraphicFramePr>
          <p:cNvPr id="4" name="Obiekt 3"/>
          <p:cNvGraphicFramePr>
            <a:graphicFrameLocks noChangeAspect="1"/>
          </p:cNvGraphicFramePr>
          <p:nvPr/>
        </p:nvGraphicFramePr>
        <p:xfrm>
          <a:off x="2123728" y="2708920"/>
          <a:ext cx="1656184" cy="2208245"/>
        </p:xfrm>
        <a:graphic>
          <a:graphicData uri="http://schemas.openxmlformats.org/presentationml/2006/ole">
            <p:oleObj spid="_x0000_s72706" name="Równanie" r:id="rId3" imgW="838080" imgH="11174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dalej?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Skoro stopy procentowe są istotne dla popytu(inwestycje) to co wpływa na nie?</a:t>
            </a:r>
          </a:p>
          <a:p>
            <a:r>
              <a:rPr lang="pl-PL" dirty="0" smtClean="0"/>
              <a:t>Przejdźmy do pieniądza, ale na razie to byłoby na tyle.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smtClean="0"/>
              <a:t>Nomenklatura ekonomiczna a statystyczna</a:t>
            </a:r>
            <a:endParaRPr lang="pl-PL" dirty="0"/>
          </a:p>
        </p:txBody>
      </p:sp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</p:nvPr>
        </p:nvGraphicFramePr>
        <p:xfrm>
          <a:off x="179512" y="1036320"/>
          <a:ext cx="8740080" cy="5619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1944216"/>
                <a:gridCol w="2666628"/>
                <a:gridCol w="2185020"/>
              </a:tblGrid>
              <a:tr h="393028">
                <a:tc gridSpan="2">
                  <a:txBody>
                    <a:bodyPr/>
                    <a:lstStyle/>
                    <a:p>
                      <a:pPr algn="ctr"/>
                      <a:r>
                        <a:rPr lang="pl-PL" sz="1900" dirty="0" smtClean="0">
                          <a:solidFill>
                            <a:schemeClr val="tx1"/>
                          </a:solidFill>
                        </a:rPr>
                        <a:t>N. ekonomiczna</a:t>
                      </a:r>
                      <a:endParaRPr lang="pl-PL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sz="1900" dirty="0" smtClean="0">
                          <a:solidFill>
                            <a:schemeClr val="tx1"/>
                          </a:solidFill>
                        </a:rPr>
                        <a:t>N. statystyczna</a:t>
                      </a:r>
                      <a:endParaRPr lang="pl-PL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3028">
                <a:tc>
                  <a:txBody>
                    <a:bodyPr/>
                    <a:lstStyle/>
                    <a:p>
                      <a:r>
                        <a:rPr lang="pl-PL" sz="1900" dirty="0" smtClean="0"/>
                        <a:t>polski</a:t>
                      </a:r>
                      <a:endParaRPr lang="pl-P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900" dirty="0" smtClean="0"/>
                        <a:t>angielski</a:t>
                      </a:r>
                      <a:endParaRPr lang="pl-P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900" dirty="0" smtClean="0"/>
                        <a:t>polski</a:t>
                      </a:r>
                      <a:endParaRPr lang="pl-P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900" dirty="0" smtClean="0"/>
                        <a:t>angielski</a:t>
                      </a:r>
                      <a:endParaRPr lang="pl-PL" sz="1900" dirty="0"/>
                    </a:p>
                  </a:txBody>
                  <a:tcPr/>
                </a:tc>
              </a:tr>
              <a:tr h="678377">
                <a:tc>
                  <a:txBody>
                    <a:bodyPr/>
                    <a:lstStyle/>
                    <a:p>
                      <a:r>
                        <a:rPr lang="pl-PL" sz="1900" dirty="0" smtClean="0"/>
                        <a:t>Produkt Krajowy Brutto</a:t>
                      </a:r>
                      <a:endParaRPr lang="pl-P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900" dirty="0" smtClean="0"/>
                        <a:t>Gross </a:t>
                      </a:r>
                      <a:r>
                        <a:rPr lang="pl-PL" sz="1900" dirty="0" err="1" smtClean="0"/>
                        <a:t>Domestic</a:t>
                      </a:r>
                      <a:r>
                        <a:rPr lang="pl-PL" sz="1900" baseline="0" dirty="0" smtClean="0"/>
                        <a:t> </a:t>
                      </a:r>
                      <a:r>
                        <a:rPr lang="pl-PL" sz="1900" baseline="0" dirty="0" err="1" smtClean="0"/>
                        <a:t>Product</a:t>
                      </a:r>
                      <a:endParaRPr lang="pl-P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900" dirty="0" smtClean="0"/>
                        <a:t>Produkt Krajowy Brutto</a:t>
                      </a:r>
                      <a:endParaRPr lang="pl-P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900" dirty="0" smtClean="0"/>
                        <a:t>Gross </a:t>
                      </a:r>
                      <a:r>
                        <a:rPr lang="pl-PL" sz="1900" dirty="0" err="1" smtClean="0"/>
                        <a:t>Domestic</a:t>
                      </a:r>
                      <a:r>
                        <a:rPr lang="pl-PL" sz="1900" baseline="0" dirty="0" smtClean="0"/>
                        <a:t> </a:t>
                      </a:r>
                      <a:r>
                        <a:rPr lang="pl-PL" sz="1900" baseline="0" dirty="0" err="1" smtClean="0"/>
                        <a:t>Product</a:t>
                      </a:r>
                      <a:endParaRPr lang="pl-PL" sz="1900" dirty="0"/>
                    </a:p>
                  </a:txBody>
                  <a:tcPr/>
                </a:tc>
              </a:tr>
              <a:tr h="678377">
                <a:tc>
                  <a:txBody>
                    <a:bodyPr/>
                    <a:lstStyle/>
                    <a:p>
                      <a:r>
                        <a:rPr lang="pl-PL" sz="1900" dirty="0" smtClean="0"/>
                        <a:t>Konsumpcja</a:t>
                      </a:r>
                      <a:endParaRPr lang="pl-P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900" dirty="0" err="1" smtClean="0"/>
                        <a:t>Consumption</a:t>
                      </a:r>
                      <a:endParaRPr lang="pl-P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900" dirty="0" smtClean="0"/>
                        <a:t>Spożycie indywidualne</a:t>
                      </a:r>
                      <a:endParaRPr lang="pl-P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900" dirty="0" err="1" smtClean="0"/>
                        <a:t>Houshold</a:t>
                      </a:r>
                      <a:r>
                        <a:rPr lang="pl-PL" sz="1900" dirty="0" smtClean="0"/>
                        <a:t> </a:t>
                      </a:r>
                      <a:r>
                        <a:rPr lang="pl-PL" sz="1900" dirty="0" err="1" smtClean="0"/>
                        <a:t>comsumption</a:t>
                      </a:r>
                      <a:r>
                        <a:rPr lang="pl-PL" sz="1900" dirty="0" smtClean="0"/>
                        <a:t> </a:t>
                      </a:r>
                      <a:r>
                        <a:rPr lang="pl-PL" sz="1900" dirty="0" err="1" smtClean="0"/>
                        <a:t>expenditure</a:t>
                      </a:r>
                      <a:endParaRPr lang="pl-PL" sz="1900" dirty="0"/>
                    </a:p>
                  </a:txBody>
                  <a:tcPr/>
                </a:tc>
              </a:tr>
              <a:tr h="1841309">
                <a:tc>
                  <a:txBody>
                    <a:bodyPr/>
                    <a:lstStyle/>
                    <a:p>
                      <a:r>
                        <a:rPr lang="pl-PL" sz="1900" dirty="0" smtClean="0">
                          <a:solidFill>
                            <a:schemeClr val="tx1"/>
                          </a:solidFill>
                        </a:rPr>
                        <a:t>Inwestycje</a:t>
                      </a:r>
                      <a:endParaRPr lang="pl-PL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900" dirty="0" err="1" smtClean="0">
                          <a:solidFill>
                            <a:schemeClr val="tx1"/>
                          </a:solidFill>
                        </a:rPr>
                        <a:t>Investments</a:t>
                      </a:r>
                      <a:endParaRPr lang="pl-PL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900" dirty="0" smtClean="0">
                          <a:solidFill>
                            <a:schemeClr val="tx1"/>
                          </a:solidFill>
                        </a:rPr>
                        <a:t>Akumulacja:</a:t>
                      </a:r>
                    </a:p>
                    <a:p>
                      <a:r>
                        <a:rPr lang="pl-PL" sz="1900" dirty="0" smtClean="0">
                          <a:solidFill>
                            <a:schemeClr val="tx1"/>
                          </a:solidFill>
                        </a:rPr>
                        <a:t>- Nakłady brutto na środki trwałe</a:t>
                      </a:r>
                    </a:p>
                    <a:p>
                      <a:r>
                        <a:rPr lang="pl-PL" sz="1900" dirty="0" smtClean="0">
                          <a:solidFill>
                            <a:schemeClr val="tx1"/>
                          </a:solidFill>
                        </a:rPr>
                        <a:t>- przyrost rzeczowych środków obrotowych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900" dirty="0" smtClean="0">
                          <a:solidFill>
                            <a:schemeClr val="tx1"/>
                          </a:solidFill>
                        </a:rPr>
                        <a:t>Gross capital </a:t>
                      </a:r>
                      <a:r>
                        <a:rPr lang="pl-PL" sz="1900" dirty="0" err="1" smtClean="0">
                          <a:solidFill>
                            <a:schemeClr val="tx1"/>
                          </a:solidFill>
                        </a:rPr>
                        <a:t>formation</a:t>
                      </a:r>
                      <a:endParaRPr lang="pl-PL" sz="190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pl-PL" sz="1900" dirty="0" smtClean="0">
                          <a:solidFill>
                            <a:schemeClr val="tx1"/>
                          </a:solidFill>
                        </a:rPr>
                        <a:t>Gross </a:t>
                      </a:r>
                      <a:r>
                        <a:rPr lang="pl-PL" sz="1900" dirty="0" err="1" smtClean="0">
                          <a:solidFill>
                            <a:schemeClr val="tx1"/>
                          </a:solidFill>
                        </a:rPr>
                        <a:t>fixed</a:t>
                      </a:r>
                      <a:r>
                        <a:rPr lang="pl-PL" sz="1900" dirty="0" smtClean="0">
                          <a:solidFill>
                            <a:schemeClr val="tx1"/>
                          </a:solidFill>
                        </a:rPr>
                        <a:t> capital </a:t>
                      </a:r>
                      <a:r>
                        <a:rPr lang="pl-PL" sz="1900" dirty="0" err="1" smtClean="0">
                          <a:solidFill>
                            <a:schemeClr val="tx1"/>
                          </a:solidFill>
                        </a:rPr>
                        <a:t>formation</a:t>
                      </a:r>
                      <a:endParaRPr lang="pl-PL" sz="190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pl-PL" sz="1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900" baseline="0" dirty="0" err="1" smtClean="0">
                          <a:solidFill>
                            <a:schemeClr val="tx1"/>
                          </a:solidFill>
                        </a:rPr>
                        <a:t>changes</a:t>
                      </a:r>
                      <a:r>
                        <a:rPr lang="pl-PL" sz="1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900" baseline="0" dirty="0" err="1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pl-PL" sz="1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900" baseline="0" dirty="0" err="1" smtClean="0">
                          <a:solidFill>
                            <a:schemeClr val="tx1"/>
                          </a:solidFill>
                        </a:rPr>
                        <a:t>inventories</a:t>
                      </a:r>
                      <a:endParaRPr lang="pl-PL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78377">
                <a:tc>
                  <a:txBody>
                    <a:bodyPr/>
                    <a:lstStyle/>
                    <a:p>
                      <a:r>
                        <a:rPr lang="pl-PL" sz="1900" dirty="0" smtClean="0"/>
                        <a:t>Wydatki państwa na zakup d. i u.</a:t>
                      </a:r>
                      <a:endParaRPr lang="pl-P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900" dirty="0" err="1" smtClean="0"/>
                        <a:t>Government</a:t>
                      </a:r>
                      <a:r>
                        <a:rPr lang="pl-PL" sz="1900" dirty="0" smtClean="0"/>
                        <a:t> </a:t>
                      </a:r>
                      <a:r>
                        <a:rPr lang="pl-PL" sz="1900" dirty="0" err="1" smtClean="0"/>
                        <a:t>spending</a:t>
                      </a:r>
                      <a:endParaRPr lang="pl-P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900" dirty="0" smtClean="0"/>
                        <a:t>Spożycie publiczne</a:t>
                      </a:r>
                      <a:endParaRPr lang="pl-P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900" dirty="0" smtClean="0"/>
                        <a:t>General</a:t>
                      </a:r>
                      <a:r>
                        <a:rPr lang="pl-PL" sz="1900" baseline="0" dirty="0" smtClean="0"/>
                        <a:t> </a:t>
                      </a:r>
                      <a:r>
                        <a:rPr lang="pl-PL" sz="1900" baseline="0" dirty="0" err="1" smtClean="0"/>
                        <a:t>government</a:t>
                      </a:r>
                      <a:r>
                        <a:rPr lang="pl-PL" sz="1900" baseline="0" dirty="0" smtClean="0"/>
                        <a:t> </a:t>
                      </a:r>
                      <a:r>
                        <a:rPr lang="pl-PL" sz="1900" baseline="0" dirty="0" err="1" smtClean="0"/>
                        <a:t>final</a:t>
                      </a:r>
                      <a:r>
                        <a:rPr lang="pl-PL" sz="1900" baseline="0" dirty="0" smtClean="0"/>
                        <a:t>  </a:t>
                      </a:r>
                      <a:r>
                        <a:rPr lang="pl-PL" sz="1900" baseline="0" dirty="0" err="1" smtClean="0"/>
                        <a:t>comsumption</a:t>
                      </a:r>
                      <a:endParaRPr lang="pl-PL" sz="1900" dirty="0"/>
                    </a:p>
                  </a:txBody>
                  <a:tcPr/>
                </a:tc>
              </a:tr>
              <a:tr h="393028">
                <a:tc>
                  <a:txBody>
                    <a:bodyPr/>
                    <a:lstStyle/>
                    <a:p>
                      <a:r>
                        <a:rPr lang="pl-PL" sz="1900" dirty="0" smtClean="0"/>
                        <a:t>Eksport netto</a:t>
                      </a:r>
                      <a:endParaRPr lang="pl-P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900" dirty="0" smtClean="0"/>
                        <a:t>Net export</a:t>
                      </a:r>
                      <a:endParaRPr lang="pl-P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900" dirty="0" smtClean="0"/>
                        <a:t>Eksport netto</a:t>
                      </a:r>
                      <a:endParaRPr lang="pl-P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900" dirty="0" smtClean="0"/>
                        <a:t>Net export</a:t>
                      </a:r>
                      <a:endParaRPr lang="pl-PL" sz="19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686800" cy="841248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smtClean="0"/>
              <a:t>Struktura PKB w wybranych krajach (%)</a:t>
            </a:r>
            <a:endParaRPr lang="pl-PL" dirty="0"/>
          </a:p>
        </p:txBody>
      </p:sp>
      <p:graphicFrame>
        <p:nvGraphicFramePr>
          <p:cNvPr id="3" name="Wykres 2"/>
          <p:cNvGraphicFramePr/>
          <p:nvPr/>
        </p:nvGraphicFramePr>
        <p:xfrm>
          <a:off x="827584" y="1340768"/>
          <a:ext cx="7704856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0"/>
            <a:ext cx="8686800" cy="841248"/>
          </a:xfrm>
        </p:spPr>
        <p:txBody>
          <a:bodyPr/>
          <a:lstStyle/>
          <a:p>
            <a:pPr algn="ctr"/>
            <a:r>
              <a:rPr lang="pl-PL" dirty="0" smtClean="0"/>
              <a:t>Udział konsumpcji w </a:t>
            </a:r>
            <a:r>
              <a:rPr lang="pl-PL" dirty="0" err="1" smtClean="0"/>
              <a:t>pkb</a:t>
            </a:r>
            <a:r>
              <a:rPr lang="pl-PL" dirty="0" smtClean="0"/>
              <a:t> (%)</a:t>
            </a:r>
            <a:endParaRPr lang="pl-PL" dirty="0"/>
          </a:p>
        </p:txBody>
      </p:sp>
      <p:graphicFrame>
        <p:nvGraphicFramePr>
          <p:cNvPr id="3" name="Wykres 2"/>
          <p:cNvGraphicFramePr/>
          <p:nvPr/>
        </p:nvGraphicFramePr>
        <p:xfrm>
          <a:off x="611560" y="1484784"/>
          <a:ext cx="8136904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8072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pl-PL" sz="2800" b="1" dirty="0" smtClean="0">
                <a:latin typeface="+mn-lt"/>
              </a:rPr>
              <a:t>Roczne zmiany konsumpcji</a:t>
            </a:r>
            <a:br>
              <a:rPr lang="pl-PL" sz="2800" b="1" dirty="0" smtClean="0">
                <a:latin typeface="+mn-lt"/>
              </a:rPr>
            </a:br>
            <a:r>
              <a:rPr lang="pl-PL" sz="2800" b="1" dirty="0" smtClean="0">
                <a:latin typeface="+mn-lt"/>
              </a:rPr>
              <a:t>(%)</a:t>
            </a:r>
            <a:endParaRPr lang="pl-PL" sz="2800" b="1" dirty="0">
              <a:latin typeface="+mn-lt"/>
            </a:endParaRPr>
          </a:p>
        </p:txBody>
      </p:sp>
      <p:graphicFrame>
        <p:nvGraphicFramePr>
          <p:cNvPr id="4" name="Wykres 3"/>
          <p:cNvGraphicFramePr/>
          <p:nvPr/>
        </p:nvGraphicFramePr>
        <p:xfrm>
          <a:off x="395536" y="1484784"/>
          <a:ext cx="8352928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l-PL" dirty="0" smtClean="0"/>
              <a:t>Dlaczego zainteresowanie konsumpcją?</a:t>
            </a:r>
            <a:endParaRPr lang="pl-PL" dirty="0"/>
          </a:p>
        </p:txBody>
      </p:sp>
      <p:sp>
        <p:nvSpPr>
          <p:cNvPr id="22531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Największa składowa globalnego popytu</a:t>
            </a:r>
          </a:p>
          <a:p>
            <a:r>
              <a:rPr lang="pl-PL" smtClean="0"/>
              <a:t>Decyzje o konsumpcji to również decyzje o oszczędnościach</a:t>
            </a:r>
          </a:p>
          <a:p>
            <a:r>
              <a:rPr lang="pl-PL" smtClean="0"/>
              <a:t>W modelach krótkookresowych konsumpcja traktowana jak składnik popytu</a:t>
            </a:r>
          </a:p>
          <a:p>
            <a:r>
              <a:rPr lang="pl-PL" smtClean="0"/>
              <a:t>W modelach długookresowych konsumpcja jako część dochodu nie przeznaczanego na powiększenie zasobów kapitału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ędrówka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ędrówka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Wędrówka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1642</TotalTime>
  <Words>1062</Words>
  <Application>Microsoft Office PowerPoint</Application>
  <PresentationFormat>Pokaz na ekranie (4:3)</PresentationFormat>
  <Paragraphs>268</Paragraphs>
  <Slides>41</Slides>
  <Notes>0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2</vt:i4>
      </vt:variant>
      <vt:variant>
        <vt:lpstr>Tytuły slajdów</vt:lpstr>
      </vt:variant>
      <vt:variant>
        <vt:i4>41</vt:i4>
      </vt:variant>
    </vt:vector>
  </HeadingPairs>
  <TitlesOfParts>
    <vt:vector size="44" baseType="lpstr">
      <vt:lpstr>Wędrówka</vt:lpstr>
      <vt:lpstr>Równanie</vt:lpstr>
      <vt:lpstr>Wykres</vt:lpstr>
      <vt:lpstr>Globalny popyt Teoria konsumpcji</vt:lpstr>
      <vt:lpstr>Treść wykładu</vt:lpstr>
      <vt:lpstr>Czy formuła PKB to model makroekonomiczny?</vt:lpstr>
      <vt:lpstr>OD formuły PKB do modelu Ekonomicznego - przykład</vt:lpstr>
      <vt:lpstr>Nomenklatura ekonomiczna a statystyczna</vt:lpstr>
      <vt:lpstr>Struktura PKB w wybranych krajach (%)</vt:lpstr>
      <vt:lpstr>Udział konsumpcji w pkb (%)</vt:lpstr>
      <vt:lpstr>Roczne zmiany konsumpcji (%)</vt:lpstr>
      <vt:lpstr>Dlaczego zainteresowanie konsumpcją?</vt:lpstr>
      <vt:lpstr>Udział konsumpcji w pkb (%)</vt:lpstr>
      <vt:lpstr>Pierwsze różnice logarytmów PKB i konsumpcji w USA</vt:lpstr>
      <vt:lpstr>Keynesowska funkcja konsumpcji</vt:lpstr>
      <vt:lpstr>Keynesowska funkcja konsumpcji</vt:lpstr>
      <vt:lpstr>Graficzna prezentacja wyników Kuznetsa</vt:lpstr>
      <vt:lpstr>Teoria cyklu życia LCH  ( Ando, Modigliani)</vt:lpstr>
      <vt:lpstr>W rzeczywistości tak idealnie nie jest</vt:lpstr>
      <vt:lpstr>Stopa oszczędności wg wieku (USA, 1998)</vt:lpstr>
      <vt:lpstr>Funkcja konsumpcji w teorii cyklu życia</vt:lpstr>
      <vt:lpstr>c.d.</vt:lpstr>
      <vt:lpstr>Teoria dochodu permanetnego Friedmana</vt:lpstr>
      <vt:lpstr>Funkcja konsumpcji w świetle dochodów permanetnych</vt:lpstr>
      <vt:lpstr>Slajd 22</vt:lpstr>
      <vt:lpstr>Konkluzja</vt:lpstr>
      <vt:lpstr>Inwestycje</vt:lpstr>
      <vt:lpstr>Pojęcia statystyczne - Akumulacja brutto</vt:lpstr>
      <vt:lpstr>Udział inwestycji w PKB (%)</vt:lpstr>
      <vt:lpstr>Zmiany PKB (rok poprzedni=100)</vt:lpstr>
      <vt:lpstr>Dlaczego zainteresowanie inwestycjami?</vt:lpstr>
      <vt:lpstr>Pożądany zasób kapitału</vt:lpstr>
      <vt:lpstr>Wyznaczenie ceny kapitału</vt:lpstr>
      <vt:lpstr>Pożądany zasób kapitału</vt:lpstr>
      <vt:lpstr>Efekt spadku realnej stopy procentowej</vt:lpstr>
      <vt:lpstr>Efekt wzrostu oczekiwanego krańcowego produktu kapitału</vt:lpstr>
      <vt:lpstr>Pożądany zasób kapitału a inwestycje</vt:lpstr>
      <vt:lpstr>NPV a inwestycje</vt:lpstr>
      <vt:lpstr>Decyzje inwestycyjne firm a stopy procentowe</vt:lpstr>
      <vt:lpstr>Inwestycje a stopy procentowe</vt:lpstr>
      <vt:lpstr>Efekt wzrostu MPK</vt:lpstr>
      <vt:lpstr>Inne spojrzenie na inwestycje</vt:lpstr>
      <vt:lpstr>Keynesowska funkcja inwestycji</vt:lpstr>
      <vt:lpstr>Co dalej?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Ekonomia a GMO</dc:title>
  <dc:creator>Jurek</dc:creator>
  <cp:lastModifiedBy>JR</cp:lastModifiedBy>
  <cp:revision>109</cp:revision>
  <dcterms:created xsi:type="dcterms:W3CDTF">2011-10-02T15:04:30Z</dcterms:created>
  <dcterms:modified xsi:type="dcterms:W3CDTF">2023-03-12T15:14:42Z</dcterms:modified>
</cp:coreProperties>
</file>