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84" r:id="rId1"/>
  </p:sldMasterIdLst>
  <p:notesMasterIdLst>
    <p:notesMasterId r:id="rId65"/>
  </p:notesMasterIdLst>
  <p:sldIdLst>
    <p:sldId id="341" r:id="rId2"/>
    <p:sldId id="391" r:id="rId3"/>
    <p:sldId id="438" r:id="rId4"/>
    <p:sldId id="476" r:id="rId5"/>
    <p:sldId id="444" r:id="rId6"/>
    <p:sldId id="443" r:id="rId7"/>
    <p:sldId id="445" r:id="rId8"/>
    <p:sldId id="477" r:id="rId9"/>
    <p:sldId id="478" r:id="rId10"/>
    <p:sldId id="392" r:id="rId11"/>
    <p:sldId id="393" r:id="rId12"/>
    <p:sldId id="394" r:id="rId13"/>
    <p:sldId id="395" r:id="rId14"/>
    <p:sldId id="396" r:id="rId15"/>
    <p:sldId id="479" r:id="rId16"/>
    <p:sldId id="480" r:id="rId17"/>
    <p:sldId id="481" r:id="rId18"/>
    <p:sldId id="482" r:id="rId19"/>
    <p:sldId id="400" r:id="rId20"/>
    <p:sldId id="406" r:id="rId21"/>
    <p:sldId id="407" r:id="rId22"/>
    <p:sldId id="408" r:id="rId23"/>
    <p:sldId id="432" r:id="rId24"/>
    <p:sldId id="433" r:id="rId25"/>
    <p:sldId id="434" r:id="rId26"/>
    <p:sldId id="435" r:id="rId27"/>
    <p:sldId id="436" r:id="rId28"/>
    <p:sldId id="437" r:id="rId29"/>
    <p:sldId id="449" r:id="rId30"/>
    <p:sldId id="416" r:id="rId31"/>
    <p:sldId id="486" r:id="rId32"/>
    <p:sldId id="417" r:id="rId33"/>
    <p:sldId id="418" r:id="rId34"/>
    <p:sldId id="419" r:id="rId35"/>
    <p:sldId id="455" r:id="rId36"/>
    <p:sldId id="420" r:id="rId37"/>
    <p:sldId id="421" r:id="rId38"/>
    <p:sldId id="461" r:id="rId39"/>
    <p:sldId id="462" r:id="rId40"/>
    <p:sldId id="463" r:id="rId41"/>
    <p:sldId id="464" r:id="rId42"/>
    <p:sldId id="465" r:id="rId43"/>
    <p:sldId id="466" r:id="rId44"/>
    <p:sldId id="467" r:id="rId45"/>
    <p:sldId id="468" r:id="rId46"/>
    <p:sldId id="469" r:id="rId47"/>
    <p:sldId id="470" r:id="rId48"/>
    <p:sldId id="471" r:id="rId49"/>
    <p:sldId id="472" r:id="rId50"/>
    <p:sldId id="451" r:id="rId51"/>
    <p:sldId id="452" r:id="rId52"/>
    <p:sldId id="473" r:id="rId53"/>
    <p:sldId id="474" r:id="rId54"/>
    <p:sldId id="475" r:id="rId55"/>
    <p:sldId id="425" r:id="rId56"/>
    <p:sldId id="456" r:id="rId57"/>
    <p:sldId id="426" r:id="rId58"/>
    <p:sldId id="427" r:id="rId59"/>
    <p:sldId id="428" r:id="rId60"/>
    <p:sldId id="429" r:id="rId61"/>
    <p:sldId id="483" r:id="rId62"/>
    <p:sldId id="484" r:id="rId63"/>
    <p:sldId id="485" r:id="rId64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R\Desktop\Documents\Pliki%20z%20danymi%20ekonomicznymi\analizy%20na%20wyk&#322;&#261;dy\PKB%20W.Brytanii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R\Desktop\Documents\Wydzia&#322;%20PK\Wyk&#322;ady\wyk&#322;ady%20zima%202018-2019\Pliki%20z%20danymi%20na%20&#263;wiczenia\Pieni&#261;dz%20zas&#243;b%20w%20Polsc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R\Downloads\miarypieniadza_now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/>
      <c:lineChart>
        <c:grouping val="standard"/>
        <c:ser>
          <c:idx val="0"/>
          <c:order val="0"/>
          <c:tx>
            <c:strRef>
              <c:f>Arkusz1!$AI$4</c:f>
              <c:strCache>
                <c:ptCount val="1"/>
                <c:pt idx="0">
                  <c:v>Odchylenie od trendu</c:v>
                </c:pt>
              </c:strCache>
            </c:strRef>
          </c:tx>
          <c:marker>
            <c:symbol val="none"/>
          </c:marker>
          <c:cat>
            <c:strRef>
              <c:f>Arkusz1!$AH$5:$AH$75</c:f>
              <c:strCache>
                <c:ptCount val="71"/>
                <c:pt idx="0">
                  <c:v>2000Q1</c:v>
                </c:pt>
                <c:pt idx="1">
                  <c:v>2000Q2</c:v>
                </c:pt>
                <c:pt idx="2">
                  <c:v>2000Q3</c:v>
                </c:pt>
                <c:pt idx="3">
                  <c:v>2000Q4</c:v>
                </c:pt>
                <c:pt idx="4">
                  <c:v>2001Q1</c:v>
                </c:pt>
                <c:pt idx="5">
                  <c:v>2001Q2</c:v>
                </c:pt>
                <c:pt idx="6">
                  <c:v>2001Q3</c:v>
                </c:pt>
                <c:pt idx="7">
                  <c:v>2001Q4</c:v>
                </c:pt>
                <c:pt idx="8">
                  <c:v>2002Q1</c:v>
                </c:pt>
                <c:pt idx="9">
                  <c:v>2002Q2</c:v>
                </c:pt>
                <c:pt idx="10">
                  <c:v>2002Q3</c:v>
                </c:pt>
                <c:pt idx="11">
                  <c:v>2002Q4</c:v>
                </c:pt>
                <c:pt idx="12">
                  <c:v>2003Q1</c:v>
                </c:pt>
                <c:pt idx="13">
                  <c:v>2003Q2</c:v>
                </c:pt>
                <c:pt idx="14">
                  <c:v>2003Q3</c:v>
                </c:pt>
                <c:pt idx="15">
                  <c:v>2003Q4</c:v>
                </c:pt>
                <c:pt idx="16">
                  <c:v>2004Q1</c:v>
                </c:pt>
                <c:pt idx="17">
                  <c:v>2004Q2</c:v>
                </c:pt>
                <c:pt idx="18">
                  <c:v>2004Q3</c:v>
                </c:pt>
                <c:pt idx="19">
                  <c:v>2004Q4</c:v>
                </c:pt>
                <c:pt idx="20">
                  <c:v>2005Q1</c:v>
                </c:pt>
                <c:pt idx="21">
                  <c:v>2005Q2</c:v>
                </c:pt>
                <c:pt idx="22">
                  <c:v>2005Q3</c:v>
                </c:pt>
                <c:pt idx="23">
                  <c:v>2005Q4</c:v>
                </c:pt>
                <c:pt idx="24">
                  <c:v>2006Q1</c:v>
                </c:pt>
                <c:pt idx="25">
                  <c:v>2006Q2</c:v>
                </c:pt>
                <c:pt idx="26">
                  <c:v>2006Q3</c:v>
                </c:pt>
                <c:pt idx="27">
                  <c:v>2006Q4</c:v>
                </c:pt>
                <c:pt idx="28">
                  <c:v>2007Q1</c:v>
                </c:pt>
                <c:pt idx="29">
                  <c:v>2007Q2</c:v>
                </c:pt>
                <c:pt idx="30">
                  <c:v>2007Q3</c:v>
                </c:pt>
                <c:pt idx="31">
                  <c:v>2007Q4</c:v>
                </c:pt>
                <c:pt idx="32">
                  <c:v>2008Q1</c:v>
                </c:pt>
                <c:pt idx="33">
                  <c:v>2008Q2</c:v>
                </c:pt>
                <c:pt idx="34">
                  <c:v>2008Q3</c:v>
                </c:pt>
                <c:pt idx="35">
                  <c:v>2008Q4</c:v>
                </c:pt>
                <c:pt idx="36">
                  <c:v>2009Q1</c:v>
                </c:pt>
                <c:pt idx="37">
                  <c:v>2009Q2</c:v>
                </c:pt>
                <c:pt idx="38">
                  <c:v>2009Q3</c:v>
                </c:pt>
                <c:pt idx="39">
                  <c:v>2009Q4</c:v>
                </c:pt>
                <c:pt idx="40">
                  <c:v>2010Q1</c:v>
                </c:pt>
                <c:pt idx="41">
                  <c:v>2010Q2</c:v>
                </c:pt>
                <c:pt idx="42">
                  <c:v>2010Q3</c:v>
                </c:pt>
                <c:pt idx="43">
                  <c:v>2010Q4</c:v>
                </c:pt>
                <c:pt idx="44">
                  <c:v>2011Q1</c:v>
                </c:pt>
                <c:pt idx="45">
                  <c:v>2011Q2</c:v>
                </c:pt>
                <c:pt idx="46">
                  <c:v>2011Q3</c:v>
                </c:pt>
                <c:pt idx="47">
                  <c:v>2011Q4</c:v>
                </c:pt>
                <c:pt idx="48">
                  <c:v>2012Q1</c:v>
                </c:pt>
                <c:pt idx="49">
                  <c:v>2012Q2</c:v>
                </c:pt>
                <c:pt idx="50">
                  <c:v>2012Q3</c:v>
                </c:pt>
                <c:pt idx="51">
                  <c:v>2012Q4</c:v>
                </c:pt>
                <c:pt idx="52">
                  <c:v>2013Q1</c:v>
                </c:pt>
                <c:pt idx="53">
                  <c:v>2013Q2</c:v>
                </c:pt>
                <c:pt idx="54">
                  <c:v>2013Q3</c:v>
                </c:pt>
                <c:pt idx="55">
                  <c:v>2013Q4</c:v>
                </c:pt>
                <c:pt idx="56">
                  <c:v>2014Q1</c:v>
                </c:pt>
                <c:pt idx="57">
                  <c:v>2014Q2</c:v>
                </c:pt>
                <c:pt idx="58">
                  <c:v>2014Q3</c:v>
                </c:pt>
                <c:pt idx="59">
                  <c:v>2014Q4</c:v>
                </c:pt>
                <c:pt idx="60">
                  <c:v>2015Q1</c:v>
                </c:pt>
                <c:pt idx="61">
                  <c:v>2015Q2</c:v>
                </c:pt>
                <c:pt idx="62">
                  <c:v>2015Q3</c:v>
                </c:pt>
                <c:pt idx="63">
                  <c:v>2015Q4</c:v>
                </c:pt>
                <c:pt idx="64">
                  <c:v>2016Q1</c:v>
                </c:pt>
                <c:pt idx="65">
                  <c:v>2016Q2</c:v>
                </c:pt>
                <c:pt idx="66">
                  <c:v>2016Q3</c:v>
                </c:pt>
                <c:pt idx="67">
                  <c:v>2016Q4</c:v>
                </c:pt>
                <c:pt idx="68">
                  <c:v>2017Q1</c:v>
                </c:pt>
                <c:pt idx="69">
                  <c:v>2017Q2</c:v>
                </c:pt>
                <c:pt idx="70">
                  <c:v>2017Q3</c:v>
                </c:pt>
              </c:strCache>
            </c:strRef>
          </c:cat>
          <c:val>
            <c:numRef>
              <c:f>Arkusz1!$AI$5:$AI$75</c:f>
              <c:numCache>
                <c:formatCode>General</c:formatCode>
                <c:ptCount val="71"/>
                <c:pt idx="0">
                  <c:v>3.3904480278081858E-3</c:v>
                </c:pt>
                <c:pt idx="1">
                  <c:v>3.5690615309676055E-3</c:v>
                </c:pt>
                <c:pt idx="2">
                  <c:v>-4.5798120956597595E-4</c:v>
                </c:pt>
                <c:pt idx="3">
                  <c:v>-5.3541380136614691E-3</c:v>
                </c:pt>
                <c:pt idx="4">
                  <c:v>-2.2943636197734212E-3</c:v>
                </c:pt>
                <c:pt idx="5">
                  <c:v>-1.0682926736347343E-3</c:v>
                </c:pt>
                <c:pt idx="6">
                  <c:v>-1.6756197744225505E-3</c:v>
                </c:pt>
                <c:pt idx="7">
                  <c:v>-5.4243547340320402E-3</c:v>
                </c:pt>
                <c:pt idx="8">
                  <c:v>-7.6515748207590713E-3</c:v>
                </c:pt>
                <c:pt idx="9">
                  <c:v>-7.546365463895228E-3</c:v>
                </c:pt>
                <c:pt idx="10">
                  <c:v>-6.5585969339760934E-3</c:v>
                </c:pt>
                <c:pt idx="11">
                  <c:v>-4.1568409002756823E-3</c:v>
                </c:pt>
                <c:pt idx="12">
                  <c:v>-4.924041229765308E-3</c:v>
                </c:pt>
                <c:pt idx="13">
                  <c:v>-2.7989981894638344E-3</c:v>
                </c:pt>
                <c:pt idx="14">
                  <c:v>3.2195894198849947E-4</c:v>
                </c:pt>
                <c:pt idx="15">
                  <c:v>1.3874516149403645E-3</c:v>
                </c:pt>
                <c:pt idx="16">
                  <c:v>1.6138015592304165E-5</c:v>
                </c:pt>
                <c:pt idx="17">
                  <c:v>-2.1415898512042856E-3</c:v>
                </c:pt>
                <c:pt idx="18">
                  <c:v>-6.0109791879501594E-3</c:v>
                </c:pt>
                <c:pt idx="19">
                  <c:v>-8.3363408224617248E-3</c:v>
                </c:pt>
                <c:pt idx="20">
                  <c:v>-5.5960343696011081E-3</c:v>
                </c:pt>
                <c:pt idx="21">
                  <c:v>-1.1788222379394143E-4</c:v>
                </c:pt>
                <c:pt idx="22">
                  <c:v>5.3141594253443255E-3</c:v>
                </c:pt>
                <c:pt idx="23">
                  <c:v>1.5173230010894656E-2</c:v>
                </c:pt>
                <c:pt idx="24">
                  <c:v>1.3505466072691874E-2</c:v>
                </c:pt>
                <c:pt idx="25">
                  <c:v>1.1664883996745749E-2</c:v>
                </c:pt>
                <c:pt idx="26">
                  <c:v>9.0446951949818555E-3</c:v>
                </c:pt>
                <c:pt idx="27">
                  <c:v>9.7360165797263035E-3</c:v>
                </c:pt>
                <c:pt idx="28">
                  <c:v>1.6233145217281555E-2</c:v>
                </c:pt>
                <c:pt idx="29">
                  <c:v>2.1351584269838762E-2</c:v>
                </c:pt>
                <c:pt idx="30">
                  <c:v>2.639297967131082E-2</c:v>
                </c:pt>
                <c:pt idx="31">
                  <c:v>3.3274026294062509E-2</c:v>
                </c:pt>
                <c:pt idx="32">
                  <c:v>3.5257663194528291E-2</c:v>
                </c:pt>
                <c:pt idx="33">
                  <c:v>2.8069747879836692E-2</c:v>
                </c:pt>
                <c:pt idx="34">
                  <c:v>1.1773073266029556E-2</c:v>
                </c:pt>
                <c:pt idx="35">
                  <c:v>-1.024279800428474E-2</c:v>
                </c:pt>
                <c:pt idx="36">
                  <c:v>-2.6327754048544705E-2</c:v>
                </c:pt>
                <c:pt idx="37">
                  <c:v>-2.8620068165828641E-2</c:v>
                </c:pt>
                <c:pt idx="38">
                  <c:v>-2.7256454384067638E-2</c:v>
                </c:pt>
                <c:pt idx="39">
                  <c:v>-2.4997597636126384E-2</c:v>
                </c:pt>
                <c:pt idx="40">
                  <c:v>-2.0305098455292402E-2</c:v>
                </c:pt>
                <c:pt idx="41">
                  <c:v>-1.2322449397840923E-2</c:v>
                </c:pt>
                <c:pt idx="42">
                  <c:v>-8.9929531662651524E-3</c:v>
                </c:pt>
                <c:pt idx="43">
                  <c:v>-9.9116529370900219E-3</c:v>
                </c:pt>
                <c:pt idx="44">
                  <c:v>-6.0481225177291473E-3</c:v>
                </c:pt>
                <c:pt idx="45">
                  <c:v>-6.9089805736410924E-3</c:v>
                </c:pt>
                <c:pt idx="46">
                  <c:v>-5.80124962195865E-3</c:v>
                </c:pt>
                <c:pt idx="47">
                  <c:v>-6.9388443669158462E-3</c:v>
                </c:pt>
                <c:pt idx="48">
                  <c:v>-3.8670971448571353E-3</c:v>
                </c:pt>
                <c:pt idx="49">
                  <c:v>-8.6299808557282736E-3</c:v>
                </c:pt>
                <c:pt idx="50">
                  <c:v>-1.1874062868333381E-3</c:v>
                </c:pt>
                <c:pt idx="51">
                  <c:v>-6.9267678450213709E-3</c:v>
                </c:pt>
                <c:pt idx="52">
                  <c:v>-5.1146346859436602E-3</c:v>
                </c:pt>
                <c:pt idx="53">
                  <c:v>-4.5132168903307974E-3</c:v>
                </c:pt>
                <c:pt idx="54">
                  <c:v>-1.0437131068918924E-3</c:v>
                </c:pt>
                <c:pt idx="55">
                  <c:v>-1.042434042334506E-3</c:v>
                </c:pt>
                <c:pt idx="56">
                  <c:v>2.1930777766972147E-3</c:v>
                </c:pt>
                <c:pt idx="57">
                  <c:v>5.2591688553303107E-3</c:v>
                </c:pt>
                <c:pt idx="58">
                  <c:v>7.3366033551245961E-3</c:v>
                </c:pt>
                <c:pt idx="59">
                  <c:v>9.3662211246474704E-3</c:v>
                </c:pt>
                <c:pt idx="60">
                  <c:v>7.2079462060656904E-3</c:v>
                </c:pt>
                <c:pt idx="61">
                  <c:v>7.3552266754308981E-3</c:v>
                </c:pt>
                <c:pt idx="62">
                  <c:v>5.9354384078016765E-3</c:v>
                </c:pt>
                <c:pt idx="63">
                  <c:v>7.6079260335770813E-3</c:v>
                </c:pt>
                <c:pt idx="64">
                  <c:v>3.621230345086014E-3</c:v>
                </c:pt>
                <c:pt idx="65">
                  <c:v>3.3967623646997671E-3</c:v>
                </c:pt>
                <c:pt idx="66">
                  <c:v>1.7386094521487701E-3</c:v>
                </c:pt>
                <c:pt idx="67">
                  <c:v>1.9490756295965762E-3</c:v>
                </c:pt>
                <c:pt idx="68">
                  <c:v>-9.4934494133093168E-4</c:v>
                </c:pt>
                <c:pt idx="69">
                  <c:v>-3.5094146071692569E-3</c:v>
                </c:pt>
                <c:pt idx="70">
                  <c:v>-4.8710326227290541E-3</c:v>
                </c:pt>
              </c:numCache>
            </c:numRef>
          </c:val>
        </c:ser>
        <c:marker val="1"/>
        <c:axId val="94094464"/>
        <c:axId val="94096000"/>
      </c:lineChart>
      <c:catAx>
        <c:axId val="94094464"/>
        <c:scaling>
          <c:orientation val="minMax"/>
        </c:scaling>
        <c:axPos val="b"/>
        <c:tickLblPos val="low"/>
        <c:crossAx val="94096000"/>
        <c:crosses val="autoZero"/>
        <c:auto val="1"/>
        <c:lblAlgn val="ctr"/>
        <c:lblOffset val="100"/>
        <c:tickLblSkip val="4"/>
        <c:tickMarkSkip val="1"/>
      </c:catAx>
      <c:valAx>
        <c:axId val="94096000"/>
        <c:scaling>
          <c:orientation val="minMax"/>
        </c:scaling>
        <c:axPos val="l"/>
        <c:majorGridlines/>
        <c:numFmt formatCode="General" sourceLinked="1"/>
        <c:tickLblPos val="nextTo"/>
        <c:crossAx val="94094464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plotArea>
      <c:layout>
        <c:manualLayout>
          <c:layoutTarget val="inner"/>
          <c:xMode val="edge"/>
          <c:yMode val="edge"/>
          <c:x val="0.16614074773584842"/>
          <c:y val="6.8390205117731542E-2"/>
          <c:w val="0.69484524867607766"/>
          <c:h val="0.66292708546086065"/>
        </c:manualLayout>
      </c:layout>
      <c:lineChart>
        <c:grouping val="standard"/>
        <c:ser>
          <c:idx val="0"/>
          <c:order val="0"/>
          <c:tx>
            <c:strRef>
              <c:f>Arkusz1!$B$3</c:f>
              <c:strCache>
                <c:ptCount val="1"/>
                <c:pt idx="0">
                  <c:v>M0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Arkusz1!$A$4:$A$266</c:f>
              <c:numCache>
                <c:formatCode>[$-415]mmm\ yy;@</c:formatCode>
                <c:ptCount val="263"/>
                <c:pt idx="0">
                  <c:v>35430</c:v>
                </c:pt>
                <c:pt idx="1">
                  <c:v>35461</c:v>
                </c:pt>
                <c:pt idx="2">
                  <c:v>35489</c:v>
                </c:pt>
                <c:pt idx="3">
                  <c:v>35520</c:v>
                </c:pt>
                <c:pt idx="4">
                  <c:v>35550</c:v>
                </c:pt>
                <c:pt idx="5">
                  <c:v>35581</c:v>
                </c:pt>
                <c:pt idx="6">
                  <c:v>35611</c:v>
                </c:pt>
                <c:pt idx="7">
                  <c:v>35642</c:v>
                </c:pt>
                <c:pt idx="8">
                  <c:v>35673</c:v>
                </c:pt>
                <c:pt idx="9">
                  <c:v>35703</c:v>
                </c:pt>
                <c:pt idx="10">
                  <c:v>35734</c:v>
                </c:pt>
                <c:pt idx="11">
                  <c:v>35764</c:v>
                </c:pt>
                <c:pt idx="12">
                  <c:v>35795</c:v>
                </c:pt>
                <c:pt idx="13">
                  <c:v>35826</c:v>
                </c:pt>
                <c:pt idx="14">
                  <c:v>35854</c:v>
                </c:pt>
                <c:pt idx="15">
                  <c:v>35885</c:v>
                </c:pt>
                <c:pt idx="16">
                  <c:v>35915</c:v>
                </c:pt>
                <c:pt idx="17">
                  <c:v>35946</c:v>
                </c:pt>
                <c:pt idx="18">
                  <c:v>35976</c:v>
                </c:pt>
                <c:pt idx="19">
                  <c:v>36007</c:v>
                </c:pt>
                <c:pt idx="20">
                  <c:v>36038</c:v>
                </c:pt>
                <c:pt idx="21">
                  <c:v>36068</c:v>
                </c:pt>
                <c:pt idx="22">
                  <c:v>36099</c:v>
                </c:pt>
                <c:pt idx="23">
                  <c:v>36129</c:v>
                </c:pt>
                <c:pt idx="24">
                  <c:v>36160</c:v>
                </c:pt>
                <c:pt idx="25">
                  <c:v>36191</c:v>
                </c:pt>
                <c:pt idx="26">
                  <c:v>36219</c:v>
                </c:pt>
                <c:pt idx="27">
                  <c:v>36250</c:v>
                </c:pt>
                <c:pt idx="28">
                  <c:v>36280</c:v>
                </c:pt>
                <c:pt idx="29">
                  <c:v>36311</c:v>
                </c:pt>
                <c:pt idx="30">
                  <c:v>36341</c:v>
                </c:pt>
                <c:pt idx="31">
                  <c:v>36372</c:v>
                </c:pt>
                <c:pt idx="32">
                  <c:v>36403</c:v>
                </c:pt>
                <c:pt idx="33">
                  <c:v>36433</c:v>
                </c:pt>
                <c:pt idx="34">
                  <c:v>36464</c:v>
                </c:pt>
                <c:pt idx="35">
                  <c:v>36494</c:v>
                </c:pt>
                <c:pt idx="36">
                  <c:v>36525</c:v>
                </c:pt>
                <c:pt idx="37">
                  <c:v>36556</c:v>
                </c:pt>
                <c:pt idx="38">
                  <c:v>36585</c:v>
                </c:pt>
                <c:pt idx="39">
                  <c:v>36616</c:v>
                </c:pt>
                <c:pt idx="40">
                  <c:v>36646</c:v>
                </c:pt>
                <c:pt idx="41">
                  <c:v>36677</c:v>
                </c:pt>
                <c:pt idx="42">
                  <c:v>36707</c:v>
                </c:pt>
                <c:pt idx="43">
                  <c:v>36738</c:v>
                </c:pt>
                <c:pt idx="44">
                  <c:v>36769</c:v>
                </c:pt>
                <c:pt idx="45">
                  <c:v>36799</c:v>
                </c:pt>
                <c:pt idx="46">
                  <c:v>36830</c:v>
                </c:pt>
                <c:pt idx="47">
                  <c:v>36860</c:v>
                </c:pt>
                <c:pt idx="48">
                  <c:v>36891</c:v>
                </c:pt>
                <c:pt idx="49">
                  <c:v>36922</c:v>
                </c:pt>
                <c:pt idx="50">
                  <c:v>36950</c:v>
                </c:pt>
                <c:pt idx="51">
                  <c:v>36981</c:v>
                </c:pt>
                <c:pt idx="52">
                  <c:v>37011</c:v>
                </c:pt>
                <c:pt idx="53">
                  <c:v>37042</c:v>
                </c:pt>
                <c:pt idx="54">
                  <c:v>37072</c:v>
                </c:pt>
                <c:pt idx="55">
                  <c:v>37103</c:v>
                </c:pt>
                <c:pt idx="56">
                  <c:v>37134</c:v>
                </c:pt>
                <c:pt idx="57">
                  <c:v>37164</c:v>
                </c:pt>
                <c:pt idx="58">
                  <c:v>37195</c:v>
                </c:pt>
                <c:pt idx="59">
                  <c:v>37225</c:v>
                </c:pt>
                <c:pt idx="60">
                  <c:v>37256</c:v>
                </c:pt>
                <c:pt idx="61">
                  <c:v>37287</c:v>
                </c:pt>
                <c:pt idx="62">
                  <c:v>37315</c:v>
                </c:pt>
                <c:pt idx="63">
                  <c:v>37346</c:v>
                </c:pt>
                <c:pt idx="64">
                  <c:v>37376</c:v>
                </c:pt>
                <c:pt idx="65">
                  <c:v>37407</c:v>
                </c:pt>
                <c:pt idx="66">
                  <c:v>37437</c:v>
                </c:pt>
                <c:pt idx="67">
                  <c:v>37468</c:v>
                </c:pt>
                <c:pt idx="68">
                  <c:v>37499</c:v>
                </c:pt>
                <c:pt idx="69">
                  <c:v>37529</c:v>
                </c:pt>
                <c:pt idx="70">
                  <c:v>37560</c:v>
                </c:pt>
                <c:pt idx="71">
                  <c:v>37590</c:v>
                </c:pt>
                <c:pt idx="72">
                  <c:v>37621</c:v>
                </c:pt>
                <c:pt idx="73">
                  <c:v>37652</c:v>
                </c:pt>
                <c:pt idx="74">
                  <c:v>37680</c:v>
                </c:pt>
                <c:pt idx="75">
                  <c:v>37711</c:v>
                </c:pt>
                <c:pt idx="76">
                  <c:v>37741</c:v>
                </c:pt>
                <c:pt idx="77">
                  <c:v>37772</c:v>
                </c:pt>
                <c:pt idx="78">
                  <c:v>37802</c:v>
                </c:pt>
                <c:pt idx="79">
                  <c:v>37833</c:v>
                </c:pt>
                <c:pt idx="80">
                  <c:v>37864</c:v>
                </c:pt>
                <c:pt idx="81">
                  <c:v>37894</c:v>
                </c:pt>
                <c:pt idx="82">
                  <c:v>37925</c:v>
                </c:pt>
                <c:pt idx="83">
                  <c:v>37955</c:v>
                </c:pt>
                <c:pt idx="84">
                  <c:v>37986</c:v>
                </c:pt>
                <c:pt idx="85">
                  <c:v>38017</c:v>
                </c:pt>
                <c:pt idx="86">
                  <c:v>38046</c:v>
                </c:pt>
                <c:pt idx="87">
                  <c:v>38077</c:v>
                </c:pt>
                <c:pt idx="88">
                  <c:v>38107</c:v>
                </c:pt>
                <c:pt idx="89">
                  <c:v>38138</c:v>
                </c:pt>
                <c:pt idx="90">
                  <c:v>38168</c:v>
                </c:pt>
                <c:pt idx="91">
                  <c:v>38199</c:v>
                </c:pt>
                <c:pt idx="92">
                  <c:v>38230</c:v>
                </c:pt>
                <c:pt idx="93">
                  <c:v>38260</c:v>
                </c:pt>
                <c:pt idx="94">
                  <c:v>38291</c:v>
                </c:pt>
                <c:pt idx="95">
                  <c:v>38321</c:v>
                </c:pt>
                <c:pt idx="96">
                  <c:v>38352</c:v>
                </c:pt>
                <c:pt idx="97">
                  <c:v>38383</c:v>
                </c:pt>
                <c:pt idx="98">
                  <c:v>38411</c:v>
                </c:pt>
                <c:pt idx="99">
                  <c:v>38442</c:v>
                </c:pt>
                <c:pt idx="100">
                  <c:v>38472</c:v>
                </c:pt>
                <c:pt idx="101">
                  <c:v>38503</c:v>
                </c:pt>
                <c:pt idx="102">
                  <c:v>38533</c:v>
                </c:pt>
                <c:pt idx="103">
                  <c:v>38564</c:v>
                </c:pt>
                <c:pt idx="104">
                  <c:v>38595</c:v>
                </c:pt>
                <c:pt idx="105">
                  <c:v>38625</c:v>
                </c:pt>
                <c:pt idx="106">
                  <c:v>38656</c:v>
                </c:pt>
                <c:pt idx="107">
                  <c:v>38686</c:v>
                </c:pt>
                <c:pt idx="108">
                  <c:v>38717</c:v>
                </c:pt>
                <c:pt idx="109">
                  <c:v>38748</c:v>
                </c:pt>
                <c:pt idx="110">
                  <c:v>38776</c:v>
                </c:pt>
                <c:pt idx="111">
                  <c:v>38807</c:v>
                </c:pt>
                <c:pt idx="112">
                  <c:v>38837</c:v>
                </c:pt>
                <c:pt idx="113">
                  <c:v>38868</c:v>
                </c:pt>
                <c:pt idx="114">
                  <c:v>38898</c:v>
                </c:pt>
                <c:pt idx="115">
                  <c:v>38929</c:v>
                </c:pt>
                <c:pt idx="116">
                  <c:v>38960</c:v>
                </c:pt>
                <c:pt idx="117">
                  <c:v>38990</c:v>
                </c:pt>
                <c:pt idx="118">
                  <c:v>39021</c:v>
                </c:pt>
                <c:pt idx="119">
                  <c:v>39051</c:v>
                </c:pt>
                <c:pt idx="120">
                  <c:v>39082</c:v>
                </c:pt>
                <c:pt idx="121">
                  <c:v>39113</c:v>
                </c:pt>
                <c:pt idx="122">
                  <c:v>39141</c:v>
                </c:pt>
                <c:pt idx="123">
                  <c:v>39172</c:v>
                </c:pt>
                <c:pt idx="124">
                  <c:v>39202</c:v>
                </c:pt>
                <c:pt idx="125">
                  <c:v>39233</c:v>
                </c:pt>
                <c:pt idx="126">
                  <c:v>39263</c:v>
                </c:pt>
                <c:pt idx="127">
                  <c:v>39294</c:v>
                </c:pt>
                <c:pt idx="128">
                  <c:v>39325</c:v>
                </c:pt>
                <c:pt idx="129">
                  <c:v>39355</c:v>
                </c:pt>
                <c:pt idx="130">
                  <c:v>39386</c:v>
                </c:pt>
                <c:pt idx="131">
                  <c:v>39416</c:v>
                </c:pt>
                <c:pt idx="132">
                  <c:v>39447</c:v>
                </c:pt>
                <c:pt idx="133">
                  <c:v>39478</c:v>
                </c:pt>
                <c:pt idx="134">
                  <c:v>39507</c:v>
                </c:pt>
                <c:pt idx="135">
                  <c:v>39538</c:v>
                </c:pt>
                <c:pt idx="136">
                  <c:v>39568</c:v>
                </c:pt>
                <c:pt idx="137">
                  <c:v>39599</c:v>
                </c:pt>
                <c:pt idx="138">
                  <c:v>39629</c:v>
                </c:pt>
                <c:pt idx="139">
                  <c:v>39660</c:v>
                </c:pt>
                <c:pt idx="140">
                  <c:v>39691</c:v>
                </c:pt>
                <c:pt idx="141">
                  <c:v>39721</c:v>
                </c:pt>
                <c:pt idx="142">
                  <c:v>39752</c:v>
                </c:pt>
                <c:pt idx="143">
                  <c:v>39782</c:v>
                </c:pt>
                <c:pt idx="144">
                  <c:v>39813</c:v>
                </c:pt>
                <c:pt idx="145">
                  <c:v>39844</c:v>
                </c:pt>
                <c:pt idx="146">
                  <c:v>39872</c:v>
                </c:pt>
                <c:pt idx="147">
                  <c:v>39903</c:v>
                </c:pt>
                <c:pt idx="148">
                  <c:v>39933</c:v>
                </c:pt>
                <c:pt idx="149">
                  <c:v>39964</c:v>
                </c:pt>
                <c:pt idx="150">
                  <c:v>39994</c:v>
                </c:pt>
                <c:pt idx="151">
                  <c:v>40025</c:v>
                </c:pt>
                <c:pt idx="152">
                  <c:v>40056</c:v>
                </c:pt>
                <c:pt idx="153">
                  <c:v>40086</c:v>
                </c:pt>
                <c:pt idx="154">
                  <c:v>40117</c:v>
                </c:pt>
                <c:pt idx="155">
                  <c:v>40147</c:v>
                </c:pt>
                <c:pt idx="156">
                  <c:v>40178</c:v>
                </c:pt>
                <c:pt idx="157">
                  <c:v>40209</c:v>
                </c:pt>
                <c:pt idx="158">
                  <c:v>40237</c:v>
                </c:pt>
                <c:pt idx="159">
                  <c:v>40268</c:v>
                </c:pt>
                <c:pt idx="160">
                  <c:v>40298</c:v>
                </c:pt>
                <c:pt idx="161">
                  <c:v>40329</c:v>
                </c:pt>
                <c:pt idx="162">
                  <c:v>40359</c:v>
                </c:pt>
                <c:pt idx="163">
                  <c:v>40390</c:v>
                </c:pt>
                <c:pt idx="164">
                  <c:v>40421</c:v>
                </c:pt>
                <c:pt idx="165">
                  <c:v>40451</c:v>
                </c:pt>
                <c:pt idx="166">
                  <c:v>40482</c:v>
                </c:pt>
                <c:pt idx="167">
                  <c:v>40512</c:v>
                </c:pt>
                <c:pt idx="168">
                  <c:v>40543</c:v>
                </c:pt>
                <c:pt idx="169">
                  <c:v>40574</c:v>
                </c:pt>
                <c:pt idx="170">
                  <c:v>40602</c:v>
                </c:pt>
                <c:pt idx="171">
                  <c:v>40633</c:v>
                </c:pt>
                <c:pt idx="172">
                  <c:v>40663</c:v>
                </c:pt>
                <c:pt idx="173">
                  <c:v>40694</c:v>
                </c:pt>
                <c:pt idx="174">
                  <c:v>40724</c:v>
                </c:pt>
                <c:pt idx="175">
                  <c:v>40755</c:v>
                </c:pt>
                <c:pt idx="176">
                  <c:v>40786</c:v>
                </c:pt>
                <c:pt idx="177">
                  <c:v>40816</c:v>
                </c:pt>
                <c:pt idx="178">
                  <c:v>40847</c:v>
                </c:pt>
                <c:pt idx="179">
                  <c:v>40877</c:v>
                </c:pt>
                <c:pt idx="180">
                  <c:v>40908</c:v>
                </c:pt>
                <c:pt idx="181">
                  <c:v>40939</c:v>
                </c:pt>
                <c:pt idx="182">
                  <c:v>40968</c:v>
                </c:pt>
                <c:pt idx="183">
                  <c:v>40999</c:v>
                </c:pt>
                <c:pt idx="184">
                  <c:v>41029</c:v>
                </c:pt>
                <c:pt idx="185">
                  <c:v>41060</c:v>
                </c:pt>
                <c:pt idx="186">
                  <c:v>41090</c:v>
                </c:pt>
                <c:pt idx="187">
                  <c:v>41121</c:v>
                </c:pt>
                <c:pt idx="188">
                  <c:v>41152</c:v>
                </c:pt>
                <c:pt idx="189">
                  <c:v>41182</c:v>
                </c:pt>
                <c:pt idx="190">
                  <c:v>41213</c:v>
                </c:pt>
                <c:pt idx="191">
                  <c:v>41243</c:v>
                </c:pt>
                <c:pt idx="192">
                  <c:v>41274</c:v>
                </c:pt>
                <c:pt idx="193">
                  <c:v>41305</c:v>
                </c:pt>
                <c:pt idx="194">
                  <c:v>41333</c:v>
                </c:pt>
                <c:pt idx="195">
                  <c:v>41364</c:v>
                </c:pt>
                <c:pt idx="196">
                  <c:v>41394</c:v>
                </c:pt>
                <c:pt idx="197">
                  <c:v>41425</c:v>
                </c:pt>
                <c:pt idx="198">
                  <c:v>41455</c:v>
                </c:pt>
                <c:pt idx="199">
                  <c:v>41486</c:v>
                </c:pt>
                <c:pt idx="200">
                  <c:v>41517</c:v>
                </c:pt>
                <c:pt idx="201">
                  <c:v>41547</c:v>
                </c:pt>
                <c:pt idx="202">
                  <c:v>41578</c:v>
                </c:pt>
                <c:pt idx="203">
                  <c:v>41608</c:v>
                </c:pt>
                <c:pt idx="204">
                  <c:v>41639</c:v>
                </c:pt>
                <c:pt idx="205">
                  <c:v>41670</c:v>
                </c:pt>
                <c:pt idx="206">
                  <c:v>41698</c:v>
                </c:pt>
                <c:pt idx="207">
                  <c:v>41729</c:v>
                </c:pt>
                <c:pt idx="208">
                  <c:v>41759</c:v>
                </c:pt>
                <c:pt idx="209">
                  <c:v>41790</c:v>
                </c:pt>
                <c:pt idx="210">
                  <c:v>41820</c:v>
                </c:pt>
                <c:pt idx="211">
                  <c:v>41851</c:v>
                </c:pt>
                <c:pt idx="212">
                  <c:v>41882</c:v>
                </c:pt>
                <c:pt idx="213">
                  <c:v>41912</c:v>
                </c:pt>
                <c:pt idx="214">
                  <c:v>41943</c:v>
                </c:pt>
                <c:pt idx="215">
                  <c:v>41973</c:v>
                </c:pt>
                <c:pt idx="216">
                  <c:v>42004</c:v>
                </c:pt>
                <c:pt idx="217">
                  <c:v>42035</c:v>
                </c:pt>
                <c:pt idx="218">
                  <c:v>42063</c:v>
                </c:pt>
                <c:pt idx="219">
                  <c:v>42094</c:v>
                </c:pt>
                <c:pt idx="220">
                  <c:v>42124</c:v>
                </c:pt>
                <c:pt idx="221">
                  <c:v>42155</c:v>
                </c:pt>
                <c:pt idx="222">
                  <c:v>42185</c:v>
                </c:pt>
                <c:pt idx="223">
                  <c:v>42216</c:v>
                </c:pt>
                <c:pt idx="224">
                  <c:v>42247</c:v>
                </c:pt>
                <c:pt idx="225">
                  <c:v>42277</c:v>
                </c:pt>
                <c:pt idx="226">
                  <c:v>42308</c:v>
                </c:pt>
                <c:pt idx="227">
                  <c:v>42338</c:v>
                </c:pt>
                <c:pt idx="228">
                  <c:v>42369</c:v>
                </c:pt>
                <c:pt idx="229">
                  <c:v>42400</c:v>
                </c:pt>
                <c:pt idx="230">
                  <c:v>42429</c:v>
                </c:pt>
                <c:pt idx="231">
                  <c:v>42460</c:v>
                </c:pt>
                <c:pt idx="232">
                  <c:v>42490</c:v>
                </c:pt>
                <c:pt idx="233">
                  <c:v>42521</c:v>
                </c:pt>
                <c:pt idx="234">
                  <c:v>42551</c:v>
                </c:pt>
                <c:pt idx="235">
                  <c:v>42582</c:v>
                </c:pt>
                <c:pt idx="236">
                  <c:v>42613</c:v>
                </c:pt>
                <c:pt idx="237">
                  <c:v>42643</c:v>
                </c:pt>
                <c:pt idx="238">
                  <c:v>42674</c:v>
                </c:pt>
                <c:pt idx="239">
                  <c:v>42704</c:v>
                </c:pt>
                <c:pt idx="240">
                  <c:v>42735</c:v>
                </c:pt>
                <c:pt idx="241">
                  <c:v>42766</c:v>
                </c:pt>
                <c:pt idx="242">
                  <c:v>42794</c:v>
                </c:pt>
                <c:pt idx="243">
                  <c:v>42825</c:v>
                </c:pt>
                <c:pt idx="244">
                  <c:v>42855</c:v>
                </c:pt>
                <c:pt idx="245">
                  <c:v>42886</c:v>
                </c:pt>
                <c:pt idx="246">
                  <c:v>42916</c:v>
                </c:pt>
                <c:pt idx="247">
                  <c:v>42947</c:v>
                </c:pt>
                <c:pt idx="248">
                  <c:v>42978</c:v>
                </c:pt>
                <c:pt idx="249">
                  <c:v>43008</c:v>
                </c:pt>
                <c:pt idx="250">
                  <c:v>43039</c:v>
                </c:pt>
                <c:pt idx="251">
                  <c:v>43069</c:v>
                </c:pt>
                <c:pt idx="252">
                  <c:v>43100</c:v>
                </c:pt>
                <c:pt idx="253">
                  <c:v>43131</c:v>
                </c:pt>
                <c:pt idx="254">
                  <c:v>43159</c:v>
                </c:pt>
                <c:pt idx="255">
                  <c:v>43190</c:v>
                </c:pt>
                <c:pt idx="256">
                  <c:v>43220</c:v>
                </c:pt>
                <c:pt idx="257">
                  <c:v>43251</c:v>
                </c:pt>
                <c:pt idx="258">
                  <c:v>43281</c:v>
                </c:pt>
                <c:pt idx="259">
                  <c:v>43312</c:v>
                </c:pt>
                <c:pt idx="260">
                  <c:v>43343</c:v>
                </c:pt>
                <c:pt idx="261">
                  <c:v>43373</c:v>
                </c:pt>
                <c:pt idx="262">
                  <c:v>43404</c:v>
                </c:pt>
              </c:numCache>
            </c:numRef>
          </c:cat>
          <c:val>
            <c:numRef>
              <c:f>Arkusz1!$B$4:$B$266</c:f>
              <c:numCache>
                <c:formatCode>#,##0.0</c:formatCode>
                <c:ptCount val="263"/>
                <c:pt idx="0">
                  <c:v>34196.199999999997</c:v>
                </c:pt>
                <c:pt idx="1">
                  <c:v>32391.1</c:v>
                </c:pt>
                <c:pt idx="2">
                  <c:v>34594.400000000001</c:v>
                </c:pt>
                <c:pt idx="3">
                  <c:v>37713.5</c:v>
                </c:pt>
                <c:pt idx="4">
                  <c:v>36533.300000000003</c:v>
                </c:pt>
                <c:pt idx="5">
                  <c:v>39718</c:v>
                </c:pt>
                <c:pt idx="6">
                  <c:v>41248.6</c:v>
                </c:pt>
                <c:pt idx="7">
                  <c:v>41632.300000000003</c:v>
                </c:pt>
                <c:pt idx="8">
                  <c:v>43589</c:v>
                </c:pt>
                <c:pt idx="9">
                  <c:v>44113.5</c:v>
                </c:pt>
                <c:pt idx="10">
                  <c:v>43080.2</c:v>
                </c:pt>
                <c:pt idx="11">
                  <c:v>46673.5</c:v>
                </c:pt>
                <c:pt idx="12">
                  <c:v>42314</c:v>
                </c:pt>
                <c:pt idx="13">
                  <c:v>46267</c:v>
                </c:pt>
                <c:pt idx="14">
                  <c:v>45238.6</c:v>
                </c:pt>
                <c:pt idx="15">
                  <c:v>44355.1</c:v>
                </c:pt>
                <c:pt idx="16">
                  <c:v>46746.6</c:v>
                </c:pt>
                <c:pt idx="17">
                  <c:v>48910.8</c:v>
                </c:pt>
                <c:pt idx="18">
                  <c:v>49735.199999999997</c:v>
                </c:pt>
                <c:pt idx="19">
                  <c:v>53474</c:v>
                </c:pt>
                <c:pt idx="20">
                  <c:v>50766.1</c:v>
                </c:pt>
                <c:pt idx="21">
                  <c:v>49720.6</c:v>
                </c:pt>
                <c:pt idx="22">
                  <c:v>55542.7</c:v>
                </c:pt>
                <c:pt idx="23">
                  <c:v>50523</c:v>
                </c:pt>
                <c:pt idx="24">
                  <c:v>53646.3</c:v>
                </c:pt>
                <c:pt idx="25">
                  <c:v>55069.4</c:v>
                </c:pt>
                <c:pt idx="26">
                  <c:v>52826.5</c:v>
                </c:pt>
                <c:pt idx="27">
                  <c:v>53882.3</c:v>
                </c:pt>
                <c:pt idx="28">
                  <c:v>59520.800000000003</c:v>
                </c:pt>
                <c:pt idx="29">
                  <c:v>59325</c:v>
                </c:pt>
                <c:pt idx="30">
                  <c:v>59117.5</c:v>
                </c:pt>
                <c:pt idx="31">
                  <c:v>61013.3</c:v>
                </c:pt>
                <c:pt idx="32">
                  <c:v>57375.6</c:v>
                </c:pt>
                <c:pt idx="33">
                  <c:v>46168.7</c:v>
                </c:pt>
                <c:pt idx="34">
                  <c:v>47639.199999999997</c:v>
                </c:pt>
                <c:pt idx="35">
                  <c:v>47794.5</c:v>
                </c:pt>
                <c:pt idx="36">
                  <c:v>52806</c:v>
                </c:pt>
                <c:pt idx="37">
                  <c:v>44762.1</c:v>
                </c:pt>
                <c:pt idx="38">
                  <c:v>41233.199999999997</c:v>
                </c:pt>
                <c:pt idx="39">
                  <c:v>45182.6</c:v>
                </c:pt>
                <c:pt idx="40">
                  <c:v>49316.7</c:v>
                </c:pt>
                <c:pt idx="41">
                  <c:v>47656.4</c:v>
                </c:pt>
                <c:pt idx="42">
                  <c:v>51837.2</c:v>
                </c:pt>
                <c:pt idx="43">
                  <c:v>53624.800000000003</c:v>
                </c:pt>
                <c:pt idx="44">
                  <c:v>50554.400000000001</c:v>
                </c:pt>
                <c:pt idx="45">
                  <c:v>51113.7</c:v>
                </c:pt>
                <c:pt idx="46">
                  <c:v>50446.3</c:v>
                </c:pt>
                <c:pt idx="47">
                  <c:v>46041.2</c:v>
                </c:pt>
                <c:pt idx="48">
                  <c:v>48773.8</c:v>
                </c:pt>
                <c:pt idx="49">
                  <c:v>49683.8</c:v>
                </c:pt>
                <c:pt idx="50">
                  <c:v>41545.599999999999</c:v>
                </c:pt>
                <c:pt idx="51">
                  <c:v>48268.9</c:v>
                </c:pt>
                <c:pt idx="52">
                  <c:v>49688.800000000003</c:v>
                </c:pt>
                <c:pt idx="53">
                  <c:v>47519.3</c:v>
                </c:pt>
                <c:pt idx="54">
                  <c:v>48537.9</c:v>
                </c:pt>
                <c:pt idx="55">
                  <c:v>49027.8</c:v>
                </c:pt>
                <c:pt idx="56">
                  <c:v>52150.5</c:v>
                </c:pt>
                <c:pt idx="57">
                  <c:v>48275.6</c:v>
                </c:pt>
                <c:pt idx="58">
                  <c:v>48756</c:v>
                </c:pt>
                <c:pt idx="59">
                  <c:v>54368.5</c:v>
                </c:pt>
                <c:pt idx="60">
                  <c:v>59698</c:v>
                </c:pt>
                <c:pt idx="61">
                  <c:v>51168.2</c:v>
                </c:pt>
                <c:pt idx="62">
                  <c:v>61768.6</c:v>
                </c:pt>
                <c:pt idx="63">
                  <c:v>58045.2</c:v>
                </c:pt>
                <c:pt idx="64">
                  <c:v>54841.8</c:v>
                </c:pt>
                <c:pt idx="65">
                  <c:v>50943.1</c:v>
                </c:pt>
                <c:pt idx="66">
                  <c:v>62766.1</c:v>
                </c:pt>
                <c:pt idx="67">
                  <c:v>56806.8</c:v>
                </c:pt>
                <c:pt idx="68">
                  <c:v>56757.3</c:v>
                </c:pt>
                <c:pt idx="69">
                  <c:v>57462</c:v>
                </c:pt>
                <c:pt idx="70">
                  <c:v>59202.6</c:v>
                </c:pt>
                <c:pt idx="71">
                  <c:v>57248.3</c:v>
                </c:pt>
                <c:pt idx="72">
                  <c:v>62049.9</c:v>
                </c:pt>
                <c:pt idx="73">
                  <c:v>58487.8</c:v>
                </c:pt>
                <c:pt idx="74">
                  <c:v>58905.5</c:v>
                </c:pt>
                <c:pt idx="75">
                  <c:v>60174.6</c:v>
                </c:pt>
                <c:pt idx="76">
                  <c:v>62056.9</c:v>
                </c:pt>
                <c:pt idx="77">
                  <c:v>62071.6</c:v>
                </c:pt>
                <c:pt idx="78">
                  <c:v>64459.1</c:v>
                </c:pt>
                <c:pt idx="79">
                  <c:v>68019.199999999997</c:v>
                </c:pt>
                <c:pt idx="80">
                  <c:v>61255.7</c:v>
                </c:pt>
                <c:pt idx="81">
                  <c:v>66549.5</c:v>
                </c:pt>
                <c:pt idx="82">
                  <c:v>67349.600000000006</c:v>
                </c:pt>
                <c:pt idx="83">
                  <c:v>61624.3</c:v>
                </c:pt>
                <c:pt idx="84">
                  <c:v>66317.7</c:v>
                </c:pt>
                <c:pt idx="85">
                  <c:v>58307.4</c:v>
                </c:pt>
                <c:pt idx="86">
                  <c:v>63956.3</c:v>
                </c:pt>
                <c:pt idx="87">
                  <c:v>63020.1</c:v>
                </c:pt>
                <c:pt idx="88">
                  <c:v>63527.4</c:v>
                </c:pt>
                <c:pt idx="89">
                  <c:v>66238.899999999994</c:v>
                </c:pt>
                <c:pt idx="90">
                  <c:v>63817.1</c:v>
                </c:pt>
                <c:pt idx="91">
                  <c:v>63463.9</c:v>
                </c:pt>
                <c:pt idx="92">
                  <c:v>71271.100000000006</c:v>
                </c:pt>
                <c:pt idx="93">
                  <c:v>63232.6</c:v>
                </c:pt>
                <c:pt idx="94">
                  <c:v>63864.4</c:v>
                </c:pt>
                <c:pt idx="95">
                  <c:v>63717.9</c:v>
                </c:pt>
                <c:pt idx="96">
                  <c:v>69172.5</c:v>
                </c:pt>
                <c:pt idx="97">
                  <c:v>66502.899999999994</c:v>
                </c:pt>
                <c:pt idx="98">
                  <c:v>67220.3</c:v>
                </c:pt>
                <c:pt idx="99">
                  <c:v>68405.600000000006</c:v>
                </c:pt>
                <c:pt idx="100">
                  <c:v>69727.899999999994</c:v>
                </c:pt>
                <c:pt idx="101">
                  <c:v>71984.800000000003</c:v>
                </c:pt>
                <c:pt idx="102">
                  <c:v>71181.399999999994</c:v>
                </c:pt>
                <c:pt idx="103">
                  <c:v>71579.600000000006</c:v>
                </c:pt>
                <c:pt idx="104">
                  <c:v>75028</c:v>
                </c:pt>
                <c:pt idx="105">
                  <c:v>72243.899999999994</c:v>
                </c:pt>
                <c:pt idx="106">
                  <c:v>72682.7</c:v>
                </c:pt>
                <c:pt idx="107">
                  <c:v>75162</c:v>
                </c:pt>
                <c:pt idx="108">
                  <c:v>70505</c:v>
                </c:pt>
                <c:pt idx="109">
                  <c:v>72154.3</c:v>
                </c:pt>
                <c:pt idx="110">
                  <c:v>73856.5</c:v>
                </c:pt>
                <c:pt idx="111">
                  <c:v>74662.3</c:v>
                </c:pt>
                <c:pt idx="112">
                  <c:v>78620.100000000006</c:v>
                </c:pt>
                <c:pt idx="113">
                  <c:v>78952.7</c:v>
                </c:pt>
                <c:pt idx="114">
                  <c:v>81978.399999999994</c:v>
                </c:pt>
                <c:pt idx="115">
                  <c:v>81648.600000000006</c:v>
                </c:pt>
                <c:pt idx="116">
                  <c:v>84643.3</c:v>
                </c:pt>
                <c:pt idx="117">
                  <c:v>80643.7</c:v>
                </c:pt>
                <c:pt idx="118">
                  <c:v>82634.3</c:v>
                </c:pt>
                <c:pt idx="119">
                  <c:v>87648</c:v>
                </c:pt>
                <c:pt idx="120">
                  <c:v>86825.7</c:v>
                </c:pt>
                <c:pt idx="121">
                  <c:v>88649.5</c:v>
                </c:pt>
                <c:pt idx="122">
                  <c:v>88948.9</c:v>
                </c:pt>
                <c:pt idx="123">
                  <c:v>89556.6</c:v>
                </c:pt>
                <c:pt idx="124">
                  <c:v>91085.6</c:v>
                </c:pt>
                <c:pt idx="125">
                  <c:v>93712.7</c:v>
                </c:pt>
                <c:pt idx="126">
                  <c:v>94199.1</c:v>
                </c:pt>
                <c:pt idx="127">
                  <c:v>101385</c:v>
                </c:pt>
                <c:pt idx="128">
                  <c:v>97490.6</c:v>
                </c:pt>
                <c:pt idx="129">
                  <c:v>94482.6</c:v>
                </c:pt>
                <c:pt idx="130">
                  <c:v>98140.2</c:v>
                </c:pt>
                <c:pt idx="131">
                  <c:v>110604.8</c:v>
                </c:pt>
                <c:pt idx="132">
                  <c:v>102669.4</c:v>
                </c:pt>
                <c:pt idx="133">
                  <c:v>102067.9</c:v>
                </c:pt>
                <c:pt idx="134">
                  <c:v>98843.199999999997</c:v>
                </c:pt>
                <c:pt idx="135">
                  <c:v>102185.3</c:v>
                </c:pt>
                <c:pt idx="136">
                  <c:v>103998.5</c:v>
                </c:pt>
                <c:pt idx="137">
                  <c:v>98618.6</c:v>
                </c:pt>
                <c:pt idx="138">
                  <c:v>113698.8</c:v>
                </c:pt>
                <c:pt idx="139">
                  <c:v>108316.3</c:v>
                </c:pt>
                <c:pt idx="140">
                  <c:v>108955.1</c:v>
                </c:pt>
                <c:pt idx="141">
                  <c:v>109681.7</c:v>
                </c:pt>
                <c:pt idx="142">
                  <c:v>128434.8</c:v>
                </c:pt>
                <c:pt idx="143">
                  <c:v>125570.7</c:v>
                </c:pt>
                <c:pt idx="144">
                  <c:v>126350.2</c:v>
                </c:pt>
                <c:pt idx="145">
                  <c:v>124148</c:v>
                </c:pt>
                <c:pt idx="146">
                  <c:v>127823.3</c:v>
                </c:pt>
                <c:pt idx="147">
                  <c:v>124291.5</c:v>
                </c:pt>
                <c:pt idx="148">
                  <c:v>125702.5</c:v>
                </c:pt>
                <c:pt idx="149">
                  <c:v>123895.7</c:v>
                </c:pt>
                <c:pt idx="150">
                  <c:v>125379.7</c:v>
                </c:pt>
                <c:pt idx="151">
                  <c:v>126376.4</c:v>
                </c:pt>
                <c:pt idx="152">
                  <c:v>120014.3</c:v>
                </c:pt>
                <c:pt idx="153">
                  <c:v>118817.60000000002</c:v>
                </c:pt>
                <c:pt idx="154">
                  <c:v>119433.4</c:v>
                </c:pt>
                <c:pt idx="155">
                  <c:v>125267.2</c:v>
                </c:pt>
                <c:pt idx="156">
                  <c:v>137506.6</c:v>
                </c:pt>
                <c:pt idx="157">
                  <c:v>117604.3</c:v>
                </c:pt>
                <c:pt idx="158">
                  <c:v>114576.9</c:v>
                </c:pt>
                <c:pt idx="159">
                  <c:v>114775.8</c:v>
                </c:pt>
                <c:pt idx="160">
                  <c:v>119310.1</c:v>
                </c:pt>
                <c:pt idx="161">
                  <c:v>121923.1</c:v>
                </c:pt>
                <c:pt idx="162">
                  <c:v>124093.1</c:v>
                </c:pt>
                <c:pt idx="163">
                  <c:v>123933</c:v>
                </c:pt>
                <c:pt idx="164">
                  <c:v>121994</c:v>
                </c:pt>
                <c:pt idx="165">
                  <c:v>123504.9</c:v>
                </c:pt>
                <c:pt idx="166">
                  <c:v>131265.1</c:v>
                </c:pt>
                <c:pt idx="167">
                  <c:v>119978.1</c:v>
                </c:pt>
                <c:pt idx="168">
                  <c:v>139726.79999999999</c:v>
                </c:pt>
                <c:pt idx="169">
                  <c:v>126717.8</c:v>
                </c:pt>
                <c:pt idx="170">
                  <c:v>130019.9</c:v>
                </c:pt>
                <c:pt idx="171">
                  <c:v>129230.5</c:v>
                </c:pt>
                <c:pt idx="172">
                  <c:v>133080.5</c:v>
                </c:pt>
                <c:pt idx="173">
                  <c:v>127285.3</c:v>
                </c:pt>
                <c:pt idx="174">
                  <c:v>130379.4</c:v>
                </c:pt>
                <c:pt idx="175">
                  <c:v>126119</c:v>
                </c:pt>
                <c:pt idx="176">
                  <c:v>137622.70000000001</c:v>
                </c:pt>
                <c:pt idx="177">
                  <c:v>148124.20000000001</c:v>
                </c:pt>
                <c:pt idx="178">
                  <c:v>145589.6</c:v>
                </c:pt>
                <c:pt idx="179">
                  <c:v>136374.5</c:v>
                </c:pt>
                <c:pt idx="180">
                  <c:v>138129.20000000001</c:v>
                </c:pt>
                <c:pt idx="181">
                  <c:v>138403.9</c:v>
                </c:pt>
                <c:pt idx="182">
                  <c:v>137049.70000000001</c:v>
                </c:pt>
                <c:pt idx="183">
                  <c:v>137313.9</c:v>
                </c:pt>
                <c:pt idx="184">
                  <c:v>155333</c:v>
                </c:pt>
                <c:pt idx="185">
                  <c:v>139297.79999999999</c:v>
                </c:pt>
                <c:pt idx="186">
                  <c:v>140323.20000000001</c:v>
                </c:pt>
                <c:pt idx="187">
                  <c:v>141418.79999999999</c:v>
                </c:pt>
                <c:pt idx="188">
                  <c:v>145083.20000000001</c:v>
                </c:pt>
                <c:pt idx="189">
                  <c:v>140875.70000000001</c:v>
                </c:pt>
                <c:pt idx="190">
                  <c:v>138607.4</c:v>
                </c:pt>
                <c:pt idx="191">
                  <c:v>140132.4</c:v>
                </c:pt>
                <c:pt idx="192">
                  <c:v>167205.20000000001</c:v>
                </c:pt>
                <c:pt idx="193">
                  <c:v>136090.29999999999</c:v>
                </c:pt>
                <c:pt idx="194">
                  <c:v>142827.5</c:v>
                </c:pt>
                <c:pt idx="195">
                  <c:v>148272.5</c:v>
                </c:pt>
                <c:pt idx="196">
                  <c:v>150295.29999999999</c:v>
                </c:pt>
                <c:pt idx="197">
                  <c:v>150475.29999999999</c:v>
                </c:pt>
                <c:pt idx="198">
                  <c:v>144260.29999999999</c:v>
                </c:pt>
                <c:pt idx="199">
                  <c:v>155767.4</c:v>
                </c:pt>
                <c:pt idx="200">
                  <c:v>153867.20000000001</c:v>
                </c:pt>
                <c:pt idx="201">
                  <c:v>166619.9</c:v>
                </c:pt>
                <c:pt idx="202">
                  <c:v>154966.5</c:v>
                </c:pt>
                <c:pt idx="203">
                  <c:v>153671.6</c:v>
                </c:pt>
                <c:pt idx="204">
                  <c:v>164009.5</c:v>
                </c:pt>
                <c:pt idx="205">
                  <c:v>161543.9</c:v>
                </c:pt>
                <c:pt idx="206">
                  <c:v>158330.1</c:v>
                </c:pt>
                <c:pt idx="207">
                  <c:v>173213</c:v>
                </c:pt>
                <c:pt idx="208">
                  <c:v>168511.4</c:v>
                </c:pt>
                <c:pt idx="209">
                  <c:v>162246.29999999999</c:v>
                </c:pt>
                <c:pt idx="210">
                  <c:v>173096.4</c:v>
                </c:pt>
                <c:pt idx="211">
                  <c:v>164008</c:v>
                </c:pt>
                <c:pt idx="212">
                  <c:v>167008.4</c:v>
                </c:pt>
                <c:pt idx="213">
                  <c:v>166103.6</c:v>
                </c:pt>
                <c:pt idx="214">
                  <c:v>171649.4</c:v>
                </c:pt>
                <c:pt idx="215">
                  <c:v>169090</c:v>
                </c:pt>
                <c:pt idx="216">
                  <c:v>191619.6</c:v>
                </c:pt>
                <c:pt idx="217">
                  <c:v>171363.1</c:v>
                </c:pt>
                <c:pt idx="218">
                  <c:v>175715</c:v>
                </c:pt>
                <c:pt idx="219">
                  <c:v>182099.6</c:v>
                </c:pt>
                <c:pt idx="220">
                  <c:v>185457.7</c:v>
                </c:pt>
                <c:pt idx="221">
                  <c:v>176669.8</c:v>
                </c:pt>
                <c:pt idx="222">
                  <c:v>196314.4</c:v>
                </c:pt>
                <c:pt idx="223">
                  <c:v>189609.3</c:v>
                </c:pt>
                <c:pt idx="224">
                  <c:v>202517.6</c:v>
                </c:pt>
                <c:pt idx="225">
                  <c:v>185005.3</c:v>
                </c:pt>
                <c:pt idx="226">
                  <c:v>181423.4</c:v>
                </c:pt>
                <c:pt idx="227">
                  <c:v>204354.7</c:v>
                </c:pt>
                <c:pt idx="228">
                  <c:v>212176.9</c:v>
                </c:pt>
                <c:pt idx="229">
                  <c:v>203071.1</c:v>
                </c:pt>
                <c:pt idx="230">
                  <c:v>212404.8</c:v>
                </c:pt>
                <c:pt idx="231">
                  <c:v>206026</c:v>
                </c:pt>
                <c:pt idx="232">
                  <c:v>202230</c:v>
                </c:pt>
                <c:pt idx="233">
                  <c:v>204987.4</c:v>
                </c:pt>
                <c:pt idx="234">
                  <c:v>214236.3</c:v>
                </c:pt>
                <c:pt idx="235">
                  <c:v>206528.9</c:v>
                </c:pt>
                <c:pt idx="236">
                  <c:v>218296.2</c:v>
                </c:pt>
                <c:pt idx="237">
                  <c:v>217382.5</c:v>
                </c:pt>
                <c:pt idx="238">
                  <c:v>223175.9</c:v>
                </c:pt>
                <c:pt idx="239">
                  <c:v>221362.5</c:v>
                </c:pt>
                <c:pt idx="240">
                  <c:v>220490.6</c:v>
                </c:pt>
                <c:pt idx="241">
                  <c:v>228152</c:v>
                </c:pt>
                <c:pt idx="242">
                  <c:v>222988.79999999999</c:v>
                </c:pt>
                <c:pt idx="243">
                  <c:v>227845.3</c:v>
                </c:pt>
                <c:pt idx="244">
                  <c:v>220371.6</c:v>
                </c:pt>
                <c:pt idx="245">
                  <c:v>225871.6</c:v>
                </c:pt>
                <c:pt idx="246">
                  <c:v>233619</c:v>
                </c:pt>
                <c:pt idx="247">
                  <c:v>244191.8</c:v>
                </c:pt>
                <c:pt idx="248">
                  <c:v>232030.2</c:v>
                </c:pt>
                <c:pt idx="249">
                  <c:v>236850.6</c:v>
                </c:pt>
                <c:pt idx="250">
                  <c:v>234086.9</c:v>
                </c:pt>
                <c:pt idx="251">
                  <c:v>239311.6</c:v>
                </c:pt>
                <c:pt idx="252">
                  <c:v>231964.3</c:v>
                </c:pt>
                <c:pt idx="253">
                  <c:v>241313.9</c:v>
                </c:pt>
                <c:pt idx="254">
                  <c:v>243098.6</c:v>
                </c:pt>
                <c:pt idx="255">
                  <c:v>239258</c:v>
                </c:pt>
                <c:pt idx="256">
                  <c:v>248494.9</c:v>
                </c:pt>
                <c:pt idx="257">
                  <c:v>229477.3</c:v>
                </c:pt>
                <c:pt idx="258">
                  <c:v>239931.7</c:v>
                </c:pt>
                <c:pt idx="259">
                  <c:v>257445.9</c:v>
                </c:pt>
                <c:pt idx="260">
                  <c:v>255028.3</c:v>
                </c:pt>
                <c:pt idx="261">
                  <c:v>262972.09999999998</c:v>
                </c:pt>
                <c:pt idx="262">
                  <c:v>257614.9</c:v>
                </c:pt>
              </c:numCache>
            </c:numRef>
          </c:val>
        </c:ser>
        <c:ser>
          <c:idx val="1"/>
          <c:order val="1"/>
          <c:tx>
            <c:strRef>
              <c:f>Arkusz1!$C$3</c:f>
              <c:strCache>
                <c:ptCount val="1"/>
                <c:pt idx="0">
                  <c:v>M1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Arkusz1!$A$4:$A$266</c:f>
              <c:numCache>
                <c:formatCode>[$-415]mmm\ yy;@</c:formatCode>
                <c:ptCount val="263"/>
                <c:pt idx="0">
                  <c:v>35430</c:v>
                </c:pt>
                <c:pt idx="1">
                  <c:v>35461</c:v>
                </c:pt>
                <c:pt idx="2">
                  <c:v>35489</c:v>
                </c:pt>
                <c:pt idx="3">
                  <c:v>35520</c:v>
                </c:pt>
                <c:pt idx="4">
                  <c:v>35550</c:v>
                </c:pt>
                <c:pt idx="5">
                  <c:v>35581</c:v>
                </c:pt>
                <c:pt idx="6">
                  <c:v>35611</c:v>
                </c:pt>
                <c:pt idx="7">
                  <c:v>35642</c:v>
                </c:pt>
                <c:pt idx="8">
                  <c:v>35673</c:v>
                </c:pt>
                <c:pt idx="9">
                  <c:v>35703</c:v>
                </c:pt>
                <c:pt idx="10">
                  <c:v>35734</c:v>
                </c:pt>
                <c:pt idx="11">
                  <c:v>35764</c:v>
                </c:pt>
                <c:pt idx="12">
                  <c:v>35795</c:v>
                </c:pt>
                <c:pt idx="13">
                  <c:v>35826</c:v>
                </c:pt>
                <c:pt idx="14">
                  <c:v>35854</c:v>
                </c:pt>
                <c:pt idx="15">
                  <c:v>35885</c:v>
                </c:pt>
                <c:pt idx="16">
                  <c:v>35915</c:v>
                </c:pt>
                <c:pt idx="17">
                  <c:v>35946</c:v>
                </c:pt>
                <c:pt idx="18">
                  <c:v>35976</c:v>
                </c:pt>
                <c:pt idx="19">
                  <c:v>36007</c:v>
                </c:pt>
                <c:pt idx="20">
                  <c:v>36038</c:v>
                </c:pt>
                <c:pt idx="21">
                  <c:v>36068</c:v>
                </c:pt>
                <c:pt idx="22">
                  <c:v>36099</c:v>
                </c:pt>
                <c:pt idx="23">
                  <c:v>36129</c:v>
                </c:pt>
                <c:pt idx="24">
                  <c:v>36160</c:v>
                </c:pt>
                <c:pt idx="25">
                  <c:v>36191</c:v>
                </c:pt>
                <c:pt idx="26">
                  <c:v>36219</c:v>
                </c:pt>
                <c:pt idx="27">
                  <c:v>36250</c:v>
                </c:pt>
                <c:pt idx="28">
                  <c:v>36280</c:v>
                </c:pt>
                <c:pt idx="29">
                  <c:v>36311</c:v>
                </c:pt>
                <c:pt idx="30">
                  <c:v>36341</c:v>
                </c:pt>
                <c:pt idx="31">
                  <c:v>36372</c:v>
                </c:pt>
                <c:pt idx="32">
                  <c:v>36403</c:v>
                </c:pt>
                <c:pt idx="33">
                  <c:v>36433</c:v>
                </c:pt>
                <c:pt idx="34">
                  <c:v>36464</c:v>
                </c:pt>
                <c:pt idx="35">
                  <c:v>36494</c:v>
                </c:pt>
                <c:pt idx="36">
                  <c:v>36525</c:v>
                </c:pt>
                <c:pt idx="37">
                  <c:v>36556</c:v>
                </c:pt>
                <c:pt idx="38">
                  <c:v>36585</c:v>
                </c:pt>
                <c:pt idx="39">
                  <c:v>36616</c:v>
                </c:pt>
                <c:pt idx="40">
                  <c:v>36646</c:v>
                </c:pt>
                <c:pt idx="41">
                  <c:v>36677</c:v>
                </c:pt>
                <c:pt idx="42">
                  <c:v>36707</c:v>
                </c:pt>
                <c:pt idx="43">
                  <c:v>36738</c:v>
                </c:pt>
                <c:pt idx="44">
                  <c:v>36769</c:v>
                </c:pt>
                <c:pt idx="45">
                  <c:v>36799</c:v>
                </c:pt>
                <c:pt idx="46">
                  <c:v>36830</c:v>
                </c:pt>
                <c:pt idx="47">
                  <c:v>36860</c:v>
                </c:pt>
                <c:pt idx="48">
                  <c:v>36891</c:v>
                </c:pt>
                <c:pt idx="49">
                  <c:v>36922</c:v>
                </c:pt>
                <c:pt idx="50">
                  <c:v>36950</c:v>
                </c:pt>
                <c:pt idx="51">
                  <c:v>36981</c:v>
                </c:pt>
                <c:pt idx="52">
                  <c:v>37011</c:v>
                </c:pt>
                <c:pt idx="53">
                  <c:v>37042</c:v>
                </c:pt>
                <c:pt idx="54">
                  <c:v>37072</c:v>
                </c:pt>
                <c:pt idx="55">
                  <c:v>37103</c:v>
                </c:pt>
                <c:pt idx="56">
                  <c:v>37134</c:v>
                </c:pt>
                <c:pt idx="57">
                  <c:v>37164</c:v>
                </c:pt>
                <c:pt idx="58">
                  <c:v>37195</c:v>
                </c:pt>
                <c:pt idx="59">
                  <c:v>37225</c:v>
                </c:pt>
                <c:pt idx="60">
                  <c:v>37256</c:v>
                </c:pt>
                <c:pt idx="61">
                  <c:v>37287</c:v>
                </c:pt>
                <c:pt idx="62">
                  <c:v>37315</c:v>
                </c:pt>
                <c:pt idx="63">
                  <c:v>37346</c:v>
                </c:pt>
                <c:pt idx="64">
                  <c:v>37376</c:v>
                </c:pt>
                <c:pt idx="65">
                  <c:v>37407</c:v>
                </c:pt>
                <c:pt idx="66">
                  <c:v>37437</c:v>
                </c:pt>
                <c:pt idx="67">
                  <c:v>37468</c:v>
                </c:pt>
                <c:pt idx="68">
                  <c:v>37499</c:v>
                </c:pt>
                <c:pt idx="69">
                  <c:v>37529</c:v>
                </c:pt>
                <c:pt idx="70">
                  <c:v>37560</c:v>
                </c:pt>
                <c:pt idx="71">
                  <c:v>37590</c:v>
                </c:pt>
                <c:pt idx="72">
                  <c:v>37621</c:v>
                </c:pt>
                <c:pt idx="73">
                  <c:v>37652</c:v>
                </c:pt>
                <c:pt idx="74">
                  <c:v>37680</c:v>
                </c:pt>
                <c:pt idx="75">
                  <c:v>37711</c:v>
                </c:pt>
                <c:pt idx="76">
                  <c:v>37741</c:v>
                </c:pt>
                <c:pt idx="77">
                  <c:v>37772</c:v>
                </c:pt>
                <c:pt idx="78">
                  <c:v>37802</c:v>
                </c:pt>
                <c:pt idx="79">
                  <c:v>37833</c:v>
                </c:pt>
                <c:pt idx="80">
                  <c:v>37864</c:v>
                </c:pt>
                <c:pt idx="81">
                  <c:v>37894</c:v>
                </c:pt>
                <c:pt idx="82">
                  <c:v>37925</c:v>
                </c:pt>
                <c:pt idx="83">
                  <c:v>37955</c:v>
                </c:pt>
                <c:pt idx="84">
                  <c:v>37986</c:v>
                </c:pt>
                <c:pt idx="85">
                  <c:v>38017</c:v>
                </c:pt>
                <c:pt idx="86">
                  <c:v>38046</c:v>
                </c:pt>
                <c:pt idx="87">
                  <c:v>38077</c:v>
                </c:pt>
                <c:pt idx="88">
                  <c:v>38107</c:v>
                </c:pt>
                <c:pt idx="89">
                  <c:v>38138</c:v>
                </c:pt>
                <c:pt idx="90">
                  <c:v>38168</c:v>
                </c:pt>
                <c:pt idx="91">
                  <c:v>38199</c:v>
                </c:pt>
                <c:pt idx="92">
                  <c:v>38230</c:v>
                </c:pt>
                <c:pt idx="93">
                  <c:v>38260</c:v>
                </c:pt>
                <c:pt idx="94">
                  <c:v>38291</c:v>
                </c:pt>
                <c:pt idx="95">
                  <c:v>38321</c:v>
                </c:pt>
                <c:pt idx="96">
                  <c:v>38352</c:v>
                </c:pt>
                <c:pt idx="97">
                  <c:v>38383</c:v>
                </c:pt>
                <c:pt idx="98">
                  <c:v>38411</c:v>
                </c:pt>
                <c:pt idx="99">
                  <c:v>38442</c:v>
                </c:pt>
                <c:pt idx="100">
                  <c:v>38472</c:v>
                </c:pt>
                <c:pt idx="101">
                  <c:v>38503</c:v>
                </c:pt>
                <c:pt idx="102">
                  <c:v>38533</c:v>
                </c:pt>
                <c:pt idx="103">
                  <c:v>38564</c:v>
                </c:pt>
                <c:pt idx="104">
                  <c:v>38595</c:v>
                </c:pt>
                <c:pt idx="105">
                  <c:v>38625</c:v>
                </c:pt>
                <c:pt idx="106">
                  <c:v>38656</c:v>
                </c:pt>
                <c:pt idx="107">
                  <c:v>38686</c:v>
                </c:pt>
                <c:pt idx="108">
                  <c:v>38717</c:v>
                </c:pt>
                <c:pt idx="109">
                  <c:v>38748</c:v>
                </c:pt>
                <c:pt idx="110">
                  <c:v>38776</c:v>
                </c:pt>
                <c:pt idx="111">
                  <c:v>38807</c:v>
                </c:pt>
                <c:pt idx="112">
                  <c:v>38837</c:v>
                </c:pt>
                <c:pt idx="113">
                  <c:v>38868</c:v>
                </c:pt>
                <c:pt idx="114">
                  <c:v>38898</c:v>
                </c:pt>
                <c:pt idx="115">
                  <c:v>38929</c:v>
                </c:pt>
                <c:pt idx="116">
                  <c:v>38960</c:v>
                </c:pt>
                <c:pt idx="117">
                  <c:v>38990</c:v>
                </c:pt>
                <c:pt idx="118">
                  <c:v>39021</c:v>
                </c:pt>
                <c:pt idx="119">
                  <c:v>39051</c:v>
                </c:pt>
                <c:pt idx="120">
                  <c:v>39082</c:v>
                </c:pt>
                <c:pt idx="121">
                  <c:v>39113</c:v>
                </c:pt>
                <c:pt idx="122">
                  <c:v>39141</c:v>
                </c:pt>
                <c:pt idx="123">
                  <c:v>39172</c:v>
                </c:pt>
                <c:pt idx="124">
                  <c:v>39202</c:v>
                </c:pt>
                <c:pt idx="125">
                  <c:v>39233</c:v>
                </c:pt>
                <c:pt idx="126">
                  <c:v>39263</c:v>
                </c:pt>
                <c:pt idx="127">
                  <c:v>39294</c:v>
                </c:pt>
                <c:pt idx="128">
                  <c:v>39325</c:v>
                </c:pt>
                <c:pt idx="129">
                  <c:v>39355</c:v>
                </c:pt>
                <c:pt idx="130">
                  <c:v>39386</c:v>
                </c:pt>
                <c:pt idx="131">
                  <c:v>39416</c:v>
                </c:pt>
                <c:pt idx="132">
                  <c:v>39447</c:v>
                </c:pt>
                <c:pt idx="133">
                  <c:v>39478</c:v>
                </c:pt>
                <c:pt idx="134">
                  <c:v>39507</c:v>
                </c:pt>
                <c:pt idx="135">
                  <c:v>39538</c:v>
                </c:pt>
                <c:pt idx="136">
                  <c:v>39568</c:v>
                </c:pt>
                <c:pt idx="137">
                  <c:v>39599</c:v>
                </c:pt>
                <c:pt idx="138">
                  <c:v>39629</c:v>
                </c:pt>
                <c:pt idx="139">
                  <c:v>39660</c:v>
                </c:pt>
                <c:pt idx="140">
                  <c:v>39691</c:v>
                </c:pt>
                <c:pt idx="141">
                  <c:v>39721</c:v>
                </c:pt>
                <c:pt idx="142">
                  <c:v>39752</c:v>
                </c:pt>
                <c:pt idx="143">
                  <c:v>39782</c:v>
                </c:pt>
                <c:pt idx="144">
                  <c:v>39813</c:v>
                </c:pt>
                <c:pt idx="145">
                  <c:v>39844</c:v>
                </c:pt>
                <c:pt idx="146">
                  <c:v>39872</c:v>
                </c:pt>
                <c:pt idx="147">
                  <c:v>39903</c:v>
                </c:pt>
                <c:pt idx="148">
                  <c:v>39933</c:v>
                </c:pt>
                <c:pt idx="149">
                  <c:v>39964</c:v>
                </c:pt>
                <c:pt idx="150">
                  <c:v>39994</c:v>
                </c:pt>
                <c:pt idx="151">
                  <c:v>40025</c:v>
                </c:pt>
                <c:pt idx="152">
                  <c:v>40056</c:v>
                </c:pt>
                <c:pt idx="153">
                  <c:v>40086</c:v>
                </c:pt>
                <c:pt idx="154">
                  <c:v>40117</c:v>
                </c:pt>
                <c:pt idx="155">
                  <c:v>40147</c:v>
                </c:pt>
                <c:pt idx="156">
                  <c:v>40178</c:v>
                </c:pt>
                <c:pt idx="157">
                  <c:v>40209</c:v>
                </c:pt>
                <c:pt idx="158">
                  <c:v>40237</c:v>
                </c:pt>
                <c:pt idx="159">
                  <c:v>40268</c:v>
                </c:pt>
                <c:pt idx="160">
                  <c:v>40298</c:v>
                </c:pt>
                <c:pt idx="161">
                  <c:v>40329</c:v>
                </c:pt>
                <c:pt idx="162">
                  <c:v>40359</c:v>
                </c:pt>
                <c:pt idx="163">
                  <c:v>40390</c:v>
                </c:pt>
                <c:pt idx="164">
                  <c:v>40421</c:v>
                </c:pt>
                <c:pt idx="165">
                  <c:v>40451</c:v>
                </c:pt>
                <c:pt idx="166">
                  <c:v>40482</c:v>
                </c:pt>
                <c:pt idx="167">
                  <c:v>40512</c:v>
                </c:pt>
                <c:pt idx="168">
                  <c:v>40543</c:v>
                </c:pt>
                <c:pt idx="169">
                  <c:v>40574</c:v>
                </c:pt>
                <c:pt idx="170">
                  <c:v>40602</c:v>
                </c:pt>
                <c:pt idx="171">
                  <c:v>40633</c:v>
                </c:pt>
                <c:pt idx="172">
                  <c:v>40663</c:v>
                </c:pt>
                <c:pt idx="173">
                  <c:v>40694</c:v>
                </c:pt>
                <c:pt idx="174">
                  <c:v>40724</c:v>
                </c:pt>
                <c:pt idx="175">
                  <c:v>40755</c:v>
                </c:pt>
                <c:pt idx="176">
                  <c:v>40786</c:v>
                </c:pt>
                <c:pt idx="177">
                  <c:v>40816</c:v>
                </c:pt>
                <c:pt idx="178">
                  <c:v>40847</c:v>
                </c:pt>
                <c:pt idx="179">
                  <c:v>40877</c:v>
                </c:pt>
                <c:pt idx="180">
                  <c:v>40908</c:v>
                </c:pt>
                <c:pt idx="181">
                  <c:v>40939</c:v>
                </c:pt>
                <c:pt idx="182">
                  <c:v>40968</c:v>
                </c:pt>
                <c:pt idx="183">
                  <c:v>40999</c:v>
                </c:pt>
                <c:pt idx="184">
                  <c:v>41029</c:v>
                </c:pt>
                <c:pt idx="185">
                  <c:v>41060</c:v>
                </c:pt>
                <c:pt idx="186">
                  <c:v>41090</c:v>
                </c:pt>
                <c:pt idx="187">
                  <c:v>41121</c:v>
                </c:pt>
                <c:pt idx="188">
                  <c:v>41152</c:v>
                </c:pt>
                <c:pt idx="189">
                  <c:v>41182</c:v>
                </c:pt>
                <c:pt idx="190">
                  <c:v>41213</c:v>
                </c:pt>
                <c:pt idx="191">
                  <c:v>41243</c:v>
                </c:pt>
                <c:pt idx="192">
                  <c:v>41274</c:v>
                </c:pt>
                <c:pt idx="193">
                  <c:v>41305</c:v>
                </c:pt>
                <c:pt idx="194">
                  <c:v>41333</c:v>
                </c:pt>
                <c:pt idx="195">
                  <c:v>41364</c:v>
                </c:pt>
                <c:pt idx="196">
                  <c:v>41394</c:v>
                </c:pt>
                <c:pt idx="197">
                  <c:v>41425</c:v>
                </c:pt>
                <c:pt idx="198">
                  <c:v>41455</c:v>
                </c:pt>
                <c:pt idx="199">
                  <c:v>41486</c:v>
                </c:pt>
                <c:pt idx="200">
                  <c:v>41517</c:v>
                </c:pt>
                <c:pt idx="201">
                  <c:v>41547</c:v>
                </c:pt>
                <c:pt idx="202">
                  <c:v>41578</c:v>
                </c:pt>
                <c:pt idx="203">
                  <c:v>41608</c:v>
                </c:pt>
                <c:pt idx="204">
                  <c:v>41639</c:v>
                </c:pt>
                <c:pt idx="205">
                  <c:v>41670</c:v>
                </c:pt>
                <c:pt idx="206">
                  <c:v>41698</c:v>
                </c:pt>
                <c:pt idx="207">
                  <c:v>41729</c:v>
                </c:pt>
                <c:pt idx="208">
                  <c:v>41759</c:v>
                </c:pt>
                <c:pt idx="209">
                  <c:v>41790</c:v>
                </c:pt>
                <c:pt idx="210">
                  <c:v>41820</c:v>
                </c:pt>
                <c:pt idx="211">
                  <c:v>41851</c:v>
                </c:pt>
                <c:pt idx="212">
                  <c:v>41882</c:v>
                </c:pt>
                <c:pt idx="213">
                  <c:v>41912</c:v>
                </c:pt>
                <c:pt idx="214">
                  <c:v>41943</c:v>
                </c:pt>
                <c:pt idx="215">
                  <c:v>41973</c:v>
                </c:pt>
                <c:pt idx="216">
                  <c:v>42004</c:v>
                </c:pt>
                <c:pt idx="217">
                  <c:v>42035</c:v>
                </c:pt>
                <c:pt idx="218">
                  <c:v>42063</c:v>
                </c:pt>
                <c:pt idx="219">
                  <c:v>42094</c:v>
                </c:pt>
                <c:pt idx="220">
                  <c:v>42124</c:v>
                </c:pt>
                <c:pt idx="221">
                  <c:v>42155</c:v>
                </c:pt>
                <c:pt idx="222">
                  <c:v>42185</c:v>
                </c:pt>
                <c:pt idx="223">
                  <c:v>42216</c:v>
                </c:pt>
                <c:pt idx="224">
                  <c:v>42247</c:v>
                </c:pt>
                <c:pt idx="225">
                  <c:v>42277</c:v>
                </c:pt>
                <c:pt idx="226">
                  <c:v>42308</c:v>
                </c:pt>
                <c:pt idx="227">
                  <c:v>42338</c:v>
                </c:pt>
                <c:pt idx="228">
                  <c:v>42369</c:v>
                </c:pt>
                <c:pt idx="229">
                  <c:v>42400</c:v>
                </c:pt>
                <c:pt idx="230">
                  <c:v>42429</c:v>
                </c:pt>
                <c:pt idx="231">
                  <c:v>42460</c:v>
                </c:pt>
                <c:pt idx="232">
                  <c:v>42490</c:v>
                </c:pt>
                <c:pt idx="233">
                  <c:v>42521</c:v>
                </c:pt>
                <c:pt idx="234">
                  <c:v>42551</c:v>
                </c:pt>
                <c:pt idx="235">
                  <c:v>42582</c:v>
                </c:pt>
                <c:pt idx="236">
                  <c:v>42613</c:v>
                </c:pt>
                <c:pt idx="237">
                  <c:v>42643</c:v>
                </c:pt>
                <c:pt idx="238">
                  <c:v>42674</c:v>
                </c:pt>
                <c:pt idx="239">
                  <c:v>42704</c:v>
                </c:pt>
                <c:pt idx="240">
                  <c:v>42735</c:v>
                </c:pt>
                <c:pt idx="241">
                  <c:v>42766</c:v>
                </c:pt>
                <c:pt idx="242">
                  <c:v>42794</c:v>
                </c:pt>
                <c:pt idx="243">
                  <c:v>42825</c:v>
                </c:pt>
                <c:pt idx="244">
                  <c:v>42855</c:v>
                </c:pt>
                <c:pt idx="245">
                  <c:v>42886</c:v>
                </c:pt>
                <c:pt idx="246">
                  <c:v>42916</c:v>
                </c:pt>
                <c:pt idx="247">
                  <c:v>42947</c:v>
                </c:pt>
                <c:pt idx="248">
                  <c:v>42978</c:v>
                </c:pt>
                <c:pt idx="249">
                  <c:v>43008</c:v>
                </c:pt>
                <c:pt idx="250">
                  <c:v>43039</c:v>
                </c:pt>
                <c:pt idx="251">
                  <c:v>43069</c:v>
                </c:pt>
                <c:pt idx="252">
                  <c:v>43100</c:v>
                </c:pt>
                <c:pt idx="253">
                  <c:v>43131</c:v>
                </c:pt>
                <c:pt idx="254">
                  <c:v>43159</c:v>
                </c:pt>
                <c:pt idx="255">
                  <c:v>43190</c:v>
                </c:pt>
                <c:pt idx="256">
                  <c:v>43220</c:v>
                </c:pt>
                <c:pt idx="257">
                  <c:v>43251</c:v>
                </c:pt>
                <c:pt idx="258">
                  <c:v>43281</c:v>
                </c:pt>
                <c:pt idx="259">
                  <c:v>43312</c:v>
                </c:pt>
                <c:pt idx="260">
                  <c:v>43343</c:v>
                </c:pt>
                <c:pt idx="261">
                  <c:v>43373</c:v>
                </c:pt>
                <c:pt idx="262">
                  <c:v>43404</c:v>
                </c:pt>
              </c:numCache>
            </c:numRef>
          </c:cat>
          <c:val>
            <c:numRef>
              <c:f>Arkusz1!$C$4:$C$266</c:f>
              <c:numCache>
                <c:formatCode>#,##0.0</c:formatCode>
                <c:ptCount val="263"/>
                <c:pt idx="0">
                  <c:v>67866</c:v>
                </c:pt>
                <c:pt idx="1">
                  <c:v>63663</c:v>
                </c:pt>
                <c:pt idx="2">
                  <c:v>63625.7</c:v>
                </c:pt>
                <c:pt idx="3">
                  <c:v>65497.8</c:v>
                </c:pt>
                <c:pt idx="4">
                  <c:v>66635.3</c:v>
                </c:pt>
                <c:pt idx="5">
                  <c:v>69033.2</c:v>
                </c:pt>
                <c:pt idx="6">
                  <c:v>71672.3</c:v>
                </c:pt>
                <c:pt idx="7">
                  <c:v>74386.600000000006</c:v>
                </c:pt>
                <c:pt idx="8">
                  <c:v>74328.600000000006</c:v>
                </c:pt>
                <c:pt idx="9">
                  <c:v>74658.3</c:v>
                </c:pt>
                <c:pt idx="10">
                  <c:v>74854.5</c:v>
                </c:pt>
                <c:pt idx="11">
                  <c:v>75283.899999999994</c:v>
                </c:pt>
                <c:pt idx="12">
                  <c:v>79239.8</c:v>
                </c:pt>
                <c:pt idx="13">
                  <c:v>73597.5</c:v>
                </c:pt>
                <c:pt idx="14">
                  <c:v>74417</c:v>
                </c:pt>
                <c:pt idx="15">
                  <c:v>75621.7</c:v>
                </c:pt>
                <c:pt idx="16">
                  <c:v>75681</c:v>
                </c:pt>
                <c:pt idx="17">
                  <c:v>78728.600000000006</c:v>
                </c:pt>
                <c:pt idx="18">
                  <c:v>81843.5</c:v>
                </c:pt>
                <c:pt idx="19">
                  <c:v>82275.5</c:v>
                </c:pt>
                <c:pt idx="20">
                  <c:v>84113.5</c:v>
                </c:pt>
                <c:pt idx="21">
                  <c:v>84554.1</c:v>
                </c:pt>
                <c:pt idx="22">
                  <c:v>83240.399999999994</c:v>
                </c:pt>
                <c:pt idx="23">
                  <c:v>84619.6</c:v>
                </c:pt>
                <c:pt idx="24">
                  <c:v>89919.5</c:v>
                </c:pt>
                <c:pt idx="25">
                  <c:v>88635.8</c:v>
                </c:pt>
                <c:pt idx="26">
                  <c:v>91943.2</c:v>
                </c:pt>
                <c:pt idx="27">
                  <c:v>95283.3</c:v>
                </c:pt>
                <c:pt idx="28">
                  <c:v>93989</c:v>
                </c:pt>
                <c:pt idx="29">
                  <c:v>97092.2</c:v>
                </c:pt>
                <c:pt idx="30">
                  <c:v>99567.9</c:v>
                </c:pt>
                <c:pt idx="31">
                  <c:v>100034.6</c:v>
                </c:pt>
                <c:pt idx="32">
                  <c:v>101550.2</c:v>
                </c:pt>
                <c:pt idx="33">
                  <c:v>103055.2</c:v>
                </c:pt>
                <c:pt idx="34">
                  <c:v>106451.2</c:v>
                </c:pt>
                <c:pt idx="35">
                  <c:v>105637</c:v>
                </c:pt>
                <c:pt idx="36">
                  <c:v>111383.9</c:v>
                </c:pt>
                <c:pt idx="37">
                  <c:v>101145.4</c:v>
                </c:pt>
                <c:pt idx="38">
                  <c:v>100853.2</c:v>
                </c:pt>
                <c:pt idx="39">
                  <c:v>100392.9</c:v>
                </c:pt>
                <c:pt idx="40">
                  <c:v>101326.8</c:v>
                </c:pt>
                <c:pt idx="41">
                  <c:v>103253.9</c:v>
                </c:pt>
                <c:pt idx="42">
                  <c:v>109322.2</c:v>
                </c:pt>
                <c:pt idx="43">
                  <c:v>104920.1</c:v>
                </c:pt>
                <c:pt idx="44">
                  <c:v>105440.5</c:v>
                </c:pt>
                <c:pt idx="45">
                  <c:v>103849.1</c:v>
                </c:pt>
                <c:pt idx="46">
                  <c:v>103732.6</c:v>
                </c:pt>
                <c:pt idx="47">
                  <c:v>104210.8</c:v>
                </c:pt>
                <c:pt idx="48">
                  <c:v>106455.9</c:v>
                </c:pt>
                <c:pt idx="49">
                  <c:v>101370.3</c:v>
                </c:pt>
                <c:pt idx="50">
                  <c:v>102466.5</c:v>
                </c:pt>
                <c:pt idx="51">
                  <c:v>103172.1</c:v>
                </c:pt>
                <c:pt idx="52">
                  <c:v>102704</c:v>
                </c:pt>
                <c:pt idx="53">
                  <c:v>104276.5</c:v>
                </c:pt>
                <c:pt idx="54">
                  <c:v>105052.6</c:v>
                </c:pt>
                <c:pt idx="55">
                  <c:v>108318.9</c:v>
                </c:pt>
                <c:pt idx="56">
                  <c:v>108459.7</c:v>
                </c:pt>
                <c:pt idx="57">
                  <c:v>111975.3</c:v>
                </c:pt>
                <c:pt idx="58">
                  <c:v>111830.1</c:v>
                </c:pt>
                <c:pt idx="59">
                  <c:v>109387.8</c:v>
                </c:pt>
                <c:pt idx="60">
                  <c:v>119567.9</c:v>
                </c:pt>
                <c:pt idx="61">
                  <c:v>112974.3</c:v>
                </c:pt>
                <c:pt idx="62">
                  <c:v>116992</c:v>
                </c:pt>
                <c:pt idx="63">
                  <c:v>116750.2</c:v>
                </c:pt>
                <c:pt idx="64">
                  <c:v>118455.7</c:v>
                </c:pt>
                <c:pt idx="65">
                  <c:v>124038.9</c:v>
                </c:pt>
                <c:pt idx="66">
                  <c:v>128714.7</c:v>
                </c:pt>
                <c:pt idx="67">
                  <c:v>131505.9</c:v>
                </c:pt>
                <c:pt idx="68">
                  <c:v>129286.39999999999</c:v>
                </c:pt>
                <c:pt idx="69">
                  <c:v>130679.1</c:v>
                </c:pt>
                <c:pt idx="70">
                  <c:v>130450.3</c:v>
                </c:pt>
                <c:pt idx="71">
                  <c:v>134731.70000000001</c:v>
                </c:pt>
                <c:pt idx="72">
                  <c:v>140774.9</c:v>
                </c:pt>
                <c:pt idx="73">
                  <c:v>134186.1</c:v>
                </c:pt>
                <c:pt idx="74">
                  <c:v>137583</c:v>
                </c:pt>
                <c:pt idx="75">
                  <c:v>140974.70000000001</c:v>
                </c:pt>
                <c:pt idx="76">
                  <c:v>135464.70000000001</c:v>
                </c:pt>
                <c:pt idx="77">
                  <c:v>142846.1</c:v>
                </c:pt>
                <c:pt idx="78">
                  <c:v>151227</c:v>
                </c:pt>
                <c:pt idx="79">
                  <c:v>151855.9</c:v>
                </c:pt>
                <c:pt idx="80">
                  <c:v>153307.6</c:v>
                </c:pt>
                <c:pt idx="81">
                  <c:v>156679.6</c:v>
                </c:pt>
                <c:pt idx="82">
                  <c:v>156265.60000000001</c:v>
                </c:pt>
                <c:pt idx="83">
                  <c:v>161242.4</c:v>
                </c:pt>
                <c:pt idx="84">
                  <c:v>163158.9</c:v>
                </c:pt>
                <c:pt idx="85">
                  <c:v>157691.4</c:v>
                </c:pt>
                <c:pt idx="86">
                  <c:v>161359.20000000001</c:v>
                </c:pt>
                <c:pt idx="87">
                  <c:v>166399.6</c:v>
                </c:pt>
                <c:pt idx="88">
                  <c:v>165358.1</c:v>
                </c:pt>
                <c:pt idx="89">
                  <c:v>170058.1</c:v>
                </c:pt>
                <c:pt idx="90">
                  <c:v>173931.5</c:v>
                </c:pt>
                <c:pt idx="91">
                  <c:v>168592.1</c:v>
                </c:pt>
                <c:pt idx="92">
                  <c:v>174089.2</c:v>
                </c:pt>
                <c:pt idx="93">
                  <c:v>174745.3</c:v>
                </c:pt>
                <c:pt idx="94">
                  <c:v>187770.6</c:v>
                </c:pt>
                <c:pt idx="95">
                  <c:v>181397.5</c:v>
                </c:pt>
                <c:pt idx="96">
                  <c:v>181975.8</c:v>
                </c:pt>
                <c:pt idx="97">
                  <c:v>179444.1</c:v>
                </c:pt>
                <c:pt idx="98">
                  <c:v>185595.9</c:v>
                </c:pt>
                <c:pt idx="99">
                  <c:v>189897.5</c:v>
                </c:pt>
                <c:pt idx="100">
                  <c:v>185688.7</c:v>
                </c:pt>
                <c:pt idx="101">
                  <c:v>199174.3</c:v>
                </c:pt>
                <c:pt idx="102">
                  <c:v>198995.20000000001</c:v>
                </c:pt>
                <c:pt idx="103">
                  <c:v>197210.9</c:v>
                </c:pt>
                <c:pt idx="104">
                  <c:v>204548.7</c:v>
                </c:pt>
                <c:pt idx="105">
                  <c:v>203606.7</c:v>
                </c:pt>
                <c:pt idx="106">
                  <c:v>207584.2</c:v>
                </c:pt>
                <c:pt idx="107">
                  <c:v>214577.2</c:v>
                </c:pt>
                <c:pt idx="108">
                  <c:v>220639</c:v>
                </c:pt>
                <c:pt idx="109">
                  <c:v>217345.6</c:v>
                </c:pt>
                <c:pt idx="110">
                  <c:v>224478.7</c:v>
                </c:pt>
                <c:pt idx="111">
                  <c:v>222772.8</c:v>
                </c:pt>
                <c:pt idx="112">
                  <c:v>222679.1</c:v>
                </c:pt>
                <c:pt idx="113">
                  <c:v>237369.4</c:v>
                </c:pt>
                <c:pt idx="114">
                  <c:v>240177.1</c:v>
                </c:pt>
                <c:pt idx="115">
                  <c:v>246683.8</c:v>
                </c:pt>
                <c:pt idx="116">
                  <c:v>248995.3</c:v>
                </c:pt>
                <c:pt idx="117">
                  <c:v>253299.6</c:v>
                </c:pt>
                <c:pt idx="118">
                  <c:v>254663.8</c:v>
                </c:pt>
                <c:pt idx="119">
                  <c:v>264100.3</c:v>
                </c:pt>
                <c:pt idx="120">
                  <c:v>275830.90000000002</c:v>
                </c:pt>
                <c:pt idx="121">
                  <c:v>277433.8</c:v>
                </c:pt>
                <c:pt idx="122">
                  <c:v>284706.5</c:v>
                </c:pt>
                <c:pt idx="123">
                  <c:v>286465.8</c:v>
                </c:pt>
                <c:pt idx="124">
                  <c:v>285350.5</c:v>
                </c:pt>
                <c:pt idx="125">
                  <c:v>293062</c:v>
                </c:pt>
                <c:pt idx="126">
                  <c:v>295882</c:v>
                </c:pt>
                <c:pt idx="127">
                  <c:v>303226.59999999998</c:v>
                </c:pt>
                <c:pt idx="128">
                  <c:v>301053.3</c:v>
                </c:pt>
                <c:pt idx="129">
                  <c:v>309745.59999999998</c:v>
                </c:pt>
                <c:pt idx="130">
                  <c:v>302668.09999999998</c:v>
                </c:pt>
                <c:pt idx="131">
                  <c:v>313377.2</c:v>
                </c:pt>
                <c:pt idx="132">
                  <c:v>335266.2</c:v>
                </c:pt>
                <c:pt idx="133">
                  <c:v>330358.40000000002</c:v>
                </c:pt>
                <c:pt idx="134">
                  <c:v>328720</c:v>
                </c:pt>
                <c:pt idx="135">
                  <c:v>337995.1</c:v>
                </c:pt>
                <c:pt idx="136">
                  <c:v>327108.7</c:v>
                </c:pt>
                <c:pt idx="137">
                  <c:v>343810.7</c:v>
                </c:pt>
                <c:pt idx="138">
                  <c:v>353669</c:v>
                </c:pt>
                <c:pt idx="139">
                  <c:v>352889.2</c:v>
                </c:pt>
                <c:pt idx="140">
                  <c:v>353017</c:v>
                </c:pt>
                <c:pt idx="141">
                  <c:v>355002</c:v>
                </c:pt>
                <c:pt idx="142">
                  <c:v>345536.7</c:v>
                </c:pt>
                <c:pt idx="143">
                  <c:v>344880.3</c:v>
                </c:pt>
                <c:pt idx="144">
                  <c:v>349943.1</c:v>
                </c:pt>
                <c:pt idx="145">
                  <c:v>341261.2</c:v>
                </c:pt>
                <c:pt idx="146">
                  <c:v>347599.2</c:v>
                </c:pt>
                <c:pt idx="147">
                  <c:v>356863.3</c:v>
                </c:pt>
                <c:pt idx="148">
                  <c:v>351967.7</c:v>
                </c:pt>
                <c:pt idx="149">
                  <c:v>359925.4</c:v>
                </c:pt>
                <c:pt idx="150">
                  <c:v>370618.2</c:v>
                </c:pt>
                <c:pt idx="151">
                  <c:v>363656.1</c:v>
                </c:pt>
                <c:pt idx="152">
                  <c:v>371091.3</c:v>
                </c:pt>
                <c:pt idx="153">
                  <c:v>372829.8</c:v>
                </c:pt>
                <c:pt idx="154">
                  <c:v>378638.7</c:v>
                </c:pt>
                <c:pt idx="155">
                  <c:v>381533.2</c:v>
                </c:pt>
                <c:pt idx="156">
                  <c:v>388344.9</c:v>
                </c:pt>
                <c:pt idx="157">
                  <c:v>381269.2</c:v>
                </c:pt>
                <c:pt idx="158">
                  <c:v>383426.8</c:v>
                </c:pt>
                <c:pt idx="159">
                  <c:v>389585.1</c:v>
                </c:pt>
                <c:pt idx="160">
                  <c:v>388314.9</c:v>
                </c:pt>
                <c:pt idx="161">
                  <c:v>409020.2</c:v>
                </c:pt>
                <c:pt idx="162">
                  <c:v>415238.9</c:v>
                </c:pt>
                <c:pt idx="163">
                  <c:v>414521.5</c:v>
                </c:pt>
                <c:pt idx="164">
                  <c:v>421048.2</c:v>
                </c:pt>
                <c:pt idx="165">
                  <c:v>419209.6</c:v>
                </c:pt>
                <c:pt idx="166">
                  <c:v>420153.2</c:v>
                </c:pt>
                <c:pt idx="167">
                  <c:v>428822.9</c:v>
                </c:pt>
                <c:pt idx="168">
                  <c:v>449192</c:v>
                </c:pt>
                <c:pt idx="169">
                  <c:v>436387.9</c:v>
                </c:pt>
                <c:pt idx="170">
                  <c:v>444200.8</c:v>
                </c:pt>
                <c:pt idx="171">
                  <c:v>458907.9</c:v>
                </c:pt>
                <c:pt idx="172">
                  <c:v>441125.9</c:v>
                </c:pt>
                <c:pt idx="173">
                  <c:v>447246.5</c:v>
                </c:pt>
                <c:pt idx="174">
                  <c:v>451246.7</c:v>
                </c:pt>
                <c:pt idx="175">
                  <c:v>440541.9</c:v>
                </c:pt>
                <c:pt idx="176">
                  <c:v>449241.3</c:v>
                </c:pt>
                <c:pt idx="177">
                  <c:v>444752.4</c:v>
                </c:pt>
                <c:pt idx="178">
                  <c:v>442059.8</c:v>
                </c:pt>
                <c:pt idx="179">
                  <c:v>453161.4</c:v>
                </c:pt>
                <c:pt idx="180">
                  <c:v>468052.6</c:v>
                </c:pt>
                <c:pt idx="181">
                  <c:v>461339.2</c:v>
                </c:pt>
                <c:pt idx="182">
                  <c:v>455697.2</c:v>
                </c:pt>
                <c:pt idx="183">
                  <c:v>454287</c:v>
                </c:pt>
                <c:pt idx="184">
                  <c:v>448746.6</c:v>
                </c:pt>
                <c:pt idx="185">
                  <c:v>464009.3</c:v>
                </c:pt>
                <c:pt idx="186">
                  <c:v>462651.2</c:v>
                </c:pt>
                <c:pt idx="187">
                  <c:v>464940.4</c:v>
                </c:pt>
                <c:pt idx="188">
                  <c:v>458428.8</c:v>
                </c:pt>
                <c:pt idx="189">
                  <c:v>457338.7</c:v>
                </c:pt>
                <c:pt idx="190">
                  <c:v>452795.9</c:v>
                </c:pt>
                <c:pt idx="191">
                  <c:v>457413.8</c:v>
                </c:pt>
                <c:pt idx="192">
                  <c:v>484813</c:v>
                </c:pt>
                <c:pt idx="193">
                  <c:v>476833</c:v>
                </c:pt>
                <c:pt idx="194">
                  <c:v>484458.7</c:v>
                </c:pt>
                <c:pt idx="195">
                  <c:v>487392.1</c:v>
                </c:pt>
                <c:pt idx="196">
                  <c:v>493721.3</c:v>
                </c:pt>
                <c:pt idx="197">
                  <c:v>508299.4</c:v>
                </c:pt>
                <c:pt idx="198">
                  <c:v>523782.8</c:v>
                </c:pt>
                <c:pt idx="199">
                  <c:v>530665.69999999681</c:v>
                </c:pt>
                <c:pt idx="200">
                  <c:v>531124.1</c:v>
                </c:pt>
                <c:pt idx="201">
                  <c:v>540873.30000000005</c:v>
                </c:pt>
                <c:pt idx="202">
                  <c:v>536236.5</c:v>
                </c:pt>
                <c:pt idx="203">
                  <c:v>538836.80000000005</c:v>
                </c:pt>
                <c:pt idx="204">
                  <c:v>555835.30000000005</c:v>
                </c:pt>
                <c:pt idx="205">
                  <c:v>546487.30000000005</c:v>
                </c:pt>
                <c:pt idx="206">
                  <c:v>548032.80000000005</c:v>
                </c:pt>
                <c:pt idx="207">
                  <c:v>558953.9</c:v>
                </c:pt>
                <c:pt idx="208">
                  <c:v>548393.69999999681</c:v>
                </c:pt>
                <c:pt idx="209">
                  <c:v>557651.19999999681</c:v>
                </c:pt>
                <c:pt idx="210">
                  <c:v>572375.80000000005</c:v>
                </c:pt>
                <c:pt idx="211">
                  <c:v>570506.6</c:v>
                </c:pt>
                <c:pt idx="212">
                  <c:v>574529.4</c:v>
                </c:pt>
                <c:pt idx="213">
                  <c:v>578485.4</c:v>
                </c:pt>
                <c:pt idx="214">
                  <c:v>574605.80000000005</c:v>
                </c:pt>
                <c:pt idx="215">
                  <c:v>583681.69999999681</c:v>
                </c:pt>
                <c:pt idx="216">
                  <c:v>606282.69999999681</c:v>
                </c:pt>
                <c:pt idx="217">
                  <c:v>596572.80000000005</c:v>
                </c:pt>
                <c:pt idx="218">
                  <c:v>603439.9</c:v>
                </c:pt>
                <c:pt idx="219">
                  <c:v>620090.1</c:v>
                </c:pt>
                <c:pt idx="220">
                  <c:v>612559.5</c:v>
                </c:pt>
                <c:pt idx="221">
                  <c:v>621988.80000000005</c:v>
                </c:pt>
                <c:pt idx="222">
                  <c:v>638624.6</c:v>
                </c:pt>
                <c:pt idx="223">
                  <c:v>639680.6</c:v>
                </c:pt>
                <c:pt idx="224">
                  <c:v>652363.69999999681</c:v>
                </c:pt>
                <c:pt idx="225">
                  <c:v>655895.80000000005</c:v>
                </c:pt>
                <c:pt idx="226">
                  <c:v>657277.69999999681</c:v>
                </c:pt>
                <c:pt idx="227">
                  <c:v>676818.1</c:v>
                </c:pt>
                <c:pt idx="228">
                  <c:v>692124.4</c:v>
                </c:pt>
                <c:pt idx="229">
                  <c:v>686587.9</c:v>
                </c:pt>
                <c:pt idx="230">
                  <c:v>700614.3</c:v>
                </c:pt>
                <c:pt idx="231">
                  <c:v>705866</c:v>
                </c:pt>
                <c:pt idx="232">
                  <c:v>711237.1</c:v>
                </c:pt>
                <c:pt idx="233">
                  <c:v>728624.6</c:v>
                </c:pt>
                <c:pt idx="234">
                  <c:v>740258.5</c:v>
                </c:pt>
                <c:pt idx="235">
                  <c:v>739420.6</c:v>
                </c:pt>
                <c:pt idx="236">
                  <c:v>749543.3</c:v>
                </c:pt>
                <c:pt idx="237">
                  <c:v>753416.7</c:v>
                </c:pt>
                <c:pt idx="238">
                  <c:v>759085.1</c:v>
                </c:pt>
                <c:pt idx="239">
                  <c:v>784755.4</c:v>
                </c:pt>
                <c:pt idx="240">
                  <c:v>815304</c:v>
                </c:pt>
                <c:pt idx="241">
                  <c:v>797286.5</c:v>
                </c:pt>
                <c:pt idx="242">
                  <c:v>809621</c:v>
                </c:pt>
                <c:pt idx="243">
                  <c:v>810789.1</c:v>
                </c:pt>
                <c:pt idx="244">
                  <c:v>811904.6</c:v>
                </c:pt>
                <c:pt idx="245">
                  <c:v>825305.2</c:v>
                </c:pt>
                <c:pt idx="246">
                  <c:v>830521.2</c:v>
                </c:pt>
                <c:pt idx="247">
                  <c:v>837388.6</c:v>
                </c:pt>
                <c:pt idx="248">
                  <c:v>843146</c:v>
                </c:pt>
                <c:pt idx="249">
                  <c:v>844458.4</c:v>
                </c:pt>
                <c:pt idx="250">
                  <c:v>856908.9</c:v>
                </c:pt>
                <c:pt idx="251">
                  <c:v>874442.4</c:v>
                </c:pt>
                <c:pt idx="252">
                  <c:v>906374.6</c:v>
                </c:pt>
                <c:pt idx="253">
                  <c:v>885711.5</c:v>
                </c:pt>
                <c:pt idx="254">
                  <c:v>892298.9</c:v>
                </c:pt>
                <c:pt idx="255">
                  <c:v>890402.6</c:v>
                </c:pt>
                <c:pt idx="256">
                  <c:v>899499.8</c:v>
                </c:pt>
                <c:pt idx="257">
                  <c:v>912150.4</c:v>
                </c:pt>
                <c:pt idx="258">
                  <c:v>921896.2</c:v>
                </c:pt>
                <c:pt idx="259">
                  <c:v>931495.4</c:v>
                </c:pt>
                <c:pt idx="260">
                  <c:v>937102.9</c:v>
                </c:pt>
                <c:pt idx="261">
                  <c:v>945165.1</c:v>
                </c:pt>
                <c:pt idx="262">
                  <c:v>957383</c:v>
                </c:pt>
              </c:numCache>
            </c:numRef>
          </c:val>
        </c:ser>
        <c:ser>
          <c:idx val="2"/>
          <c:order val="2"/>
          <c:tx>
            <c:strRef>
              <c:f>Arkusz1!$D$3</c:f>
              <c:strCache>
                <c:ptCount val="1"/>
                <c:pt idx="0">
                  <c:v>M2</c:v>
                </c:pt>
              </c:strCache>
            </c:strRef>
          </c:tx>
          <c:marker>
            <c:symbol val="none"/>
          </c:marker>
          <c:cat>
            <c:numRef>
              <c:f>Arkusz1!$A$4:$A$266</c:f>
              <c:numCache>
                <c:formatCode>[$-415]mmm\ yy;@</c:formatCode>
                <c:ptCount val="263"/>
                <c:pt idx="0">
                  <c:v>35430</c:v>
                </c:pt>
                <c:pt idx="1">
                  <c:v>35461</c:v>
                </c:pt>
                <c:pt idx="2">
                  <c:v>35489</c:v>
                </c:pt>
                <c:pt idx="3">
                  <c:v>35520</c:v>
                </c:pt>
                <c:pt idx="4">
                  <c:v>35550</c:v>
                </c:pt>
                <c:pt idx="5">
                  <c:v>35581</c:v>
                </c:pt>
                <c:pt idx="6">
                  <c:v>35611</c:v>
                </c:pt>
                <c:pt idx="7">
                  <c:v>35642</c:v>
                </c:pt>
                <c:pt idx="8">
                  <c:v>35673</c:v>
                </c:pt>
                <c:pt idx="9">
                  <c:v>35703</c:v>
                </c:pt>
                <c:pt idx="10">
                  <c:v>35734</c:v>
                </c:pt>
                <c:pt idx="11">
                  <c:v>35764</c:v>
                </c:pt>
                <c:pt idx="12">
                  <c:v>35795</c:v>
                </c:pt>
                <c:pt idx="13">
                  <c:v>35826</c:v>
                </c:pt>
                <c:pt idx="14">
                  <c:v>35854</c:v>
                </c:pt>
                <c:pt idx="15">
                  <c:v>35885</c:v>
                </c:pt>
                <c:pt idx="16">
                  <c:v>35915</c:v>
                </c:pt>
                <c:pt idx="17">
                  <c:v>35946</c:v>
                </c:pt>
                <c:pt idx="18">
                  <c:v>35976</c:v>
                </c:pt>
                <c:pt idx="19">
                  <c:v>36007</c:v>
                </c:pt>
                <c:pt idx="20">
                  <c:v>36038</c:v>
                </c:pt>
                <c:pt idx="21">
                  <c:v>36068</c:v>
                </c:pt>
                <c:pt idx="22">
                  <c:v>36099</c:v>
                </c:pt>
                <c:pt idx="23">
                  <c:v>36129</c:v>
                </c:pt>
                <c:pt idx="24">
                  <c:v>36160</c:v>
                </c:pt>
                <c:pt idx="25">
                  <c:v>36191</c:v>
                </c:pt>
                <c:pt idx="26">
                  <c:v>36219</c:v>
                </c:pt>
                <c:pt idx="27">
                  <c:v>36250</c:v>
                </c:pt>
                <c:pt idx="28">
                  <c:v>36280</c:v>
                </c:pt>
                <c:pt idx="29">
                  <c:v>36311</c:v>
                </c:pt>
                <c:pt idx="30">
                  <c:v>36341</c:v>
                </c:pt>
                <c:pt idx="31">
                  <c:v>36372</c:v>
                </c:pt>
                <c:pt idx="32">
                  <c:v>36403</c:v>
                </c:pt>
                <c:pt idx="33">
                  <c:v>36433</c:v>
                </c:pt>
                <c:pt idx="34">
                  <c:v>36464</c:v>
                </c:pt>
                <c:pt idx="35">
                  <c:v>36494</c:v>
                </c:pt>
                <c:pt idx="36">
                  <c:v>36525</c:v>
                </c:pt>
                <c:pt idx="37">
                  <c:v>36556</c:v>
                </c:pt>
                <c:pt idx="38">
                  <c:v>36585</c:v>
                </c:pt>
                <c:pt idx="39">
                  <c:v>36616</c:v>
                </c:pt>
                <c:pt idx="40">
                  <c:v>36646</c:v>
                </c:pt>
                <c:pt idx="41">
                  <c:v>36677</c:v>
                </c:pt>
                <c:pt idx="42">
                  <c:v>36707</c:v>
                </c:pt>
                <c:pt idx="43">
                  <c:v>36738</c:v>
                </c:pt>
                <c:pt idx="44">
                  <c:v>36769</c:v>
                </c:pt>
                <c:pt idx="45">
                  <c:v>36799</c:v>
                </c:pt>
                <c:pt idx="46">
                  <c:v>36830</c:v>
                </c:pt>
                <c:pt idx="47">
                  <c:v>36860</c:v>
                </c:pt>
                <c:pt idx="48">
                  <c:v>36891</c:v>
                </c:pt>
                <c:pt idx="49">
                  <c:v>36922</c:v>
                </c:pt>
                <c:pt idx="50">
                  <c:v>36950</c:v>
                </c:pt>
                <c:pt idx="51">
                  <c:v>36981</c:v>
                </c:pt>
                <c:pt idx="52">
                  <c:v>37011</c:v>
                </c:pt>
                <c:pt idx="53">
                  <c:v>37042</c:v>
                </c:pt>
                <c:pt idx="54">
                  <c:v>37072</c:v>
                </c:pt>
                <c:pt idx="55">
                  <c:v>37103</c:v>
                </c:pt>
                <c:pt idx="56">
                  <c:v>37134</c:v>
                </c:pt>
                <c:pt idx="57">
                  <c:v>37164</c:v>
                </c:pt>
                <c:pt idx="58">
                  <c:v>37195</c:v>
                </c:pt>
                <c:pt idx="59">
                  <c:v>37225</c:v>
                </c:pt>
                <c:pt idx="60">
                  <c:v>37256</c:v>
                </c:pt>
                <c:pt idx="61">
                  <c:v>37287</c:v>
                </c:pt>
                <c:pt idx="62">
                  <c:v>37315</c:v>
                </c:pt>
                <c:pt idx="63">
                  <c:v>37346</c:v>
                </c:pt>
                <c:pt idx="64">
                  <c:v>37376</c:v>
                </c:pt>
                <c:pt idx="65">
                  <c:v>37407</c:v>
                </c:pt>
                <c:pt idx="66">
                  <c:v>37437</c:v>
                </c:pt>
                <c:pt idx="67">
                  <c:v>37468</c:v>
                </c:pt>
                <c:pt idx="68">
                  <c:v>37499</c:v>
                </c:pt>
                <c:pt idx="69">
                  <c:v>37529</c:v>
                </c:pt>
                <c:pt idx="70">
                  <c:v>37560</c:v>
                </c:pt>
                <c:pt idx="71">
                  <c:v>37590</c:v>
                </c:pt>
                <c:pt idx="72">
                  <c:v>37621</c:v>
                </c:pt>
                <c:pt idx="73">
                  <c:v>37652</c:v>
                </c:pt>
                <c:pt idx="74">
                  <c:v>37680</c:v>
                </c:pt>
                <c:pt idx="75">
                  <c:v>37711</c:v>
                </c:pt>
                <c:pt idx="76">
                  <c:v>37741</c:v>
                </c:pt>
                <c:pt idx="77">
                  <c:v>37772</c:v>
                </c:pt>
                <c:pt idx="78">
                  <c:v>37802</c:v>
                </c:pt>
                <c:pt idx="79">
                  <c:v>37833</c:v>
                </c:pt>
                <c:pt idx="80">
                  <c:v>37864</c:v>
                </c:pt>
                <c:pt idx="81">
                  <c:v>37894</c:v>
                </c:pt>
                <c:pt idx="82">
                  <c:v>37925</c:v>
                </c:pt>
                <c:pt idx="83">
                  <c:v>37955</c:v>
                </c:pt>
                <c:pt idx="84">
                  <c:v>37986</c:v>
                </c:pt>
                <c:pt idx="85">
                  <c:v>38017</c:v>
                </c:pt>
                <c:pt idx="86">
                  <c:v>38046</c:v>
                </c:pt>
                <c:pt idx="87">
                  <c:v>38077</c:v>
                </c:pt>
                <c:pt idx="88">
                  <c:v>38107</c:v>
                </c:pt>
                <c:pt idx="89">
                  <c:v>38138</c:v>
                </c:pt>
                <c:pt idx="90">
                  <c:v>38168</c:v>
                </c:pt>
                <c:pt idx="91">
                  <c:v>38199</c:v>
                </c:pt>
                <c:pt idx="92">
                  <c:v>38230</c:v>
                </c:pt>
                <c:pt idx="93">
                  <c:v>38260</c:v>
                </c:pt>
                <c:pt idx="94">
                  <c:v>38291</c:v>
                </c:pt>
                <c:pt idx="95">
                  <c:v>38321</c:v>
                </c:pt>
                <c:pt idx="96">
                  <c:v>38352</c:v>
                </c:pt>
                <c:pt idx="97">
                  <c:v>38383</c:v>
                </c:pt>
                <c:pt idx="98">
                  <c:v>38411</c:v>
                </c:pt>
                <c:pt idx="99">
                  <c:v>38442</c:v>
                </c:pt>
                <c:pt idx="100">
                  <c:v>38472</c:v>
                </c:pt>
                <c:pt idx="101">
                  <c:v>38503</c:v>
                </c:pt>
                <c:pt idx="102">
                  <c:v>38533</c:v>
                </c:pt>
                <c:pt idx="103">
                  <c:v>38564</c:v>
                </c:pt>
                <c:pt idx="104">
                  <c:v>38595</c:v>
                </c:pt>
                <c:pt idx="105">
                  <c:v>38625</c:v>
                </c:pt>
                <c:pt idx="106">
                  <c:v>38656</c:v>
                </c:pt>
                <c:pt idx="107">
                  <c:v>38686</c:v>
                </c:pt>
                <c:pt idx="108">
                  <c:v>38717</c:v>
                </c:pt>
                <c:pt idx="109">
                  <c:v>38748</c:v>
                </c:pt>
                <c:pt idx="110">
                  <c:v>38776</c:v>
                </c:pt>
                <c:pt idx="111">
                  <c:v>38807</c:v>
                </c:pt>
                <c:pt idx="112">
                  <c:v>38837</c:v>
                </c:pt>
                <c:pt idx="113">
                  <c:v>38868</c:v>
                </c:pt>
                <c:pt idx="114">
                  <c:v>38898</c:v>
                </c:pt>
                <c:pt idx="115">
                  <c:v>38929</c:v>
                </c:pt>
                <c:pt idx="116">
                  <c:v>38960</c:v>
                </c:pt>
                <c:pt idx="117">
                  <c:v>38990</c:v>
                </c:pt>
                <c:pt idx="118">
                  <c:v>39021</c:v>
                </c:pt>
                <c:pt idx="119">
                  <c:v>39051</c:v>
                </c:pt>
                <c:pt idx="120">
                  <c:v>39082</c:v>
                </c:pt>
                <c:pt idx="121">
                  <c:v>39113</c:v>
                </c:pt>
                <c:pt idx="122">
                  <c:v>39141</c:v>
                </c:pt>
                <c:pt idx="123">
                  <c:v>39172</c:v>
                </c:pt>
                <c:pt idx="124">
                  <c:v>39202</c:v>
                </c:pt>
                <c:pt idx="125">
                  <c:v>39233</c:v>
                </c:pt>
                <c:pt idx="126">
                  <c:v>39263</c:v>
                </c:pt>
                <c:pt idx="127">
                  <c:v>39294</c:v>
                </c:pt>
                <c:pt idx="128">
                  <c:v>39325</c:v>
                </c:pt>
                <c:pt idx="129">
                  <c:v>39355</c:v>
                </c:pt>
                <c:pt idx="130">
                  <c:v>39386</c:v>
                </c:pt>
                <c:pt idx="131">
                  <c:v>39416</c:v>
                </c:pt>
                <c:pt idx="132">
                  <c:v>39447</c:v>
                </c:pt>
                <c:pt idx="133">
                  <c:v>39478</c:v>
                </c:pt>
                <c:pt idx="134">
                  <c:v>39507</c:v>
                </c:pt>
                <c:pt idx="135">
                  <c:v>39538</c:v>
                </c:pt>
                <c:pt idx="136">
                  <c:v>39568</c:v>
                </c:pt>
                <c:pt idx="137">
                  <c:v>39599</c:v>
                </c:pt>
                <c:pt idx="138">
                  <c:v>39629</c:v>
                </c:pt>
                <c:pt idx="139">
                  <c:v>39660</c:v>
                </c:pt>
                <c:pt idx="140">
                  <c:v>39691</c:v>
                </c:pt>
                <c:pt idx="141">
                  <c:v>39721</c:v>
                </c:pt>
                <c:pt idx="142">
                  <c:v>39752</c:v>
                </c:pt>
                <c:pt idx="143">
                  <c:v>39782</c:v>
                </c:pt>
                <c:pt idx="144">
                  <c:v>39813</c:v>
                </c:pt>
                <c:pt idx="145">
                  <c:v>39844</c:v>
                </c:pt>
                <c:pt idx="146">
                  <c:v>39872</c:v>
                </c:pt>
                <c:pt idx="147">
                  <c:v>39903</c:v>
                </c:pt>
                <c:pt idx="148">
                  <c:v>39933</c:v>
                </c:pt>
                <c:pt idx="149">
                  <c:v>39964</c:v>
                </c:pt>
                <c:pt idx="150">
                  <c:v>39994</c:v>
                </c:pt>
                <c:pt idx="151">
                  <c:v>40025</c:v>
                </c:pt>
                <c:pt idx="152">
                  <c:v>40056</c:v>
                </c:pt>
                <c:pt idx="153">
                  <c:v>40086</c:v>
                </c:pt>
                <c:pt idx="154">
                  <c:v>40117</c:v>
                </c:pt>
                <c:pt idx="155">
                  <c:v>40147</c:v>
                </c:pt>
                <c:pt idx="156">
                  <c:v>40178</c:v>
                </c:pt>
                <c:pt idx="157">
                  <c:v>40209</c:v>
                </c:pt>
                <c:pt idx="158">
                  <c:v>40237</c:v>
                </c:pt>
                <c:pt idx="159">
                  <c:v>40268</c:v>
                </c:pt>
                <c:pt idx="160">
                  <c:v>40298</c:v>
                </c:pt>
                <c:pt idx="161">
                  <c:v>40329</c:v>
                </c:pt>
                <c:pt idx="162">
                  <c:v>40359</c:v>
                </c:pt>
                <c:pt idx="163">
                  <c:v>40390</c:v>
                </c:pt>
                <c:pt idx="164">
                  <c:v>40421</c:v>
                </c:pt>
                <c:pt idx="165">
                  <c:v>40451</c:v>
                </c:pt>
                <c:pt idx="166">
                  <c:v>40482</c:v>
                </c:pt>
                <c:pt idx="167">
                  <c:v>40512</c:v>
                </c:pt>
                <c:pt idx="168">
                  <c:v>40543</c:v>
                </c:pt>
                <c:pt idx="169">
                  <c:v>40574</c:v>
                </c:pt>
                <c:pt idx="170">
                  <c:v>40602</c:v>
                </c:pt>
                <c:pt idx="171">
                  <c:v>40633</c:v>
                </c:pt>
                <c:pt idx="172">
                  <c:v>40663</c:v>
                </c:pt>
                <c:pt idx="173">
                  <c:v>40694</c:v>
                </c:pt>
                <c:pt idx="174">
                  <c:v>40724</c:v>
                </c:pt>
                <c:pt idx="175">
                  <c:v>40755</c:v>
                </c:pt>
                <c:pt idx="176">
                  <c:v>40786</c:v>
                </c:pt>
                <c:pt idx="177">
                  <c:v>40816</c:v>
                </c:pt>
                <c:pt idx="178">
                  <c:v>40847</c:v>
                </c:pt>
                <c:pt idx="179">
                  <c:v>40877</c:v>
                </c:pt>
                <c:pt idx="180">
                  <c:v>40908</c:v>
                </c:pt>
                <c:pt idx="181">
                  <c:v>40939</c:v>
                </c:pt>
                <c:pt idx="182">
                  <c:v>40968</c:v>
                </c:pt>
                <c:pt idx="183">
                  <c:v>40999</c:v>
                </c:pt>
                <c:pt idx="184">
                  <c:v>41029</c:v>
                </c:pt>
                <c:pt idx="185">
                  <c:v>41060</c:v>
                </c:pt>
                <c:pt idx="186">
                  <c:v>41090</c:v>
                </c:pt>
                <c:pt idx="187">
                  <c:v>41121</c:v>
                </c:pt>
                <c:pt idx="188">
                  <c:v>41152</c:v>
                </c:pt>
                <c:pt idx="189">
                  <c:v>41182</c:v>
                </c:pt>
                <c:pt idx="190">
                  <c:v>41213</c:v>
                </c:pt>
                <c:pt idx="191">
                  <c:v>41243</c:v>
                </c:pt>
                <c:pt idx="192">
                  <c:v>41274</c:v>
                </c:pt>
                <c:pt idx="193">
                  <c:v>41305</c:v>
                </c:pt>
                <c:pt idx="194">
                  <c:v>41333</c:v>
                </c:pt>
                <c:pt idx="195">
                  <c:v>41364</c:v>
                </c:pt>
                <c:pt idx="196">
                  <c:v>41394</c:v>
                </c:pt>
                <c:pt idx="197">
                  <c:v>41425</c:v>
                </c:pt>
                <c:pt idx="198">
                  <c:v>41455</c:v>
                </c:pt>
                <c:pt idx="199">
                  <c:v>41486</c:v>
                </c:pt>
                <c:pt idx="200">
                  <c:v>41517</c:v>
                </c:pt>
                <c:pt idx="201">
                  <c:v>41547</c:v>
                </c:pt>
                <c:pt idx="202">
                  <c:v>41578</c:v>
                </c:pt>
                <c:pt idx="203">
                  <c:v>41608</c:v>
                </c:pt>
                <c:pt idx="204">
                  <c:v>41639</c:v>
                </c:pt>
                <c:pt idx="205">
                  <c:v>41670</c:v>
                </c:pt>
                <c:pt idx="206">
                  <c:v>41698</c:v>
                </c:pt>
                <c:pt idx="207">
                  <c:v>41729</c:v>
                </c:pt>
                <c:pt idx="208">
                  <c:v>41759</c:v>
                </c:pt>
                <c:pt idx="209">
                  <c:v>41790</c:v>
                </c:pt>
                <c:pt idx="210">
                  <c:v>41820</c:v>
                </c:pt>
                <c:pt idx="211">
                  <c:v>41851</c:v>
                </c:pt>
                <c:pt idx="212">
                  <c:v>41882</c:v>
                </c:pt>
                <c:pt idx="213">
                  <c:v>41912</c:v>
                </c:pt>
                <c:pt idx="214">
                  <c:v>41943</c:v>
                </c:pt>
                <c:pt idx="215">
                  <c:v>41973</c:v>
                </c:pt>
                <c:pt idx="216">
                  <c:v>42004</c:v>
                </c:pt>
                <c:pt idx="217">
                  <c:v>42035</c:v>
                </c:pt>
                <c:pt idx="218">
                  <c:v>42063</c:v>
                </c:pt>
                <c:pt idx="219">
                  <c:v>42094</c:v>
                </c:pt>
                <c:pt idx="220">
                  <c:v>42124</c:v>
                </c:pt>
                <c:pt idx="221">
                  <c:v>42155</c:v>
                </c:pt>
                <c:pt idx="222">
                  <c:v>42185</c:v>
                </c:pt>
                <c:pt idx="223">
                  <c:v>42216</c:v>
                </c:pt>
                <c:pt idx="224">
                  <c:v>42247</c:v>
                </c:pt>
                <c:pt idx="225">
                  <c:v>42277</c:v>
                </c:pt>
                <c:pt idx="226">
                  <c:v>42308</c:v>
                </c:pt>
                <c:pt idx="227">
                  <c:v>42338</c:v>
                </c:pt>
                <c:pt idx="228">
                  <c:v>42369</c:v>
                </c:pt>
                <c:pt idx="229">
                  <c:v>42400</c:v>
                </c:pt>
                <c:pt idx="230">
                  <c:v>42429</c:v>
                </c:pt>
                <c:pt idx="231">
                  <c:v>42460</c:v>
                </c:pt>
                <c:pt idx="232">
                  <c:v>42490</c:v>
                </c:pt>
                <c:pt idx="233">
                  <c:v>42521</c:v>
                </c:pt>
                <c:pt idx="234">
                  <c:v>42551</c:v>
                </c:pt>
                <c:pt idx="235">
                  <c:v>42582</c:v>
                </c:pt>
                <c:pt idx="236">
                  <c:v>42613</c:v>
                </c:pt>
                <c:pt idx="237">
                  <c:v>42643</c:v>
                </c:pt>
                <c:pt idx="238">
                  <c:v>42674</c:v>
                </c:pt>
                <c:pt idx="239">
                  <c:v>42704</c:v>
                </c:pt>
                <c:pt idx="240">
                  <c:v>42735</c:v>
                </c:pt>
                <c:pt idx="241">
                  <c:v>42766</c:v>
                </c:pt>
                <c:pt idx="242">
                  <c:v>42794</c:v>
                </c:pt>
                <c:pt idx="243">
                  <c:v>42825</c:v>
                </c:pt>
                <c:pt idx="244">
                  <c:v>42855</c:v>
                </c:pt>
                <c:pt idx="245">
                  <c:v>42886</c:v>
                </c:pt>
                <c:pt idx="246">
                  <c:v>42916</c:v>
                </c:pt>
                <c:pt idx="247">
                  <c:v>42947</c:v>
                </c:pt>
                <c:pt idx="248">
                  <c:v>42978</c:v>
                </c:pt>
                <c:pt idx="249">
                  <c:v>43008</c:v>
                </c:pt>
                <c:pt idx="250">
                  <c:v>43039</c:v>
                </c:pt>
                <c:pt idx="251">
                  <c:v>43069</c:v>
                </c:pt>
                <c:pt idx="252">
                  <c:v>43100</c:v>
                </c:pt>
                <c:pt idx="253">
                  <c:v>43131</c:v>
                </c:pt>
                <c:pt idx="254">
                  <c:v>43159</c:v>
                </c:pt>
                <c:pt idx="255">
                  <c:v>43190</c:v>
                </c:pt>
                <c:pt idx="256">
                  <c:v>43220</c:v>
                </c:pt>
                <c:pt idx="257">
                  <c:v>43251</c:v>
                </c:pt>
                <c:pt idx="258">
                  <c:v>43281</c:v>
                </c:pt>
                <c:pt idx="259">
                  <c:v>43312</c:v>
                </c:pt>
                <c:pt idx="260">
                  <c:v>43343</c:v>
                </c:pt>
                <c:pt idx="261">
                  <c:v>43373</c:v>
                </c:pt>
                <c:pt idx="262">
                  <c:v>43404</c:v>
                </c:pt>
              </c:numCache>
            </c:numRef>
          </c:cat>
          <c:val>
            <c:numRef>
              <c:f>Arkusz1!$D$4:$D$266</c:f>
              <c:numCache>
                <c:formatCode>#,##0.0</c:formatCode>
                <c:ptCount val="263"/>
                <c:pt idx="0">
                  <c:v>140038.70000000001</c:v>
                </c:pt>
                <c:pt idx="1">
                  <c:v>138755.5</c:v>
                </c:pt>
                <c:pt idx="2">
                  <c:v>141142.5</c:v>
                </c:pt>
                <c:pt idx="3">
                  <c:v>144080.79999999999</c:v>
                </c:pt>
                <c:pt idx="4">
                  <c:v>147471.79999999999</c:v>
                </c:pt>
                <c:pt idx="5">
                  <c:v>151110.6</c:v>
                </c:pt>
                <c:pt idx="6">
                  <c:v>154073.60000000001</c:v>
                </c:pt>
                <c:pt idx="7">
                  <c:v>160056.29999999999</c:v>
                </c:pt>
                <c:pt idx="8">
                  <c:v>162082.20000000001</c:v>
                </c:pt>
                <c:pt idx="9">
                  <c:v>164710.20000000001</c:v>
                </c:pt>
                <c:pt idx="10">
                  <c:v>169848.8</c:v>
                </c:pt>
                <c:pt idx="11">
                  <c:v>173093.8</c:v>
                </c:pt>
                <c:pt idx="12">
                  <c:v>179378.1</c:v>
                </c:pt>
                <c:pt idx="13">
                  <c:v>177942.6</c:v>
                </c:pt>
                <c:pt idx="14">
                  <c:v>180545.2</c:v>
                </c:pt>
                <c:pt idx="15">
                  <c:v>182904.3</c:v>
                </c:pt>
                <c:pt idx="16">
                  <c:v>185780.9</c:v>
                </c:pt>
                <c:pt idx="17">
                  <c:v>190926.8</c:v>
                </c:pt>
                <c:pt idx="18">
                  <c:v>195272.5</c:v>
                </c:pt>
                <c:pt idx="19">
                  <c:v>199468.2</c:v>
                </c:pt>
                <c:pt idx="20">
                  <c:v>204921.5</c:v>
                </c:pt>
                <c:pt idx="21">
                  <c:v>206446.6</c:v>
                </c:pt>
                <c:pt idx="22">
                  <c:v>207413.3</c:v>
                </c:pt>
                <c:pt idx="23">
                  <c:v>210561.5</c:v>
                </c:pt>
                <c:pt idx="24">
                  <c:v>223678.1</c:v>
                </c:pt>
                <c:pt idx="25">
                  <c:v>226255.6</c:v>
                </c:pt>
                <c:pt idx="26">
                  <c:v>233296.8</c:v>
                </c:pt>
                <c:pt idx="27">
                  <c:v>236660.4</c:v>
                </c:pt>
                <c:pt idx="28">
                  <c:v>236676.3</c:v>
                </c:pt>
                <c:pt idx="29">
                  <c:v>239913.2</c:v>
                </c:pt>
                <c:pt idx="30">
                  <c:v>242377</c:v>
                </c:pt>
                <c:pt idx="31">
                  <c:v>244091.2</c:v>
                </c:pt>
                <c:pt idx="32">
                  <c:v>247353.3</c:v>
                </c:pt>
                <c:pt idx="33">
                  <c:v>252022.39999999962</c:v>
                </c:pt>
                <c:pt idx="34">
                  <c:v>256819.7</c:v>
                </c:pt>
                <c:pt idx="35">
                  <c:v>261352.7</c:v>
                </c:pt>
                <c:pt idx="36">
                  <c:v>268700.5</c:v>
                </c:pt>
                <c:pt idx="37">
                  <c:v>260852.6</c:v>
                </c:pt>
                <c:pt idx="38">
                  <c:v>264431.90000000002</c:v>
                </c:pt>
                <c:pt idx="39">
                  <c:v>269598.09999999998</c:v>
                </c:pt>
                <c:pt idx="40">
                  <c:v>272969.7</c:v>
                </c:pt>
                <c:pt idx="41">
                  <c:v>276690.8</c:v>
                </c:pt>
                <c:pt idx="42">
                  <c:v>291693.40000000002</c:v>
                </c:pt>
                <c:pt idx="43">
                  <c:v>284257.7</c:v>
                </c:pt>
                <c:pt idx="44">
                  <c:v>284914.90000000002</c:v>
                </c:pt>
                <c:pt idx="45">
                  <c:v>288852.09999999998</c:v>
                </c:pt>
                <c:pt idx="46">
                  <c:v>295448.09999999998</c:v>
                </c:pt>
                <c:pt idx="47">
                  <c:v>298750</c:v>
                </c:pt>
                <c:pt idx="48">
                  <c:v>300424.09999999998</c:v>
                </c:pt>
                <c:pt idx="49">
                  <c:v>298976.5</c:v>
                </c:pt>
                <c:pt idx="50">
                  <c:v>303598.90000000002</c:v>
                </c:pt>
                <c:pt idx="51">
                  <c:v>309065.8</c:v>
                </c:pt>
                <c:pt idx="52">
                  <c:v>310319</c:v>
                </c:pt>
                <c:pt idx="53">
                  <c:v>312736.59999999998</c:v>
                </c:pt>
                <c:pt idx="54">
                  <c:v>314724.90000000002</c:v>
                </c:pt>
                <c:pt idx="55">
                  <c:v>320801.3</c:v>
                </c:pt>
                <c:pt idx="56">
                  <c:v>324636.09999999998</c:v>
                </c:pt>
                <c:pt idx="57">
                  <c:v>326867.5</c:v>
                </c:pt>
                <c:pt idx="58">
                  <c:v>330919.5</c:v>
                </c:pt>
                <c:pt idx="59">
                  <c:v>322359.7</c:v>
                </c:pt>
                <c:pt idx="60">
                  <c:v>329469.09999999998</c:v>
                </c:pt>
                <c:pt idx="61">
                  <c:v>323454.2</c:v>
                </c:pt>
                <c:pt idx="62">
                  <c:v>326183.5</c:v>
                </c:pt>
                <c:pt idx="63">
                  <c:v>320959.40000000002</c:v>
                </c:pt>
                <c:pt idx="64">
                  <c:v>319709.59999999998</c:v>
                </c:pt>
                <c:pt idx="65">
                  <c:v>324489.5</c:v>
                </c:pt>
                <c:pt idx="66">
                  <c:v>324586.7</c:v>
                </c:pt>
                <c:pt idx="67">
                  <c:v>327167.09999999998</c:v>
                </c:pt>
                <c:pt idx="68">
                  <c:v>326017.5</c:v>
                </c:pt>
                <c:pt idx="69">
                  <c:v>324017.3</c:v>
                </c:pt>
                <c:pt idx="70">
                  <c:v>324620.5</c:v>
                </c:pt>
                <c:pt idx="71">
                  <c:v>321562.59999999998</c:v>
                </c:pt>
                <c:pt idx="72">
                  <c:v>324346.40000000002</c:v>
                </c:pt>
                <c:pt idx="73">
                  <c:v>319758.5</c:v>
                </c:pt>
                <c:pt idx="74">
                  <c:v>323057</c:v>
                </c:pt>
                <c:pt idx="75">
                  <c:v>322637.90000000002</c:v>
                </c:pt>
                <c:pt idx="76">
                  <c:v>321985</c:v>
                </c:pt>
                <c:pt idx="77">
                  <c:v>325064.7</c:v>
                </c:pt>
                <c:pt idx="78">
                  <c:v>327733.09999999998</c:v>
                </c:pt>
                <c:pt idx="79">
                  <c:v>327958</c:v>
                </c:pt>
                <c:pt idx="80">
                  <c:v>329714.09999999998</c:v>
                </c:pt>
                <c:pt idx="81">
                  <c:v>331850.40000000002</c:v>
                </c:pt>
                <c:pt idx="82">
                  <c:v>337353.3</c:v>
                </c:pt>
                <c:pt idx="83">
                  <c:v>339297.8</c:v>
                </c:pt>
                <c:pt idx="84">
                  <c:v>342860.2</c:v>
                </c:pt>
                <c:pt idx="85">
                  <c:v>336936</c:v>
                </c:pt>
                <c:pt idx="86">
                  <c:v>340271.2</c:v>
                </c:pt>
                <c:pt idx="87">
                  <c:v>342096.5</c:v>
                </c:pt>
                <c:pt idx="88">
                  <c:v>350781.3</c:v>
                </c:pt>
                <c:pt idx="89">
                  <c:v>346624.7</c:v>
                </c:pt>
                <c:pt idx="90">
                  <c:v>350294.5</c:v>
                </c:pt>
                <c:pt idx="91">
                  <c:v>349192.6</c:v>
                </c:pt>
                <c:pt idx="92">
                  <c:v>353147.2</c:v>
                </c:pt>
                <c:pt idx="93">
                  <c:v>352678.3</c:v>
                </c:pt>
                <c:pt idx="94">
                  <c:v>372303.2</c:v>
                </c:pt>
                <c:pt idx="95">
                  <c:v>359231.3</c:v>
                </c:pt>
                <c:pt idx="96">
                  <c:v>368714.1</c:v>
                </c:pt>
                <c:pt idx="97">
                  <c:v>366417</c:v>
                </c:pt>
                <c:pt idx="98">
                  <c:v>371693.6</c:v>
                </c:pt>
                <c:pt idx="99">
                  <c:v>380308.3</c:v>
                </c:pt>
                <c:pt idx="100">
                  <c:v>385623.9</c:v>
                </c:pt>
                <c:pt idx="101">
                  <c:v>392123</c:v>
                </c:pt>
                <c:pt idx="102">
                  <c:v>390159.9</c:v>
                </c:pt>
                <c:pt idx="103">
                  <c:v>391150.4</c:v>
                </c:pt>
                <c:pt idx="104">
                  <c:v>397421.8</c:v>
                </c:pt>
                <c:pt idx="105">
                  <c:v>401581.2</c:v>
                </c:pt>
                <c:pt idx="106">
                  <c:v>407006.5</c:v>
                </c:pt>
                <c:pt idx="107">
                  <c:v>408782.1</c:v>
                </c:pt>
                <c:pt idx="108">
                  <c:v>415163.5</c:v>
                </c:pt>
                <c:pt idx="109">
                  <c:v>410120.2</c:v>
                </c:pt>
                <c:pt idx="110">
                  <c:v>417062</c:v>
                </c:pt>
                <c:pt idx="111">
                  <c:v>421150.5</c:v>
                </c:pt>
                <c:pt idx="112">
                  <c:v>425273.8</c:v>
                </c:pt>
                <c:pt idx="113">
                  <c:v>433601.5</c:v>
                </c:pt>
                <c:pt idx="114">
                  <c:v>440505.2</c:v>
                </c:pt>
                <c:pt idx="115">
                  <c:v>442798.1</c:v>
                </c:pt>
                <c:pt idx="116">
                  <c:v>449012</c:v>
                </c:pt>
                <c:pt idx="117">
                  <c:v>454205.8</c:v>
                </c:pt>
                <c:pt idx="118">
                  <c:v>459026.7</c:v>
                </c:pt>
                <c:pt idx="119">
                  <c:v>466057</c:v>
                </c:pt>
                <c:pt idx="120">
                  <c:v>481210.5</c:v>
                </c:pt>
                <c:pt idx="121">
                  <c:v>488060.8</c:v>
                </c:pt>
                <c:pt idx="122">
                  <c:v>495376.5</c:v>
                </c:pt>
                <c:pt idx="123">
                  <c:v>497294.7</c:v>
                </c:pt>
                <c:pt idx="124">
                  <c:v>502083.3</c:v>
                </c:pt>
                <c:pt idx="125">
                  <c:v>504800.5</c:v>
                </c:pt>
                <c:pt idx="126">
                  <c:v>506807</c:v>
                </c:pt>
                <c:pt idx="127">
                  <c:v>511540.9</c:v>
                </c:pt>
                <c:pt idx="128">
                  <c:v>521751.6</c:v>
                </c:pt>
                <c:pt idx="129">
                  <c:v>523463</c:v>
                </c:pt>
                <c:pt idx="130">
                  <c:v>527874</c:v>
                </c:pt>
                <c:pt idx="131">
                  <c:v>536088.9</c:v>
                </c:pt>
                <c:pt idx="132">
                  <c:v>549344.30000000005</c:v>
                </c:pt>
                <c:pt idx="133">
                  <c:v>556007.69999999681</c:v>
                </c:pt>
                <c:pt idx="134">
                  <c:v>565582</c:v>
                </c:pt>
                <c:pt idx="135">
                  <c:v>570176.5</c:v>
                </c:pt>
                <c:pt idx="136">
                  <c:v>581982.69999999681</c:v>
                </c:pt>
                <c:pt idx="137">
                  <c:v>589308.5</c:v>
                </c:pt>
                <c:pt idx="138">
                  <c:v>595558.19999999681</c:v>
                </c:pt>
                <c:pt idx="139">
                  <c:v>605561.1</c:v>
                </c:pt>
                <c:pt idx="140">
                  <c:v>614791</c:v>
                </c:pt>
                <c:pt idx="141">
                  <c:v>619703.1</c:v>
                </c:pt>
                <c:pt idx="142">
                  <c:v>627470.9</c:v>
                </c:pt>
                <c:pt idx="143">
                  <c:v>639993.5</c:v>
                </c:pt>
                <c:pt idx="144">
                  <c:v>660239.9</c:v>
                </c:pt>
                <c:pt idx="145">
                  <c:v>663028</c:v>
                </c:pt>
                <c:pt idx="146">
                  <c:v>674154.7</c:v>
                </c:pt>
                <c:pt idx="147">
                  <c:v>678861.3</c:v>
                </c:pt>
                <c:pt idx="148">
                  <c:v>675202.1</c:v>
                </c:pt>
                <c:pt idx="149">
                  <c:v>680445.2</c:v>
                </c:pt>
                <c:pt idx="150">
                  <c:v>687454.6</c:v>
                </c:pt>
                <c:pt idx="151">
                  <c:v>682404.8</c:v>
                </c:pt>
                <c:pt idx="152">
                  <c:v>678889.8</c:v>
                </c:pt>
                <c:pt idx="153">
                  <c:v>685513.8</c:v>
                </c:pt>
                <c:pt idx="154">
                  <c:v>698940.7</c:v>
                </c:pt>
                <c:pt idx="155">
                  <c:v>694897.4</c:v>
                </c:pt>
                <c:pt idx="156">
                  <c:v>714757.8</c:v>
                </c:pt>
                <c:pt idx="157">
                  <c:v>705346</c:v>
                </c:pt>
                <c:pt idx="158">
                  <c:v>711014.1</c:v>
                </c:pt>
                <c:pt idx="159">
                  <c:v>712761.5</c:v>
                </c:pt>
                <c:pt idx="160">
                  <c:v>713066.9</c:v>
                </c:pt>
                <c:pt idx="161">
                  <c:v>730147.7</c:v>
                </c:pt>
                <c:pt idx="162">
                  <c:v>736375.6</c:v>
                </c:pt>
                <c:pt idx="163">
                  <c:v>734376</c:v>
                </c:pt>
                <c:pt idx="164">
                  <c:v>739043.4</c:v>
                </c:pt>
                <c:pt idx="165">
                  <c:v>744491.8</c:v>
                </c:pt>
                <c:pt idx="166">
                  <c:v>748187.1</c:v>
                </c:pt>
                <c:pt idx="167">
                  <c:v>754637.7</c:v>
                </c:pt>
                <c:pt idx="168">
                  <c:v>774657.9</c:v>
                </c:pt>
                <c:pt idx="169">
                  <c:v>761148.8</c:v>
                </c:pt>
                <c:pt idx="170">
                  <c:v>768891.4</c:v>
                </c:pt>
                <c:pt idx="171">
                  <c:v>792669.6</c:v>
                </c:pt>
                <c:pt idx="172">
                  <c:v>779152.3</c:v>
                </c:pt>
                <c:pt idx="173">
                  <c:v>783468.5</c:v>
                </c:pt>
                <c:pt idx="174">
                  <c:v>788125.2</c:v>
                </c:pt>
                <c:pt idx="175">
                  <c:v>787548.1</c:v>
                </c:pt>
                <c:pt idx="176">
                  <c:v>800229.7</c:v>
                </c:pt>
                <c:pt idx="177">
                  <c:v>814265.2</c:v>
                </c:pt>
                <c:pt idx="178">
                  <c:v>817584.9</c:v>
                </c:pt>
                <c:pt idx="179">
                  <c:v>836794</c:v>
                </c:pt>
                <c:pt idx="180">
                  <c:v>863745.5</c:v>
                </c:pt>
                <c:pt idx="181">
                  <c:v>855202.9</c:v>
                </c:pt>
                <c:pt idx="182">
                  <c:v>860213.9</c:v>
                </c:pt>
                <c:pt idx="183">
                  <c:v>859995</c:v>
                </c:pt>
                <c:pt idx="184">
                  <c:v>854927.2</c:v>
                </c:pt>
                <c:pt idx="185">
                  <c:v>867102</c:v>
                </c:pt>
                <c:pt idx="186">
                  <c:v>868777.9</c:v>
                </c:pt>
                <c:pt idx="187">
                  <c:v>869059.2</c:v>
                </c:pt>
                <c:pt idx="188">
                  <c:v>872955.4</c:v>
                </c:pt>
                <c:pt idx="189">
                  <c:v>874563.2</c:v>
                </c:pt>
                <c:pt idx="190">
                  <c:v>879012.2</c:v>
                </c:pt>
                <c:pt idx="191">
                  <c:v>882074.7</c:v>
                </c:pt>
                <c:pt idx="192">
                  <c:v>900336.7</c:v>
                </c:pt>
                <c:pt idx="193">
                  <c:v>895716.8</c:v>
                </c:pt>
                <c:pt idx="194">
                  <c:v>904415</c:v>
                </c:pt>
                <c:pt idx="195">
                  <c:v>915839.4</c:v>
                </c:pt>
                <c:pt idx="196">
                  <c:v>914731.6</c:v>
                </c:pt>
                <c:pt idx="197">
                  <c:v>920112.1</c:v>
                </c:pt>
                <c:pt idx="198">
                  <c:v>927344.5</c:v>
                </c:pt>
                <c:pt idx="199">
                  <c:v>921661.5</c:v>
                </c:pt>
                <c:pt idx="200">
                  <c:v>928358.8</c:v>
                </c:pt>
                <c:pt idx="201">
                  <c:v>931041.8</c:v>
                </c:pt>
                <c:pt idx="202">
                  <c:v>935095.2</c:v>
                </c:pt>
                <c:pt idx="203">
                  <c:v>934713.2</c:v>
                </c:pt>
                <c:pt idx="204">
                  <c:v>960344.9</c:v>
                </c:pt>
                <c:pt idx="205">
                  <c:v>947443.3</c:v>
                </c:pt>
                <c:pt idx="206">
                  <c:v>954284.1</c:v>
                </c:pt>
                <c:pt idx="207">
                  <c:v>964623.7</c:v>
                </c:pt>
                <c:pt idx="208">
                  <c:v>969753.5</c:v>
                </c:pt>
                <c:pt idx="209">
                  <c:v>975000.9</c:v>
                </c:pt>
                <c:pt idx="210">
                  <c:v>980089.5</c:v>
                </c:pt>
                <c:pt idx="211">
                  <c:v>985769.2</c:v>
                </c:pt>
                <c:pt idx="212">
                  <c:v>1003128.4</c:v>
                </c:pt>
                <c:pt idx="213">
                  <c:v>1003354.3</c:v>
                </c:pt>
                <c:pt idx="214">
                  <c:v>1011930.6</c:v>
                </c:pt>
                <c:pt idx="215">
                  <c:v>1017658.8</c:v>
                </c:pt>
                <c:pt idx="216">
                  <c:v>1044552.9</c:v>
                </c:pt>
                <c:pt idx="217">
                  <c:v>1032424.4</c:v>
                </c:pt>
                <c:pt idx="218">
                  <c:v>1038760.6</c:v>
                </c:pt>
                <c:pt idx="219">
                  <c:v>1050848.9000000004</c:v>
                </c:pt>
                <c:pt idx="220">
                  <c:v>1043441.6</c:v>
                </c:pt>
                <c:pt idx="221">
                  <c:v>1052741</c:v>
                </c:pt>
                <c:pt idx="222">
                  <c:v>1065897.3</c:v>
                </c:pt>
                <c:pt idx="223">
                  <c:v>1074074.5</c:v>
                </c:pt>
                <c:pt idx="224">
                  <c:v>1083208.7</c:v>
                </c:pt>
                <c:pt idx="225">
                  <c:v>1094310.5</c:v>
                </c:pt>
                <c:pt idx="226">
                  <c:v>1107298.1000000001</c:v>
                </c:pt>
                <c:pt idx="227">
                  <c:v>1118293.7</c:v>
                </c:pt>
                <c:pt idx="228">
                  <c:v>1145258.8</c:v>
                </c:pt>
                <c:pt idx="229">
                  <c:v>1140951.3</c:v>
                </c:pt>
                <c:pt idx="230">
                  <c:v>1150393.4000000004</c:v>
                </c:pt>
                <c:pt idx="231">
                  <c:v>1154736.1000000001</c:v>
                </c:pt>
                <c:pt idx="232">
                  <c:v>1169793.7</c:v>
                </c:pt>
                <c:pt idx="233">
                  <c:v>1180640.2</c:v>
                </c:pt>
                <c:pt idx="234">
                  <c:v>1192033.5</c:v>
                </c:pt>
                <c:pt idx="235">
                  <c:v>1194740</c:v>
                </c:pt>
                <c:pt idx="236">
                  <c:v>1195282.2</c:v>
                </c:pt>
                <c:pt idx="237">
                  <c:v>1200629.7</c:v>
                </c:pt>
                <c:pt idx="238">
                  <c:v>1208958.2</c:v>
                </c:pt>
                <c:pt idx="239">
                  <c:v>1231173.1000000001</c:v>
                </c:pt>
                <c:pt idx="240">
                  <c:v>1256211.9000000004</c:v>
                </c:pt>
                <c:pt idx="241">
                  <c:v>1238924.2</c:v>
                </c:pt>
                <c:pt idx="242">
                  <c:v>1244741</c:v>
                </c:pt>
                <c:pt idx="243">
                  <c:v>1243238.9000000004</c:v>
                </c:pt>
                <c:pt idx="244">
                  <c:v>1246275.2</c:v>
                </c:pt>
                <c:pt idx="245">
                  <c:v>1250680.3</c:v>
                </c:pt>
                <c:pt idx="246">
                  <c:v>1249015.2</c:v>
                </c:pt>
                <c:pt idx="247">
                  <c:v>1252247.8</c:v>
                </c:pt>
                <c:pt idx="248">
                  <c:v>1259261.6000000001</c:v>
                </c:pt>
                <c:pt idx="249">
                  <c:v>1266349</c:v>
                </c:pt>
                <c:pt idx="250">
                  <c:v>1277419</c:v>
                </c:pt>
                <c:pt idx="251">
                  <c:v>1284960.2</c:v>
                </c:pt>
                <c:pt idx="252">
                  <c:v>1312847.3</c:v>
                </c:pt>
                <c:pt idx="253">
                  <c:v>1296258.3</c:v>
                </c:pt>
                <c:pt idx="254">
                  <c:v>1303824</c:v>
                </c:pt>
                <c:pt idx="255">
                  <c:v>1310701.7</c:v>
                </c:pt>
                <c:pt idx="256">
                  <c:v>1313095.3</c:v>
                </c:pt>
                <c:pt idx="257">
                  <c:v>1331453</c:v>
                </c:pt>
                <c:pt idx="258">
                  <c:v>1339105.6000000001</c:v>
                </c:pt>
                <c:pt idx="259">
                  <c:v>1343164.2</c:v>
                </c:pt>
                <c:pt idx="260">
                  <c:v>1352880</c:v>
                </c:pt>
                <c:pt idx="261">
                  <c:v>1359313.8</c:v>
                </c:pt>
                <c:pt idx="262">
                  <c:v>1380484.6</c:v>
                </c:pt>
              </c:numCache>
            </c:numRef>
          </c:val>
        </c:ser>
        <c:ser>
          <c:idx val="3"/>
          <c:order val="3"/>
          <c:tx>
            <c:strRef>
              <c:f>Arkusz1!$E$3</c:f>
              <c:strCache>
                <c:ptCount val="1"/>
                <c:pt idx="0">
                  <c:v>M3</c:v>
                </c:pt>
              </c:strCache>
            </c:strRef>
          </c:tx>
          <c:spPr>
            <a:ln w="38100">
              <a:solidFill>
                <a:srgbClr val="FFC000"/>
              </a:solidFill>
            </a:ln>
          </c:spPr>
          <c:marker>
            <c:symbol val="none"/>
          </c:marker>
          <c:cat>
            <c:numRef>
              <c:f>Arkusz1!$A$4:$A$266</c:f>
              <c:numCache>
                <c:formatCode>[$-415]mmm\ yy;@</c:formatCode>
                <c:ptCount val="263"/>
                <c:pt idx="0">
                  <c:v>35430</c:v>
                </c:pt>
                <c:pt idx="1">
                  <c:v>35461</c:v>
                </c:pt>
                <c:pt idx="2">
                  <c:v>35489</c:v>
                </c:pt>
                <c:pt idx="3">
                  <c:v>35520</c:v>
                </c:pt>
                <c:pt idx="4">
                  <c:v>35550</c:v>
                </c:pt>
                <c:pt idx="5">
                  <c:v>35581</c:v>
                </c:pt>
                <c:pt idx="6">
                  <c:v>35611</c:v>
                </c:pt>
                <c:pt idx="7">
                  <c:v>35642</c:v>
                </c:pt>
                <c:pt idx="8">
                  <c:v>35673</c:v>
                </c:pt>
                <c:pt idx="9">
                  <c:v>35703</c:v>
                </c:pt>
                <c:pt idx="10">
                  <c:v>35734</c:v>
                </c:pt>
                <c:pt idx="11">
                  <c:v>35764</c:v>
                </c:pt>
                <c:pt idx="12">
                  <c:v>35795</c:v>
                </c:pt>
                <c:pt idx="13">
                  <c:v>35826</c:v>
                </c:pt>
                <c:pt idx="14">
                  <c:v>35854</c:v>
                </c:pt>
                <c:pt idx="15">
                  <c:v>35885</c:v>
                </c:pt>
                <c:pt idx="16">
                  <c:v>35915</c:v>
                </c:pt>
                <c:pt idx="17">
                  <c:v>35946</c:v>
                </c:pt>
                <c:pt idx="18">
                  <c:v>35976</c:v>
                </c:pt>
                <c:pt idx="19">
                  <c:v>36007</c:v>
                </c:pt>
                <c:pt idx="20">
                  <c:v>36038</c:v>
                </c:pt>
                <c:pt idx="21">
                  <c:v>36068</c:v>
                </c:pt>
                <c:pt idx="22">
                  <c:v>36099</c:v>
                </c:pt>
                <c:pt idx="23">
                  <c:v>36129</c:v>
                </c:pt>
                <c:pt idx="24">
                  <c:v>36160</c:v>
                </c:pt>
                <c:pt idx="25">
                  <c:v>36191</c:v>
                </c:pt>
                <c:pt idx="26">
                  <c:v>36219</c:v>
                </c:pt>
                <c:pt idx="27">
                  <c:v>36250</c:v>
                </c:pt>
                <c:pt idx="28">
                  <c:v>36280</c:v>
                </c:pt>
                <c:pt idx="29">
                  <c:v>36311</c:v>
                </c:pt>
                <c:pt idx="30">
                  <c:v>36341</c:v>
                </c:pt>
                <c:pt idx="31">
                  <c:v>36372</c:v>
                </c:pt>
                <c:pt idx="32">
                  <c:v>36403</c:v>
                </c:pt>
                <c:pt idx="33">
                  <c:v>36433</c:v>
                </c:pt>
                <c:pt idx="34">
                  <c:v>36464</c:v>
                </c:pt>
                <c:pt idx="35">
                  <c:v>36494</c:v>
                </c:pt>
                <c:pt idx="36">
                  <c:v>36525</c:v>
                </c:pt>
                <c:pt idx="37">
                  <c:v>36556</c:v>
                </c:pt>
                <c:pt idx="38">
                  <c:v>36585</c:v>
                </c:pt>
                <c:pt idx="39">
                  <c:v>36616</c:v>
                </c:pt>
                <c:pt idx="40">
                  <c:v>36646</c:v>
                </c:pt>
                <c:pt idx="41">
                  <c:v>36677</c:v>
                </c:pt>
                <c:pt idx="42">
                  <c:v>36707</c:v>
                </c:pt>
                <c:pt idx="43">
                  <c:v>36738</c:v>
                </c:pt>
                <c:pt idx="44">
                  <c:v>36769</c:v>
                </c:pt>
                <c:pt idx="45">
                  <c:v>36799</c:v>
                </c:pt>
                <c:pt idx="46">
                  <c:v>36830</c:v>
                </c:pt>
                <c:pt idx="47">
                  <c:v>36860</c:v>
                </c:pt>
                <c:pt idx="48">
                  <c:v>36891</c:v>
                </c:pt>
                <c:pt idx="49">
                  <c:v>36922</c:v>
                </c:pt>
                <c:pt idx="50">
                  <c:v>36950</c:v>
                </c:pt>
                <c:pt idx="51">
                  <c:v>36981</c:v>
                </c:pt>
                <c:pt idx="52">
                  <c:v>37011</c:v>
                </c:pt>
                <c:pt idx="53">
                  <c:v>37042</c:v>
                </c:pt>
                <c:pt idx="54">
                  <c:v>37072</c:v>
                </c:pt>
                <c:pt idx="55">
                  <c:v>37103</c:v>
                </c:pt>
                <c:pt idx="56">
                  <c:v>37134</c:v>
                </c:pt>
                <c:pt idx="57">
                  <c:v>37164</c:v>
                </c:pt>
                <c:pt idx="58">
                  <c:v>37195</c:v>
                </c:pt>
                <c:pt idx="59">
                  <c:v>37225</c:v>
                </c:pt>
                <c:pt idx="60">
                  <c:v>37256</c:v>
                </c:pt>
                <c:pt idx="61">
                  <c:v>37287</c:v>
                </c:pt>
                <c:pt idx="62">
                  <c:v>37315</c:v>
                </c:pt>
                <c:pt idx="63">
                  <c:v>37346</c:v>
                </c:pt>
                <c:pt idx="64">
                  <c:v>37376</c:v>
                </c:pt>
                <c:pt idx="65">
                  <c:v>37407</c:v>
                </c:pt>
                <c:pt idx="66">
                  <c:v>37437</c:v>
                </c:pt>
                <c:pt idx="67">
                  <c:v>37468</c:v>
                </c:pt>
                <c:pt idx="68">
                  <c:v>37499</c:v>
                </c:pt>
                <c:pt idx="69">
                  <c:v>37529</c:v>
                </c:pt>
                <c:pt idx="70">
                  <c:v>37560</c:v>
                </c:pt>
                <c:pt idx="71">
                  <c:v>37590</c:v>
                </c:pt>
                <c:pt idx="72">
                  <c:v>37621</c:v>
                </c:pt>
                <c:pt idx="73">
                  <c:v>37652</c:v>
                </c:pt>
                <c:pt idx="74">
                  <c:v>37680</c:v>
                </c:pt>
                <c:pt idx="75">
                  <c:v>37711</c:v>
                </c:pt>
                <c:pt idx="76">
                  <c:v>37741</c:v>
                </c:pt>
                <c:pt idx="77">
                  <c:v>37772</c:v>
                </c:pt>
                <c:pt idx="78">
                  <c:v>37802</c:v>
                </c:pt>
                <c:pt idx="79">
                  <c:v>37833</c:v>
                </c:pt>
                <c:pt idx="80">
                  <c:v>37864</c:v>
                </c:pt>
                <c:pt idx="81">
                  <c:v>37894</c:v>
                </c:pt>
                <c:pt idx="82">
                  <c:v>37925</c:v>
                </c:pt>
                <c:pt idx="83">
                  <c:v>37955</c:v>
                </c:pt>
                <c:pt idx="84">
                  <c:v>37986</c:v>
                </c:pt>
                <c:pt idx="85">
                  <c:v>38017</c:v>
                </c:pt>
                <c:pt idx="86">
                  <c:v>38046</c:v>
                </c:pt>
                <c:pt idx="87">
                  <c:v>38077</c:v>
                </c:pt>
                <c:pt idx="88">
                  <c:v>38107</c:v>
                </c:pt>
                <c:pt idx="89">
                  <c:v>38138</c:v>
                </c:pt>
                <c:pt idx="90">
                  <c:v>38168</c:v>
                </c:pt>
                <c:pt idx="91">
                  <c:v>38199</c:v>
                </c:pt>
                <c:pt idx="92">
                  <c:v>38230</c:v>
                </c:pt>
                <c:pt idx="93">
                  <c:v>38260</c:v>
                </c:pt>
                <c:pt idx="94">
                  <c:v>38291</c:v>
                </c:pt>
                <c:pt idx="95">
                  <c:v>38321</c:v>
                </c:pt>
                <c:pt idx="96">
                  <c:v>38352</c:v>
                </c:pt>
                <c:pt idx="97">
                  <c:v>38383</c:v>
                </c:pt>
                <c:pt idx="98">
                  <c:v>38411</c:v>
                </c:pt>
                <c:pt idx="99">
                  <c:v>38442</c:v>
                </c:pt>
                <c:pt idx="100">
                  <c:v>38472</c:v>
                </c:pt>
                <c:pt idx="101">
                  <c:v>38503</c:v>
                </c:pt>
                <c:pt idx="102">
                  <c:v>38533</c:v>
                </c:pt>
                <c:pt idx="103">
                  <c:v>38564</c:v>
                </c:pt>
                <c:pt idx="104">
                  <c:v>38595</c:v>
                </c:pt>
                <c:pt idx="105">
                  <c:v>38625</c:v>
                </c:pt>
                <c:pt idx="106">
                  <c:v>38656</c:v>
                </c:pt>
                <c:pt idx="107">
                  <c:v>38686</c:v>
                </c:pt>
                <c:pt idx="108">
                  <c:v>38717</c:v>
                </c:pt>
                <c:pt idx="109">
                  <c:v>38748</c:v>
                </c:pt>
                <c:pt idx="110">
                  <c:v>38776</c:v>
                </c:pt>
                <c:pt idx="111">
                  <c:v>38807</c:v>
                </c:pt>
                <c:pt idx="112">
                  <c:v>38837</c:v>
                </c:pt>
                <c:pt idx="113">
                  <c:v>38868</c:v>
                </c:pt>
                <c:pt idx="114">
                  <c:v>38898</c:v>
                </c:pt>
                <c:pt idx="115">
                  <c:v>38929</c:v>
                </c:pt>
                <c:pt idx="116">
                  <c:v>38960</c:v>
                </c:pt>
                <c:pt idx="117">
                  <c:v>38990</c:v>
                </c:pt>
                <c:pt idx="118">
                  <c:v>39021</c:v>
                </c:pt>
                <c:pt idx="119">
                  <c:v>39051</c:v>
                </c:pt>
                <c:pt idx="120">
                  <c:v>39082</c:v>
                </c:pt>
                <c:pt idx="121">
                  <c:v>39113</c:v>
                </c:pt>
                <c:pt idx="122">
                  <c:v>39141</c:v>
                </c:pt>
                <c:pt idx="123">
                  <c:v>39172</c:v>
                </c:pt>
                <c:pt idx="124">
                  <c:v>39202</c:v>
                </c:pt>
                <c:pt idx="125">
                  <c:v>39233</c:v>
                </c:pt>
                <c:pt idx="126">
                  <c:v>39263</c:v>
                </c:pt>
                <c:pt idx="127">
                  <c:v>39294</c:v>
                </c:pt>
                <c:pt idx="128">
                  <c:v>39325</c:v>
                </c:pt>
                <c:pt idx="129">
                  <c:v>39355</c:v>
                </c:pt>
                <c:pt idx="130">
                  <c:v>39386</c:v>
                </c:pt>
                <c:pt idx="131">
                  <c:v>39416</c:v>
                </c:pt>
                <c:pt idx="132">
                  <c:v>39447</c:v>
                </c:pt>
                <c:pt idx="133">
                  <c:v>39478</c:v>
                </c:pt>
                <c:pt idx="134">
                  <c:v>39507</c:v>
                </c:pt>
                <c:pt idx="135">
                  <c:v>39538</c:v>
                </c:pt>
                <c:pt idx="136">
                  <c:v>39568</c:v>
                </c:pt>
                <c:pt idx="137">
                  <c:v>39599</c:v>
                </c:pt>
                <c:pt idx="138">
                  <c:v>39629</c:v>
                </c:pt>
                <c:pt idx="139">
                  <c:v>39660</c:v>
                </c:pt>
                <c:pt idx="140">
                  <c:v>39691</c:v>
                </c:pt>
                <c:pt idx="141">
                  <c:v>39721</c:v>
                </c:pt>
                <c:pt idx="142">
                  <c:v>39752</c:v>
                </c:pt>
                <c:pt idx="143">
                  <c:v>39782</c:v>
                </c:pt>
                <c:pt idx="144">
                  <c:v>39813</c:v>
                </c:pt>
                <c:pt idx="145">
                  <c:v>39844</c:v>
                </c:pt>
                <c:pt idx="146">
                  <c:v>39872</c:v>
                </c:pt>
                <c:pt idx="147">
                  <c:v>39903</c:v>
                </c:pt>
                <c:pt idx="148">
                  <c:v>39933</c:v>
                </c:pt>
                <c:pt idx="149">
                  <c:v>39964</c:v>
                </c:pt>
                <c:pt idx="150">
                  <c:v>39994</c:v>
                </c:pt>
                <c:pt idx="151">
                  <c:v>40025</c:v>
                </c:pt>
                <c:pt idx="152">
                  <c:v>40056</c:v>
                </c:pt>
                <c:pt idx="153">
                  <c:v>40086</c:v>
                </c:pt>
                <c:pt idx="154">
                  <c:v>40117</c:v>
                </c:pt>
                <c:pt idx="155">
                  <c:v>40147</c:v>
                </c:pt>
                <c:pt idx="156">
                  <c:v>40178</c:v>
                </c:pt>
                <c:pt idx="157">
                  <c:v>40209</c:v>
                </c:pt>
                <c:pt idx="158">
                  <c:v>40237</c:v>
                </c:pt>
                <c:pt idx="159">
                  <c:v>40268</c:v>
                </c:pt>
                <c:pt idx="160">
                  <c:v>40298</c:v>
                </c:pt>
                <c:pt idx="161">
                  <c:v>40329</c:v>
                </c:pt>
                <c:pt idx="162">
                  <c:v>40359</c:v>
                </c:pt>
                <c:pt idx="163">
                  <c:v>40390</c:v>
                </c:pt>
                <c:pt idx="164">
                  <c:v>40421</c:v>
                </c:pt>
                <c:pt idx="165">
                  <c:v>40451</c:v>
                </c:pt>
                <c:pt idx="166">
                  <c:v>40482</c:v>
                </c:pt>
                <c:pt idx="167">
                  <c:v>40512</c:v>
                </c:pt>
                <c:pt idx="168">
                  <c:v>40543</c:v>
                </c:pt>
                <c:pt idx="169">
                  <c:v>40574</c:v>
                </c:pt>
                <c:pt idx="170">
                  <c:v>40602</c:v>
                </c:pt>
                <c:pt idx="171">
                  <c:v>40633</c:v>
                </c:pt>
                <c:pt idx="172">
                  <c:v>40663</c:v>
                </c:pt>
                <c:pt idx="173">
                  <c:v>40694</c:v>
                </c:pt>
                <c:pt idx="174">
                  <c:v>40724</c:v>
                </c:pt>
                <c:pt idx="175">
                  <c:v>40755</c:v>
                </c:pt>
                <c:pt idx="176">
                  <c:v>40786</c:v>
                </c:pt>
                <c:pt idx="177">
                  <c:v>40816</c:v>
                </c:pt>
                <c:pt idx="178">
                  <c:v>40847</c:v>
                </c:pt>
                <c:pt idx="179">
                  <c:v>40877</c:v>
                </c:pt>
                <c:pt idx="180">
                  <c:v>40908</c:v>
                </c:pt>
                <c:pt idx="181">
                  <c:v>40939</c:v>
                </c:pt>
                <c:pt idx="182">
                  <c:v>40968</c:v>
                </c:pt>
                <c:pt idx="183">
                  <c:v>40999</c:v>
                </c:pt>
                <c:pt idx="184">
                  <c:v>41029</c:v>
                </c:pt>
                <c:pt idx="185">
                  <c:v>41060</c:v>
                </c:pt>
                <c:pt idx="186">
                  <c:v>41090</c:v>
                </c:pt>
                <c:pt idx="187">
                  <c:v>41121</c:v>
                </c:pt>
                <c:pt idx="188">
                  <c:v>41152</c:v>
                </c:pt>
                <c:pt idx="189">
                  <c:v>41182</c:v>
                </c:pt>
                <c:pt idx="190">
                  <c:v>41213</c:v>
                </c:pt>
                <c:pt idx="191">
                  <c:v>41243</c:v>
                </c:pt>
                <c:pt idx="192">
                  <c:v>41274</c:v>
                </c:pt>
                <c:pt idx="193">
                  <c:v>41305</c:v>
                </c:pt>
                <c:pt idx="194">
                  <c:v>41333</c:v>
                </c:pt>
                <c:pt idx="195">
                  <c:v>41364</c:v>
                </c:pt>
                <c:pt idx="196">
                  <c:v>41394</c:v>
                </c:pt>
                <c:pt idx="197">
                  <c:v>41425</c:v>
                </c:pt>
                <c:pt idx="198">
                  <c:v>41455</c:v>
                </c:pt>
                <c:pt idx="199">
                  <c:v>41486</c:v>
                </c:pt>
                <c:pt idx="200">
                  <c:v>41517</c:v>
                </c:pt>
                <c:pt idx="201">
                  <c:v>41547</c:v>
                </c:pt>
                <c:pt idx="202">
                  <c:v>41578</c:v>
                </c:pt>
                <c:pt idx="203">
                  <c:v>41608</c:v>
                </c:pt>
                <c:pt idx="204">
                  <c:v>41639</c:v>
                </c:pt>
                <c:pt idx="205">
                  <c:v>41670</c:v>
                </c:pt>
                <c:pt idx="206">
                  <c:v>41698</c:v>
                </c:pt>
                <c:pt idx="207">
                  <c:v>41729</c:v>
                </c:pt>
                <c:pt idx="208">
                  <c:v>41759</c:v>
                </c:pt>
                <c:pt idx="209">
                  <c:v>41790</c:v>
                </c:pt>
                <c:pt idx="210">
                  <c:v>41820</c:v>
                </c:pt>
                <c:pt idx="211">
                  <c:v>41851</c:v>
                </c:pt>
                <c:pt idx="212">
                  <c:v>41882</c:v>
                </c:pt>
                <c:pt idx="213">
                  <c:v>41912</c:v>
                </c:pt>
                <c:pt idx="214">
                  <c:v>41943</c:v>
                </c:pt>
                <c:pt idx="215">
                  <c:v>41973</c:v>
                </c:pt>
                <c:pt idx="216">
                  <c:v>42004</c:v>
                </c:pt>
                <c:pt idx="217">
                  <c:v>42035</c:v>
                </c:pt>
                <c:pt idx="218">
                  <c:v>42063</c:v>
                </c:pt>
                <c:pt idx="219">
                  <c:v>42094</c:v>
                </c:pt>
                <c:pt idx="220">
                  <c:v>42124</c:v>
                </c:pt>
                <c:pt idx="221">
                  <c:v>42155</c:v>
                </c:pt>
                <c:pt idx="222">
                  <c:v>42185</c:v>
                </c:pt>
                <c:pt idx="223">
                  <c:v>42216</c:v>
                </c:pt>
                <c:pt idx="224">
                  <c:v>42247</c:v>
                </c:pt>
                <c:pt idx="225">
                  <c:v>42277</c:v>
                </c:pt>
                <c:pt idx="226">
                  <c:v>42308</c:v>
                </c:pt>
                <c:pt idx="227">
                  <c:v>42338</c:v>
                </c:pt>
                <c:pt idx="228">
                  <c:v>42369</c:v>
                </c:pt>
                <c:pt idx="229">
                  <c:v>42400</c:v>
                </c:pt>
                <c:pt idx="230">
                  <c:v>42429</c:v>
                </c:pt>
                <c:pt idx="231">
                  <c:v>42460</c:v>
                </c:pt>
                <c:pt idx="232">
                  <c:v>42490</c:v>
                </c:pt>
                <c:pt idx="233">
                  <c:v>42521</c:v>
                </c:pt>
                <c:pt idx="234">
                  <c:v>42551</c:v>
                </c:pt>
                <c:pt idx="235">
                  <c:v>42582</c:v>
                </c:pt>
                <c:pt idx="236">
                  <c:v>42613</c:v>
                </c:pt>
                <c:pt idx="237">
                  <c:v>42643</c:v>
                </c:pt>
                <c:pt idx="238">
                  <c:v>42674</c:v>
                </c:pt>
                <c:pt idx="239">
                  <c:v>42704</c:v>
                </c:pt>
                <c:pt idx="240">
                  <c:v>42735</c:v>
                </c:pt>
                <c:pt idx="241">
                  <c:v>42766</c:v>
                </c:pt>
                <c:pt idx="242">
                  <c:v>42794</c:v>
                </c:pt>
                <c:pt idx="243">
                  <c:v>42825</c:v>
                </c:pt>
                <c:pt idx="244">
                  <c:v>42855</c:v>
                </c:pt>
                <c:pt idx="245">
                  <c:v>42886</c:v>
                </c:pt>
                <c:pt idx="246">
                  <c:v>42916</c:v>
                </c:pt>
                <c:pt idx="247">
                  <c:v>42947</c:v>
                </c:pt>
                <c:pt idx="248">
                  <c:v>42978</c:v>
                </c:pt>
                <c:pt idx="249">
                  <c:v>43008</c:v>
                </c:pt>
                <c:pt idx="250">
                  <c:v>43039</c:v>
                </c:pt>
                <c:pt idx="251">
                  <c:v>43069</c:v>
                </c:pt>
                <c:pt idx="252">
                  <c:v>43100</c:v>
                </c:pt>
                <c:pt idx="253">
                  <c:v>43131</c:v>
                </c:pt>
                <c:pt idx="254">
                  <c:v>43159</c:v>
                </c:pt>
                <c:pt idx="255">
                  <c:v>43190</c:v>
                </c:pt>
                <c:pt idx="256">
                  <c:v>43220</c:v>
                </c:pt>
                <c:pt idx="257">
                  <c:v>43251</c:v>
                </c:pt>
                <c:pt idx="258">
                  <c:v>43281</c:v>
                </c:pt>
                <c:pt idx="259">
                  <c:v>43312</c:v>
                </c:pt>
                <c:pt idx="260">
                  <c:v>43343</c:v>
                </c:pt>
                <c:pt idx="261">
                  <c:v>43373</c:v>
                </c:pt>
                <c:pt idx="262">
                  <c:v>43404</c:v>
                </c:pt>
              </c:numCache>
            </c:numRef>
          </c:cat>
          <c:val>
            <c:numRef>
              <c:f>Arkusz1!$E$4:$E$266</c:f>
              <c:numCache>
                <c:formatCode>#,##0.0</c:formatCode>
                <c:ptCount val="263"/>
                <c:pt idx="0">
                  <c:v>140428.79999999999</c:v>
                </c:pt>
                <c:pt idx="1">
                  <c:v>139333.9</c:v>
                </c:pt>
                <c:pt idx="2">
                  <c:v>141692.20000000001</c:v>
                </c:pt>
                <c:pt idx="3">
                  <c:v>144931.6</c:v>
                </c:pt>
                <c:pt idx="4">
                  <c:v>148012.79999999999</c:v>
                </c:pt>
                <c:pt idx="5">
                  <c:v>151700.6</c:v>
                </c:pt>
                <c:pt idx="6">
                  <c:v>154747.6</c:v>
                </c:pt>
                <c:pt idx="7">
                  <c:v>160454.20000000001</c:v>
                </c:pt>
                <c:pt idx="8">
                  <c:v>162408.5</c:v>
                </c:pt>
                <c:pt idx="9">
                  <c:v>165037</c:v>
                </c:pt>
                <c:pt idx="10">
                  <c:v>170176.5</c:v>
                </c:pt>
                <c:pt idx="11">
                  <c:v>173413.4</c:v>
                </c:pt>
                <c:pt idx="12">
                  <c:v>179602.4</c:v>
                </c:pt>
                <c:pt idx="13">
                  <c:v>178239.6</c:v>
                </c:pt>
                <c:pt idx="14">
                  <c:v>180850.5</c:v>
                </c:pt>
                <c:pt idx="15">
                  <c:v>183236.3</c:v>
                </c:pt>
                <c:pt idx="16">
                  <c:v>185907.5</c:v>
                </c:pt>
                <c:pt idx="17">
                  <c:v>191080.2</c:v>
                </c:pt>
                <c:pt idx="18">
                  <c:v>195388.1</c:v>
                </c:pt>
                <c:pt idx="19">
                  <c:v>199705.2</c:v>
                </c:pt>
                <c:pt idx="20">
                  <c:v>205133.6</c:v>
                </c:pt>
                <c:pt idx="21">
                  <c:v>206639.4</c:v>
                </c:pt>
                <c:pt idx="22">
                  <c:v>207605.4</c:v>
                </c:pt>
                <c:pt idx="23">
                  <c:v>210742</c:v>
                </c:pt>
                <c:pt idx="24">
                  <c:v>223913.4</c:v>
                </c:pt>
                <c:pt idx="25">
                  <c:v>226342.7</c:v>
                </c:pt>
                <c:pt idx="26">
                  <c:v>233423.8</c:v>
                </c:pt>
                <c:pt idx="27">
                  <c:v>236748.5</c:v>
                </c:pt>
                <c:pt idx="28">
                  <c:v>236784.4</c:v>
                </c:pt>
                <c:pt idx="29">
                  <c:v>240024.5</c:v>
                </c:pt>
                <c:pt idx="30">
                  <c:v>242631.2</c:v>
                </c:pt>
                <c:pt idx="31">
                  <c:v>244209.9</c:v>
                </c:pt>
                <c:pt idx="32">
                  <c:v>247529.7</c:v>
                </c:pt>
                <c:pt idx="33">
                  <c:v>252147.9</c:v>
                </c:pt>
                <c:pt idx="34">
                  <c:v>256956.1</c:v>
                </c:pt>
                <c:pt idx="35">
                  <c:v>261500.79999999999</c:v>
                </c:pt>
                <c:pt idx="36">
                  <c:v>268867.8</c:v>
                </c:pt>
                <c:pt idx="37">
                  <c:v>261040.5</c:v>
                </c:pt>
                <c:pt idx="38">
                  <c:v>264628.09999999998</c:v>
                </c:pt>
                <c:pt idx="39">
                  <c:v>269788.09999999998</c:v>
                </c:pt>
                <c:pt idx="40">
                  <c:v>273158.8</c:v>
                </c:pt>
                <c:pt idx="41">
                  <c:v>276886.40000000002</c:v>
                </c:pt>
                <c:pt idx="42">
                  <c:v>291886.90000000002</c:v>
                </c:pt>
                <c:pt idx="43">
                  <c:v>284515.7</c:v>
                </c:pt>
                <c:pt idx="44">
                  <c:v>285171</c:v>
                </c:pt>
                <c:pt idx="45">
                  <c:v>289140.09999999998</c:v>
                </c:pt>
                <c:pt idx="46">
                  <c:v>295734.8</c:v>
                </c:pt>
                <c:pt idx="47">
                  <c:v>299052.90000000002</c:v>
                </c:pt>
                <c:pt idx="48">
                  <c:v>300757.3</c:v>
                </c:pt>
                <c:pt idx="49">
                  <c:v>299239.7</c:v>
                </c:pt>
                <c:pt idx="50">
                  <c:v>303883.5</c:v>
                </c:pt>
                <c:pt idx="51">
                  <c:v>309465.7</c:v>
                </c:pt>
                <c:pt idx="52">
                  <c:v>310608.7</c:v>
                </c:pt>
                <c:pt idx="53">
                  <c:v>313034.59999999998</c:v>
                </c:pt>
                <c:pt idx="54">
                  <c:v>315025.5</c:v>
                </c:pt>
                <c:pt idx="55">
                  <c:v>321103.7</c:v>
                </c:pt>
                <c:pt idx="56">
                  <c:v>324942</c:v>
                </c:pt>
                <c:pt idx="57">
                  <c:v>327153.5</c:v>
                </c:pt>
                <c:pt idx="58">
                  <c:v>331194.7</c:v>
                </c:pt>
                <c:pt idx="59">
                  <c:v>322658.09999999998</c:v>
                </c:pt>
                <c:pt idx="60">
                  <c:v>329704.7</c:v>
                </c:pt>
                <c:pt idx="61">
                  <c:v>323709.2</c:v>
                </c:pt>
                <c:pt idx="62">
                  <c:v>326410.09999999998</c:v>
                </c:pt>
                <c:pt idx="63">
                  <c:v>321319.3</c:v>
                </c:pt>
                <c:pt idx="64">
                  <c:v>320083.8</c:v>
                </c:pt>
                <c:pt idx="65">
                  <c:v>325187.5</c:v>
                </c:pt>
                <c:pt idx="66">
                  <c:v>325076.40000000002</c:v>
                </c:pt>
                <c:pt idx="67">
                  <c:v>327462.3</c:v>
                </c:pt>
                <c:pt idx="68">
                  <c:v>326290.3</c:v>
                </c:pt>
                <c:pt idx="69">
                  <c:v>324176.7</c:v>
                </c:pt>
                <c:pt idx="70">
                  <c:v>324782</c:v>
                </c:pt>
                <c:pt idx="71">
                  <c:v>322394.40000000002</c:v>
                </c:pt>
                <c:pt idx="72">
                  <c:v>326124.90000000002</c:v>
                </c:pt>
                <c:pt idx="73">
                  <c:v>322118.59999999998</c:v>
                </c:pt>
                <c:pt idx="74">
                  <c:v>325695.5</c:v>
                </c:pt>
                <c:pt idx="75">
                  <c:v>325677.59999999998</c:v>
                </c:pt>
                <c:pt idx="76">
                  <c:v>325293.90000000002</c:v>
                </c:pt>
                <c:pt idx="77">
                  <c:v>328456.7</c:v>
                </c:pt>
                <c:pt idx="78">
                  <c:v>331497.59999999998</c:v>
                </c:pt>
                <c:pt idx="79">
                  <c:v>331794.90000000002</c:v>
                </c:pt>
                <c:pt idx="80">
                  <c:v>333651.90000000002</c:v>
                </c:pt>
                <c:pt idx="81">
                  <c:v>335817.5</c:v>
                </c:pt>
                <c:pt idx="82">
                  <c:v>341353.4</c:v>
                </c:pt>
                <c:pt idx="83">
                  <c:v>341323.2</c:v>
                </c:pt>
                <c:pt idx="84">
                  <c:v>345144.8</c:v>
                </c:pt>
                <c:pt idx="85">
                  <c:v>340153.3</c:v>
                </c:pt>
                <c:pt idx="86">
                  <c:v>343657.2</c:v>
                </c:pt>
                <c:pt idx="87">
                  <c:v>345881</c:v>
                </c:pt>
                <c:pt idx="88">
                  <c:v>354586.4</c:v>
                </c:pt>
                <c:pt idx="89">
                  <c:v>350766.9</c:v>
                </c:pt>
                <c:pt idx="90">
                  <c:v>356641.3</c:v>
                </c:pt>
                <c:pt idx="91">
                  <c:v>356086.2</c:v>
                </c:pt>
                <c:pt idx="92">
                  <c:v>360115.1</c:v>
                </c:pt>
                <c:pt idx="93">
                  <c:v>360297.6</c:v>
                </c:pt>
                <c:pt idx="94">
                  <c:v>379604.4</c:v>
                </c:pt>
                <c:pt idx="95">
                  <c:v>365982.2</c:v>
                </c:pt>
                <c:pt idx="96">
                  <c:v>377534.5</c:v>
                </c:pt>
                <c:pt idx="97">
                  <c:v>377241.5</c:v>
                </c:pt>
                <c:pt idx="98">
                  <c:v>382293.9</c:v>
                </c:pt>
                <c:pt idx="99">
                  <c:v>391189.6</c:v>
                </c:pt>
                <c:pt idx="100">
                  <c:v>397675.7</c:v>
                </c:pt>
                <c:pt idx="101">
                  <c:v>405254.2</c:v>
                </c:pt>
                <c:pt idx="102">
                  <c:v>404867.3</c:v>
                </c:pt>
                <c:pt idx="103">
                  <c:v>403396.1</c:v>
                </c:pt>
                <c:pt idx="104">
                  <c:v>409919.7</c:v>
                </c:pt>
                <c:pt idx="105">
                  <c:v>414133.8</c:v>
                </c:pt>
                <c:pt idx="106">
                  <c:v>422359.7</c:v>
                </c:pt>
                <c:pt idx="107">
                  <c:v>421697.3</c:v>
                </c:pt>
                <c:pt idx="108">
                  <c:v>427125.4</c:v>
                </c:pt>
                <c:pt idx="109">
                  <c:v>422119.8</c:v>
                </c:pt>
                <c:pt idx="110">
                  <c:v>431534</c:v>
                </c:pt>
                <c:pt idx="111">
                  <c:v>433718.5</c:v>
                </c:pt>
                <c:pt idx="112">
                  <c:v>438928.5</c:v>
                </c:pt>
                <c:pt idx="113">
                  <c:v>449313.8</c:v>
                </c:pt>
                <c:pt idx="114">
                  <c:v>454377.1</c:v>
                </c:pt>
                <c:pt idx="115">
                  <c:v>456525.5</c:v>
                </c:pt>
                <c:pt idx="116">
                  <c:v>463246.5</c:v>
                </c:pt>
                <c:pt idx="117">
                  <c:v>469492.1</c:v>
                </c:pt>
                <c:pt idx="118">
                  <c:v>476372.1</c:v>
                </c:pt>
                <c:pt idx="119">
                  <c:v>483261.4</c:v>
                </c:pt>
                <c:pt idx="120">
                  <c:v>495309.5</c:v>
                </c:pt>
                <c:pt idx="121">
                  <c:v>503574.8</c:v>
                </c:pt>
                <c:pt idx="122">
                  <c:v>509351.7</c:v>
                </c:pt>
                <c:pt idx="123">
                  <c:v>511981.7</c:v>
                </c:pt>
                <c:pt idx="124">
                  <c:v>517000.5</c:v>
                </c:pt>
                <c:pt idx="125">
                  <c:v>521236.7</c:v>
                </c:pt>
                <c:pt idx="126">
                  <c:v>521382.1</c:v>
                </c:pt>
                <c:pt idx="127">
                  <c:v>527692</c:v>
                </c:pt>
                <c:pt idx="128">
                  <c:v>538040.6</c:v>
                </c:pt>
                <c:pt idx="129">
                  <c:v>537327.30000000005</c:v>
                </c:pt>
                <c:pt idx="130">
                  <c:v>541941.4</c:v>
                </c:pt>
                <c:pt idx="131">
                  <c:v>548955.30000000005</c:v>
                </c:pt>
                <c:pt idx="132">
                  <c:v>561623.80000000005</c:v>
                </c:pt>
                <c:pt idx="133">
                  <c:v>568643</c:v>
                </c:pt>
                <c:pt idx="134">
                  <c:v>577956.19999999681</c:v>
                </c:pt>
                <c:pt idx="135">
                  <c:v>581823.19999999681</c:v>
                </c:pt>
                <c:pt idx="136">
                  <c:v>594317.69999999681</c:v>
                </c:pt>
                <c:pt idx="137">
                  <c:v>600136.4</c:v>
                </c:pt>
                <c:pt idx="138">
                  <c:v>606583.1</c:v>
                </c:pt>
                <c:pt idx="139">
                  <c:v>616092.6</c:v>
                </c:pt>
                <c:pt idx="140">
                  <c:v>628647.69999999681</c:v>
                </c:pt>
                <c:pt idx="141">
                  <c:v>630463.69999999681</c:v>
                </c:pt>
                <c:pt idx="142">
                  <c:v>635742.4</c:v>
                </c:pt>
                <c:pt idx="143">
                  <c:v>648296.5</c:v>
                </c:pt>
                <c:pt idx="144">
                  <c:v>666231.30000000005</c:v>
                </c:pt>
                <c:pt idx="145">
                  <c:v>668851.69999999681</c:v>
                </c:pt>
                <c:pt idx="146">
                  <c:v>680923.3</c:v>
                </c:pt>
                <c:pt idx="147">
                  <c:v>683678.5</c:v>
                </c:pt>
                <c:pt idx="148">
                  <c:v>680025.8</c:v>
                </c:pt>
                <c:pt idx="149">
                  <c:v>685393.4</c:v>
                </c:pt>
                <c:pt idx="150">
                  <c:v>693693.4</c:v>
                </c:pt>
                <c:pt idx="151">
                  <c:v>689427.7</c:v>
                </c:pt>
                <c:pt idx="152">
                  <c:v>685391.1</c:v>
                </c:pt>
                <c:pt idx="153">
                  <c:v>691267.9</c:v>
                </c:pt>
                <c:pt idx="154">
                  <c:v>711193.5</c:v>
                </c:pt>
                <c:pt idx="155">
                  <c:v>699860.6</c:v>
                </c:pt>
                <c:pt idx="156">
                  <c:v>720232.5</c:v>
                </c:pt>
                <c:pt idx="157">
                  <c:v>711029.2</c:v>
                </c:pt>
                <c:pt idx="158">
                  <c:v>715590.9</c:v>
                </c:pt>
                <c:pt idx="159">
                  <c:v>721504.9</c:v>
                </c:pt>
                <c:pt idx="160">
                  <c:v>721225.8</c:v>
                </c:pt>
                <c:pt idx="161">
                  <c:v>737851.9</c:v>
                </c:pt>
                <c:pt idx="162">
                  <c:v>742764.2</c:v>
                </c:pt>
                <c:pt idx="163">
                  <c:v>743271.9</c:v>
                </c:pt>
                <c:pt idx="164">
                  <c:v>749563.6</c:v>
                </c:pt>
                <c:pt idx="165">
                  <c:v>752866.4</c:v>
                </c:pt>
                <c:pt idx="166">
                  <c:v>756551.7</c:v>
                </c:pt>
                <c:pt idx="167">
                  <c:v>763350.1</c:v>
                </c:pt>
                <c:pt idx="168">
                  <c:v>783648.5</c:v>
                </c:pt>
                <c:pt idx="169">
                  <c:v>769157.5</c:v>
                </c:pt>
                <c:pt idx="170">
                  <c:v>775999.7</c:v>
                </c:pt>
                <c:pt idx="171">
                  <c:v>801199</c:v>
                </c:pt>
                <c:pt idx="172">
                  <c:v>790249.4</c:v>
                </c:pt>
                <c:pt idx="173">
                  <c:v>795501.2</c:v>
                </c:pt>
                <c:pt idx="174">
                  <c:v>797345.2</c:v>
                </c:pt>
                <c:pt idx="175">
                  <c:v>799122.5</c:v>
                </c:pt>
                <c:pt idx="176">
                  <c:v>815789.6</c:v>
                </c:pt>
                <c:pt idx="177">
                  <c:v>829472.9</c:v>
                </c:pt>
                <c:pt idx="178">
                  <c:v>835655.5</c:v>
                </c:pt>
                <c:pt idx="179">
                  <c:v>853343.6</c:v>
                </c:pt>
                <c:pt idx="180">
                  <c:v>881496.3</c:v>
                </c:pt>
                <c:pt idx="181">
                  <c:v>874632.5</c:v>
                </c:pt>
                <c:pt idx="182">
                  <c:v>872121.3</c:v>
                </c:pt>
                <c:pt idx="183">
                  <c:v>874495.8</c:v>
                </c:pt>
                <c:pt idx="184">
                  <c:v>870702.6</c:v>
                </c:pt>
                <c:pt idx="185">
                  <c:v>884150.7</c:v>
                </c:pt>
                <c:pt idx="186">
                  <c:v>884720.9</c:v>
                </c:pt>
                <c:pt idx="187">
                  <c:v>886873.1</c:v>
                </c:pt>
                <c:pt idx="188">
                  <c:v>895533.8</c:v>
                </c:pt>
                <c:pt idx="189">
                  <c:v>892680</c:v>
                </c:pt>
                <c:pt idx="190">
                  <c:v>902437.5</c:v>
                </c:pt>
                <c:pt idx="191">
                  <c:v>901845.5</c:v>
                </c:pt>
                <c:pt idx="192">
                  <c:v>921412.5</c:v>
                </c:pt>
                <c:pt idx="193">
                  <c:v>913439.4</c:v>
                </c:pt>
                <c:pt idx="194">
                  <c:v>920261.1</c:v>
                </c:pt>
                <c:pt idx="195">
                  <c:v>932005.5</c:v>
                </c:pt>
                <c:pt idx="196">
                  <c:v>935231.3</c:v>
                </c:pt>
                <c:pt idx="197">
                  <c:v>941791.1</c:v>
                </c:pt>
                <c:pt idx="198">
                  <c:v>946586.4</c:v>
                </c:pt>
                <c:pt idx="199">
                  <c:v>945076.8</c:v>
                </c:pt>
                <c:pt idx="200">
                  <c:v>949987.6</c:v>
                </c:pt>
                <c:pt idx="201">
                  <c:v>947227.6</c:v>
                </c:pt>
                <c:pt idx="202">
                  <c:v>955418.7</c:v>
                </c:pt>
                <c:pt idx="203">
                  <c:v>953446.3</c:v>
                </c:pt>
                <c:pt idx="204">
                  <c:v>978908.2</c:v>
                </c:pt>
                <c:pt idx="205">
                  <c:v>962415.6</c:v>
                </c:pt>
                <c:pt idx="206">
                  <c:v>968442.3</c:v>
                </c:pt>
                <c:pt idx="207">
                  <c:v>980377.3</c:v>
                </c:pt>
                <c:pt idx="208">
                  <c:v>986142.2</c:v>
                </c:pt>
                <c:pt idx="209">
                  <c:v>991120</c:v>
                </c:pt>
                <c:pt idx="210">
                  <c:v>996171.2</c:v>
                </c:pt>
                <c:pt idx="211">
                  <c:v>1002137.3</c:v>
                </c:pt>
                <c:pt idx="212">
                  <c:v>1020561.1</c:v>
                </c:pt>
                <c:pt idx="213">
                  <c:v>1021824.2</c:v>
                </c:pt>
                <c:pt idx="214">
                  <c:v>1028665.3</c:v>
                </c:pt>
                <c:pt idx="215">
                  <c:v>1033417.8</c:v>
                </c:pt>
                <c:pt idx="216">
                  <c:v>1059015.3</c:v>
                </c:pt>
                <c:pt idx="217">
                  <c:v>1044747.4</c:v>
                </c:pt>
                <c:pt idx="218">
                  <c:v>1052746.1000000001</c:v>
                </c:pt>
                <c:pt idx="219">
                  <c:v>1066042.2</c:v>
                </c:pt>
                <c:pt idx="220">
                  <c:v>1055849.2</c:v>
                </c:pt>
                <c:pt idx="221">
                  <c:v>1065807.8</c:v>
                </c:pt>
                <c:pt idx="222">
                  <c:v>1077727.5</c:v>
                </c:pt>
                <c:pt idx="223">
                  <c:v>1087321.9000000004</c:v>
                </c:pt>
                <c:pt idx="224">
                  <c:v>1094496.9000000004</c:v>
                </c:pt>
                <c:pt idx="225">
                  <c:v>1106539.7</c:v>
                </c:pt>
                <c:pt idx="226">
                  <c:v>1120685.2</c:v>
                </c:pt>
                <c:pt idx="227">
                  <c:v>1130023</c:v>
                </c:pt>
                <c:pt idx="228">
                  <c:v>1154992.6000000001</c:v>
                </c:pt>
                <c:pt idx="229">
                  <c:v>1151171.5</c:v>
                </c:pt>
                <c:pt idx="230">
                  <c:v>1158908.4000000004</c:v>
                </c:pt>
                <c:pt idx="231">
                  <c:v>1162603</c:v>
                </c:pt>
                <c:pt idx="232">
                  <c:v>1178341.9000000004</c:v>
                </c:pt>
                <c:pt idx="233">
                  <c:v>1189370.9000000004</c:v>
                </c:pt>
                <c:pt idx="234">
                  <c:v>1200886</c:v>
                </c:pt>
                <c:pt idx="235">
                  <c:v>1204004.5</c:v>
                </c:pt>
                <c:pt idx="236">
                  <c:v>1204629.5</c:v>
                </c:pt>
                <c:pt idx="237">
                  <c:v>1210101.4000000004</c:v>
                </c:pt>
                <c:pt idx="238">
                  <c:v>1218275.3</c:v>
                </c:pt>
                <c:pt idx="239">
                  <c:v>1239680.9000000004</c:v>
                </c:pt>
                <c:pt idx="240">
                  <c:v>1265661.7</c:v>
                </c:pt>
                <c:pt idx="241">
                  <c:v>1249194.6000000001</c:v>
                </c:pt>
                <c:pt idx="242">
                  <c:v>1253836.5</c:v>
                </c:pt>
                <c:pt idx="243">
                  <c:v>1253372.8</c:v>
                </c:pt>
                <c:pt idx="244">
                  <c:v>1257181</c:v>
                </c:pt>
                <c:pt idx="245">
                  <c:v>1263878.3</c:v>
                </c:pt>
                <c:pt idx="246">
                  <c:v>1260702</c:v>
                </c:pt>
                <c:pt idx="247">
                  <c:v>1264291.9000000004</c:v>
                </c:pt>
                <c:pt idx="248">
                  <c:v>1269796.3</c:v>
                </c:pt>
                <c:pt idx="249">
                  <c:v>1275942.4000000004</c:v>
                </c:pt>
                <c:pt idx="250">
                  <c:v>1287690.5</c:v>
                </c:pt>
                <c:pt idx="251">
                  <c:v>1295827.1000000001</c:v>
                </c:pt>
                <c:pt idx="252">
                  <c:v>1324368.6000000001</c:v>
                </c:pt>
                <c:pt idx="253">
                  <c:v>1309614.8</c:v>
                </c:pt>
                <c:pt idx="254">
                  <c:v>1315382.3</c:v>
                </c:pt>
                <c:pt idx="255">
                  <c:v>1325795.6000000001</c:v>
                </c:pt>
                <c:pt idx="256">
                  <c:v>1328848.5</c:v>
                </c:pt>
                <c:pt idx="257">
                  <c:v>1346708.1</c:v>
                </c:pt>
                <c:pt idx="258">
                  <c:v>1352491.9</c:v>
                </c:pt>
                <c:pt idx="259">
                  <c:v>1356806</c:v>
                </c:pt>
                <c:pt idx="260">
                  <c:v>1365479.6</c:v>
                </c:pt>
                <c:pt idx="261">
                  <c:v>1376164.8</c:v>
                </c:pt>
                <c:pt idx="262">
                  <c:v>1394706.1</c:v>
                </c:pt>
              </c:numCache>
            </c:numRef>
          </c:val>
        </c:ser>
        <c:marker val="1"/>
        <c:axId val="96078848"/>
        <c:axId val="96080640"/>
      </c:lineChart>
      <c:dateAx>
        <c:axId val="96078848"/>
        <c:scaling>
          <c:orientation val="minMax"/>
        </c:scaling>
        <c:axPos val="b"/>
        <c:numFmt formatCode="[$-415]mmm\ yy;@" sourceLinked="1"/>
        <c:tickLblPos val="nextTo"/>
        <c:txPr>
          <a:bodyPr/>
          <a:lstStyle/>
          <a:p>
            <a:pPr>
              <a:defRPr sz="1600"/>
            </a:pPr>
            <a:endParaRPr lang="pl-PL"/>
          </a:p>
        </c:txPr>
        <c:crossAx val="96080640"/>
        <c:crosses val="autoZero"/>
        <c:auto val="1"/>
        <c:lblOffset val="100"/>
        <c:majorUnit val="12"/>
        <c:majorTimeUnit val="months"/>
        <c:minorUnit val="12"/>
        <c:minorTimeUnit val="months"/>
      </c:dateAx>
      <c:valAx>
        <c:axId val="96080640"/>
        <c:scaling>
          <c:orientation val="minMax"/>
        </c:scaling>
        <c:axPos val="l"/>
        <c:majorGridlines/>
        <c:numFmt formatCode="#,##0" sourceLinked="0"/>
        <c:tickLblPos val="nextTo"/>
        <c:txPr>
          <a:bodyPr/>
          <a:lstStyle/>
          <a:p>
            <a:pPr>
              <a:defRPr sz="1600"/>
            </a:pPr>
            <a:endParaRPr lang="pl-PL"/>
          </a:p>
        </c:txPr>
        <c:crossAx val="9607884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600"/>
          </a:pPr>
          <a:endParaRPr lang="pl-PL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plotArea>
      <c:layout>
        <c:manualLayout>
          <c:layoutTarget val="inner"/>
          <c:xMode val="edge"/>
          <c:yMode val="edge"/>
          <c:x val="0.12223694222654564"/>
          <c:y val="2.9394888235248186E-2"/>
          <c:w val="0.73651787642043964"/>
          <c:h val="0.79010261277842364"/>
        </c:manualLayout>
      </c:layout>
      <c:lineChart>
        <c:grouping val="standard"/>
        <c:ser>
          <c:idx val="0"/>
          <c:order val="0"/>
          <c:tx>
            <c:strRef>
              <c:f>Arkusz1!$P$4</c:f>
              <c:strCache>
                <c:ptCount val="1"/>
                <c:pt idx="0">
                  <c:v>M0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Arkusz1!$O$5:$O$266</c:f>
              <c:numCache>
                <c:formatCode>[$-415]mmm\ yy;@</c:formatCode>
                <c:ptCount val="262"/>
                <c:pt idx="0">
                  <c:v>35461</c:v>
                </c:pt>
                <c:pt idx="1">
                  <c:v>35489</c:v>
                </c:pt>
                <c:pt idx="2">
                  <c:v>35520</c:v>
                </c:pt>
                <c:pt idx="3">
                  <c:v>35550</c:v>
                </c:pt>
                <c:pt idx="4">
                  <c:v>35581</c:v>
                </c:pt>
                <c:pt idx="5">
                  <c:v>35611</c:v>
                </c:pt>
                <c:pt idx="6">
                  <c:v>35642</c:v>
                </c:pt>
                <c:pt idx="7">
                  <c:v>35673</c:v>
                </c:pt>
                <c:pt idx="8">
                  <c:v>35703</c:v>
                </c:pt>
                <c:pt idx="9">
                  <c:v>35734</c:v>
                </c:pt>
                <c:pt idx="10">
                  <c:v>35764</c:v>
                </c:pt>
                <c:pt idx="11">
                  <c:v>35795</c:v>
                </c:pt>
                <c:pt idx="12">
                  <c:v>35826</c:v>
                </c:pt>
                <c:pt idx="13">
                  <c:v>35854</c:v>
                </c:pt>
                <c:pt idx="14">
                  <c:v>35885</c:v>
                </c:pt>
                <c:pt idx="15">
                  <c:v>35915</c:v>
                </c:pt>
                <c:pt idx="16">
                  <c:v>35946</c:v>
                </c:pt>
                <c:pt idx="17">
                  <c:v>35976</c:v>
                </c:pt>
                <c:pt idx="18">
                  <c:v>36007</c:v>
                </c:pt>
                <c:pt idx="19">
                  <c:v>36038</c:v>
                </c:pt>
                <c:pt idx="20">
                  <c:v>36068</c:v>
                </c:pt>
                <c:pt idx="21">
                  <c:v>36099</c:v>
                </c:pt>
                <c:pt idx="22">
                  <c:v>36129</c:v>
                </c:pt>
                <c:pt idx="23">
                  <c:v>36160</c:v>
                </c:pt>
                <c:pt idx="24">
                  <c:v>36191</c:v>
                </c:pt>
                <c:pt idx="25">
                  <c:v>36219</c:v>
                </c:pt>
                <c:pt idx="26">
                  <c:v>36250</c:v>
                </c:pt>
                <c:pt idx="27">
                  <c:v>36280</c:v>
                </c:pt>
                <c:pt idx="28">
                  <c:v>36311</c:v>
                </c:pt>
                <c:pt idx="29">
                  <c:v>36341</c:v>
                </c:pt>
                <c:pt idx="30">
                  <c:v>36372</c:v>
                </c:pt>
                <c:pt idx="31">
                  <c:v>36403</c:v>
                </c:pt>
                <c:pt idx="32">
                  <c:v>36433</c:v>
                </c:pt>
                <c:pt idx="33">
                  <c:v>36464</c:v>
                </c:pt>
                <c:pt idx="34">
                  <c:v>36494</c:v>
                </c:pt>
                <c:pt idx="35">
                  <c:v>36525</c:v>
                </c:pt>
                <c:pt idx="36">
                  <c:v>36556</c:v>
                </c:pt>
                <c:pt idx="37">
                  <c:v>36585</c:v>
                </c:pt>
                <c:pt idx="38">
                  <c:v>36616</c:v>
                </c:pt>
                <c:pt idx="39">
                  <c:v>36646</c:v>
                </c:pt>
                <c:pt idx="40">
                  <c:v>36677</c:v>
                </c:pt>
                <c:pt idx="41">
                  <c:v>36707</c:v>
                </c:pt>
                <c:pt idx="42">
                  <c:v>36738</c:v>
                </c:pt>
                <c:pt idx="43">
                  <c:v>36769</c:v>
                </c:pt>
                <c:pt idx="44">
                  <c:v>36799</c:v>
                </c:pt>
                <c:pt idx="45">
                  <c:v>36830</c:v>
                </c:pt>
                <c:pt idx="46">
                  <c:v>36860</c:v>
                </c:pt>
                <c:pt idx="47">
                  <c:v>36891</c:v>
                </c:pt>
                <c:pt idx="48">
                  <c:v>36922</c:v>
                </c:pt>
                <c:pt idx="49">
                  <c:v>36950</c:v>
                </c:pt>
                <c:pt idx="50">
                  <c:v>36981</c:v>
                </c:pt>
                <c:pt idx="51">
                  <c:v>37011</c:v>
                </c:pt>
                <c:pt idx="52">
                  <c:v>37042</c:v>
                </c:pt>
                <c:pt idx="53">
                  <c:v>37072</c:v>
                </c:pt>
                <c:pt idx="54">
                  <c:v>37103</c:v>
                </c:pt>
                <c:pt idx="55">
                  <c:v>37134</c:v>
                </c:pt>
                <c:pt idx="56">
                  <c:v>37164</c:v>
                </c:pt>
                <c:pt idx="57">
                  <c:v>37195</c:v>
                </c:pt>
                <c:pt idx="58">
                  <c:v>37225</c:v>
                </c:pt>
                <c:pt idx="59">
                  <c:v>37256</c:v>
                </c:pt>
                <c:pt idx="60">
                  <c:v>37287</c:v>
                </c:pt>
                <c:pt idx="61">
                  <c:v>37315</c:v>
                </c:pt>
                <c:pt idx="62">
                  <c:v>37346</c:v>
                </c:pt>
                <c:pt idx="63">
                  <c:v>37376</c:v>
                </c:pt>
                <c:pt idx="64">
                  <c:v>37407</c:v>
                </c:pt>
                <c:pt idx="65">
                  <c:v>37437</c:v>
                </c:pt>
                <c:pt idx="66">
                  <c:v>37468</c:v>
                </c:pt>
                <c:pt idx="67">
                  <c:v>37499</c:v>
                </c:pt>
                <c:pt idx="68">
                  <c:v>37529</c:v>
                </c:pt>
                <c:pt idx="69">
                  <c:v>37560</c:v>
                </c:pt>
                <c:pt idx="70">
                  <c:v>37590</c:v>
                </c:pt>
                <c:pt idx="71">
                  <c:v>37621</c:v>
                </c:pt>
                <c:pt idx="72">
                  <c:v>37652</c:v>
                </c:pt>
                <c:pt idx="73">
                  <c:v>37680</c:v>
                </c:pt>
                <c:pt idx="74">
                  <c:v>37711</c:v>
                </c:pt>
                <c:pt idx="75">
                  <c:v>37741</c:v>
                </c:pt>
                <c:pt idx="76">
                  <c:v>37772</c:v>
                </c:pt>
                <c:pt idx="77">
                  <c:v>37802</c:v>
                </c:pt>
                <c:pt idx="78">
                  <c:v>37833</c:v>
                </c:pt>
                <c:pt idx="79">
                  <c:v>37864</c:v>
                </c:pt>
                <c:pt idx="80">
                  <c:v>37894</c:v>
                </c:pt>
                <c:pt idx="81">
                  <c:v>37925</c:v>
                </c:pt>
                <c:pt idx="82">
                  <c:v>37955</c:v>
                </c:pt>
                <c:pt idx="83">
                  <c:v>37986</c:v>
                </c:pt>
                <c:pt idx="84">
                  <c:v>38017</c:v>
                </c:pt>
                <c:pt idx="85">
                  <c:v>38046</c:v>
                </c:pt>
                <c:pt idx="86">
                  <c:v>38077</c:v>
                </c:pt>
                <c:pt idx="87">
                  <c:v>38107</c:v>
                </c:pt>
                <c:pt idx="88">
                  <c:v>38138</c:v>
                </c:pt>
                <c:pt idx="89">
                  <c:v>38168</c:v>
                </c:pt>
                <c:pt idx="90">
                  <c:v>38199</c:v>
                </c:pt>
                <c:pt idx="91">
                  <c:v>38230</c:v>
                </c:pt>
                <c:pt idx="92">
                  <c:v>38260</c:v>
                </c:pt>
                <c:pt idx="93">
                  <c:v>38291</c:v>
                </c:pt>
                <c:pt idx="94">
                  <c:v>38321</c:v>
                </c:pt>
                <c:pt idx="95">
                  <c:v>38352</c:v>
                </c:pt>
                <c:pt idx="96">
                  <c:v>38383</c:v>
                </c:pt>
                <c:pt idx="97">
                  <c:v>38411</c:v>
                </c:pt>
                <c:pt idx="98">
                  <c:v>38442</c:v>
                </c:pt>
                <c:pt idx="99">
                  <c:v>38472</c:v>
                </c:pt>
                <c:pt idx="100">
                  <c:v>38503</c:v>
                </c:pt>
                <c:pt idx="101">
                  <c:v>38533</c:v>
                </c:pt>
                <c:pt idx="102">
                  <c:v>38564</c:v>
                </c:pt>
                <c:pt idx="103">
                  <c:v>38595</c:v>
                </c:pt>
                <c:pt idx="104">
                  <c:v>38625</c:v>
                </c:pt>
                <c:pt idx="105">
                  <c:v>38656</c:v>
                </c:pt>
                <c:pt idx="106">
                  <c:v>38686</c:v>
                </c:pt>
                <c:pt idx="107">
                  <c:v>38717</c:v>
                </c:pt>
                <c:pt idx="108">
                  <c:v>38748</c:v>
                </c:pt>
                <c:pt idx="109">
                  <c:v>38776</c:v>
                </c:pt>
                <c:pt idx="110">
                  <c:v>38807</c:v>
                </c:pt>
                <c:pt idx="111">
                  <c:v>38837</c:v>
                </c:pt>
                <c:pt idx="112">
                  <c:v>38868</c:v>
                </c:pt>
                <c:pt idx="113">
                  <c:v>38898</c:v>
                </c:pt>
                <c:pt idx="114">
                  <c:v>38929</c:v>
                </c:pt>
                <c:pt idx="115">
                  <c:v>38960</c:v>
                </c:pt>
                <c:pt idx="116">
                  <c:v>38990</c:v>
                </c:pt>
                <c:pt idx="117">
                  <c:v>39021</c:v>
                </c:pt>
                <c:pt idx="118">
                  <c:v>39051</c:v>
                </c:pt>
                <c:pt idx="119">
                  <c:v>39082</c:v>
                </c:pt>
                <c:pt idx="120">
                  <c:v>39113</c:v>
                </c:pt>
                <c:pt idx="121">
                  <c:v>39141</c:v>
                </c:pt>
                <c:pt idx="122">
                  <c:v>39172</c:v>
                </c:pt>
                <c:pt idx="123">
                  <c:v>39202</c:v>
                </c:pt>
                <c:pt idx="124">
                  <c:v>39233</c:v>
                </c:pt>
                <c:pt idx="125">
                  <c:v>39263</c:v>
                </c:pt>
                <c:pt idx="126">
                  <c:v>39294</c:v>
                </c:pt>
                <c:pt idx="127">
                  <c:v>39325</c:v>
                </c:pt>
                <c:pt idx="128">
                  <c:v>39355</c:v>
                </c:pt>
                <c:pt idx="129">
                  <c:v>39386</c:v>
                </c:pt>
                <c:pt idx="130">
                  <c:v>39416</c:v>
                </c:pt>
                <c:pt idx="131">
                  <c:v>39447</c:v>
                </c:pt>
                <c:pt idx="132">
                  <c:v>39478</c:v>
                </c:pt>
                <c:pt idx="133">
                  <c:v>39507</c:v>
                </c:pt>
                <c:pt idx="134">
                  <c:v>39538</c:v>
                </c:pt>
                <c:pt idx="135">
                  <c:v>39568</c:v>
                </c:pt>
                <c:pt idx="136">
                  <c:v>39599</c:v>
                </c:pt>
                <c:pt idx="137">
                  <c:v>39629</c:v>
                </c:pt>
                <c:pt idx="138">
                  <c:v>39660</c:v>
                </c:pt>
                <c:pt idx="139">
                  <c:v>39691</c:v>
                </c:pt>
                <c:pt idx="140">
                  <c:v>39721</c:v>
                </c:pt>
                <c:pt idx="141">
                  <c:v>39752</c:v>
                </c:pt>
                <c:pt idx="142">
                  <c:v>39782</c:v>
                </c:pt>
                <c:pt idx="143">
                  <c:v>39813</c:v>
                </c:pt>
                <c:pt idx="144">
                  <c:v>39844</c:v>
                </c:pt>
                <c:pt idx="145">
                  <c:v>39872</c:v>
                </c:pt>
                <c:pt idx="146">
                  <c:v>39903</c:v>
                </c:pt>
                <c:pt idx="147">
                  <c:v>39933</c:v>
                </c:pt>
                <c:pt idx="148">
                  <c:v>39964</c:v>
                </c:pt>
                <c:pt idx="149">
                  <c:v>39994</c:v>
                </c:pt>
                <c:pt idx="150">
                  <c:v>40025</c:v>
                </c:pt>
                <c:pt idx="151">
                  <c:v>40056</c:v>
                </c:pt>
                <c:pt idx="152">
                  <c:v>40086</c:v>
                </c:pt>
                <c:pt idx="153">
                  <c:v>40117</c:v>
                </c:pt>
                <c:pt idx="154">
                  <c:v>40147</c:v>
                </c:pt>
                <c:pt idx="155">
                  <c:v>40178</c:v>
                </c:pt>
                <c:pt idx="156">
                  <c:v>40209</c:v>
                </c:pt>
                <c:pt idx="157">
                  <c:v>40237</c:v>
                </c:pt>
                <c:pt idx="158">
                  <c:v>40268</c:v>
                </c:pt>
                <c:pt idx="159">
                  <c:v>40298</c:v>
                </c:pt>
                <c:pt idx="160">
                  <c:v>40329</c:v>
                </c:pt>
                <c:pt idx="161">
                  <c:v>40359</c:v>
                </c:pt>
                <c:pt idx="162">
                  <c:v>40390</c:v>
                </c:pt>
                <c:pt idx="163">
                  <c:v>40421</c:v>
                </c:pt>
                <c:pt idx="164">
                  <c:v>40451</c:v>
                </c:pt>
                <c:pt idx="165">
                  <c:v>40482</c:v>
                </c:pt>
                <c:pt idx="166">
                  <c:v>40512</c:v>
                </c:pt>
                <c:pt idx="167">
                  <c:v>40543</c:v>
                </c:pt>
                <c:pt idx="168">
                  <c:v>40574</c:v>
                </c:pt>
                <c:pt idx="169">
                  <c:v>40602</c:v>
                </c:pt>
                <c:pt idx="170">
                  <c:v>40633</c:v>
                </c:pt>
                <c:pt idx="171">
                  <c:v>40663</c:v>
                </c:pt>
                <c:pt idx="172">
                  <c:v>40694</c:v>
                </c:pt>
                <c:pt idx="173">
                  <c:v>40724</c:v>
                </c:pt>
                <c:pt idx="174">
                  <c:v>40755</c:v>
                </c:pt>
                <c:pt idx="175">
                  <c:v>40786</c:v>
                </c:pt>
                <c:pt idx="176">
                  <c:v>40816</c:v>
                </c:pt>
                <c:pt idx="177">
                  <c:v>40847</c:v>
                </c:pt>
                <c:pt idx="178">
                  <c:v>40877</c:v>
                </c:pt>
                <c:pt idx="179">
                  <c:v>40908</c:v>
                </c:pt>
                <c:pt idx="180">
                  <c:v>40939</c:v>
                </c:pt>
                <c:pt idx="181">
                  <c:v>40968</c:v>
                </c:pt>
                <c:pt idx="182">
                  <c:v>40999</c:v>
                </c:pt>
                <c:pt idx="183">
                  <c:v>41029</c:v>
                </c:pt>
                <c:pt idx="184">
                  <c:v>41060</c:v>
                </c:pt>
                <c:pt idx="185">
                  <c:v>41090</c:v>
                </c:pt>
                <c:pt idx="186">
                  <c:v>41121</c:v>
                </c:pt>
                <c:pt idx="187">
                  <c:v>41152</c:v>
                </c:pt>
                <c:pt idx="188">
                  <c:v>41182</c:v>
                </c:pt>
                <c:pt idx="189">
                  <c:v>41213</c:v>
                </c:pt>
                <c:pt idx="190">
                  <c:v>41243</c:v>
                </c:pt>
                <c:pt idx="191">
                  <c:v>41274</c:v>
                </c:pt>
                <c:pt idx="192">
                  <c:v>41305</c:v>
                </c:pt>
                <c:pt idx="193">
                  <c:v>41333</c:v>
                </c:pt>
                <c:pt idx="194">
                  <c:v>41364</c:v>
                </c:pt>
                <c:pt idx="195">
                  <c:v>41394</c:v>
                </c:pt>
                <c:pt idx="196">
                  <c:v>41425</c:v>
                </c:pt>
                <c:pt idx="197">
                  <c:v>41455</c:v>
                </c:pt>
                <c:pt idx="198">
                  <c:v>41486</c:v>
                </c:pt>
                <c:pt idx="199">
                  <c:v>41517</c:v>
                </c:pt>
                <c:pt idx="200">
                  <c:v>41547</c:v>
                </c:pt>
                <c:pt idx="201">
                  <c:v>41578</c:v>
                </c:pt>
                <c:pt idx="202">
                  <c:v>41608</c:v>
                </c:pt>
                <c:pt idx="203">
                  <c:v>41639</c:v>
                </c:pt>
                <c:pt idx="204">
                  <c:v>41670</c:v>
                </c:pt>
                <c:pt idx="205">
                  <c:v>41698</c:v>
                </c:pt>
                <c:pt idx="206">
                  <c:v>41729</c:v>
                </c:pt>
                <c:pt idx="207">
                  <c:v>41759</c:v>
                </c:pt>
                <c:pt idx="208">
                  <c:v>41790</c:v>
                </c:pt>
                <c:pt idx="209">
                  <c:v>41820</c:v>
                </c:pt>
                <c:pt idx="210">
                  <c:v>41851</c:v>
                </c:pt>
                <c:pt idx="211">
                  <c:v>41882</c:v>
                </c:pt>
                <c:pt idx="212">
                  <c:v>41912</c:v>
                </c:pt>
                <c:pt idx="213">
                  <c:v>41943</c:v>
                </c:pt>
                <c:pt idx="214">
                  <c:v>41973</c:v>
                </c:pt>
                <c:pt idx="215">
                  <c:v>42004</c:v>
                </c:pt>
                <c:pt idx="216">
                  <c:v>42035</c:v>
                </c:pt>
                <c:pt idx="217">
                  <c:v>42063</c:v>
                </c:pt>
                <c:pt idx="218">
                  <c:v>42094</c:v>
                </c:pt>
                <c:pt idx="219">
                  <c:v>42124</c:v>
                </c:pt>
                <c:pt idx="220">
                  <c:v>42155</c:v>
                </c:pt>
                <c:pt idx="221">
                  <c:v>42185</c:v>
                </c:pt>
                <c:pt idx="222">
                  <c:v>42216</c:v>
                </c:pt>
                <c:pt idx="223">
                  <c:v>42247</c:v>
                </c:pt>
                <c:pt idx="224">
                  <c:v>42277</c:v>
                </c:pt>
                <c:pt idx="225">
                  <c:v>42308</c:v>
                </c:pt>
                <c:pt idx="226">
                  <c:v>42338</c:v>
                </c:pt>
                <c:pt idx="227">
                  <c:v>42369</c:v>
                </c:pt>
                <c:pt idx="228">
                  <c:v>42400</c:v>
                </c:pt>
                <c:pt idx="229">
                  <c:v>42429</c:v>
                </c:pt>
                <c:pt idx="230">
                  <c:v>42460</c:v>
                </c:pt>
                <c:pt idx="231">
                  <c:v>42490</c:v>
                </c:pt>
                <c:pt idx="232">
                  <c:v>42521</c:v>
                </c:pt>
                <c:pt idx="233">
                  <c:v>42551</c:v>
                </c:pt>
                <c:pt idx="234">
                  <c:v>42582</c:v>
                </c:pt>
                <c:pt idx="235">
                  <c:v>42613</c:v>
                </c:pt>
                <c:pt idx="236">
                  <c:v>42643</c:v>
                </c:pt>
                <c:pt idx="237">
                  <c:v>42674</c:v>
                </c:pt>
                <c:pt idx="238">
                  <c:v>42704</c:v>
                </c:pt>
                <c:pt idx="239">
                  <c:v>42735</c:v>
                </c:pt>
                <c:pt idx="240">
                  <c:v>42766</c:v>
                </c:pt>
                <c:pt idx="241">
                  <c:v>42794</c:v>
                </c:pt>
                <c:pt idx="242">
                  <c:v>42825</c:v>
                </c:pt>
                <c:pt idx="243">
                  <c:v>42855</c:v>
                </c:pt>
                <c:pt idx="244">
                  <c:v>42886</c:v>
                </c:pt>
                <c:pt idx="245">
                  <c:v>42916</c:v>
                </c:pt>
                <c:pt idx="246">
                  <c:v>42947</c:v>
                </c:pt>
                <c:pt idx="247">
                  <c:v>42978</c:v>
                </c:pt>
                <c:pt idx="248">
                  <c:v>43008</c:v>
                </c:pt>
                <c:pt idx="249">
                  <c:v>43039</c:v>
                </c:pt>
                <c:pt idx="250">
                  <c:v>43069</c:v>
                </c:pt>
                <c:pt idx="251">
                  <c:v>43100</c:v>
                </c:pt>
                <c:pt idx="252">
                  <c:v>43131</c:v>
                </c:pt>
                <c:pt idx="253">
                  <c:v>43159</c:v>
                </c:pt>
                <c:pt idx="254">
                  <c:v>43190</c:v>
                </c:pt>
                <c:pt idx="255">
                  <c:v>43220</c:v>
                </c:pt>
                <c:pt idx="256">
                  <c:v>43251</c:v>
                </c:pt>
                <c:pt idx="257">
                  <c:v>43281</c:v>
                </c:pt>
                <c:pt idx="258">
                  <c:v>43312</c:v>
                </c:pt>
                <c:pt idx="259">
                  <c:v>43343</c:v>
                </c:pt>
                <c:pt idx="260">
                  <c:v>43373</c:v>
                </c:pt>
                <c:pt idx="261">
                  <c:v>43404</c:v>
                </c:pt>
              </c:numCache>
            </c:numRef>
          </c:cat>
          <c:val>
            <c:numRef>
              <c:f>Arkusz1!$P$5:$P$266</c:f>
              <c:numCache>
                <c:formatCode>#,##0.0</c:formatCode>
                <c:ptCount val="262"/>
                <c:pt idx="0">
                  <c:v>100</c:v>
                </c:pt>
                <c:pt idx="1">
                  <c:v>106.80217714125133</c:v>
                </c:pt>
                <c:pt idx="2">
                  <c:v>116.43167413270928</c:v>
                </c:pt>
                <c:pt idx="3">
                  <c:v>112.78808067648173</c:v>
                </c:pt>
                <c:pt idx="4">
                  <c:v>122.62010243554558</c:v>
                </c:pt>
                <c:pt idx="5">
                  <c:v>127.34547452849704</c:v>
                </c:pt>
                <c:pt idx="6">
                  <c:v>128.53005918292425</c:v>
                </c:pt>
                <c:pt idx="7">
                  <c:v>134.57091608497404</c:v>
                </c:pt>
                <c:pt idx="8">
                  <c:v>136.19018804548207</c:v>
                </c:pt>
                <c:pt idx="9">
                  <c:v>133.00011422890796</c:v>
                </c:pt>
                <c:pt idx="10">
                  <c:v>144.09359361059055</c:v>
                </c:pt>
                <c:pt idx="11">
                  <c:v>130.63464964141386</c:v>
                </c:pt>
                <c:pt idx="12">
                  <c:v>142.83861925034964</c:v>
                </c:pt>
                <c:pt idx="13">
                  <c:v>139.66367304599098</c:v>
                </c:pt>
                <c:pt idx="14">
                  <c:v>136.93607194568881</c:v>
                </c:pt>
                <c:pt idx="15">
                  <c:v>144.31927288668803</c:v>
                </c:pt>
                <c:pt idx="16">
                  <c:v>151.00073785700496</c:v>
                </c:pt>
                <c:pt idx="17">
                  <c:v>153.5458814303924</c:v>
                </c:pt>
                <c:pt idx="18">
                  <c:v>165.08855827681055</c:v>
                </c:pt>
                <c:pt idx="19">
                  <c:v>156.7285458042482</c:v>
                </c:pt>
                <c:pt idx="20">
                  <c:v>153.50080732052947</c:v>
                </c:pt>
                <c:pt idx="21">
                  <c:v>171.47518917233441</c:v>
                </c:pt>
                <c:pt idx="22">
                  <c:v>155.97803100234324</c:v>
                </c:pt>
                <c:pt idx="23">
                  <c:v>165.62049451855603</c:v>
                </c:pt>
                <c:pt idx="24">
                  <c:v>170.01398532312786</c:v>
                </c:pt>
                <c:pt idx="25">
                  <c:v>163.08955237704134</c:v>
                </c:pt>
                <c:pt idx="26">
                  <c:v>166.34908971908951</c:v>
                </c:pt>
                <c:pt idx="27">
                  <c:v>183.75664920302182</c:v>
                </c:pt>
                <c:pt idx="28">
                  <c:v>183.15216216800295</c:v>
                </c:pt>
                <c:pt idx="29">
                  <c:v>182.51155409973629</c:v>
                </c:pt>
                <c:pt idx="30">
                  <c:v>188.36439639283682</c:v>
                </c:pt>
                <c:pt idx="31">
                  <c:v>177.13384232088438</c:v>
                </c:pt>
                <c:pt idx="32">
                  <c:v>142.53514082572067</c:v>
                </c:pt>
                <c:pt idx="33">
                  <c:v>147.07496812395948</c:v>
                </c:pt>
                <c:pt idx="34">
                  <c:v>147.55442081312529</c:v>
                </c:pt>
                <c:pt idx="35">
                  <c:v>163.02626338716507</c:v>
                </c:pt>
                <c:pt idx="36">
                  <c:v>138.19258993982916</c:v>
                </c:pt>
                <c:pt idx="37">
                  <c:v>127.29793060439442</c:v>
                </c:pt>
                <c:pt idx="38">
                  <c:v>139.49078604925427</c:v>
                </c:pt>
                <c:pt idx="39">
                  <c:v>152.25385985656555</c:v>
                </c:pt>
                <c:pt idx="40">
                  <c:v>147.12806913010056</c:v>
                </c:pt>
                <c:pt idx="41">
                  <c:v>160.0353183436201</c:v>
                </c:pt>
                <c:pt idx="42">
                  <c:v>165.5541182608803</c:v>
                </c:pt>
                <c:pt idx="43">
                  <c:v>156.07497121122728</c:v>
                </c:pt>
                <c:pt idx="44">
                  <c:v>157.80168009113615</c:v>
                </c:pt>
                <c:pt idx="45">
                  <c:v>155.74123756216986</c:v>
                </c:pt>
                <c:pt idx="46">
                  <c:v>142.14151418136399</c:v>
                </c:pt>
                <c:pt idx="47">
                  <c:v>150.57778216855769</c:v>
                </c:pt>
                <c:pt idx="48">
                  <c:v>153.38719586553148</c:v>
                </c:pt>
                <c:pt idx="49">
                  <c:v>128.26239306476111</c:v>
                </c:pt>
                <c:pt idx="50">
                  <c:v>149.01902065690834</c:v>
                </c:pt>
                <c:pt idx="51">
                  <c:v>153.40263220452533</c:v>
                </c:pt>
                <c:pt idx="52">
                  <c:v>146.70480471487437</c:v>
                </c:pt>
                <c:pt idx="53">
                  <c:v>149.84949569480418</c:v>
                </c:pt>
                <c:pt idx="54">
                  <c:v>151.3619481894724</c:v>
                </c:pt>
                <c:pt idx="55">
                  <c:v>161.00255934500527</c:v>
                </c:pt>
                <c:pt idx="56">
                  <c:v>149.03970535116071</c:v>
                </c:pt>
                <c:pt idx="57">
                  <c:v>150.52282880173956</c:v>
                </c:pt>
                <c:pt idx="58">
                  <c:v>167.85011932290112</c:v>
                </c:pt>
                <c:pt idx="59">
                  <c:v>184.30371305698171</c:v>
                </c:pt>
                <c:pt idx="60">
                  <c:v>157.96993618617461</c:v>
                </c:pt>
                <c:pt idx="61">
                  <c:v>190.69620976132333</c:v>
                </c:pt>
                <c:pt idx="62">
                  <c:v>179.20107683900818</c:v>
                </c:pt>
                <c:pt idx="63">
                  <c:v>169.31132317210594</c:v>
                </c:pt>
                <c:pt idx="64">
                  <c:v>157.27499220464759</c:v>
                </c:pt>
                <c:pt idx="65">
                  <c:v>193.77575939069678</c:v>
                </c:pt>
                <c:pt idx="66">
                  <c:v>175.37780439688675</c:v>
                </c:pt>
                <c:pt idx="67">
                  <c:v>175.22498464084168</c:v>
                </c:pt>
                <c:pt idx="68">
                  <c:v>177.40058225870678</c:v>
                </c:pt>
                <c:pt idx="69">
                  <c:v>182.77428058942118</c:v>
                </c:pt>
                <c:pt idx="70">
                  <c:v>176.74083313008771</c:v>
                </c:pt>
                <c:pt idx="71">
                  <c:v>191.56465819314462</c:v>
                </c:pt>
                <c:pt idx="72">
                  <c:v>180.56750156678791</c:v>
                </c:pt>
                <c:pt idx="73">
                  <c:v>181.8570533263767</c:v>
                </c:pt>
                <c:pt idx="74">
                  <c:v>185.77510488992348</c:v>
                </c:pt>
                <c:pt idx="75">
                  <c:v>191.58626906773787</c:v>
                </c:pt>
                <c:pt idx="76">
                  <c:v>191.63165190438056</c:v>
                </c:pt>
                <c:pt idx="77">
                  <c:v>199.00250377418433</c:v>
                </c:pt>
                <c:pt idx="78">
                  <c:v>209.99348586494438</c:v>
                </c:pt>
                <c:pt idx="79">
                  <c:v>189.11275010728255</c:v>
                </c:pt>
                <c:pt idx="80">
                  <c:v>205.45612838094516</c:v>
                </c:pt>
                <c:pt idx="81">
                  <c:v>207.92625134682061</c:v>
                </c:pt>
                <c:pt idx="82">
                  <c:v>190.25071701794641</c:v>
                </c:pt>
                <c:pt idx="83">
                  <c:v>204.74049970516592</c:v>
                </c:pt>
                <c:pt idx="84">
                  <c:v>180.01055845587192</c:v>
                </c:pt>
                <c:pt idx="85">
                  <c:v>197.45022552491272</c:v>
                </c:pt>
                <c:pt idx="86">
                  <c:v>194.55992541161001</c:v>
                </c:pt>
                <c:pt idx="87">
                  <c:v>196.12609636597747</c:v>
                </c:pt>
                <c:pt idx="88">
                  <c:v>204.49722300261567</c:v>
                </c:pt>
                <c:pt idx="89">
                  <c:v>197.02047784731084</c:v>
                </c:pt>
                <c:pt idx="90">
                  <c:v>195.9300548607481</c:v>
                </c:pt>
                <c:pt idx="91">
                  <c:v>220.03297202009199</c:v>
                </c:pt>
                <c:pt idx="92">
                  <c:v>195.21596981886998</c:v>
                </c:pt>
                <c:pt idx="93">
                  <c:v>197.16650561419576</c:v>
                </c:pt>
                <c:pt idx="94">
                  <c:v>196.71422088166196</c:v>
                </c:pt>
                <c:pt idx="95">
                  <c:v>213.55403181738245</c:v>
                </c:pt>
                <c:pt idx="96">
                  <c:v>205.31226170151675</c:v>
                </c:pt>
                <c:pt idx="97">
                  <c:v>207.52706762042661</c:v>
                </c:pt>
                <c:pt idx="98">
                  <c:v>211.18640614242872</c:v>
                </c:pt>
                <c:pt idx="99">
                  <c:v>215.26870035287484</c:v>
                </c:pt>
                <c:pt idx="100">
                  <c:v>222.23635504814527</c:v>
                </c:pt>
                <c:pt idx="101">
                  <c:v>219.75604409853321</c:v>
                </c:pt>
                <c:pt idx="102">
                  <c:v>220.9853941360436</c:v>
                </c:pt>
                <c:pt idx="103">
                  <c:v>231.63152841366974</c:v>
                </c:pt>
                <c:pt idx="104">
                  <c:v>223.03626613483331</c:v>
                </c:pt>
                <c:pt idx="105">
                  <c:v>224.39095924497778</c:v>
                </c:pt>
                <c:pt idx="106">
                  <c:v>232.04522229871733</c:v>
                </c:pt>
                <c:pt idx="107">
                  <c:v>217.66781615937711</c:v>
                </c:pt>
                <c:pt idx="108">
                  <c:v>222.75964694005461</c:v>
                </c:pt>
                <c:pt idx="109">
                  <c:v>228.01479418729218</c:v>
                </c:pt>
                <c:pt idx="110">
                  <c:v>230.50251457962219</c:v>
                </c:pt>
                <c:pt idx="111">
                  <c:v>242.7213030739926</c:v>
                </c:pt>
                <c:pt idx="112">
                  <c:v>243.74812834389701</c:v>
                </c:pt>
                <c:pt idx="113">
                  <c:v>253.08927452293997</c:v>
                </c:pt>
                <c:pt idx="114">
                  <c:v>252.07109360287191</c:v>
                </c:pt>
                <c:pt idx="115">
                  <c:v>261.31653448014896</c:v>
                </c:pt>
                <c:pt idx="116">
                  <c:v>248.96869819178718</c:v>
                </c:pt>
                <c:pt idx="117">
                  <c:v>255.11421347221923</c:v>
                </c:pt>
                <c:pt idx="118">
                  <c:v>270.59284803541732</c:v>
                </c:pt>
                <c:pt idx="119">
                  <c:v>268.05418772440578</c:v>
                </c:pt>
                <c:pt idx="120">
                  <c:v>273.68474673598632</c:v>
                </c:pt>
                <c:pt idx="121">
                  <c:v>274.60907471496932</c:v>
                </c:pt>
                <c:pt idx="122">
                  <c:v>276.48520735634173</c:v>
                </c:pt>
                <c:pt idx="123">
                  <c:v>281.20563982081501</c:v>
                </c:pt>
                <c:pt idx="124">
                  <c:v>289.31620105522813</c:v>
                </c:pt>
                <c:pt idx="125">
                  <c:v>290.81784811259882</c:v>
                </c:pt>
                <c:pt idx="126">
                  <c:v>313.00264578850368</c:v>
                </c:pt>
                <c:pt idx="127">
                  <c:v>300.97959007258169</c:v>
                </c:pt>
                <c:pt idx="128">
                  <c:v>291.6930885335787</c:v>
                </c:pt>
                <c:pt idx="129">
                  <c:v>302.98507923472806</c:v>
                </c:pt>
                <c:pt idx="130">
                  <c:v>341.46663744053006</c:v>
                </c:pt>
                <c:pt idx="131">
                  <c:v>316.96793254937313</c:v>
                </c:pt>
                <c:pt idx="132">
                  <c:v>315.11094096835245</c:v>
                </c:pt>
                <c:pt idx="133">
                  <c:v>305.1554284973343</c:v>
                </c:pt>
                <c:pt idx="134">
                  <c:v>315.47338620793869</c:v>
                </c:pt>
                <c:pt idx="135">
                  <c:v>321.07122018085232</c:v>
                </c:pt>
                <c:pt idx="136">
                  <c:v>304.46202814970781</c:v>
                </c:pt>
                <c:pt idx="137">
                  <c:v>351.01864401023727</c:v>
                </c:pt>
                <c:pt idx="138">
                  <c:v>334.40142508281599</c:v>
                </c:pt>
                <c:pt idx="139">
                  <c:v>336.37357175273399</c:v>
                </c:pt>
                <c:pt idx="140">
                  <c:v>338.61678053539401</c:v>
                </c:pt>
                <c:pt idx="141">
                  <c:v>396.51262229439578</c:v>
                </c:pt>
                <c:pt idx="142">
                  <c:v>387.67037859165021</c:v>
                </c:pt>
                <c:pt idx="143">
                  <c:v>390.07690384086965</c:v>
                </c:pt>
                <c:pt idx="144">
                  <c:v>383.2781226941969</c:v>
                </c:pt>
                <c:pt idx="145">
                  <c:v>394.62475803538632</c:v>
                </c:pt>
                <c:pt idx="146">
                  <c:v>383.72114562333485</c:v>
                </c:pt>
                <c:pt idx="147">
                  <c:v>388.07728048754137</c:v>
                </c:pt>
                <c:pt idx="148">
                  <c:v>382.49920502854167</c:v>
                </c:pt>
                <c:pt idx="149">
                  <c:v>387.08071044206423</c:v>
                </c:pt>
                <c:pt idx="150">
                  <c:v>390.15779025720025</c:v>
                </c:pt>
                <c:pt idx="151">
                  <c:v>370.51628379400518</c:v>
                </c:pt>
                <c:pt idx="152">
                  <c:v>366.82175041909665</c:v>
                </c:pt>
                <c:pt idx="153">
                  <c:v>368.72288992964138</c:v>
                </c:pt>
                <c:pt idx="154">
                  <c:v>386.73339281469163</c:v>
                </c:pt>
                <c:pt idx="155">
                  <c:v>424.51969831219066</c:v>
                </c:pt>
                <c:pt idx="156">
                  <c:v>363.07596839872701</c:v>
                </c:pt>
                <c:pt idx="157">
                  <c:v>353.72957386442573</c:v>
                </c:pt>
                <c:pt idx="158">
                  <c:v>354.34363142962138</c:v>
                </c:pt>
                <c:pt idx="159">
                  <c:v>368.34222981004183</c:v>
                </c:pt>
                <c:pt idx="160">
                  <c:v>376.40926056848929</c:v>
                </c:pt>
                <c:pt idx="161">
                  <c:v>383.10863169203901</c:v>
                </c:pt>
                <c:pt idx="162">
                  <c:v>382.61436011744092</c:v>
                </c:pt>
                <c:pt idx="163">
                  <c:v>376.62814785542929</c:v>
                </c:pt>
                <c:pt idx="164">
                  <c:v>381.29270077274316</c:v>
                </c:pt>
                <c:pt idx="165">
                  <c:v>405.25051634553893</c:v>
                </c:pt>
                <c:pt idx="166">
                  <c:v>370.40452469968602</c:v>
                </c:pt>
                <c:pt idx="167">
                  <c:v>431.37405027924331</c:v>
                </c:pt>
                <c:pt idx="168">
                  <c:v>391.21178348373473</c:v>
                </c:pt>
                <c:pt idx="169">
                  <c:v>401.40625048238388</c:v>
                </c:pt>
                <c:pt idx="170">
                  <c:v>398.9691612819571</c:v>
                </c:pt>
                <c:pt idx="171">
                  <c:v>410.85514230760919</c:v>
                </c:pt>
                <c:pt idx="172">
                  <c:v>392.96380795959323</c:v>
                </c:pt>
                <c:pt idx="173">
                  <c:v>402.51612325607755</c:v>
                </c:pt>
                <c:pt idx="174">
                  <c:v>389.36312752577101</c:v>
                </c:pt>
                <c:pt idx="175">
                  <c:v>424.87813010363965</c:v>
                </c:pt>
                <c:pt idx="176">
                  <c:v>457.29907289348006</c:v>
                </c:pt>
                <c:pt idx="177">
                  <c:v>449.47408393046248</c:v>
                </c:pt>
                <c:pt idx="178">
                  <c:v>421.02460243708924</c:v>
                </c:pt>
                <c:pt idx="179">
                  <c:v>426.44183124376775</c:v>
                </c:pt>
                <c:pt idx="180">
                  <c:v>427.28990370811664</c:v>
                </c:pt>
                <c:pt idx="181">
                  <c:v>423.10912565488678</c:v>
                </c:pt>
                <c:pt idx="182">
                  <c:v>423.92478180734832</c:v>
                </c:pt>
                <c:pt idx="183">
                  <c:v>479.55456900197896</c:v>
                </c:pt>
                <c:pt idx="184">
                  <c:v>430.04961239352934</c:v>
                </c:pt>
                <c:pt idx="185">
                  <c:v>433.21529679448969</c:v>
                </c:pt>
                <c:pt idx="186">
                  <c:v>436.59770739493251</c:v>
                </c:pt>
                <c:pt idx="187">
                  <c:v>447.91069151711429</c:v>
                </c:pt>
                <c:pt idx="188">
                  <c:v>434.92101225336569</c:v>
                </c:pt>
                <c:pt idx="189">
                  <c:v>427.91816270518615</c:v>
                </c:pt>
                <c:pt idx="190">
                  <c:v>432.62624609846534</c:v>
                </c:pt>
                <c:pt idx="191">
                  <c:v>516.20722976372906</c:v>
                </c:pt>
                <c:pt idx="192">
                  <c:v>420.14720092865031</c:v>
                </c:pt>
                <c:pt idx="193">
                  <c:v>440.94674154320165</c:v>
                </c:pt>
                <c:pt idx="194">
                  <c:v>457.75691470805134</c:v>
                </c:pt>
                <c:pt idx="195">
                  <c:v>464.00184001160807</c:v>
                </c:pt>
                <c:pt idx="196">
                  <c:v>464.55754821540484</c:v>
                </c:pt>
                <c:pt idx="197">
                  <c:v>445.37017884542354</c:v>
                </c:pt>
                <c:pt idx="198">
                  <c:v>480.89567813380938</c:v>
                </c:pt>
                <c:pt idx="199">
                  <c:v>475.02925186239429</c:v>
                </c:pt>
                <c:pt idx="200">
                  <c:v>514.40025192105259</c:v>
                </c:pt>
                <c:pt idx="201">
                  <c:v>478.42308535369199</c:v>
                </c:pt>
                <c:pt idx="202">
                  <c:v>474.4253822809352</c:v>
                </c:pt>
                <c:pt idx="203">
                  <c:v>506.34124805888024</c:v>
                </c:pt>
                <c:pt idx="204">
                  <c:v>498.72928057398485</c:v>
                </c:pt>
                <c:pt idx="205">
                  <c:v>488.80741932197429</c:v>
                </c:pt>
                <c:pt idx="206">
                  <c:v>534.75491724578671</c:v>
                </c:pt>
                <c:pt idx="207">
                  <c:v>520.23981896261853</c:v>
                </c:pt>
                <c:pt idx="208">
                  <c:v>500.89777747591154</c:v>
                </c:pt>
                <c:pt idx="209">
                  <c:v>534.39494182043836</c:v>
                </c:pt>
                <c:pt idx="210">
                  <c:v>506.33661715718057</c:v>
                </c:pt>
                <c:pt idx="211">
                  <c:v>515.59965546091348</c:v>
                </c:pt>
                <c:pt idx="212">
                  <c:v>512.80629555649557</c:v>
                </c:pt>
                <c:pt idx="213">
                  <c:v>529.92766531546863</c:v>
                </c:pt>
                <c:pt idx="214">
                  <c:v>522.02611211104249</c:v>
                </c:pt>
                <c:pt idx="215">
                  <c:v>591.58102071247947</c:v>
                </c:pt>
                <c:pt idx="216">
                  <c:v>529.04378054465928</c:v>
                </c:pt>
                <c:pt idx="217">
                  <c:v>542.47926127856351</c:v>
                </c:pt>
                <c:pt idx="218">
                  <c:v>562.19023126723391</c:v>
                </c:pt>
                <c:pt idx="219">
                  <c:v>572.55758526261843</c:v>
                </c:pt>
                <c:pt idx="220">
                  <c:v>545.42698457292283</c:v>
                </c:pt>
                <c:pt idx="221">
                  <c:v>606.07512557461803</c:v>
                </c:pt>
                <c:pt idx="222">
                  <c:v>585.37468625641054</c:v>
                </c:pt>
                <c:pt idx="223">
                  <c:v>625.22606518457007</c:v>
                </c:pt>
                <c:pt idx="224">
                  <c:v>571.16090531040936</c:v>
                </c:pt>
                <c:pt idx="225">
                  <c:v>560.10262078163248</c:v>
                </c:pt>
                <c:pt idx="226">
                  <c:v>630.89768485787761</c:v>
                </c:pt>
                <c:pt idx="227">
                  <c:v>655.04691103420248</c:v>
                </c:pt>
                <c:pt idx="228">
                  <c:v>626.93486791124724</c:v>
                </c:pt>
                <c:pt idx="229">
                  <c:v>655.7504993655665</c:v>
                </c:pt>
                <c:pt idx="230">
                  <c:v>636.05743553013053</c:v>
                </c:pt>
                <c:pt idx="231">
                  <c:v>624.33816696561712</c:v>
                </c:pt>
                <c:pt idx="232">
                  <c:v>632.85099919421918</c:v>
                </c:pt>
                <c:pt idx="233">
                  <c:v>661.40483033920054</c:v>
                </c:pt>
                <c:pt idx="234">
                  <c:v>637.61002250618355</c:v>
                </c:pt>
                <c:pt idx="235">
                  <c:v>673.93882887583288</c:v>
                </c:pt>
                <c:pt idx="236">
                  <c:v>671.1179922880051</c:v>
                </c:pt>
                <c:pt idx="237">
                  <c:v>689.00376955398303</c:v>
                </c:pt>
                <c:pt idx="238">
                  <c:v>683.40531812751033</c:v>
                </c:pt>
                <c:pt idx="239">
                  <c:v>680.71352933367552</c:v>
                </c:pt>
                <c:pt idx="240">
                  <c:v>704.36632284794246</c:v>
                </c:pt>
                <c:pt idx="241">
                  <c:v>688.42614174881339</c:v>
                </c:pt>
                <c:pt idx="242">
                  <c:v>703.41945781402796</c:v>
                </c:pt>
                <c:pt idx="243">
                  <c:v>680.34614446560749</c:v>
                </c:pt>
                <c:pt idx="244">
                  <c:v>697.32611735939793</c:v>
                </c:pt>
                <c:pt idx="245">
                  <c:v>721.24441590436879</c:v>
                </c:pt>
                <c:pt idx="246">
                  <c:v>753.88548088826849</c:v>
                </c:pt>
                <c:pt idx="247">
                  <c:v>716.33936482552247</c:v>
                </c:pt>
                <c:pt idx="248">
                  <c:v>731.22123052319955</c:v>
                </c:pt>
                <c:pt idx="249">
                  <c:v>722.68894850746369</c:v>
                </c:pt>
                <c:pt idx="250">
                  <c:v>738.81899657622239</c:v>
                </c:pt>
                <c:pt idx="251">
                  <c:v>716.13591387757754</c:v>
                </c:pt>
                <c:pt idx="252">
                  <c:v>745.00063288989838</c:v>
                </c:pt>
                <c:pt idx="253">
                  <c:v>750.51047973054335</c:v>
                </c:pt>
                <c:pt idx="254">
                  <c:v>738.65351902220038</c:v>
                </c:pt>
                <c:pt idx="255">
                  <c:v>767.17030295359234</c:v>
                </c:pt>
                <c:pt idx="256">
                  <c:v>708.45787886178618</c:v>
                </c:pt>
                <c:pt idx="257">
                  <c:v>740.73341133830229</c:v>
                </c:pt>
                <c:pt idx="258">
                  <c:v>794.80443702128059</c:v>
                </c:pt>
                <c:pt idx="259">
                  <c:v>787.34065839072719</c:v>
                </c:pt>
                <c:pt idx="260">
                  <c:v>811.86529633139946</c:v>
                </c:pt>
                <c:pt idx="261">
                  <c:v>795.32618527928969</c:v>
                </c:pt>
              </c:numCache>
            </c:numRef>
          </c:val>
        </c:ser>
        <c:ser>
          <c:idx val="1"/>
          <c:order val="1"/>
          <c:tx>
            <c:strRef>
              <c:f>Arkusz1!$Q$4</c:f>
              <c:strCache>
                <c:ptCount val="1"/>
                <c:pt idx="0">
                  <c:v>M1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Arkusz1!$O$5:$O$266</c:f>
              <c:numCache>
                <c:formatCode>[$-415]mmm\ yy;@</c:formatCode>
                <c:ptCount val="262"/>
                <c:pt idx="0">
                  <c:v>35461</c:v>
                </c:pt>
                <c:pt idx="1">
                  <c:v>35489</c:v>
                </c:pt>
                <c:pt idx="2">
                  <c:v>35520</c:v>
                </c:pt>
                <c:pt idx="3">
                  <c:v>35550</c:v>
                </c:pt>
                <c:pt idx="4">
                  <c:v>35581</c:v>
                </c:pt>
                <c:pt idx="5">
                  <c:v>35611</c:v>
                </c:pt>
                <c:pt idx="6">
                  <c:v>35642</c:v>
                </c:pt>
                <c:pt idx="7">
                  <c:v>35673</c:v>
                </c:pt>
                <c:pt idx="8">
                  <c:v>35703</c:v>
                </c:pt>
                <c:pt idx="9">
                  <c:v>35734</c:v>
                </c:pt>
                <c:pt idx="10">
                  <c:v>35764</c:v>
                </c:pt>
                <c:pt idx="11">
                  <c:v>35795</c:v>
                </c:pt>
                <c:pt idx="12">
                  <c:v>35826</c:v>
                </c:pt>
                <c:pt idx="13">
                  <c:v>35854</c:v>
                </c:pt>
                <c:pt idx="14">
                  <c:v>35885</c:v>
                </c:pt>
                <c:pt idx="15">
                  <c:v>35915</c:v>
                </c:pt>
                <c:pt idx="16">
                  <c:v>35946</c:v>
                </c:pt>
                <c:pt idx="17">
                  <c:v>35976</c:v>
                </c:pt>
                <c:pt idx="18">
                  <c:v>36007</c:v>
                </c:pt>
                <c:pt idx="19">
                  <c:v>36038</c:v>
                </c:pt>
                <c:pt idx="20">
                  <c:v>36068</c:v>
                </c:pt>
                <c:pt idx="21">
                  <c:v>36099</c:v>
                </c:pt>
                <c:pt idx="22">
                  <c:v>36129</c:v>
                </c:pt>
                <c:pt idx="23">
                  <c:v>36160</c:v>
                </c:pt>
                <c:pt idx="24">
                  <c:v>36191</c:v>
                </c:pt>
                <c:pt idx="25">
                  <c:v>36219</c:v>
                </c:pt>
                <c:pt idx="26">
                  <c:v>36250</c:v>
                </c:pt>
                <c:pt idx="27">
                  <c:v>36280</c:v>
                </c:pt>
                <c:pt idx="28">
                  <c:v>36311</c:v>
                </c:pt>
                <c:pt idx="29">
                  <c:v>36341</c:v>
                </c:pt>
                <c:pt idx="30">
                  <c:v>36372</c:v>
                </c:pt>
                <c:pt idx="31">
                  <c:v>36403</c:v>
                </c:pt>
                <c:pt idx="32">
                  <c:v>36433</c:v>
                </c:pt>
                <c:pt idx="33">
                  <c:v>36464</c:v>
                </c:pt>
                <c:pt idx="34">
                  <c:v>36494</c:v>
                </c:pt>
                <c:pt idx="35">
                  <c:v>36525</c:v>
                </c:pt>
                <c:pt idx="36">
                  <c:v>36556</c:v>
                </c:pt>
                <c:pt idx="37">
                  <c:v>36585</c:v>
                </c:pt>
                <c:pt idx="38">
                  <c:v>36616</c:v>
                </c:pt>
                <c:pt idx="39">
                  <c:v>36646</c:v>
                </c:pt>
                <c:pt idx="40">
                  <c:v>36677</c:v>
                </c:pt>
                <c:pt idx="41">
                  <c:v>36707</c:v>
                </c:pt>
                <c:pt idx="42">
                  <c:v>36738</c:v>
                </c:pt>
                <c:pt idx="43">
                  <c:v>36769</c:v>
                </c:pt>
                <c:pt idx="44">
                  <c:v>36799</c:v>
                </c:pt>
                <c:pt idx="45">
                  <c:v>36830</c:v>
                </c:pt>
                <c:pt idx="46">
                  <c:v>36860</c:v>
                </c:pt>
                <c:pt idx="47">
                  <c:v>36891</c:v>
                </c:pt>
                <c:pt idx="48">
                  <c:v>36922</c:v>
                </c:pt>
                <c:pt idx="49">
                  <c:v>36950</c:v>
                </c:pt>
                <c:pt idx="50">
                  <c:v>36981</c:v>
                </c:pt>
                <c:pt idx="51">
                  <c:v>37011</c:v>
                </c:pt>
                <c:pt idx="52">
                  <c:v>37042</c:v>
                </c:pt>
                <c:pt idx="53">
                  <c:v>37072</c:v>
                </c:pt>
                <c:pt idx="54">
                  <c:v>37103</c:v>
                </c:pt>
                <c:pt idx="55">
                  <c:v>37134</c:v>
                </c:pt>
                <c:pt idx="56">
                  <c:v>37164</c:v>
                </c:pt>
                <c:pt idx="57">
                  <c:v>37195</c:v>
                </c:pt>
                <c:pt idx="58">
                  <c:v>37225</c:v>
                </c:pt>
                <c:pt idx="59">
                  <c:v>37256</c:v>
                </c:pt>
                <c:pt idx="60">
                  <c:v>37287</c:v>
                </c:pt>
                <c:pt idx="61">
                  <c:v>37315</c:v>
                </c:pt>
                <c:pt idx="62">
                  <c:v>37346</c:v>
                </c:pt>
                <c:pt idx="63">
                  <c:v>37376</c:v>
                </c:pt>
                <c:pt idx="64">
                  <c:v>37407</c:v>
                </c:pt>
                <c:pt idx="65">
                  <c:v>37437</c:v>
                </c:pt>
                <c:pt idx="66">
                  <c:v>37468</c:v>
                </c:pt>
                <c:pt idx="67">
                  <c:v>37499</c:v>
                </c:pt>
                <c:pt idx="68">
                  <c:v>37529</c:v>
                </c:pt>
                <c:pt idx="69">
                  <c:v>37560</c:v>
                </c:pt>
                <c:pt idx="70">
                  <c:v>37590</c:v>
                </c:pt>
                <c:pt idx="71">
                  <c:v>37621</c:v>
                </c:pt>
                <c:pt idx="72">
                  <c:v>37652</c:v>
                </c:pt>
                <c:pt idx="73">
                  <c:v>37680</c:v>
                </c:pt>
                <c:pt idx="74">
                  <c:v>37711</c:v>
                </c:pt>
                <c:pt idx="75">
                  <c:v>37741</c:v>
                </c:pt>
                <c:pt idx="76">
                  <c:v>37772</c:v>
                </c:pt>
                <c:pt idx="77">
                  <c:v>37802</c:v>
                </c:pt>
                <c:pt idx="78">
                  <c:v>37833</c:v>
                </c:pt>
                <c:pt idx="79">
                  <c:v>37864</c:v>
                </c:pt>
                <c:pt idx="80">
                  <c:v>37894</c:v>
                </c:pt>
                <c:pt idx="81">
                  <c:v>37925</c:v>
                </c:pt>
                <c:pt idx="82">
                  <c:v>37955</c:v>
                </c:pt>
                <c:pt idx="83">
                  <c:v>37986</c:v>
                </c:pt>
                <c:pt idx="84">
                  <c:v>38017</c:v>
                </c:pt>
                <c:pt idx="85">
                  <c:v>38046</c:v>
                </c:pt>
                <c:pt idx="86">
                  <c:v>38077</c:v>
                </c:pt>
                <c:pt idx="87">
                  <c:v>38107</c:v>
                </c:pt>
                <c:pt idx="88">
                  <c:v>38138</c:v>
                </c:pt>
                <c:pt idx="89">
                  <c:v>38168</c:v>
                </c:pt>
                <c:pt idx="90">
                  <c:v>38199</c:v>
                </c:pt>
                <c:pt idx="91">
                  <c:v>38230</c:v>
                </c:pt>
                <c:pt idx="92">
                  <c:v>38260</c:v>
                </c:pt>
                <c:pt idx="93">
                  <c:v>38291</c:v>
                </c:pt>
                <c:pt idx="94">
                  <c:v>38321</c:v>
                </c:pt>
                <c:pt idx="95">
                  <c:v>38352</c:v>
                </c:pt>
                <c:pt idx="96">
                  <c:v>38383</c:v>
                </c:pt>
                <c:pt idx="97">
                  <c:v>38411</c:v>
                </c:pt>
                <c:pt idx="98">
                  <c:v>38442</c:v>
                </c:pt>
                <c:pt idx="99">
                  <c:v>38472</c:v>
                </c:pt>
                <c:pt idx="100">
                  <c:v>38503</c:v>
                </c:pt>
                <c:pt idx="101">
                  <c:v>38533</c:v>
                </c:pt>
                <c:pt idx="102">
                  <c:v>38564</c:v>
                </c:pt>
                <c:pt idx="103">
                  <c:v>38595</c:v>
                </c:pt>
                <c:pt idx="104">
                  <c:v>38625</c:v>
                </c:pt>
                <c:pt idx="105">
                  <c:v>38656</c:v>
                </c:pt>
                <c:pt idx="106">
                  <c:v>38686</c:v>
                </c:pt>
                <c:pt idx="107">
                  <c:v>38717</c:v>
                </c:pt>
                <c:pt idx="108">
                  <c:v>38748</c:v>
                </c:pt>
                <c:pt idx="109">
                  <c:v>38776</c:v>
                </c:pt>
                <c:pt idx="110">
                  <c:v>38807</c:v>
                </c:pt>
                <c:pt idx="111">
                  <c:v>38837</c:v>
                </c:pt>
                <c:pt idx="112">
                  <c:v>38868</c:v>
                </c:pt>
                <c:pt idx="113">
                  <c:v>38898</c:v>
                </c:pt>
                <c:pt idx="114">
                  <c:v>38929</c:v>
                </c:pt>
                <c:pt idx="115">
                  <c:v>38960</c:v>
                </c:pt>
                <c:pt idx="116">
                  <c:v>38990</c:v>
                </c:pt>
                <c:pt idx="117">
                  <c:v>39021</c:v>
                </c:pt>
                <c:pt idx="118">
                  <c:v>39051</c:v>
                </c:pt>
                <c:pt idx="119">
                  <c:v>39082</c:v>
                </c:pt>
                <c:pt idx="120">
                  <c:v>39113</c:v>
                </c:pt>
                <c:pt idx="121">
                  <c:v>39141</c:v>
                </c:pt>
                <c:pt idx="122">
                  <c:v>39172</c:v>
                </c:pt>
                <c:pt idx="123">
                  <c:v>39202</c:v>
                </c:pt>
                <c:pt idx="124">
                  <c:v>39233</c:v>
                </c:pt>
                <c:pt idx="125">
                  <c:v>39263</c:v>
                </c:pt>
                <c:pt idx="126">
                  <c:v>39294</c:v>
                </c:pt>
                <c:pt idx="127">
                  <c:v>39325</c:v>
                </c:pt>
                <c:pt idx="128">
                  <c:v>39355</c:v>
                </c:pt>
                <c:pt idx="129">
                  <c:v>39386</c:v>
                </c:pt>
                <c:pt idx="130">
                  <c:v>39416</c:v>
                </c:pt>
                <c:pt idx="131">
                  <c:v>39447</c:v>
                </c:pt>
                <c:pt idx="132">
                  <c:v>39478</c:v>
                </c:pt>
                <c:pt idx="133">
                  <c:v>39507</c:v>
                </c:pt>
                <c:pt idx="134">
                  <c:v>39538</c:v>
                </c:pt>
                <c:pt idx="135">
                  <c:v>39568</c:v>
                </c:pt>
                <c:pt idx="136">
                  <c:v>39599</c:v>
                </c:pt>
                <c:pt idx="137">
                  <c:v>39629</c:v>
                </c:pt>
                <c:pt idx="138">
                  <c:v>39660</c:v>
                </c:pt>
                <c:pt idx="139">
                  <c:v>39691</c:v>
                </c:pt>
                <c:pt idx="140">
                  <c:v>39721</c:v>
                </c:pt>
                <c:pt idx="141">
                  <c:v>39752</c:v>
                </c:pt>
                <c:pt idx="142">
                  <c:v>39782</c:v>
                </c:pt>
                <c:pt idx="143">
                  <c:v>39813</c:v>
                </c:pt>
                <c:pt idx="144">
                  <c:v>39844</c:v>
                </c:pt>
                <c:pt idx="145">
                  <c:v>39872</c:v>
                </c:pt>
                <c:pt idx="146">
                  <c:v>39903</c:v>
                </c:pt>
                <c:pt idx="147">
                  <c:v>39933</c:v>
                </c:pt>
                <c:pt idx="148">
                  <c:v>39964</c:v>
                </c:pt>
                <c:pt idx="149">
                  <c:v>39994</c:v>
                </c:pt>
                <c:pt idx="150">
                  <c:v>40025</c:v>
                </c:pt>
                <c:pt idx="151">
                  <c:v>40056</c:v>
                </c:pt>
                <c:pt idx="152">
                  <c:v>40086</c:v>
                </c:pt>
                <c:pt idx="153">
                  <c:v>40117</c:v>
                </c:pt>
                <c:pt idx="154">
                  <c:v>40147</c:v>
                </c:pt>
                <c:pt idx="155">
                  <c:v>40178</c:v>
                </c:pt>
                <c:pt idx="156">
                  <c:v>40209</c:v>
                </c:pt>
                <c:pt idx="157">
                  <c:v>40237</c:v>
                </c:pt>
                <c:pt idx="158">
                  <c:v>40268</c:v>
                </c:pt>
                <c:pt idx="159">
                  <c:v>40298</c:v>
                </c:pt>
                <c:pt idx="160">
                  <c:v>40329</c:v>
                </c:pt>
                <c:pt idx="161">
                  <c:v>40359</c:v>
                </c:pt>
                <c:pt idx="162">
                  <c:v>40390</c:v>
                </c:pt>
                <c:pt idx="163">
                  <c:v>40421</c:v>
                </c:pt>
                <c:pt idx="164">
                  <c:v>40451</c:v>
                </c:pt>
                <c:pt idx="165">
                  <c:v>40482</c:v>
                </c:pt>
                <c:pt idx="166">
                  <c:v>40512</c:v>
                </c:pt>
                <c:pt idx="167">
                  <c:v>40543</c:v>
                </c:pt>
                <c:pt idx="168">
                  <c:v>40574</c:v>
                </c:pt>
                <c:pt idx="169">
                  <c:v>40602</c:v>
                </c:pt>
                <c:pt idx="170">
                  <c:v>40633</c:v>
                </c:pt>
                <c:pt idx="171">
                  <c:v>40663</c:v>
                </c:pt>
                <c:pt idx="172">
                  <c:v>40694</c:v>
                </c:pt>
                <c:pt idx="173">
                  <c:v>40724</c:v>
                </c:pt>
                <c:pt idx="174">
                  <c:v>40755</c:v>
                </c:pt>
                <c:pt idx="175">
                  <c:v>40786</c:v>
                </c:pt>
                <c:pt idx="176">
                  <c:v>40816</c:v>
                </c:pt>
                <c:pt idx="177">
                  <c:v>40847</c:v>
                </c:pt>
                <c:pt idx="178">
                  <c:v>40877</c:v>
                </c:pt>
                <c:pt idx="179">
                  <c:v>40908</c:v>
                </c:pt>
                <c:pt idx="180">
                  <c:v>40939</c:v>
                </c:pt>
                <c:pt idx="181">
                  <c:v>40968</c:v>
                </c:pt>
                <c:pt idx="182">
                  <c:v>40999</c:v>
                </c:pt>
                <c:pt idx="183">
                  <c:v>41029</c:v>
                </c:pt>
                <c:pt idx="184">
                  <c:v>41060</c:v>
                </c:pt>
                <c:pt idx="185">
                  <c:v>41090</c:v>
                </c:pt>
                <c:pt idx="186">
                  <c:v>41121</c:v>
                </c:pt>
                <c:pt idx="187">
                  <c:v>41152</c:v>
                </c:pt>
                <c:pt idx="188">
                  <c:v>41182</c:v>
                </c:pt>
                <c:pt idx="189">
                  <c:v>41213</c:v>
                </c:pt>
                <c:pt idx="190">
                  <c:v>41243</c:v>
                </c:pt>
                <c:pt idx="191">
                  <c:v>41274</c:v>
                </c:pt>
                <c:pt idx="192">
                  <c:v>41305</c:v>
                </c:pt>
                <c:pt idx="193">
                  <c:v>41333</c:v>
                </c:pt>
                <c:pt idx="194">
                  <c:v>41364</c:v>
                </c:pt>
                <c:pt idx="195">
                  <c:v>41394</c:v>
                </c:pt>
                <c:pt idx="196">
                  <c:v>41425</c:v>
                </c:pt>
                <c:pt idx="197">
                  <c:v>41455</c:v>
                </c:pt>
                <c:pt idx="198">
                  <c:v>41486</c:v>
                </c:pt>
                <c:pt idx="199">
                  <c:v>41517</c:v>
                </c:pt>
                <c:pt idx="200">
                  <c:v>41547</c:v>
                </c:pt>
                <c:pt idx="201">
                  <c:v>41578</c:v>
                </c:pt>
                <c:pt idx="202">
                  <c:v>41608</c:v>
                </c:pt>
                <c:pt idx="203">
                  <c:v>41639</c:v>
                </c:pt>
                <c:pt idx="204">
                  <c:v>41670</c:v>
                </c:pt>
                <c:pt idx="205">
                  <c:v>41698</c:v>
                </c:pt>
                <c:pt idx="206">
                  <c:v>41729</c:v>
                </c:pt>
                <c:pt idx="207">
                  <c:v>41759</c:v>
                </c:pt>
                <c:pt idx="208">
                  <c:v>41790</c:v>
                </c:pt>
                <c:pt idx="209">
                  <c:v>41820</c:v>
                </c:pt>
                <c:pt idx="210">
                  <c:v>41851</c:v>
                </c:pt>
                <c:pt idx="211">
                  <c:v>41882</c:v>
                </c:pt>
                <c:pt idx="212">
                  <c:v>41912</c:v>
                </c:pt>
                <c:pt idx="213">
                  <c:v>41943</c:v>
                </c:pt>
                <c:pt idx="214">
                  <c:v>41973</c:v>
                </c:pt>
                <c:pt idx="215">
                  <c:v>42004</c:v>
                </c:pt>
                <c:pt idx="216">
                  <c:v>42035</c:v>
                </c:pt>
                <c:pt idx="217">
                  <c:v>42063</c:v>
                </c:pt>
                <c:pt idx="218">
                  <c:v>42094</c:v>
                </c:pt>
                <c:pt idx="219">
                  <c:v>42124</c:v>
                </c:pt>
                <c:pt idx="220">
                  <c:v>42155</c:v>
                </c:pt>
                <c:pt idx="221">
                  <c:v>42185</c:v>
                </c:pt>
                <c:pt idx="222">
                  <c:v>42216</c:v>
                </c:pt>
                <c:pt idx="223">
                  <c:v>42247</c:v>
                </c:pt>
                <c:pt idx="224">
                  <c:v>42277</c:v>
                </c:pt>
                <c:pt idx="225">
                  <c:v>42308</c:v>
                </c:pt>
                <c:pt idx="226">
                  <c:v>42338</c:v>
                </c:pt>
                <c:pt idx="227">
                  <c:v>42369</c:v>
                </c:pt>
                <c:pt idx="228">
                  <c:v>42400</c:v>
                </c:pt>
                <c:pt idx="229">
                  <c:v>42429</c:v>
                </c:pt>
                <c:pt idx="230">
                  <c:v>42460</c:v>
                </c:pt>
                <c:pt idx="231">
                  <c:v>42490</c:v>
                </c:pt>
                <c:pt idx="232">
                  <c:v>42521</c:v>
                </c:pt>
                <c:pt idx="233">
                  <c:v>42551</c:v>
                </c:pt>
                <c:pt idx="234">
                  <c:v>42582</c:v>
                </c:pt>
                <c:pt idx="235">
                  <c:v>42613</c:v>
                </c:pt>
                <c:pt idx="236">
                  <c:v>42643</c:v>
                </c:pt>
                <c:pt idx="237">
                  <c:v>42674</c:v>
                </c:pt>
                <c:pt idx="238">
                  <c:v>42704</c:v>
                </c:pt>
                <c:pt idx="239">
                  <c:v>42735</c:v>
                </c:pt>
                <c:pt idx="240">
                  <c:v>42766</c:v>
                </c:pt>
                <c:pt idx="241">
                  <c:v>42794</c:v>
                </c:pt>
                <c:pt idx="242">
                  <c:v>42825</c:v>
                </c:pt>
                <c:pt idx="243">
                  <c:v>42855</c:v>
                </c:pt>
                <c:pt idx="244">
                  <c:v>42886</c:v>
                </c:pt>
                <c:pt idx="245">
                  <c:v>42916</c:v>
                </c:pt>
                <c:pt idx="246">
                  <c:v>42947</c:v>
                </c:pt>
                <c:pt idx="247">
                  <c:v>42978</c:v>
                </c:pt>
                <c:pt idx="248">
                  <c:v>43008</c:v>
                </c:pt>
                <c:pt idx="249">
                  <c:v>43039</c:v>
                </c:pt>
                <c:pt idx="250">
                  <c:v>43069</c:v>
                </c:pt>
                <c:pt idx="251">
                  <c:v>43100</c:v>
                </c:pt>
                <c:pt idx="252">
                  <c:v>43131</c:v>
                </c:pt>
                <c:pt idx="253">
                  <c:v>43159</c:v>
                </c:pt>
                <c:pt idx="254">
                  <c:v>43190</c:v>
                </c:pt>
                <c:pt idx="255">
                  <c:v>43220</c:v>
                </c:pt>
                <c:pt idx="256">
                  <c:v>43251</c:v>
                </c:pt>
                <c:pt idx="257">
                  <c:v>43281</c:v>
                </c:pt>
                <c:pt idx="258">
                  <c:v>43312</c:v>
                </c:pt>
                <c:pt idx="259">
                  <c:v>43343</c:v>
                </c:pt>
                <c:pt idx="260">
                  <c:v>43373</c:v>
                </c:pt>
                <c:pt idx="261">
                  <c:v>43404</c:v>
                </c:pt>
              </c:numCache>
            </c:numRef>
          </c:cat>
          <c:val>
            <c:numRef>
              <c:f>Arkusz1!$Q$5:$Q$266</c:f>
              <c:numCache>
                <c:formatCode>#,##0.0</c:formatCode>
                <c:ptCount val="262"/>
                <c:pt idx="0">
                  <c:v>100</c:v>
                </c:pt>
                <c:pt idx="1">
                  <c:v>99.941410238285997</c:v>
                </c:pt>
                <c:pt idx="2">
                  <c:v>102.8820507987371</c:v>
                </c:pt>
                <c:pt idx="3">
                  <c:v>104.6688029153508</c:v>
                </c:pt>
                <c:pt idx="4">
                  <c:v>108.43535491572813</c:v>
                </c:pt>
                <c:pt idx="5">
                  <c:v>112.58077690338143</c:v>
                </c:pt>
                <c:pt idx="6">
                  <c:v>116.84432087711859</c:v>
                </c:pt>
                <c:pt idx="7">
                  <c:v>116.75321615380975</c:v>
                </c:pt>
                <c:pt idx="8">
                  <c:v>117.2710993826867</c:v>
                </c:pt>
                <c:pt idx="9">
                  <c:v>117.57928467084491</c:v>
                </c:pt>
                <c:pt idx="10">
                  <c:v>118.25377377754738</c:v>
                </c:pt>
                <c:pt idx="11">
                  <c:v>124.46758713852604</c:v>
                </c:pt>
                <c:pt idx="12">
                  <c:v>115.60482540879319</c:v>
                </c:pt>
                <c:pt idx="13">
                  <c:v>116.89207231830061</c:v>
                </c:pt>
                <c:pt idx="14">
                  <c:v>118.78438025226581</c:v>
                </c:pt>
                <c:pt idx="15">
                  <c:v>118.8775269779935</c:v>
                </c:pt>
                <c:pt idx="16">
                  <c:v>123.66460895653651</c:v>
                </c:pt>
                <c:pt idx="17">
                  <c:v>128.55740382954002</c:v>
                </c:pt>
                <c:pt idx="18">
                  <c:v>129.23597694108037</c:v>
                </c:pt>
                <c:pt idx="19">
                  <c:v>132.12305420730985</c:v>
                </c:pt>
                <c:pt idx="20">
                  <c:v>132.81513595023804</c:v>
                </c:pt>
                <c:pt idx="21">
                  <c:v>130.75161396729661</c:v>
                </c:pt>
                <c:pt idx="22">
                  <c:v>132.91802145673384</c:v>
                </c:pt>
                <c:pt idx="23">
                  <c:v>141.24295116472609</c:v>
                </c:pt>
                <c:pt idx="24">
                  <c:v>139.22655231453118</c:v>
                </c:pt>
                <c:pt idx="25">
                  <c:v>144.42172062265416</c:v>
                </c:pt>
                <c:pt idx="26">
                  <c:v>149.66825314546921</c:v>
                </c:pt>
                <c:pt idx="27">
                  <c:v>147.63520412170269</c:v>
                </c:pt>
                <c:pt idx="28">
                  <c:v>152.50962097293561</c:v>
                </c:pt>
                <c:pt idx="29">
                  <c:v>156.39837896423427</c:v>
                </c:pt>
                <c:pt idx="30">
                  <c:v>157.13145783265057</c:v>
                </c:pt>
                <c:pt idx="31">
                  <c:v>159.5121184989712</c:v>
                </c:pt>
                <c:pt idx="32">
                  <c:v>161.87612899172203</c:v>
                </c:pt>
                <c:pt idx="33">
                  <c:v>167.21046761855393</c:v>
                </c:pt>
                <c:pt idx="34">
                  <c:v>165.93154579583066</c:v>
                </c:pt>
                <c:pt idx="35">
                  <c:v>174.95861018173821</c:v>
                </c:pt>
                <c:pt idx="36">
                  <c:v>158.87627036112028</c:v>
                </c:pt>
                <c:pt idx="37">
                  <c:v>158.41729104817554</c:v>
                </c:pt>
                <c:pt idx="38">
                  <c:v>157.69426511474413</c:v>
                </c:pt>
                <c:pt idx="39">
                  <c:v>159.16120823712367</c:v>
                </c:pt>
                <c:pt idx="40">
                  <c:v>162.18824120760968</c:v>
                </c:pt>
                <c:pt idx="41">
                  <c:v>171.72015142233323</c:v>
                </c:pt>
                <c:pt idx="42">
                  <c:v>164.80546000031421</c:v>
                </c:pt>
                <c:pt idx="43">
                  <c:v>165.62288927634575</c:v>
                </c:pt>
                <c:pt idx="44">
                  <c:v>163.1231641612861</c:v>
                </c:pt>
                <c:pt idx="45">
                  <c:v>162.94016932912368</c:v>
                </c:pt>
                <c:pt idx="46">
                  <c:v>163.69131206509277</c:v>
                </c:pt>
                <c:pt idx="47">
                  <c:v>167.21785024268414</c:v>
                </c:pt>
                <c:pt idx="48">
                  <c:v>159.2295367796051</c:v>
                </c:pt>
                <c:pt idx="49">
                  <c:v>160.95141605014015</c:v>
                </c:pt>
                <c:pt idx="50">
                  <c:v>162.05975213232125</c:v>
                </c:pt>
                <c:pt idx="51">
                  <c:v>161.32447418437712</c:v>
                </c:pt>
                <c:pt idx="52">
                  <c:v>163.79451172580514</c:v>
                </c:pt>
                <c:pt idx="53">
                  <c:v>165.01358716994062</c:v>
                </c:pt>
                <c:pt idx="54">
                  <c:v>170.14419678620212</c:v>
                </c:pt>
                <c:pt idx="55">
                  <c:v>170.3653613558902</c:v>
                </c:pt>
                <c:pt idx="56">
                  <c:v>175.88756420526838</c:v>
                </c:pt>
                <c:pt idx="57">
                  <c:v>175.65948824277837</c:v>
                </c:pt>
                <c:pt idx="58">
                  <c:v>171.82319400593761</c:v>
                </c:pt>
                <c:pt idx="59">
                  <c:v>187.81380079480914</c:v>
                </c:pt>
                <c:pt idx="60">
                  <c:v>177.45676452570558</c:v>
                </c:pt>
                <c:pt idx="61">
                  <c:v>183.76765154014032</c:v>
                </c:pt>
                <c:pt idx="62">
                  <c:v>183.38783909021009</c:v>
                </c:pt>
                <c:pt idx="63">
                  <c:v>186.06678918681175</c:v>
                </c:pt>
                <c:pt idx="64">
                  <c:v>194.83671834503656</c:v>
                </c:pt>
                <c:pt idx="65">
                  <c:v>202.18132981480647</c:v>
                </c:pt>
                <c:pt idx="66">
                  <c:v>206.56566608548141</c:v>
                </c:pt>
                <c:pt idx="67">
                  <c:v>203.07933964783362</c:v>
                </c:pt>
                <c:pt idx="68">
                  <c:v>205.26695254700533</c:v>
                </c:pt>
                <c:pt idx="69">
                  <c:v>204.90756012126332</c:v>
                </c:pt>
                <c:pt idx="70">
                  <c:v>211.63265947253521</c:v>
                </c:pt>
                <c:pt idx="71">
                  <c:v>221.12514333286211</c:v>
                </c:pt>
                <c:pt idx="72">
                  <c:v>210.77564676499642</c:v>
                </c:pt>
                <c:pt idx="73">
                  <c:v>216.11139908581123</c:v>
                </c:pt>
                <c:pt idx="74">
                  <c:v>221.4389833969496</c:v>
                </c:pt>
                <c:pt idx="75">
                  <c:v>212.78403468262584</c:v>
                </c:pt>
                <c:pt idx="76">
                  <c:v>224.37852441763729</c:v>
                </c:pt>
                <c:pt idx="77">
                  <c:v>237.54299985863162</c:v>
                </c:pt>
                <c:pt idx="78">
                  <c:v>238.53085779809308</c:v>
                </c:pt>
                <c:pt idx="79">
                  <c:v>240.81114619166561</c:v>
                </c:pt>
                <c:pt idx="80">
                  <c:v>246.10778631230087</c:v>
                </c:pt>
                <c:pt idx="81">
                  <c:v>245.4574870804085</c:v>
                </c:pt>
                <c:pt idx="82">
                  <c:v>253.27490064872794</c:v>
                </c:pt>
                <c:pt idx="83">
                  <c:v>256.28528344564324</c:v>
                </c:pt>
                <c:pt idx="84">
                  <c:v>247.69709250270961</c:v>
                </c:pt>
                <c:pt idx="85">
                  <c:v>253.45836671222017</c:v>
                </c:pt>
                <c:pt idx="86">
                  <c:v>261.37568132196276</c:v>
                </c:pt>
                <c:pt idx="87">
                  <c:v>259.73972323013368</c:v>
                </c:pt>
                <c:pt idx="88">
                  <c:v>267.12234736031917</c:v>
                </c:pt>
                <c:pt idx="89">
                  <c:v>273.20657210624694</c:v>
                </c:pt>
                <c:pt idx="90">
                  <c:v>264.81959694013699</c:v>
                </c:pt>
                <c:pt idx="91">
                  <c:v>273.45428270738108</c:v>
                </c:pt>
                <c:pt idx="92">
                  <c:v>274.48486562053432</c:v>
                </c:pt>
                <c:pt idx="93">
                  <c:v>294.94463031902438</c:v>
                </c:pt>
                <c:pt idx="94">
                  <c:v>284.93394907559986</c:v>
                </c:pt>
                <c:pt idx="95">
                  <c:v>285.84232599783235</c:v>
                </c:pt>
                <c:pt idx="96">
                  <c:v>281.86560482540932</c:v>
                </c:pt>
                <c:pt idx="97">
                  <c:v>291.52867442627416</c:v>
                </c:pt>
                <c:pt idx="98">
                  <c:v>298.28550335359625</c:v>
                </c:pt>
                <c:pt idx="99">
                  <c:v>291.67444198357032</c:v>
                </c:pt>
                <c:pt idx="100">
                  <c:v>312.85723261549202</c:v>
                </c:pt>
                <c:pt idx="101">
                  <c:v>312.57590751299813</c:v>
                </c:pt>
                <c:pt idx="102">
                  <c:v>309.77318065438322</c:v>
                </c:pt>
                <c:pt idx="103">
                  <c:v>321.2991847698035</c:v>
                </c:pt>
                <c:pt idx="104">
                  <c:v>319.81951840158166</c:v>
                </c:pt>
                <c:pt idx="105">
                  <c:v>326.06726041813926</c:v>
                </c:pt>
                <c:pt idx="106">
                  <c:v>337.0516626612004</c:v>
                </c:pt>
                <c:pt idx="107">
                  <c:v>346.57336286382986</c:v>
                </c:pt>
                <c:pt idx="108">
                  <c:v>341.40018535098869</c:v>
                </c:pt>
                <c:pt idx="109">
                  <c:v>352.60465262397457</c:v>
                </c:pt>
                <c:pt idx="110">
                  <c:v>349.92507421893299</c:v>
                </c:pt>
                <c:pt idx="111">
                  <c:v>349.77789296765769</c:v>
                </c:pt>
                <c:pt idx="112">
                  <c:v>372.85299153354538</c:v>
                </c:pt>
                <c:pt idx="113">
                  <c:v>377.26324552722929</c:v>
                </c:pt>
                <c:pt idx="114">
                  <c:v>387.48378178847844</c:v>
                </c:pt>
                <c:pt idx="115">
                  <c:v>391.11461916654901</c:v>
                </c:pt>
                <c:pt idx="116">
                  <c:v>397.87568917581785</c:v>
                </c:pt>
                <c:pt idx="117">
                  <c:v>400.01853509887843</c:v>
                </c:pt>
                <c:pt idx="118">
                  <c:v>414.84111650409164</c:v>
                </c:pt>
                <c:pt idx="119">
                  <c:v>433.26720387038</c:v>
                </c:pt>
                <c:pt idx="120">
                  <c:v>435.78499285299154</c:v>
                </c:pt>
                <c:pt idx="121">
                  <c:v>447.20873977035325</c:v>
                </c:pt>
                <c:pt idx="122">
                  <c:v>449.97219735167795</c:v>
                </c:pt>
                <c:pt idx="123">
                  <c:v>448.22031635329614</c:v>
                </c:pt>
                <c:pt idx="124">
                  <c:v>460.33331762562199</c:v>
                </c:pt>
                <c:pt idx="125">
                  <c:v>464.76289210373562</c:v>
                </c:pt>
                <c:pt idx="126">
                  <c:v>476.29957746257384</c:v>
                </c:pt>
                <c:pt idx="127">
                  <c:v>472.88582064935827</c:v>
                </c:pt>
                <c:pt idx="128">
                  <c:v>486.53943420825169</c:v>
                </c:pt>
                <c:pt idx="129">
                  <c:v>475.42230180795724</c:v>
                </c:pt>
                <c:pt idx="130">
                  <c:v>492.24384650424901</c:v>
                </c:pt>
                <c:pt idx="131">
                  <c:v>526.62645492672357</c:v>
                </c:pt>
                <c:pt idx="132">
                  <c:v>518.91742456371799</c:v>
                </c:pt>
                <c:pt idx="133">
                  <c:v>516.34387320736005</c:v>
                </c:pt>
                <c:pt idx="134">
                  <c:v>530.91293215839653</c:v>
                </c:pt>
                <c:pt idx="135">
                  <c:v>513.81288974757751</c:v>
                </c:pt>
                <c:pt idx="136">
                  <c:v>540.04790851829159</c:v>
                </c:pt>
                <c:pt idx="137">
                  <c:v>555.53304116991035</c:v>
                </c:pt>
                <c:pt idx="138">
                  <c:v>554.30815387273617</c:v>
                </c:pt>
                <c:pt idx="139">
                  <c:v>554.50889841823357</c:v>
                </c:pt>
                <c:pt idx="140">
                  <c:v>557.62687903491826</c:v>
                </c:pt>
                <c:pt idx="141">
                  <c:v>542.75905942227041</c:v>
                </c:pt>
                <c:pt idx="142">
                  <c:v>541.72800527779452</c:v>
                </c:pt>
                <c:pt idx="143">
                  <c:v>549.680505159983</c:v>
                </c:pt>
                <c:pt idx="144">
                  <c:v>536.04322762043796</c:v>
                </c:pt>
                <c:pt idx="145">
                  <c:v>545.99877479854865</c:v>
                </c:pt>
                <c:pt idx="146">
                  <c:v>560.55055526758304</c:v>
                </c:pt>
                <c:pt idx="147">
                  <c:v>552.86068831189232</c:v>
                </c:pt>
                <c:pt idx="148">
                  <c:v>565.36041342695046</c:v>
                </c:pt>
                <c:pt idx="149">
                  <c:v>582.15635455445079</c:v>
                </c:pt>
                <c:pt idx="150">
                  <c:v>571.22048913811852</c:v>
                </c:pt>
                <c:pt idx="151">
                  <c:v>582.89948635785527</c:v>
                </c:pt>
                <c:pt idx="152">
                  <c:v>585.63027190047592</c:v>
                </c:pt>
                <c:pt idx="153">
                  <c:v>594.75472409405779</c:v>
                </c:pt>
                <c:pt idx="154">
                  <c:v>599.3013210184879</c:v>
                </c:pt>
                <c:pt idx="155">
                  <c:v>610.00094246265553</c:v>
                </c:pt>
                <c:pt idx="156">
                  <c:v>598.88663745032432</c:v>
                </c:pt>
                <c:pt idx="157">
                  <c:v>602.27573315740995</c:v>
                </c:pt>
                <c:pt idx="158">
                  <c:v>611.949012770369</c:v>
                </c:pt>
                <c:pt idx="159">
                  <c:v>609.95381932990847</c:v>
                </c:pt>
                <c:pt idx="160">
                  <c:v>642.47710601134099</c:v>
                </c:pt>
                <c:pt idx="161">
                  <c:v>652.24526019822895</c:v>
                </c:pt>
                <c:pt idx="162">
                  <c:v>651.11838901717203</c:v>
                </c:pt>
                <c:pt idx="163">
                  <c:v>661.3703407002497</c:v>
                </c:pt>
                <c:pt idx="164">
                  <c:v>658.48232097136554</c:v>
                </c:pt>
                <c:pt idx="165">
                  <c:v>659.96450057333152</c:v>
                </c:pt>
                <c:pt idx="166">
                  <c:v>673.58261470555749</c:v>
                </c:pt>
                <c:pt idx="167">
                  <c:v>705.57780814601892</c:v>
                </c:pt>
                <c:pt idx="168">
                  <c:v>685.46549801297249</c:v>
                </c:pt>
                <c:pt idx="169">
                  <c:v>697.73777547398015</c:v>
                </c:pt>
                <c:pt idx="170">
                  <c:v>720.83926299420011</c:v>
                </c:pt>
                <c:pt idx="171">
                  <c:v>692.9078114446379</c:v>
                </c:pt>
                <c:pt idx="172">
                  <c:v>702.52187298744957</c:v>
                </c:pt>
                <c:pt idx="173">
                  <c:v>708.80527150778312</c:v>
                </c:pt>
                <c:pt idx="174">
                  <c:v>691.99048112718833</c:v>
                </c:pt>
                <c:pt idx="175">
                  <c:v>705.65524716083121</c:v>
                </c:pt>
                <c:pt idx="176">
                  <c:v>698.60421280806759</c:v>
                </c:pt>
                <c:pt idx="177">
                  <c:v>694.37475456702032</c:v>
                </c:pt>
                <c:pt idx="178">
                  <c:v>711.81282691673346</c:v>
                </c:pt>
                <c:pt idx="179">
                  <c:v>735.20349339490758</c:v>
                </c:pt>
                <c:pt idx="180">
                  <c:v>724.658278749038</c:v>
                </c:pt>
                <c:pt idx="181">
                  <c:v>715.7959882506359</c:v>
                </c:pt>
                <c:pt idx="182">
                  <c:v>713.58088685736061</c:v>
                </c:pt>
                <c:pt idx="183">
                  <c:v>704.87818670185254</c:v>
                </c:pt>
                <c:pt idx="184">
                  <c:v>728.85239464052847</c:v>
                </c:pt>
                <c:pt idx="185">
                  <c:v>726.71913042112374</c:v>
                </c:pt>
                <c:pt idx="186">
                  <c:v>730.3149396038516</c:v>
                </c:pt>
                <c:pt idx="187">
                  <c:v>720.08670656425352</c:v>
                </c:pt>
                <c:pt idx="188">
                  <c:v>718.37440899737805</c:v>
                </c:pt>
                <c:pt idx="189">
                  <c:v>711.23871008277968</c:v>
                </c:pt>
                <c:pt idx="190">
                  <c:v>718.49237390635381</c:v>
                </c:pt>
                <c:pt idx="191">
                  <c:v>761.53024519736744</c:v>
                </c:pt>
                <c:pt idx="192">
                  <c:v>748.99549188696733</c:v>
                </c:pt>
                <c:pt idx="193">
                  <c:v>760.97372099964093</c:v>
                </c:pt>
                <c:pt idx="194">
                  <c:v>765.58142091952959</c:v>
                </c:pt>
                <c:pt idx="195">
                  <c:v>775.52314531203342</c:v>
                </c:pt>
                <c:pt idx="196">
                  <c:v>798.42200336144947</c:v>
                </c:pt>
                <c:pt idx="197">
                  <c:v>822.74288048002768</c:v>
                </c:pt>
                <c:pt idx="198">
                  <c:v>833.55434082591137</c:v>
                </c:pt>
                <c:pt idx="199">
                  <c:v>834.27438229426855</c:v>
                </c:pt>
                <c:pt idx="200">
                  <c:v>849.58814381980153</c:v>
                </c:pt>
                <c:pt idx="201">
                  <c:v>842.3047924226006</c:v>
                </c:pt>
                <c:pt idx="202">
                  <c:v>846.38926849189954</c:v>
                </c:pt>
                <c:pt idx="203">
                  <c:v>873.09002089125329</c:v>
                </c:pt>
                <c:pt idx="204">
                  <c:v>858.40645272764414</c:v>
                </c:pt>
                <c:pt idx="205">
                  <c:v>860.83407944960254</c:v>
                </c:pt>
                <c:pt idx="206">
                  <c:v>877.98862761729754</c:v>
                </c:pt>
                <c:pt idx="207">
                  <c:v>861.40097073653453</c:v>
                </c:pt>
                <c:pt idx="208">
                  <c:v>875.94238411636263</c:v>
                </c:pt>
                <c:pt idx="209">
                  <c:v>899.0713601306885</c:v>
                </c:pt>
                <c:pt idx="210">
                  <c:v>896.13527480640244</c:v>
                </c:pt>
                <c:pt idx="211">
                  <c:v>902.45417275340446</c:v>
                </c:pt>
                <c:pt idx="212">
                  <c:v>908.66814319149239</c:v>
                </c:pt>
                <c:pt idx="213">
                  <c:v>902.57417966479852</c:v>
                </c:pt>
                <c:pt idx="214">
                  <c:v>916.83034101440296</c:v>
                </c:pt>
                <c:pt idx="215">
                  <c:v>952.331338454047</c:v>
                </c:pt>
                <c:pt idx="216">
                  <c:v>937.07930823241304</c:v>
                </c:pt>
                <c:pt idx="217">
                  <c:v>947.86595039504607</c:v>
                </c:pt>
                <c:pt idx="218">
                  <c:v>974.01960322322225</c:v>
                </c:pt>
                <c:pt idx="219">
                  <c:v>962.19075444135785</c:v>
                </c:pt>
                <c:pt idx="220">
                  <c:v>977.00202629470539</c:v>
                </c:pt>
                <c:pt idx="221">
                  <c:v>1003.1330600191635</c:v>
                </c:pt>
                <c:pt idx="222">
                  <c:v>1004.7917942918185</c:v>
                </c:pt>
                <c:pt idx="223">
                  <c:v>1024.7140411227881</c:v>
                </c:pt>
                <c:pt idx="224">
                  <c:v>1030.2621616951762</c:v>
                </c:pt>
                <c:pt idx="225">
                  <c:v>1032.4328102665597</c:v>
                </c:pt>
                <c:pt idx="226">
                  <c:v>1063.1263057034701</c:v>
                </c:pt>
                <c:pt idx="227">
                  <c:v>1087.168999261738</c:v>
                </c:pt>
                <c:pt idx="228">
                  <c:v>1078.4724251134878</c:v>
                </c:pt>
                <c:pt idx="229">
                  <c:v>1100.5046887517083</c:v>
                </c:pt>
                <c:pt idx="230">
                  <c:v>1108.7539072930902</c:v>
                </c:pt>
                <c:pt idx="231">
                  <c:v>1117.1906759028006</c:v>
                </c:pt>
                <c:pt idx="232">
                  <c:v>1144.5024582567578</c:v>
                </c:pt>
                <c:pt idx="233">
                  <c:v>1162.7766520584955</c:v>
                </c:pt>
                <c:pt idx="234">
                  <c:v>1161.4605029609061</c:v>
                </c:pt>
                <c:pt idx="235">
                  <c:v>1177.3609474891225</c:v>
                </c:pt>
                <c:pt idx="236">
                  <c:v>1183.4451722350502</c:v>
                </c:pt>
                <c:pt idx="237">
                  <c:v>1192.3489310902721</c:v>
                </c:pt>
                <c:pt idx="238">
                  <c:v>1232.6710962411448</c:v>
                </c:pt>
                <c:pt idx="239">
                  <c:v>1280.6559540078224</c:v>
                </c:pt>
                <c:pt idx="240">
                  <c:v>1252.3545858662017</c:v>
                </c:pt>
                <c:pt idx="241">
                  <c:v>1271.7292618946651</c:v>
                </c:pt>
                <c:pt idx="242">
                  <c:v>1273.5640796066789</c:v>
                </c:pt>
                <c:pt idx="243">
                  <c:v>1275.3162747592801</c:v>
                </c:pt>
                <c:pt idx="244">
                  <c:v>1296.3655498484206</c:v>
                </c:pt>
                <c:pt idx="245">
                  <c:v>1304.5586918618351</c:v>
                </c:pt>
                <c:pt idx="246">
                  <c:v>1315.3458052558001</c:v>
                </c:pt>
                <c:pt idx="247">
                  <c:v>1324.3893627381678</c:v>
                </c:pt>
                <c:pt idx="248">
                  <c:v>1326.4508427186906</c:v>
                </c:pt>
                <c:pt idx="249">
                  <c:v>1346.0077281937711</c:v>
                </c:pt>
                <c:pt idx="250">
                  <c:v>1373.548843127091</c:v>
                </c:pt>
                <c:pt idx="251">
                  <c:v>1423.7070197760081</c:v>
                </c:pt>
                <c:pt idx="252">
                  <c:v>1391.2500196346386</c:v>
                </c:pt>
                <c:pt idx="253">
                  <c:v>1401.5973171229757</c:v>
                </c:pt>
                <c:pt idx="254">
                  <c:v>1398.6186639021141</c:v>
                </c:pt>
                <c:pt idx="255">
                  <c:v>1412.9082826759657</c:v>
                </c:pt>
                <c:pt idx="256">
                  <c:v>1432.7794794464603</c:v>
                </c:pt>
                <c:pt idx="257">
                  <c:v>1448.0879003502819</c:v>
                </c:pt>
                <c:pt idx="258">
                  <c:v>1463.1660462120799</c:v>
                </c:pt>
                <c:pt idx="259">
                  <c:v>1471.9741451078328</c:v>
                </c:pt>
                <c:pt idx="260">
                  <c:v>1484.6380158019572</c:v>
                </c:pt>
                <c:pt idx="261">
                  <c:v>1503.8295399211481</c:v>
                </c:pt>
              </c:numCache>
            </c:numRef>
          </c:val>
        </c:ser>
        <c:ser>
          <c:idx val="2"/>
          <c:order val="2"/>
          <c:tx>
            <c:strRef>
              <c:f>Arkusz1!$R$4</c:f>
              <c:strCache>
                <c:ptCount val="1"/>
                <c:pt idx="0">
                  <c:v>M2</c:v>
                </c:pt>
              </c:strCache>
            </c:strRef>
          </c:tx>
          <c:marker>
            <c:symbol val="none"/>
          </c:marker>
          <c:cat>
            <c:numRef>
              <c:f>Arkusz1!$O$5:$O$266</c:f>
              <c:numCache>
                <c:formatCode>[$-415]mmm\ yy;@</c:formatCode>
                <c:ptCount val="262"/>
                <c:pt idx="0">
                  <c:v>35461</c:v>
                </c:pt>
                <c:pt idx="1">
                  <c:v>35489</c:v>
                </c:pt>
                <c:pt idx="2">
                  <c:v>35520</c:v>
                </c:pt>
                <c:pt idx="3">
                  <c:v>35550</c:v>
                </c:pt>
                <c:pt idx="4">
                  <c:v>35581</c:v>
                </c:pt>
                <c:pt idx="5">
                  <c:v>35611</c:v>
                </c:pt>
                <c:pt idx="6">
                  <c:v>35642</c:v>
                </c:pt>
                <c:pt idx="7">
                  <c:v>35673</c:v>
                </c:pt>
                <c:pt idx="8">
                  <c:v>35703</c:v>
                </c:pt>
                <c:pt idx="9">
                  <c:v>35734</c:v>
                </c:pt>
                <c:pt idx="10">
                  <c:v>35764</c:v>
                </c:pt>
                <c:pt idx="11">
                  <c:v>35795</c:v>
                </c:pt>
                <c:pt idx="12">
                  <c:v>35826</c:v>
                </c:pt>
                <c:pt idx="13">
                  <c:v>35854</c:v>
                </c:pt>
                <c:pt idx="14">
                  <c:v>35885</c:v>
                </c:pt>
                <c:pt idx="15">
                  <c:v>35915</c:v>
                </c:pt>
                <c:pt idx="16">
                  <c:v>35946</c:v>
                </c:pt>
                <c:pt idx="17">
                  <c:v>35976</c:v>
                </c:pt>
                <c:pt idx="18">
                  <c:v>36007</c:v>
                </c:pt>
                <c:pt idx="19">
                  <c:v>36038</c:v>
                </c:pt>
                <c:pt idx="20">
                  <c:v>36068</c:v>
                </c:pt>
                <c:pt idx="21">
                  <c:v>36099</c:v>
                </c:pt>
                <c:pt idx="22">
                  <c:v>36129</c:v>
                </c:pt>
                <c:pt idx="23">
                  <c:v>36160</c:v>
                </c:pt>
                <c:pt idx="24">
                  <c:v>36191</c:v>
                </c:pt>
                <c:pt idx="25">
                  <c:v>36219</c:v>
                </c:pt>
                <c:pt idx="26">
                  <c:v>36250</c:v>
                </c:pt>
                <c:pt idx="27">
                  <c:v>36280</c:v>
                </c:pt>
                <c:pt idx="28">
                  <c:v>36311</c:v>
                </c:pt>
                <c:pt idx="29">
                  <c:v>36341</c:v>
                </c:pt>
                <c:pt idx="30">
                  <c:v>36372</c:v>
                </c:pt>
                <c:pt idx="31">
                  <c:v>36403</c:v>
                </c:pt>
                <c:pt idx="32">
                  <c:v>36433</c:v>
                </c:pt>
                <c:pt idx="33">
                  <c:v>36464</c:v>
                </c:pt>
                <c:pt idx="34">
                  <c:v>36494</c:v>
                </c:pt>
                <c:pt idx="35">
                  <c:v>36525</c:v>
                </c:pt>
                <c:pt idx="36">
                  <c:v>36556</c:v>
                </c:pt>
                <c:pt idx="37">
                  <c:v>36585</c:v>
                </c:pt>
                <c:pt idx="38">
                  <c:v>36616</c:v>
                </c:pt>
                <c:pt idx="39">
                  <c:v>36646</c:v>
                </c:pt>
                <c:pt idx="40">
                  <c:v>36677</c:v>
                </c:pt>
                <c:pt idx="41">
                  <c:v>36707</c:v>
                </c:pt>
                <c:pt idx="42">
                  <c:v>36738</c:v>
                </c:pt>
                <c:pt idx="43">
                  <c:v>36769</c:v>
                </c:pt>
                <c:pt idx="44">
                  <c:v>36799</c:v>
                </c:pt>
                <c:pt idx="45">
                  <c:v>36830</c:v>
                </c:pt>
                <c:pt idx="46">
                  <c:v>36860</c:v>
                </c:pt>
                <c:pt idx="47">
                  <c:v>36891</c:v>
                </c:pt>
                <c:pt idx="48">
                  <c:v>36922</c:v>
                </c:pt>
                <c:pt idx="49">
                  <c:v>36950</c:v>
                </c:pt>
                <c:pt idx="50">
                  <c:v>36981</c:v>
                </c:pt>
                <c:pt idx="51">
                  <c:v>37011</c:v>
                </c:pt>
                <c:pt idx="52">
                  <c:v>37042</c:v>
                </c:pt>
                <c:pt idx="53">
                  <c:v>37072</c:v>
                </c:pt>
                <c:pt idx="54">
                  <c:v>37103</c:v>
                </c:pt>
                <c:pt idx="55">
                  <c:v>37134</c:v>
                </c:pt>
                <c:pt idx="56">
                  <c:v>37164</c:v>
                </c:pt>
                <c:pt idx="57">
                  <c:v>37195</c:v>
                </c:pt>
                <c:pt idx="58">
                  <c:v>37225</c:v>
                </c:pt>
                <c:pt idx="59">
                  <c:v>37256</c:v>
                </c:pt>
                <c:pt idx="60">
                  <c:v>37287</c:v>
                </c:pt>
                <c:pt idx="61">
                  <c:v>37315</c:v>
                </c:pt>
                <c:pt idx="62">
                  <c:v>37346</c:v>
                </c:pt>
                <c:pt idx="63">
                  <c:v>37376</c:v>
                </c:pt>
                <c:pt idx="64">
                  <c:v>37407</c:v>
                </c:pt>
                <c:pt idx="65">
                  <c:v>37437</c:v>
                </c:pt>
                <c:pt idx="66">
                  <c:v>37468</c:v>
                </c:pt>
                <c:pt idx="67">
                  <c:v>37499</c:v>
                </c:pt>
                <c:pt idx="68">
                  <c:v>37529</c:v>
                </c:pt>
                <c:pt idx="69">
                  <c:v>37560</c:v>
                </c:pt>
                <c:pt idx="70">
                  <c:v>37590</c:v>
                </c:pt>
                <c:pt idx="71">
                  <c:v>37621</c:v>
                </c:pt>
                <c:pt idx="72">
                  <c:v>37652</c:v>
                </c:pt>
                <c:pt idx="73">
                  <c:v>37680</c:v>
                </c:pt>
                <c:pt idx="74">
                  <c:v>37711</c:v>
                </c:pt>
                <c:pt idx="75">
                  <c:v>37741</c:v>
                </c:pt>
                <c:pt idx="76">
                  <c:v>37772</c:v>
                </c:pt>
                <c:pt idx="77">
                  <c:v>37802</c:v>
                </c:pt>
                <c:pt idx="78">
                  <c:v>37833</c:v>
                </c:pt>
                <c:pt idx="79">
                  <c:v>37864</c:v>
                </c:pt>
                <c:pt idx="80">
                  <c:v>37894</c:v>
                </c:pt>
                <c:pt idx="81">
                  <c:v>37925</c:v>
                </c:pt>
                <c:pt idx="82">
                  <c:v>37955</c:v>
                </c:pt>
                <c:pt idx="83">
                  <c:v>37986</c:v>
                </c:pt>
                <c:pt idx="84">
                  <c:v>38017</c:v>
                </c:pt>
                <c:pt idx="85">
                  <c:v>38046</c:v>
                </c:pt>
                <c:pt idx="86">
                  <c:v>38077</c:v>
                </c:pt>
                <c:pt idx="87">
                  <c:v>38107</c:v>
                </c:pt>
                <c:pt idx="88">
                  <c:v>38138</c:v>
                </c:pt>
                <c:pt idx="89">
                  <c:v>38168</c:v>
                </c:pt>
                <c:pt idx="90">
                  <c:v>38199</c:v>
                </c:pt>
                <c:pt idx="91">
                  <c:v>38230</c:v>
                </c:pt>
                <c:pt idx="92">
                  <c:v>38260</c:v>
                </c:pt>
                <c:pt idx="93">
                  <c:v>38291</c:v>
                </c:pt>
                <c:pt idx="94">
                  <c:v>38321</c:v>
                </c:pt>
                <c:pt idx="95">
                  <c:v>38352</c:v>
                </c:pt>
                <c:pt idx="96">
                  <c:v>38383</c:v>
                </c:pt>
                <c:pt idx="97">
                  <c:v>38411</c:v>
                </c:pt>
                <c:pt idx="98">
                  <c:v>38442</c:v>
                </c:pt>
                <c:pt idx="99">
                  <c:v>38472</c:v>
                </c:pt>
                <c:pt idx="100">
                  <c:v>38503</c:v>
                </c:pt>
                <c:pt idx="101">
                  <c:v>38533</c:v>
                </c:pt>
                <c:pt idx="102">
                  <c:v>38564</c:v>
                </c:pt>
                <c:pt idx="103">
                  <c:v>38595</c:v>
                </c:pt>
                <c:pt idx="104">
                  <c:v>38625</c:v>
                </c:pt>
                <c:pt idx="105">
                  <c:v>38656</c:v>
                </c:pt>
                <c:pt idx="106">
                  <c:v>38686</c:v>
                </c:pt>
                <c:pt idx="107">
                  <c:v>38717</c:v>
                </c:pt>
                <c:pt idx="108">
                  <c:v>38748</c:v>
                </c:pt>
                <c:pt idx="109">
                  <c:v>38776</c:v>
                </c:pt>
                <c:pt idx="110">
                  <c:v>38807</c:v>
                </c:pt>
                <c:pt idx="111">
                  <c:v>38837</c:v>
                </c:pt>
                <c:pt idx="112">
                  <c:v>38868</c:v>
                </c:pt>
                <c:pt idx="113">
                  <c:v>38898</c:v>
                </c:pt>
                <c:pt idx="114">
                  <c:v>38929</c:v>
                </c:pt>
                <c:pt idx="115">
                  <c:v>38960</c:v>
                </c:pt>
                <c:pt idx="116">
                  <c:v>38990</c:v>
                </c:pt>
                <c:pt idx="117">
                  <c:v>39021</c:v>
                </c:pt>
                <c:pt idx="118">
                  <c:v>39051</c:v>
                </c:pt>
                <c:pt idx="119">
                  <c:v>39082</c:v>
                </c:pt>
                <c:pt idx="120">
                  <c:v>39113</c:v>
                </c:pt>
                <c:pt idx="121">
                  <c:v>39141</c:v>
                </c:pt>
                <c:pt idx="122">
                  <c:v>39172</c:v>
                </c:pt>
                <c:pt idx="123">
                  <c:v>39202</c:v>
                </c:pt>
                <c:pt idx="124">
                  <c:v>39233</c:v>
                </c:pt>
                <c:pt idx="125">
                  <c:v>39263</c:v>
                </c:pt>
                <c:pt idx="126">
                  <c:v>39294</c:v>
                </c:pt>
                <c:pt idx="127">
                  <c:v>39325</c:v>
                </c:pt>
                <c:pt idx="128">
                  <c:v>39355</c:v>
                </c:pt>
                <c:pt idx="129">
                  <c:v>39386</c:v>
                </c:pt>
                <c:pt idx="130">
                  <c:v>39416</c:v>
                </c:pt>
                <c:pt idx="131">
                  <c:v>39447</c:v>
                </c:pt>
                <c:pt idx="132">
                  <c:v>39478</c:v>
                </c:pt>
                <c:pt idx="133">
                  <c:v>39507</c:v>
                </c:pt>
                <c:pt idx="134">
                  <c:v>39538</c:v>
                </c:pt>
                <c:pt idx="135">
                  <c:v>39568</c:v>
                </c:pt>
                <c:pt idx="136">
                  <c:v>39599</c:v>
                </c:pt>
                <c:pt idx="137">
                  <c:v>39629</c:v>
                </c:pt>
                <c:pt idx="138">
                  <c:v>39660</c:v>
                </c:pt>
                <c:pt idx="139">
                  <c:v>39691</c:v>
                </c:pt>
                <c:pt idx="140">
                  <c:v>39721</c:v>
                </c:pt>
                <c:pt idx="141">
                  <c:v>39752</c:v>
                </c:pt>
                <c:pt idx="142">
                  <c:v>39782</c:v>
                </c:pt>
                <c:pt idx="143">
                  <c:v>39813</c:v>
                </c:pt>
                <c:pt idx="144">
                  <c:v>39844</c:v>
                </c:pt>
                <c:pt idx="145">
                  <c:v>39872</c:v>
                </c:pt>
                <c:pt idx="146">
                  <c:v>39903</c:v>
                </c:pt>
                <c:pt idx="147">
                  <c:v>39933</c:v>
                </c:pt>
                <c:pt idx="148">
                  <c:v>39964</c:v>
                </c:pt>
                <c:pt idx="149">
                  <c:v>39994</c:v>
                </c:pt>
                <c:pt idx="150">
                  <c:v>40025</c:v>
                </c:pt>
                <c:pt idx="151">
                  <c:v>40056</c:v>
                </c:pt>
                <c:pt idx="152">
                  <c:v>40086</c:v>
                </c:pt>
                <c:pt idx="153">
                  <c:v>40117</c:v>
                </c:pt>
                <c:pt idx="154">
                  <c:v>40147</c:v>
                </c:pt>
                <c:pt idx="155">
                  <c:v>40178</c:v>
                </c:pt>
                <c:pt idx="156">
                  <c:v>40209</c:v>
                </c:pt>
                <c:pt idx="157">
                  <c:v>40237</c:v>
                </c:pt>
                <c:pt idx="158">
                  <c:v>40268</c:v>
                </c:pt>
                <c:pt idx="159">
                  <c:v>40298</c:v>
                </c:pt>
                <c:pt idx="160">
                  <c:v>40329</c:v>
                </c:pt>
                <c:pt idx="161">
                  <c:v>40359</c:v>
                </c:pt>
                <c:pt idx="162">
                  <c:v>40390</c:v>
                </c:pt>
                <c:pt idx="163">
                  <c:v>40421</c:v>
                </c:pt>
                <c:pt idx="164">
                  <c:v>40451</c:v>
                </c:pt>
                <c:pt idx="165">
                  <c:v>40482</c:v>
                </c:pt>
                <c:pt idx="166">
                  <c:v>40512</c:v>
                </c:pt>
                <c:pt idx="167">
                  <c:v>40543</c:v>
                </c:pt>
                <c:pt idx="168">
                  <c:v>40574</c:v>
                </c:pt>
                <c:pt idx="169">
                  <c:v>40602</c:v>
                </c:pt>
                <c:pt idx="170">
                  <c:v>40633</c:v>
                </c:pt>
                <c:pt idx="171">
                  <c:v>40663</c:v>
                </c:pt>
                <c:pt idx="172">
                  <c:v>40694</c:v>
                </c:pt>
                <c:pt idx="173">
                  <c:v>40724</c:v>
                </c:pt>
                <c:pt idx="174">
                  <c:v>40755</c:v>
                </c:pt>
                <c:pt idx="175">
                  <c:v>40786</c:v>
                </c:pt>
                <c:pt idx="176">
                  <c:v>40816</c:v>
                </c:pt>
                <c:pt idx="177">
                  <c:v>40847</c:v>
                </c:pt>
                <c:pt idx="178">
                  <c:v>40877</c:v>
                </c:pt>
                <c:pt idx="179">
                  <c:v>40908</c:v>
                </c:pt>
                <c:pt idx="180">
                  <c:v>40939</c:v>
                </c:pt>
                <c:pt idx="181">
                  <c:v>40968</c:v>
                </c:pt>
                <c:pt idx="182">
                  <c:v>40999</c:v>
                </c:pt>
                <c:pt idx="183">
                  <c:v>41029</c:v>
                </c:pt>
                <c:pt idx="184">
                  <c:v>41060</c:v>
                </c:pt>
                <c:pt idx="185">
                  <c:v>41090</c:v>
                </c:pt>
                <c:pt idx="186">
                  <c:v>41121</c:v>
                </c:pt>
                <c:pt idx="187">
                  <c:v>41152</c:v>
                </c:pt>
                <c:pt idx="188">
                  <c:v>41182</c:v>
                </c:pt>
                <c:pt idx="189">
                  <c:v>41213</c:v>
                </c:pt>
                <c:pt idx="190">
                  <c:v>41243</c:v>
                </c:pt>
                <c:pt idx="191">
                  <c:v>41274</c:v>
                </c:pt>
                <c:pt idx="192">
                  <c:v>41305</c:v>
                </c:pt>
                <c:pt idx="193">
                  <c:v>41333</c:v>
                </c:pt>
                <c:pt idx="194">
                  <c:v>41364</c:v>
                </c:pt>
                <c:pt idx="195">
                  <c:v>41394</c:v>
                </c:pt>
                <c:pt idx="196">
                  <c:v>41425</c:v>
                </c:pt>
                <c:pt idx="197">
                  <c:v>41455</c:v>
                </c:pt>
                <c:pt idx="198">
                  <c:v>41486</c:v>
                </c:pt>
                <c:pt idx="199">
                  <c:v>41517</c:v>
                </c:pt>
                <c:pt idx="200">
                  <c:v>41547</c:v>
                </c:pt>
                <c:pt idx="201">
                  <c:v>41578</c:v>
                </c:pt>
                <c:pt idx="202">
                  <c:v>41608</c:v>
                </c:pt>
                <c:pt idx="203">
                  <c:v>41639</c:v>
                </c:pt>
                <c:pt idx="204">
                  <c:v>41670</c:v>
                </c:pt>
                <c:pt idx="205">
                  <c:v>41698</c:v>
                </c:pt>
                <c:pt idx="206">
                  <c:v>41729</c:v>
                </c:pt>
                <c:pt idx="207">
                  <c:v>41759</c:v>
                </c:pt>
                <c:pt idx="208">
                  <c:v>41790</c:v>
                </c:pt>
                <c:pt idx="209">
                  <c:v>41820</c:v>
                </c:pt>
                <c:pt idx="210">
                  <c:v>41851</c:v>
                </c:pt>
                <c:pt idx="211">
                  <c:v>41882</c:v>
                </c:pt>
                <c:pt idx="212">
                  <c:v>41912</c:v>
                </c:pt>
                <c:pt idx="213">
                  <c:v>41943</c:v>
                </c:pt>
                <c:pt idx="214">
                  <c:v>41973</c:v>
                </c:pt>
                <c:pt idx="215">
                  <c:v>42004</c:v>
                </c:pt>
                <c:pt idx="216">
                  <c:v>42035</c:v>
                </c:pt>
                <c:pt idx="217">
                  <c:v>42063</c:v>
                </c:pt>
                <c:pt idx="218">
                  <c:v>42094</c:v>
                </c:pt>
                <c:pt idx="219">
                  <c:v>42124</c:v>
                </c:pt>
                <c:pt idx="220">
                  <c:v>42155</c:v>
                </c:pt>
                <c:pt idx="221">
                  <c:v>42185</c:v>
                </c:pt>
                <c:pt idx="222">
                  <c:v>42216</c:v>
                </c:pt>
                <c:pt idx="223">
                  <c:v>42247</c:v>
                </c:pt>
                <c:pt idx="224">
                  <c:v>42277</c:v>
                </c:pt>
                <c:pt idx="225">
                  <c:v>42308</c:v>
                </c:pt>
                <c:pt idx="226">
                  <c:v>42338</c:v>
                </c:pt>
                <c:pt idx="227">
                  <c:v>42369</c:v>
                </c:pt>
                <c:pt idx="228">
                  <c:v>42400</c:v>
                </c:pt>
                <c:pt idx="229">
                  <c:v>42429</c:v>
                </c:pt>
                <c:pt idx="230">
                  <c:v>42460</c:v>
                </c:pt>
                <c:pt idx="231">
                  <c:v>42490</c:v>
                </c:pt>
                <c:pt idx="232">
                  <c:v>42521</c:v>
                </c:pt>
                <c:pt idx="233">
                  <c:v>42551</c:v>
                </c:pt>
                <c:pt idx="234">
                  <c:v>42582</c:v>
                </c:pt>
                <c:pt idx="235">
                  <c:v>42613</c:v>
                </c:pt>
                <c:pt idx="236">
                  <c:v>42643</c:v>
                </c:pt>
                <c:pt idx="237">
                  <c:v>42674</c:v>
                </c:pt>
                <c:pt idx="238">
                  <c:v>42704</c:v>
                </c:pt>
                <c:pt idx="239">
                  <c:v>42735</c:v>
                </c:pt>
                <c:pt idx="240">
                  <c:v>42766</c:v>
                </c:pt>
                <c:pt idx="241">
                  <c:v>42794</c:v>
                </c:pt>
                <c:pt idx="242">
                  <c:v>42825</c:v>
                </c:pt>
                <c:pt idx="243">
                  <c:v>42855</c:v>
                </c:pt>
                <c:pt idx="244">
                  <c:v>42886</c:v>
                </c:pt>
                <c:pt idx="245">
                  <c:v>42916</c:v>
                </c:pt>
                <c:pt idx="246">
                  <c:v>42947</c:v>
                </c:pt>
                <c:pt idx="247">
                  <c:v>42978</c:v>
                </c:pt>
                <c:pt idx="248">
                  <c:v>43008</c:v>
                </c:pt>
                <c:pt idx="249">
                  <c:v>43039</c:v>
                </c:pt>
                <c:pt idx="250">
                  <c:v>43069</c:v>
                </c:pt>
                <c:pt idx="251">
                  <c:v>43100</c:v>
                </c:pt>
                <c:pt idx="252">
                  <c:v>43131</c:v>
                </c:pt>
                <c:pt idx="253">
                  <c:v>43159</c:v>
                </c:pt>
                <c:pt idx="254">
                  <c:v>43190</c:v>
                </c:pt>
                <c:pt idx="255">
                  <c:v>43220</c:v>
                </c:pt>
                <c:pt idx="256">
                  <c:v>43251</c:v>
                </c:pt>
                <c:pt idx="257">
                  <c:v>43281</c:v>
                </c:pt>
                <c:pt idx="258">
                  <c:v>43312</c:v>
                </c:pt>
                <c:pt idx="259">
                  <c:v>43343</c:v>
                </c:pt>
                <c:pt idx="260">
                  <c:v>43373</c:v>
                </c:pt>
                <c:pt idx="261">
                  <c:v>43404</c:v>
                </c:pt>
              </c:numCache>
            </c:numRef>
          </c:cat>
          <c:val>
            <c:numRef>
              <c:f>Arkusz1!$R$5:$R$266</c:f>
              <c:numCache>
                <c:formatCode>#,##0.0</c:formatCode>
                <c:ptCount val="262"/>
                <c:pt idx="0">
                  <c:v>100</c:v>
                </c:pt>
                <c:pt idx="1">
                  <c:v>101.72029216859868</c:v>
                </c:pt>
                <c:pt idx="2">
                  <c:v>103.83790192100491</c:v>
                </c:pt>
                <c:pt idx="3">
                  <c:v>106.28176901095812</c:v>
                </c:pt>
                <c:pt idx="4">
                  <c:v>108.90422361636161</c:v>
                </c:pt>
                <c:pt idx="5">
                  <c:v>111.03963446494055</c:v>
                </c:pt>
                <c:pt idx="6">
                  <c:v>115.35131940715863</c:v>
                </c:pt>
                <c:pt idx="7">
                  <c:v>116.81136963940169</c:v>
                </c:pt>
                <c:pt idx="8">
                  <c:v>118.70534861681116</c:v>
                </c:pt>
                <c:pt idx="9">
                  <c:v>122.40869731289889</c:v>
                </c:pt>
                <c:pt idx="10">
                  <c:v>124.74734334855195</c:v>
                </c:pt>
                <c:pt idx="11">
                  <c:v>129.2763890440379</c:v>
                </c:pt>
                <c:pt idx="12">
                  <c:v>128.2418354587746</c:v>
                </c:pt>
                <c:pt idx="13">
                  <c:v>130.11750885550484</c:v>
                </c:pt>
                <c:pt idx="14">
                  <c:v>131.81769371304151</c:v>
                </c:pt>
                <c:pt idx="15">
                  <c:v>133.89083675962496</c:v>
                </c:pt>
                <c:pt idx="16">
                  <c:v>137.59944650842743</c:v>
                </c:pt>
                <c:pt idx="17">
                  <c:v>140.73135839660409</c:v>
                </c:pt>
                <c:pt idx="18">
                  <c:v>143.75516646186998</c:v>
                </c:pt>
                <c:pt idx="19">
                  <c:v>147.68531697842681</c:v>
                </c:pt>
                <c:pt idx="20">
                  <c:v>148.78444458057521</c:v>
                </c:pt>
                <c:pt idx="21">
                  <c:v>149.48113768463313</c:v>
                </c:pt>
                <c:pt idx="22">
                  <c:v>151.7500207198994</c:v>
                </c:pt>
                <c:pt idx="23">
                  <c:v>161.20305141057472</c:v>
                </c:pt>
                <c:pt idx="24">
                  <c:v>163.06063543427098</c:v>
                </c:pt>
                <c:pt idx="25">
                  <c:v>168.13517302016754</c:v>
                </c:pt>
                <c:pt idx="26">
                  <c:v>170.55929314513659</c:v>
                </c:pt>
                <c:pt idx="27">
                  <c:v>170.57075215036471</c:v>
                </c:pt>
                <c:pt idx="28">
                  <c:v>172.90356057957999</c:v>
                </c:pt>
                <c:pt idx="29">
                  <c:v>174.67920190550998</c:v>
                </c:pt>
                <c:pt idx="30">
                  <c:v>175.91461239374198</c:v>
                </c:pt>
                <c:pt idx="31">
                  <c:v>178.26558226520658</c:v>
                </c:pt>
                <c:pt idx="32">
                  <c:v>181.63056599558138</c:v>
                </c:pt>
                <c:pt idx="33">
                  <c:v>185.08794245993923</c:v>
                </c:pt>
                <c:pt idx="34">
                  <c:v>188.35483998832549</c:v>
                </c:pt>
                <c:pt idx="35">
                  <c:v>193.65034178825394</c:v>
                </c:pt>
                <c:pt idx="36">
                  <c:v>187.99442184273849</c:v>
                </c:pt>
                <c:pt idx="37">
                  <c:v>190.57399526505154</c:v>
                </c:pt>
                <c:pt idx="38">
                  <c:v>194.29723506455545</c:v>
                </c:pt>
                <c:pt idx="39">
                  <c:v>196.72712072674545</c:v>
                </c:pt>
                <c:pt idx="40">
                  <c:v>199.40888829631979</c:v>
                </c:pt>
                <c:pt idx="41">
                  <c:v>210.2211443870701</c:v>
                </c:pt>
                <c:pt idx="42">
                  <c:v>204.86229374691464</c:v>
                </c:pt>
                <c:pt idx="43">
                  <c:v>205.3359326296976</c:v>
                </c:pt>
                <c:pt idx="44">
                  <c:v>208.17344177347923</c:v>
                </c:pt>
                <c:pt idx="45">
                  <c:v>212.9271272129763</c:v>
                </c:pt>
                <c:pt idx="46">
                  <c:v>215.30678063211909</c:v>
                </c:pt>
                <c:pt idx="47">
                  <c:v>216.51329136502696</c:v>
                </c:pt>
                <c:pt idx="48">
                  <c:v>215.47001740471549</c:v>
                </c:pt>
                <c:pt idx="49">
                  <c:v>218.80134481155704</c:v>
                </c:pt>
                <c:pt idx="50">
                  <c:v>222.74129674139039</c:v>
                </c:pt>
                <c:pt idx="51">
                  <c:v>223.64446814720858</c:v>
                </c:pt>
                <c:pt idx="52">
                  <c:v>225.38681349568174</c:v>
                </c:pt>
                <c:pt idx="53">
                  <c:v>226.81976570298056</c:v>
                </c:pt>
                <c:pt idx="54">
                  <c:v>231.19897949991173</c:v>
                </c:pt>
                <c:pt idx="55">
                  <c:v>233.96268976725239</c:v>
                </c:pt>
                <c:pt idx="56">
                  <c:v>235.57084223688432</c:v>
                </c:pt>
                <c:pt idx="57">
                  <c:v>238.49108683980094</c:v>
                </c:pt>
                <c:pt idx="58">
                  <c:v>232.32210615074774</c:v>
                </c:pt>
                <c:pt idx="59">
                  <c:v>237.44579494146132</c:v>
                </c:pt>
                <c:pt idx="60">
                  <c:v>233.11090371192492</c:v>
                </c:pt>
                <c:pt idx="61">
                  <c:v>235.07788880440776</c:v>
                </c:pt>
                <c:pt idx="62">
                  <c:v>231.31292092926049</c:v>
                </c:pt>
                <c:pt idx="63">
                  <c:v>230.4121998767616</c:v>
                </c:pt>
                <c:pt idx="64">
                  <c:v>233.85703629766101</c:v>
                </c:pt>
                <c:pt idx="65">
                  <c:v>233.92708757490701</c:v>
                </c:pt>
                <c:pt idx="66">
                  <c:v>235.78676160584553</c:v>
                </c:pt>
                <c:pt idx="67">
                  <c:v>234.95825390705241</c:v>
                </c:pt>
                <c:pt idx="68">
                  <c:v>233.51672546313478</c:v>
                </c:pt>
                <c:pt idx="69">
                  <c:v>233.95144696967077</c:v>
                </c:pt>
                <c:pt idx="70">
                  <c:v>231.74764243579531</c:v>
                </c:pt>
                <c:pt idx="71">
                  <c:v>233.75390525060232</c:v>
                </c:pt>
                <c:pt idx="72">
                  <c:v>230.44744172303081</c:v>
                </c:pt>
                <c:pt idx="73">
                  <c:v>232.82464478885518</c:v>
                </c:pt>
                <c:pt idx="74">
                  <c:v>232.52260270764043</c:v>
                </c:pt>
                <c:pt idx="75">
                  <c:v>232.0520628011142</c:v>
                </c:pt>
                <c:pt idx="76">
                  <c:v>234.2715784239177</c:v>
                </c:pt>
                <c:pt idx="77">
                  <c:v>236.19467336429835</c:v>
                </c:pt>
                <c:pt idx="78">
                  <c:v>236.35675702945105</c:v>
                </c:pt>
                <c:pt idx="79">
                  <c:v>237.62236451888401</c:v>
                </c:pt>
                <c:pt idx="80">
                  <c:v>239.1619791647899</c:v>
                </c:pt>
                <c:pt idx="81">
                  <c:v>243.12787601212204</c:v>
                </c:pt>
                <c:pt idx="82">
                  <c:v>244.52926190313175</c:v>
                </c:pt>
                <c:pt idx="83">
                  <c:v>247.0966556280645</c:v>
                </c:pt>
                <c:pt idx="84">
                  <c:v>242.82713117678227</c:v>
                </c:pt>
                <c:pt idx="85">
                  <c:v>245.23078364461171</c:v>
                </c:pt>
                <c:pt idx="86">
                  <c:v>246.54626303101492</c:v>
                </c:pt>
                <c:pt idx="87">
                  <c:v>252.80533023916158</c:v>
                </c:pt>
                <c:pt idx="88">
                  <c:v>249.80970123706757</c:v>
                </c:pt>
                <c:pt idx="89">
                  <c:v>252.45449729920617</c:v>
                </c:pt>
                <c:pt idx="90">
                  <c:v>251.66036661609809</c:v>
                </c:pt>
                <c:pt idx="91">
                  <c:v>254.51041580333754</c:v>
                </c:pt>
                <c:pt idx="92">
                  <c:v>254.17248325291609</c:v>
                </c:pt>
                <c:pt idx="93">
                  <c:v>268.3159946812919</c:v>
                </c:pt>
                <c:pt idx="94">
                  <c:v>258.89517892984423</c:v>
                </c:pt>
                <c:pt idx="95">
                  <c:v>265.72935847587854</c:v>
                </c:pt>
                <c:pt idx="96">
                  <c:v>264.07385653181331</c:v>
                </c:pt>
                <c:pt idx="97">
                  <c:v>267.87666074497929</c:v>
                </c:pt>
                <c:pt idx="98">
                  <c:v>274.08520743321884</c:v>
                </c:pt>
                <c:pt idx="99">
                  <c:v>277.91611864034087</c:v>
                </c:pt>
                <c:pt idx="100">
                  <c:v>282.59996901023743</c:v>
                </c:pt>
                <c:pt idx="101">
                  <c:v>281.18517824518506</c:v>
                </c:pt>
                <c:pt idx="102">
                  <c:v>281.89902382247914</c:v>
                </c:pt>
                <c:pt idx="103">
                  <c:v>286.41877258919345</c:v>
                </c:pt>
                <c:pt idx="104">
                  <c:v>289.41641952931593</c:v>
                </c:pt>
                <c:pt idx="105">
                  <c:v>293.32639066559523</c:v>
                </c:pt>
                <c:pt idx="106">
                  <c:v>294.60605165200661</c:v>
                </c:pt>
                <c:pt idx="107">
                  <c:v>299.20507655552393</c:v>
                </c:pt>
                <c:pt idx="108">
                  <c:v>295.57040982159265</c:v>
                </c:pt>
                <c:pt idx="109">
                  <c:v>300.57331060750693</c:v>
                </c:pt>
                <c:pt idx="110">
                  <c:v>303.5198604739993</c:v>
                </c:pt>
                <c:pt idx="111">
                  <c:v>306.49149042740629</c:v>
                </c:pt>
                <c:pt idx="112">
                  <c:v>312.49319846780617</c:v>
                </c:pt>
                <c:pt idx="113">
                  <c:v>317.46864088270377</c:v>
                </c:pt>
                <c:pt idx="114">
                  <c:v>319.12111591972899</c:v>
                </c:pt>
                <c:pt idx="115">
                  <c:v>323.59942488766211</c:v>
                </c:pt>
                <c:pt idx="116">
                  <c:v>327.34255579058134</c:v>
                </c:pt>
                <c:pt idx="117">
                  <c:v>330.81694058974352</c:v>
                </c:pt>
                <c:pt idx="118">
                  <c:v>335.883622631175</c:v>
                </c:pt>
                <c:pt idx="119">
                  <c:v>346.80463116777372</c:v>
                </c:pt>
                <c:pt idx="120">
                  <c:v>351.74158862171231</c:v>
                </c:pt>
                <c:pt idx="121">
                  <c:v>357.01395620353765</c:v>
                </c:pt>
                <c:pt idx="122">
                  <c:v>358.39638789093044</c:v>
                </c:pt>
                <c:pt idx="123">
                  <c:v>361.84749433356006</c:v>
                </c:pt>
                <c:pt idx="124">
                  <c:v>363.80575905099164</c:v>
                </c:pt>
                <c:pt idx="125">
                  <c:v>365.25182785547224</c:v>
                </c:pt>
                <c:pt idx="126">
                  <c:v>368.66351243734465</c:v>
                </c:pt>
                <c:pt idx="127">
                  <c:v>376.02228380136415</c:v>
                </c:pt>
                <c:pt idx="128">
                  <c:v>377.25567635156807</c:v>
                </c:pt>
                <c:pt idx="129">
                  <c:v>380.43464943731959</c:v>
                </c:pt>
                <c:pt idx="130">
                  <c:v>386.35506340289214</c:v>
                </c:pt>
                <c:pt idx="131">
                  <c:v>395.9081261643683</c:v>
                </c:pt>
                <c:pt idx="132">
                  <c:v>400.71038625495919</c:v>
                </c:pt>
                <c:pt idx="133">
                  <c:v>407.61050913297134</c:v>
                </c:pt>
                <c:pt idx="134">
                  <c:v>410.92172922875125</c:v>
                </c:pt>
                <c:pt idx="135">
                  <c:v>419.43036492246989</c:v>
                </c:pt>
                <c:pt idx="136">
                  <c:v>424.71001149503923</c:v>
                </c:pt>
                <c:pt idx="137">
                  <c:v>429.21412124203965</c:v>
                </c:pt>
                <c:pt idx="138">
                  <c:v>436.42313277671735</c:v>
                </c:pt>
                <c:pt idx="139">
                  <c:v>443.07504927732595</c:v>
                </c:pt>
                <c:pt idx="140">
                  <c:v>446.61516120081728</c:v>
                </c:pt>
                <c:pt idx="141">
                  <c:v>452.21335370489697</c:v>
                </c:pt>
                <c:pt idx="142">
                  <c:v>461.23829325684369</c:v>
                </c:pt>
                <c:pt idx="143">
                  <c:v>475.82971485814869</c:v>
                </c:pt>
                <c:pt idx="144">
                  <c:v>477.83907664921389</c:v>
                </c:pt>
                <c:pt idx="145">
                  <c:v>485.85800202514497</c:v>
                </c:pt>
                <c:pt idx="146">
                  <c:v>489.25001171124723</c:v>
                </c:pt>
                <c:pt idx="147">
                  <c:v>486.61285498592872</c:v>
                </c:pt>
                <c:pt idx="148">
                  <c:v>490.39151601197619</c:v>
                </c:pt>
                <c:pt idx="149">
                  <c:v>495.44313558741698</c:v>
                </c:pt>
                <c:pt idx="150">
                  <c:v>491.80378435449404</c:v>
                </c:pt>
                <c:pt idx="151">
                  <c:v>489.27055143759924</c:v>
                </c:pt>
                <c:pt idx="152">
                  <c:v>494.0444162573736</c:v>
                </c:pt>
                <c:pt idx="153">
                  <c:v>503.7210777230452</c:v>
                </c:pt>
                <c:pt idx="154">
                  <c:v>500.80710314185745</c:v>
                </c:pt>
                <c:pt idx="155">
                  <c:v>515.12033757220672</c:v>
                </c:pt>
                <c:pt idx="156">
                  <c:v>508.33732716901312</c:v>
                </c:pt>
                <c:pt idx="157">
                  <c:v>512.42228235997788</c:v>
                </c:pt>
                <c:pt idx="158">
                  <c:v>513.68161982768254</c:v>
                </c:pt>
                <c:pt idx="159">
                  <c:v>513.90171921113051</c:v>
                </c:pt>
                <c:pt idx="160">
                  <c:v>526.21171773371145</c:v>
                </c:pt>
                <c:pt idx="161">
                  <c:v>530.70011639178267</c:v>
                </c:pt>
                <c:pt idx="162">
                  <c:v>529.25902036315802</c:v>
                </c:pt>
                <c:pt idx="163">
                  <c:v>532.62277891687484</c:v>
                </c:pt>
                <c:pt idx="164">
                  <c:v>536.5493980418795</c:v>
                </c:pt>
                <c:pt idx="165">
                  <c:v>539.21257175391258</c:v>
                </c:pt>
                <c:pt idx="166">
                  <c:v>543.86146855439949</c:v>
                </c:pt>
                <c:pt idx="167">
                  <c:v>558.28986959075553</c:v>
                </c:pt>
                <c:pt idx="168">
                  <c:v>548.55396723012802</c:v>
                </c:pt>
                <c:pt idx="169">
                  <c:v>554.13399829195941</c:v>
                </c:pt>
                <c:pt idx="170">
                  <c:v>571.27076043832824</c:v>
                </c:pt>
                <c:pt idx="171">
                  <c:v>561.52894840204533</c:v>
                </c:pt>
                <c:pt idx="172">
                  <c:v>564.63959987171677</c:v>
                </c:pt>
                <c:pt idx="173">
                  <c:v>567.99564701939755</c:v>
                </c:pt>
                <c:pt idx="174">
                  <c:v>567.57973557805474</c:v>
                </c:pt>
                <c:pt idx="175">
                  <c:v>576.71926518227849</c:v>
                </c:pt>
                <c:pt idx="176">
                  <c:v>586.83453989211239</c:v>
                </c:pt>
                <c:pt idx="177">
                  <c:v>589.22702163157498</c:v>
                </c:pt>
                <c:pt idx="178">
                  <c:v>603.07086926284262</c:v>
                </c:pt>
                <c:pt idx="179">
                  <c:v>622.49460381750634</c:v>
                </c:pt>
                <c:pt idx="180">
                  <c:v>616.33801903347796</c:v>
                </c:pt>
                <c:pt idx="181">
                  <c:v>619.9494074108776</c:v>
                </c:pt>
                <c:pt idx="182">
                  <c:v>619.79164789864183</c:v>
                </c:pt>
                <c:pt idx="183">
                  <c:v>616.13932420696835</c:v>
                </c:pt>
                <c:pt idx="184">
                  <c:v>624.91360702819054</c:v>
                </c:pt>
                <c:pt idx="185">
                  <c:v>626.12141500697271</c:v>
                </c:pt>
                <c:pt idx="186">
                  <c:v>626.32414570953949</c:v>
                </c:pt>
                <c:pt idx="187">
                  <c:v>629.13210647505798</c:v>
                </c:pt>
                <c:pt idx="188">
                  <c:v>630.29083531824267</c:v>
                </c:pt>
                <c:pt idx="189">
                  <c:v>633.49719470579282</c:v>
                </c:pt>
                <c:pt idx="190">
                  <c:v>635.70431442357255</c:v>
                </c:pt>
                <c:pt idx="191">
                  <c:v>648.86559451697406</c:v>
                </c:pt>
                <c:pt idx="192">
                  <c:v>645.53606884051248</c:v>
                </c:pt>
                <c:pt idx="193">
                  <c:v>651.80479332350785</c:v>
                </c:pt>
                <c:pt idx="194">
                  <c:v>660.03826875331049</c:v>
                </c:pt>
                <c:pt idx="195">
                  <c:v>659.23988598650305</c:v>
                </c:pt>
                <c:pt idx="196">
                  <c:v>663.11757011433781</c:v>
                </c:pt>
                <c:pt idx="197">
                  <c:v>668.3299040398399</c:v>
                </c:pt>
                <c:pt idx="198">
                  <c:v>664.23421053579841</c:v>
                </c:pt>
                <c:pt idx="199">
                  <c:v>669.06090209036756</c:v>
                </c:pt>
                <c:pt idx="200">
                  <c:v>670.9945191361785</c:v>
                </c:pt>
                <c:pt idx="201">
                  <c:v>673.91577270811104</c:v>
                </c:pt>
                <c:pt idx="202">
                  <c:v>673.64046830576046</c:v>
                </c:pt>
                <c:pt idx="203">
                  <c:v>692.11303335723926</c:v>
                </c:pt>
                <c:pt idx="204">
                  <c:v>682.81495147940086</c:v>
                </c:pt>
                <c:pt idx="205">
                  <c:v>687.74506235788851</c:v>
                </c:pt>
                <c:pt idx="206">
                  <c:v>695.19673094039945</c:v>
                </c:pt>
                <c:pt idx="207">
                  <c:v>698.89373754554128</c:v>
                </c:pt>
                <c:pt idx="208">
                  <c:v>702.67549754784909</c:v>
                </c:pt>
                <c:pt idx="209">
                  <c:v>706.34281163629544</c:v>
                </c:pt>
                <c:pt idx="210">
                  <c:v>710.43612685623248</c:v>
                </c:pt>
                <c:pt idx="211">
                  <c:v>722.9467660741376</c:v>
                </c:pt>
                <c:pt idx="212">
                  <c:v>723.10957043144253</c:v>
                </c:pt>
                <c:pt idx="213">
                  <c:v>729.29044254101962</c:v>
                </c:pt>
                <c:pt idx="214">
                  <c:v>733.41871133036352</c:v>
                </c:pt>
                <c:pt idx="215">
                  <c:v>752.80107815546046</c:v>
                </c:pt>
                <c:pt idx="216">
                  <c:v>744.06016338090717</c:v>
                </c:pt>
                <c:pt idx="217">
                  <c:v>748.6266129991244</c:v>
                </c:pt>
                <c:pt idx="218">
                  <c:v>757.33855594913359</c:v>
                </c:pt>
                <c:pt idx="219">
                  <c:v>752.00017296612009</c:v>
                </c:pt>
                <c:pt idx="220">
                  <c:v>758.70217757134219</c:v>
                </c:pt>
                <c:pt idx="221">
                  <c:v>768.18381974047873</c:v>
                </c:pt>
                <c:pt idx="222">
                  <c:v>774.0770636118931</c:v>
                </c:pt>
                <c:pt idx="223">
                  <c:v>780.66000987348241</c:v>
                </c:pt>
                <c:pt idx="224">
                  <c:v>788.66099001481018</c:v>
                </c:pt>
                <c:pt idx="225">
                  <c:v>798.02105141778179</c:v>
                </c:pt>
                <c:pt idx="226">
                  <c:v>805.9454940524879</c:v>
                </c:pt>
                <c:pt idx="227">
                  <c:v>825.37903002043163</c:v>
                </c:pt>
                <c:pt idx="228">
                  <c:v>822.27464857249163</c:v>
                </c:pt>
                <c:pt idx="229">
                  <c:v>829.07949594790853</c:v>
                </c:pt>
                <c:pt idx="230">
                  <c:v>832.20924575962852</c:v>
                </c:pt>
                <c:pt idx="231">
                  <c:v>843.06113991877794</c:v>
                </c:pt>
                <c:pt idx="232">
                  <c:v>850.87812735351031</c:v>
                </c:pt>
                <c:pt idx="233">
                  <c:v>859.08918925736612</c:v>
                </c:pt>
                <c:pt idx="234">
                  <c:v>861.03974256876552</c:v>
                </c:pt>
                <c:pt idx="235">
                  <c:v>861.43050185397817</c:v>
                </c:pt>
                <c:pt idx="236">
                  <c:v>865.28440314077852</c:v>
                </c:pt>
                <c:pt idx="237">
                  <c:v>871.2866877349004</c:v>
                </c:pt>
                <c:pt idx="238">
                  <c:v>887.2967918388847</c:v>
                </c:pt>
                <c:pt idx="239">
                  <c:v>905.34205851299316</c:v>
                </c:pt>
                <c:pt idx="240">
                  <c:v>892.8829487840095</c:v>
                </c:pt>
                <c:pt idx="241">
                  <c:v>897.07507089809053</c:v>
                </c:pt>
                <c:pt idx="242">
                  <c:v>895.99251921545249</c:v>
                </c:pt>
                <c:pt idx="243">
                  <c:v>898.18075679882963</c:v>
                </c:pt>
                <c:pt idx="244">
                  <c:v>901.35547780087938</c:v>
                </c:pt>
                <c:pt idx="245">
                  <c:v>900.15545329734675</c:v>
                </c:pt>
                <c:pt idx="246">
                  <c:v>902.48516275030545</c:v>
                </c:pt>
                <c:pt idx="247">
                  <c:v>907.53995337121785</c:v>
                </c:pt>
                <c:pt idx="248">
                  <c:v>912.64778693457254</c:v>
                </c:pt>
                <c:pt idx="249">
                  <c:v>920.62584906544259</c:v>
                </c:pt>
                <c:pt idx="250">
                  <c:v>926.06073272771164</c:v>
                </c:pt>
                <c:pt idx="251">
                  <c:v>946.15874686048483</c:v>
                </c:pt>
                <c:pt idx="252">
                  <c:v>934.20318473862562</c:v>
                </c:pt>
                <c:pt idx="253">
                  <c:v>939.65572535863453</c:v>
                </c:pt>
                <c:pt idx="254">
                  <c:v>944.61242977755842</c:v>
                </c:pt>
                <c:pt idx="255">
                  <c:v>946.33747851436522</c:v>
                </c:pt>
                <c:pt idx="256">
                  <c:v>959.56772884678446</c:v>
                </c:pt>
                <c:pt idx="257">
                  <c:v>965.08289761486958</c:v>
                </c:pt>
                <c:pt idx="258">
                  <c:v>968.00789878599119</c:v>
                </c:pt>
                <c:pt idx="259">
                  <c:v>975.00999960361935</c:v>
                </c:pt>
                <c:pt idx="260">
                  <c:v>979.64678877594042</c:v>
                </c:pt>
                <c:pt idx="261">
                  <c:v>994.90441820324259</c:v>
                </c:pt>
              </c:numCache>
            </c:numRef>
          </c:val>
        </c:ser>
        <c:ser>
          <c:idx val="3"/>
          <c:order val="3"/>
          <c:tx>
            <c:strRef>
              <c:f>Arkusz1!$S$4</c:f>
              <c:strCache>
                <c:ptCount val="1"/>
                <c:pt idx="0">
                  <c:v>M3</c:v>
                </c:pt>
              </c:strCache>
            </c:strRef>
          </c:tx>
          <c:spPr>
            <a:ln w="38100">
              <a:solidFill>
                <a:srgbClr val="FFC000"/>
              </a:solidFill>
            </a:ln>
          </c:spPr>
          <c:marker>
            <c:symbol val="none"/>
          </c:marker>
          <c:cat>
            <c:numRef>
              <c:f>Arkusz1!$O$5:$O$266</c:f>
              <c:numCache>
                <c:formatCode>[$-415]mmm\ yy;@</c:formatCode>
                <c:ptCount val="262"/>
                <c:pt idx="0">
                  <c:v>35461</c:v>
                </c:pt>
                <c:pt idx="1">
                  <c:v>35489</c:v>
                </c:pt>
                <c:pt idx="2">
                  <c:v>35520</c:v>
                </c:pt>
                <c:pt idx="3">
                  <c:v>35550</c:v>
                </c:pt>
                <c:pt idx="4">
                  <c:v>35581</c:v>
                </c:pt>
                <c:pt idx="5">
                  <c:v>35611</c:v>
                </c:pt>
                <c:pt idx="6">
                  <c:v>35642</c:v>
                </c:pt>
                <c:pt idx="7">
                  <c:v>35673</c:v>
                </c:pt>
                <c:pt idx="8">
                  <c:v>35703</c:v>
                </c:pt>
                <c:pt idx="9">
                  <c:v>35734</c:v>
                </c:pt>
                <c:pt idx="10">
                  <c:v>35764</c:v>
                </c:pt>
                <c:pt idx="11">
                  <c:v>35795</c:v>
                </c:pt>
                <c:pt idx="12">
                  <c:v>35826</c:v>
                </c:pt>
                <c:pt idx="13">
                  <c:v>35854</c:v>
                </c:pt>
                <c:pt idx="14">
                  <c:v>35885</c:v>
                </c:pt>
                <c:pt idx="15">
                  <c:v>35915</c:v>
                </c:pt>
                <c:pt idx="16">
                  <c:v>35946</c:v>
                </c:pt>
                <c:pt idx="17">
                  <c:v>35976</c:v>
                </c:pt>
                <c:pt idx="18">
                  <c:v>36007</c:v>
                </c:pt>
                <c:pt idx="19">
                  <c:v>36038</c:v>
                </c:pt>
                <c:pt idx="20">
                  <c:v>36068</c:v>
                </c:pt>
                <c:pt idx="21">
                  <c:v>36099</c:v>
                </c:pt>
                <c:pt idx="22">
                  <c:v>36129</c:v>
                </c:pt>
                <c:pt idx="23">
                  <c:v>36160</c:v>
                </c:pt>
                <c:pt idx="24">
                  <c:v>36191</c:v>
                </c:pt>
                <c:pt idx="25">
                  <c:v>36219</c:v>
                </c:pt>
                <c:pt idx="26">
                  <c:v>36250</c:v>
                </c:pt>
                <c:pt idx="27">
                  <c:v>36280</c:v>
                </c:pt>
                <c:pt idx="28">
                  <c:v>36311</c:v>
                </c:pt>
                <c:pt idx="29">
                  <c:v>36341</c:v>
                </c:pt>
                <c:pt idx="30">
                  <c:v>36372</c:v>
                </c:pt>
                <c:pt idx="31">
                  <c:v>36403</c:v>
                </c:pt>
                <c:pt idx="32">
                  <c:v>36433</c:v>
                </c:pt>
                <c:pt idx="33">
                  <c:v>36464</c:v>
                </c:pt>
                <c:pt idx="34">
                  <c:v>36494</c:v>
                </c:pt>
                <c:pt idx="35">
                  <c:v>36525</c:v>
                </c:pt>
                <c:pt idx="36">
                  <c:v>36556</c:v>
                </c:pt>
                <c:pt idx="37">
                  <c:v>36585</c:v>
                </c:pt>
                <c:pt idx="38">
                  <c:v>36616</c:v>
                </c:pt>
                <c:pt idx="39">
                  <c:v>36646</c:v>
                </c:pt>
                <c:pt idx="40">
                  <c:v>36677</c:v>
                </c:pt>
                <c:pt idx="41">
                  <c:v>36707</c:v>
                </c:pt>
                <c:pt idx="42">
                  <c:v>36738</c:v>
                </c:pt>
                <c:pt idx="43">
                  <c:v>36769</c:v>
                </c:pt>
                <c:pt idx="44">
                  <c:v>36799</c:v>
                </c:pt>
                <c:pt idx="45">
                  <c:v>36830</c:v>
                </c:pt>
                <c:pt idx="46">
                  <c:v>36860</c:v>
                </c:pt>
                <c:pt idx="47">
                  <c:v>36891</c:v>
                </c:pt>
                <c:pt idx="48">
                  <c:v>36922</c:v>
                </c:pt>
                <c:pt idx="49">
                  <c:v>36950</c:v>
                </c:pt>
                <c:pt idx="50">
                  <c:v>36981</c:v>
                </c:pt>
                <c:pt idx="51">
                  <c:v>37011</c:v>
                </c:pt>
                <c:pt idx="52">
                  <c:v>37042</c:v>
                </c:pt>
                <c:pt idx="53">
                  <c:v>37072</c:v>
                </c:pt>
                <c:pt idx="54">
                  <c:v>37103</c:v>
                </c:pt>
                <c:pt idx="55">
                  <c:v>37134</c:v>
                </c:pt>
                <c:pt idx="56">
                  <c:v>37164</c:v>
                </c:pt>
                <c:pt idx="57">
                  <c:v>37195</c:v>
                </c:pt>
                <c:pt idx="58">
                  <c:v>37225</c:v>
                </c:pt>
                <c:pt idx="59">
                  <c:v>37256</c:v>
                </c:pt>
                <c:pt idx="60">
                  <c:v>37287</c:v>
                </c:pt>
                <c:pt idx="61">
                  <c:v>37315</c:v>
                </c:pt>
                <c:pt idx="62">
                  <c:v>37346</c:v>
                </c:pt>
                <c:pt idx="63">
                  <c:v>37376</c:v>
                </c:pt>
                <c:pt idx="64">
                  <c:v>37407</c:v>
                </c:pt>
                <c:pt idx="65">
                  <c:v>37437</c:v>
                </c:pt>
                <c:pt idx="66">
                  <c:v>37468</c:v>
                </c:pt>
                <c:pt idx="67">
                  <c:v>37499</c:v>
                </c:pt>
                <c:pt idx="68">
                  <c:v>37529</c:v>
                </c:pt>
                <c:pt idx="69">
                  <c:v>37560</c:v>
                </c:pt>
                <c:pt idx="70">
                  <c:v>37590</c:v>
                </c:pt>
                <c:pt idx="71">
                  <c:v>37621</c:v>
                </c:pt>
                <c:pt idx="72">
                  <c:v>37652</c:v>
                </c:pt>
                <c:pt idx="73">
                  <c:v>37680</c:v>
                </c:pt>
                <c:pt idx="74">
                  <c:v>37711</c:v>
                </c:pt>
                <c:pt idx="75">
                  <c:v>37741</c:v>
                </c:pt>
                <c:pt idx="76">
                  <c:v>37772</c:v>
                </c:pt>
                <c:pt idx="77">
                  <c:v>37802</c:v>
                </c:pt>
                <c:pt idx="78">
                  <c:v>37833</c:v>
                </c:pt>
                <c:pt idx="79">
                  <c:v>37864</c:v>
                </c:pt>
                <c:pt idx="80">
                  <c:v>37894</c:v>
                </c:pt>
                <c:pt idx="81">
                  <c:v>37925</c:v>
                </c:pt>
                <c:pt idx="82">
                  <c:v>37955</c:v>
                </c:pt>
                <c:pt idx="83">
                  <c:v>37986</c:v>
                </c:pt>
                <c:pt idx="84">
                  <c:v>38017</c:v>
                </c:pt>
                <c:pt idx="85">
                  <c:v>38046</c:v>
                </c:pt>
                <c:pt idx="86">
                  <c:v>38077</c:v>
                </c:pt>
                <c:pt idx="87">
                  <c:v>38107</c:v>
                </c:pt>
                <c:pt idx="88">
                  <c:v>38138</c:v>
                </c:pt>
                <c:pt idx="89">
                  <c:v>38168</c:v>
                </c:pt>
                <c:pt idx="90">
                  <c:v>38199</c:v>
                </c:pt>
                <c:pt idx="91">
                  <c:v>38230</c:v>
                </c:pt>
                <c:pt idx="92">
                  <c:v>38260</c:v>
                </c:pt>
                <c:pt idx="93">
                  <c:v>38291</c:v>
                </c:pt>
                <c:pt idx="94">
                  <c:v>38321</c:v>
                </c:pt>
                <c:pt idx="95">
                  <c:v>38352</c:v>
                </c:pt>
                <c:pt idx="96">
                  <c:v>38383</c:v>
                </c:pt>
                <c:pt idx="97">
                  <c:v>38411</c:v>
                </c:pt>
                <c:pt idx="98">
                  <c:v>38442</c:v>
                </c:pt>
                <c:pt idx="99">
                  <c:v>38472</c:v>
                </c:pt>
                <c:pt idx="100">
                  <c:v>38503</c:v>
                </c:pt>
                <c:pt idx="101">
                  <c:v>38533</c:v>
                </c:pt>
                <c:pt idx="102">
                  <c:v>38564</c:v>
                </c:pt>
                <c:pt idx="103">
                  <c:v>38595</c:v>
                </c:pt>
                <c:pt idx="104">
                  <c:v>38625</c:v>
                </c:pt>
                <c:pt idx="105">
                  <c:v>38656</c:v>
                </c:pt>
                <c:pt idx="106">
                  <c:v>38686</c:v>
                </c:pt>
                <c:pt idx="107">
                  <c:v>38717</c:v>
                </c:pt>
                <c:pt idx="108">
                  <c:v>38748</c:v>
                </c:pt>
                <c:pt idx="109">
                  <c:v>38776</c:v>
                </c:pt>
                <c:pt idx="110">
                  <c:v>38807</c:v>
                </c:pt>
                <c:pt idx="111">
                  <c:v>38837</c:v>
                </c:pt>
                <c:pt idx="112">
                  <c:v>38868</c:v>
                </c:pt>
                <c:pt idx="113">
                  <c:v>38898</c:v>
                </c:pt>
                <c:pt idx="114">
                  <c:v>38929</c:v>
                </c:pt>
                <c:pt idx="115">
                  <c:v>38960</c:v>
                </c:pt>
                <c:pt idx="116">
                  <c:v>38990</c:v>
                </c:pt>
                <c:pt idx="117">
                  <c:v>39021</c:v>
                </c:pt>
                <c:pt idx="118">
                  <c:v>39051</c:v>
                </c:pt>
                <c:pt idx="119">
                  <c:v>39082</c:v>
                </c:pt>
                <c:pt idx="120">
                  <c:v>39113</c:v>
                </c:pt>
                <c:pt idx="121">
                  <c:v>39141</c:v>
                </c:pt>
                <c:pt idx="122">
                  <c:v>39172</c:v>
                </c:pt>
                <c:pt idx="123">
                  <c:v>39202</c:v>
                </c:pt>
                <c:pt idx="124">
                  <c:v>39233</c:v>
                </c:pt>
                <c:pt idx="125">
                  <c:v>39263</c:v>
                </c:pt>
                <c:pt idx="126">
                  <c:v>39294</c:v>
                </c:pt>
                <c:pt idx="127">
                  <c:v>39325</c:v>
                </c:pt>
                <c:pt idx="128">
                  <c:v>39355</c:v>
                </c:pt>
                <c:pt idx="129">
                  <c:v>39386</c:v>
                </c:pt>
                <c:pt idx="130">
                  <c:v>39416</c:v>
                </c:pt>
                <c:pt idx="131">
                  <c:v>39447</c:v>
                </c:pt>
                <c:pt idx="132">
                  <c:v>39478</c:v>
                </c:pt>
                <c:pt idx="133">
                  <c:v>39507</c:v>
                </c:pt>
                <c:pt idx="134">
                  <c:v>39538</c:v>
                </c:pt>
                <c:pt idx="135">
                  <c:v>39568</c:v>
                </c:pt>
                <c:pt idx="136">
                  <c:v>39599</c:v>
                </c:pt>
                <c:pt idx="137">
                  <c:v>39629</c:v>
                </c:pt>
                <c:pt idx="138">
                  <c:v>39660</c:v>
                </c:pt>
                <c:pt idx="139">
                  <c:v>39691</c:v>
                </c:pt>
                <c:pt idx="140">
                  <c:v>39721</c:v>
                </c:pt>
                <c:pt idx="141">
                  <c:v>39752</c:v>
                </c:pt>
                <c:pt idx="142">
                  <c:v>39782</c:v>
                </c:pt>
                <c:pt idx="143">
                  <c:v>39813</c:v>
                </c:pt>
                <c:pt idx="144">
                  <c:v>39844</c:v>
                </c:pt>
                <c:pt idx="145">
                  <c:v>39872</c:v>
                </c:pt>
                <c:pt idx="146">
                  <c:v>39903</c:v>
                </c:pt>
                <c:pt idx="147">
                  <c:v>39933</c:v>
                </c:pt>
                <c:pt idx="148">
                  <c:v>39964</c:v>
                </c:pt>
                <c:pt idx="149">
                  <c:v>39994</c:v>
                </c:pt>
                <c:pt idx="150">
                  <c:v>40025</c:v>
                </c:pt>
                <c:pt idx="151">
                  <c:v>40056</c:v>
                </c:pt>
                <c:pt idx="152">
                  <c:v>40086</c:v>
                </c:pt>
                <c:pt idx="153">
                  <c:v>40117</c:v>
                </c:pt>
                <c:pt idx="154">
                  <c:v>40147</c:v>
                </c:pt>
                <c:pt idx="155">
                  <c:v>40178</c:v>
                </c:pt>
                <c:pt idx="156">
                  <c:v>40209</c:v>
                </c:pt>
                <c:pt idx="157">
                  <c:v>40237</c:v>
                </c:pt>
                <c:pt idx="158">
                  <c:v>40268</c:v>
                </c:pt>
                <c:pt idx="159">
                  <c:v>40298</c:v>
                </c:pt>
                <c:pt idx="160">
                  <c:v>40329</c:v>
                </c:pt>
                <c:pt idx="161">
                  <c:v>40359</c:v>
                </c:pt>
                <c:pt idx="162">
                  <c:v>40390</c:v>
                </c:pt>
                <c:pt idx="163">
                  <c:v>40421</c:v>
                </c:pt>
                <c:pt idx="164">
                  <c:v>40451</c:v>
                </c:pt>
                <c:pt idx="165">
                  <c:v>40482</c:v>
                </c:pt>
                <c:pt idx="166">
                  <c:v>40512</c:v>
                </c:pt>
                <c:pt idx="167">
                  <c:v>40543</c:v>
                </c:pt>
                <c:pt idx="168">
                  <c:v>40574</c:v>
                </c:pt>
                <c:pt idx="169">
                  <c:v>40602</c:v>
                </c:pt>
                <c:pt idx="170">
                  <c:v>40633</c:v>
                </c:pt>
                <c:pt idx="171">
                  <c:v>40663</c:v>
                </c:pt>
                <c:pt idx="172">
                  <c:v>40694</c:v>
                </c:pt>
                <c:pt idx="173">
                  <c:v>40724</c:v>
                </c:pt>
                <c:pt idx="174">
                  <c:v>40755</c:v>
                </c:pt>
                <c:pt idx="175">
                  <c:v>40786</c:v>
                </c:pt>
                <c:pt idx="176">
                  <c:v>40816</c:v>
                </c:pt>
                <c:pt idx="177">
                  <c:v>40847</c:v>
                </c:pt>
                <c:pt idx="178">
                  <c:v>40877</c:v>
                </c:pt>
                <c:pt idx="179">
                  <c:v>40908</c:v>
                </c:pt>
                <c:pt idx="180">
                  <c:v>40939</c:v>
                </c:pt>
                <c:pt idx="181">
                  <c:v>40968</c:v>
                </c:pt>
                <c:pt idx="182">
                  <c:v>40999</c:v>
                </c:pt>
                <c:pt idx="183">
                  <c:v>41029</c:v>
                </c:pt>
                <c:pt idx="184">
                  <c:v>41060</c:v>
                </c:pt>
                <c:pt idx="185">
                  <c:v>41090</c:v>
                </c:pt>
                <c:pt idx="186">
                  <c:v>41121</c:v>
                </c:pt>
                <c:pt idx="187">
                  <c:v>41152</c:v>
                </c:pt>
                <c:pt idx="188">
                  <c:v>41182</c:v>
                </c:pt>
                <c:pt idx="189">
                  <c:v>41213</c:v>
                </c:pt>
                <c:pt idx="190">
                  <c:v>41243</c:v>
                </c:pt>
                <c:pt idx="191">
                  <c:v>41274</c:v>
                </c:pt>
                <c:pt idx="192">
                  <c:v>41305</c:v>
                </c:pt>
                <c:pt idx="193">
                  <c:v>41333</c:v>
                </c:pt>
                <c:pt idx="194">
                  <c:v>41364</c:v>
                </c:pt>
                <c:pt idx="195">
                  <c:v>41394</c:v>
                </c:pt>
                <c:pt idx="196">
                  <c:v>41425</c:v>
                </c:pt>
                <c:pt idx="197">
                  <c:v>41455</c:v>
                </c:pt>
                <c:pt idx="198">
                  <c:v>41486</c:v>
                </c:pt>
                <c:pt idx="199">
                  <c:v>41517</c:v>
                </c:pt>
                <c:pt idx="200">
                  <c:v>41547</c:v>
                </c:pt>
                <c:pt idx="201">
                  <c:v>41578</c:v>
                </c:pt>
                <c:pt idx="202">
                  <c:v>41608</c:v>
                </c:pt>
                <c:pt idx="203">
                  <c:v>41639</c:v>
                </c:pt>
                <c:pt idx="204">
                  <c:v>41670</c:v>
                </c:pt>
                <c:pt idx="205">
                  <c:v>41698</c:v>
                </c:pt>
                <c:pt idx="206">
                  <c:v>41729</c:v>
                </c:pt>
                <c:pt idx="207">
                  <c:v>41759</c:v>
                </c:pt>
                <c:pt idx="208">
                  <c:v>41790</c:v>
                </c:pt>
                <c:pt idx="209">
                  <c:v>41820</c:v>
                </c:pt>
                <c:pt idx="210">
                  <c:v>41851</c:v>
                </c:pt>
                <c:pt idx="211">
                  <c:v>41882</c:v>
                </c:pt>
                <c:pt idx="212">
                  <c:v>41912</c:v>
                </c:pt>
                <c:pt idx="213">
                  <c:v>41943</c:v>
                </c:pt>
                <c:pt idx="214">
                  <c:v>41973</c:v>
                </c:pt>
                <c:pt idx="215">
                  <c:v>42004</c:v>
                </c:pt>
                <c:pt idx="216">
                  <c:v>42035</c:v>
                </c:pt>
                <c:pt idx="217">
                  <c:v>42063</c:v>
                </c:pt>
                <c:pt idx="218">
                  <c:v>42094</c:v>
                </c:pt>
                <c:pt idx="219">
                  <c:v>42124</c:v>
                </c:pt>
                <c:pt idx="220">
                  <c:v>42155</c:v>
                </c:pt>
                <c:pt idx="221">
                  <c:v>42185</c:v>
                </c:pt>
                <c:pt idx="222">
                  <c:v>42216</c:v>
                </c:pt>
                <c:pt idx="223">
                  <c:v>42247</c:v>
                </c:pt>
                <c:pt idx="224">
                  <c:v>42277</c:v>
                </c:pt>
                <c:pt idx="225">
                  <c:v>42308</c:v>
                </c:pt>
                <c:pt idx="226">
                  <c:v>42338</c:v>
                </c:pt>
                <c:pt idx="227">
                  <c:v>42369</c:v>
                </c:pt>
                <c:pt idx="228">
                  <c:v>42400</c:v>
                </c:pt>
                <c:pt idx="229">
                  <c:v>42429</c:v>
                </c:pt>
                <c:pt idx="230">
                  <c:v>42460</c:v>
                </c:pt>
                <c:pt idx="231">
                  <c:v>42490</c:v>
                </c:pt>
                <c:pt idx="232">
                  <c:v>42521</c:v>
                </c:pt>
                <c:pt idx="233">
                  <c:v>42551</c:v>
                </c:pt>
                <c:pt idx="234">
                  <c:v>42582</c:v>
                </c:pt>
                <c:pt idx="235">
                  <c:v>42613</c:v>
                </c:pt>
                <c:pt idx="236">
                  <c:v>42643</c:v>
                </c:pt>
                <c:pt idx="237">
                  <c:v>42674</c:v>
                </c:pt>
                <c:pt idx="238">
                  <c:v>42704</c:v>
                </c:pt>
                <c:pt idx="239">
                  <c:v>42735</c:v>
                </c:pt>
                <c:pt idx="240">
                  <c:v>42766</c:v>
                </c:pt>
                <c:pt idx="241">
                  <c:v>42794</c:v>
                </c:pt>
                <c:pt idx="242">
                  <c:v>42825</c:v>
                </c:pt>
                <c:pt idx="243">
                  <c:v>42855</c:v>
                </c:pt>
                <c:pt idx="244">
                  <c:v>42886</c:v>
                </c:pt>
                <c:pt idx="245">
                  <c:v>42916</c:v>
                </c:pt>
                <c:pt idx="246">
                  <c:v>42947</c:v>
                </c:pt>
                <c:pt idx="247">
                  <c:v>42978</c:v>
                </c:pt>
                <c:pt idx="248">
                  <c:v>43008</c:v>
                </c:pt>
                <c:pt idx="249">
                  <c:v>43039</c:v>
                </c:pt>
                <c:pt idx="250">
                  <c:v>43069</c:v>
                </c:pt>
                <c:pt idx="251">
                  <c:v>43100</c:v>
                </c:pt>
                <c:pt idx="252">
                  <c:v>43131</c:v>
                </c:pt>
                <c:pt idx="253">
                  <c:v>43159</c:v>
                </c:pt>
                <c:pt idx="254">
                  <c:v>43190</c:v>
                </c:pt>
                <c:pt idx="255">
                  <c:v>43220</c:v>
                </c:pt>
                <c:pt idx="256">
                  <c:v>43251</c:v>
                </c:pt>
                <c:pt idx="257">
                  <c:v>43281</c:v>
                </c:pt>
                <c:pt idx="258">
                  <c:v>43312</c:v>
                </c:pt>
                <c:pt idx="259">
                  <c:v>43343</c:v>
                </c:pt>
                <c:pt idx="260">
                  <c:v>43373</c:v>
                </c:pt>
                <c:pt idx="261">
                  <c:v>43404</c:v>
                </c:pt>
              </c:numCache>
            </c:numRef>
          </c:cat>
          <c:val>
            <c:numRef>
              <c:f>Arkusz1!$S$5:$S$266</c:f>
              <c:numCache>
                <c:formatCode>#,##0.0</c:formatCode>
                <c:ptCount val="262"/>
                <c:pt idx="0">
                  <c:v>100</c:v>
                </c:pt>
                <c:pt idx="1">
                  <c:v>101.69255292502395</c:v>
                </c:pt>
                <c:pt idx="2">
                  <c:v>104.01747169927818</c:v>
                </c:pt>
                <c:pt idx="3">
                  <c:v>106.22885026544148</c:v>
                </c:pt>
                <c:pt idx="4">
                  <c:v>108.87558591268828</c:v>
                </c:pt>
                <c:pt idx="5">
                  <c:v>111.06241912413276</c:v>
                </c:pt>
                <c:pt idx="6">
                  <c:v>115.15804840028115</c:v>
                </c:pt>
                <c:pt idx="7">
                  <c:v>116.56065035142203</c:v>
                </c:pt>
                <c:pt idx="8">
                  <c:v>118.44712593274168</c:v>
                </c:pt>
                <c:pt idx="9">
                  <c:v>122.1357472948074</c:v>
                </c:pt>
                <c:pt idx="10">
                  <c:v>124.4588718179849</c:v>
                </c:pt>
                <c:pt idx="11">
                  <c:v>128.90071978176158</c:v>
                </c:pt>
                <c:pt idx="12">
                  <c:v>127.92263763520579</c:v>
                </c:pt>
                <c:pt idx="13">
                  <c:v>129.79648168895008</c:v>
                </c:pt>
                <c:pt idx="14">
                  <c:v>131.5087713758102</c:v>
                </c:pt>
                <c:pt idx="15">
                  <c:v>133.4258927655074</c:v>
                </c:pt>
                <c:pt idx="16">
                  <c:v>137.13834178186357</c:v>
                </c:pt>
                <c:pt idx="17">
                  <c:v>140.23012346600498</c:v>
                </c:pt>
                <c:pt idx="18">
                  <c:v>143.32850799410625</c:v>
                </c:pt>
                <c:pt idx="19">
                  <c:v>147.22447301051648</c:v>
                </c:pt>
                <c:pt idx="20">
                  <c:v>148.30518631862125</c:v>
                </c:pt>
                <c:pt idx="21">
                  <c:v>148.99848493439143</c:v>
                </c:pt>
                <c:pt idx="22">
                  <c:v>151.24962410439858</c:v>
                </c:pt>
                <c:pt idx="23">
                  <c:v>160.70274355343582</c:v>
                </c:pt>
                <c:pt idx="24">
                  <c:v>162.44625320901733</c:v>
                </c:pt>
                <c:pt idx="25">
                  <c:v>167.52836172675802</c:v>
                </c:pt>
                <c:pt idx="26">
                  <c:v>169.91450034772586</c:v>
                </c:pt>
                <c:pt idx="27">
                  <c:v>169.94026579317639</c:v>
                </c:pt>
                <c:pt idx="28">
                  <c:v>172.26568695773247</c:v>
                </c:pt>
                <c:pt idx="29">
                  <c:v>174.13651666966905</c:v>
                </c:pt>
                <c:pt idx="30">
                  <c:v>175.26955033914797</c:v>
                </c:pt>
                <c:pt idx="31">
                  <c:v>177.65217222800752</c:v>
                </c:pt>
                <c:pt idx="32">
                  <c:v>180.96665635570446</c:v>
                </c:pt>
                <c:pt idx="33">
                  <c:v>184.4175035651763</c:v>
                </c:pt>
                <c:pt idx="34">
                  <c:v>187.67923671123825</c:v>
                </c:pt>
                <c:pt idx="35">
                  <c:v>192.96653578203151</c:v>
                </c:pt>
                <c:pt idx="36">
                  <c:v>187.34887920312278</c:v>
                </c:pt>
                <c:pt idx="37">
                  <c:v>189.92370126724362</c:v>
                </c:pt>
                <c:pt idx="38">
                  <c:v>193.62703548813374</c:v>
                </c:pt>
                <c:pt idx="39">
                  <c:v>196.04618832889921</c:v>
                </c:pt>
                <c:pt idx="40">
                  <c:v>198.72148845327732</c:v>
                </c:pt>
                <c:pt idx="41">
                  <c:v>209.48735375956608</c:v>
                </c:pt>
                <c:pt idx="42">
                  <c:v>204.19704034696562</c:v>
                </c:pt>
                <c:pt idx="43">
                  <c:v>204.66734943900997</c:v>
                </c:pt>
                <c:pt idx="44">
                  <c:v>207.51597421732973</c:v>
                </c:pt>
                <c:pt idx="45">
                  <c:v>212.24899324572118</c:v>
                </c:pt>
                <c:pt idx="46">
                  <c:v>214.63039504384727</c:v>
                </c:pt>
                <c:pt idx="47">
                  <c:v>215.85364365743084</c:v>
                </c:pt>
                <c:pt idx="48">
                  <c:v>214.76446148424705</c:v>
                </c:pt>
                <c:pt idx="49">
                  <c:v>218.09731874296207</c:v>
                </c:pt>
                <c:pt idx="50">
                  <c:v>222.10366608556805</c:v>
                </c:pt>
                <c:pt idx="51">
                  <c:v>222.92399767752141</c:v>
                </c:pt>
                <c:pt idx="52">
                  <c:v>224.66506715164076</c:v>
                </c:pt>
                <c:pt idx="53">
                  <c:v>226.09393693853451</c:v>
                </c:pt>
                <c:pt idx="54">
                  <c:v>230.45626369462136</c:v>
                </c:pt>
                <c:pt idx="55">
                  <c:v>233.21101325664458</c:v>
                </c:pt>
                <c:pt idx="56">
                  <c:v>234.79820775848583</c:v>
                </c:pt>
                <c:pt idx="57">
                  <c:v>237.69857873783758</c:v>
                </c:pt>
                <c:pt idx="58">
                  <c:v>231.57185724364226</c:v>
                </c:pt>
                <c:pt idx="59">
                  <c:v>236.62920509653418</c:v>
                </c:pt>
                <c:pt idx="60">
                  <c:v>232.32623216604145</c:v>
                </c:pt>
                <c:pt idx="61">
                  <c:v>234.26466925852162</c:v>
                </c:pt>
                <c:pt idx="62">
                  <c:v>230.61099990741664</c:v>
                </c:pt>
                <c:pt idx="63">
                  <c:v>229.72428102565135</c:v>
                </c:pt>
                <c:pt idx="64">
                  <c:v>233.38720871230996</c:v>
                </c:pt>
                <c:pt idx="65">
                  <c:v>233.30747219449111</c:v>
                </c:pt>
                <c:pt idx="66">
                  <c:v>235.01983365139418</c:v>
                </c:pt>
                <c:pt idx="67">
                  <c:v>234.17868874695958</c:v>
                </c:pt>
                <c:pt idx="68">
                  <c:v>232.66175711725577</c:v>
                </c:pt>
                <c:pt idx="69">
                  <c:v>233.09618118778027</c:v>
                </c:pt>
                <c:pt idx="70">
                  <c:v>231.38259964014503</c:v>
                </c:pt>
                <c:pt idx="71">
                  <c:v>234.05998109577058</c:v>
                </c:pt>
                <c:pt idx="72">
                  <c:v>231.18465786143929</c:v>
                </c:pt>
                <c:pt idx="73">
                  <c:v>233.7518005309548</c:v>
                </c:pt>
                <c:pt idx="74">
                  <c:v>233.73895369324981</c:v>
                </c:pt>
                <c:pt idx="75">
                  <c:v>233.46357203810368</c:v>
                </c:pt>
                <c:pt idx="76">
                  <c:v>235.73351495938797</c:v>
                </c:pt>
                <c:pt idx="77">
                  <c:v>237.91597019820679</c:v>
                </c:pt>
                <c:pt idx="78">
                  <c:v>238.12934253616675</c:v>
                </c:pt>
                <c:pt idx="79">
                  <c:v>239.4621122354288</c:v>
                </c:pt>
                <c:pt idx="80">
                  <c:v>241.01636428751368</c:v>
                </c:pt>
                <c:pt idx="81">
                  <c:v>244.98948210019242</c:v>
                </c:pt>
                <c:pt idx="82">
                  <c:v>244.96780754719489</c:v>
                </c:pt>
                <c:pt idx="83">
                  <c:v>247.71057151202976</c:v>
                </c:pt>
                <c:pt idx="84">
                  <c:v>244.1281698136643</c:v>
                </c:pt>
                <c:pt idx="85">
                  <c:v>246.64292035175941</c:v>
                </c:pt>
                <c:pt idx="86">
                  <c:v>248.23894256889386</c:v>
                </c:pt>
                <c:pt idx="87">
                  <c:v>254.48681189574111</c:v>
                </c:pt>
                <c:pt idx="88">
                  <c:v>251.74555510180772</c:v>
                </c:pt>
                <c:pt idx="89">
                  <c:v>255.96161451018023</c:v>
                </c:pt>
                <c:pt idx="90">
                  <c:v>255.56321900126238</c:v>
                </c:pt>
                <c:pt idx="91">
                  <c:v>258.45476226532196</c:v>
                </c:pt>
                <c:pt idx="92">
                  <c:v>258.58574259387001</c:v>
                </c:pt>
                <c:pt idx="93">
                  <c:v>272.44224126361212</c:v>
                </c:pt>
                <c:pt idx="94">
                  <c:v>262.66558246054979</c:v>
                </c:pt>
                <c:pt idx="95">
                  <c:v>270.95667314271691</c:v>
                </c:pt>
                <c:pt idx="96">
                  <c:v>270.74638691660823</c:v>
                </c:pt>
                <c:pt idx="97">
                  <c:v>274.37249657118622</c:v>
                </c:pt>
                <c:pt idx="98">
                  <c:v>280.7569442899395</c:v>
                </c:pt>
                <c:pt idx="99">
                  <c:v>285.41202105158823</c:v>
                </c:pt>
                <c:pt idx="100">
                  <c:v>290.85111376341263</c:v>
                </c:pt>
                <c:pt idx="101">
                  <c:v>290.57343546688799</c:v>
                </c:pt>
                <c:pt idx="102">
                  <c:v>289.51755459367729</c:v>
                </c:pt>
                <c:pt idx="103">
                  <c:v>294.19954512146836</c:v>
                </c:pt>
                <c:pt idx="104">
                  <c:v>297.22400650523673</c:v>
                </c:pt>
                <c:pt idx="105">
                  <c:v>303.12773847570469</c:v>
                </c:pt>
                <c:pt idx="106">
                  <c:v>302.65233371060424</c:v>
                </c:pt>
                <c:pt idx="107">
                  <c:v>306.54808341688562</c:v>
                </c:pt>
                <c:pt idx="108">
                  <c:v>302.95556214245062</c:v>
                </c:pt>
                <c:pt idx="109">
                  <c:v>309.71213753436888</c:v>
                </c:pt>
                <c:pt idx="110">
                  <c:v>311.27995412458858</c:v>
                </c:pt>
                <c:pt idx="111">
                  <c:v>315.01917336699825</c:v>
                </c:pt>
                <c:pt idx="112">
                  <c:v>322.47270764688199</c:v>
                </c:pt>
                <c:pt idx="113">
                  <c:v>326.10664023615232</c:v>
                </c:pt>
                <c:pt idx="114">
                  <c:v>327.64854784083417</c:v>
                </c:pt>
                <c:pt idx="115">
                  <c:v>332.47221243358564</c:v>
                </c:pt>
                <c:pt idx="116">
                  <c:v>336.95468224172396</c:v>
                </c:pt>
                <c:pt idx="117">
                  <c:v>341.89246120290898</c:v>
                </c:pt>
                <c:pt idx="118">
                  <c:v>346.83691477809572</c:v>
                </c:pt>
                <c:pt idx="119">
                  <c:v>355.48384133365971</c:v>
                </c:pt>
                <c:pt idx="120">
                  <c:v>361.41585070108454</c:v>
                </c:pt>
                <c:pt idx="121">
                  <c:v>365.56193431749199</c:v>
                </c:pt>
                <c:pt idx="122">
                  <c:v>367.44948644945708</c:v>
                </c:pt>
                <c:pt idx="123">
                  <c:v>371.05148136957337</c:v>
                </c:pt>
                <c:pt idx="124">
                  <c:v>374.09180393285465</c:v>
                </c:pt>
                <c:pt idx="125">
                  <c:v>374.1961575754346</c:v>
                </c:pt>
                <c:pt idx="126">
                  <c:v>378.72477552124769</c:v>
                </c:pt>
                <c:pt idx="127">
                  <c:v>386.15197019533804</c:v>
                </c:pt>
                <c:pt idx="128">
                  <c:v>385.64003447832874</c:v>
                </c:pt>
                <c:pt idx="129">
                  <c:v>388.95157603426014</c:v>
                </c:pt>
                <c:pt idx="130">
                  <c:v>393.98545508307723</c:v>
                </c:pt>
                <c:pt idx="131">
                  <c:v>403.07764298566258</c:v>
                </c:pt>
                <c:pt idx="132">
                  <c:v>408.11532584676092</c:v>
                </c:pt>
                <c:pt idx="133">
                  <c:v>414.79941349520823</c:v>
                </c:pt>
                <c:pt idx="134">
                  <c:v>417.57476105958415</c:v>
                </c:pt>
                <c:pt idx="135">
                  <c:v>426.54206908727866</c:v>
                </c:pt>
                <c:pt idx="136">
                  <c:v>430.71815258167373</c:v>
                </c:pt>
                <c:pt idx="137">
                  <c:v>435.3449519463677</c:v>
                </c:pt>
                <c:pt idx="138">
                  <c:v>442.16992418930528</c:v>
                </c:pt>
                <c:pt idx="139">
                  <c:v>451.18072486308068</c:v>
                </c:pt>
                <c:pt idx="140">
                  <c:v>452.48406884469603</c:v>
                </c:pt>
                <c:pt idx="141">
                  <c:v>456.27259410667369</c:v>
                </c:pt>
                <c:pt idx="142">
                  <c:v>465.28267708002147</c:v>
                </c:pt>
                <c:pt idx="143">
                  <c:v>478.15449075924931</c:v>
                </c:pt>
                <c:pt idx="144">
                  <c:v>480.03515296707855</c:v>
                </c:pt>
                <c:pt idx="145">
                  <c:v>488.69894548275761</c:v>
                </c:pt>
                <c:pt idx="146">
                  <c:v>490.67635370860773</c:v>
                </c:pt>
                <c:pt idx="147">
                  <c:v>488.05480934646931</c:v>
                </c:pt>
                <c:pt idx="148">
                  <c:v>491.90713817671065</c:v>
                </c:pt>
                <c:pt idx="149">
                  <c:v>497.86405174907185</c:v>
                </c:pt>
                <c:pt idx="150">
                  <c:v>494.80255702309347</c:v>
                </c:pt>
                <c:pt idx="151">
                  <c:v>491.90548746572085</c:v>
                </c:pt>
                <c:pt idx="152">
                  <c:v>496.12326935512465</c:v>
                </c:pt>
                <c:pt idx="153">
                  <c:v>510.42388105120125</c:v>
                </c:pt>
                <c:pt idx="154">
                  <c:v>502.29025384346522</c:v>
                </c:pt>
                <c:pt idx="155">
                  <c:v>516.91117524163303</c:v>
                </c:pt>
                <c:pt idx="156">
                  <c:v>510.30596287048598</c:v>
                </c:pt>
                <c:pt idx="157">
                  <c:v>513.57989692386661</c:v>
                </c:pt>
                <c:pt idx="158">
                  <c:v>517.82437726928174</c:v>
                </c:pt>
                <c:pt idx="159">
                  <c:v>517.62406707915352</c:v>
                </c:pt>
                <c:pt idx="160">
                  <c:v>529.55662620510748</c:v>
                </c:pt>
                <c:pt idx="161">
                  <c:v>533.08218602938803</c:v>
                </c:pt>
                <c:pt idx="162">
                  <c:v>533.44656253790299</c:v>
                </c:pt>
                <c:pt idx="163">
                  <c:v>537.96211833587995</c:v>
                </c:pt>
                <c:pt idx="164">
                  <c:v>540.33253931742297</c:v>
                </c:pt>
                <c:pt idx="165">
                  <c:v>542.97748071359524</c:v>
                </c:pt>
                <c:pt idx="166">
                  <c:v>547.85669531966016</c:v>
                </c:pt>
                <c:pt idx="167">
                  <c:v>562.42486573619351</c:v>
                </c:pt>
                <c:pt idx="168">
                  <c:v>552.02466879919348</c:v>
                </c:pt>
                <c:pt idx="169">
                  <c:v>556.93531868411048</c:v>
                </c:pt>
                <c:pt idx="170">
                  <c:v>575.02086714001348</c:v>
                </c:pt>
                <c:pt idx="171">
                  <c:v>567.16233450725304</c:v>
                </c:pt>
                <c:pt idx="172">
                  <c:v>570.9315536276531</c:v>
                </c:pt>
                <c:pt idx="173">
                  <c:v>572.25499322131952</c:v>
                </c:pt>
                <c:pt idx="174">
                  <c:v>573.53056219627797</c:v>
                </c:pt>
                <c:pt idx="175">
                  <c:v>585.49254703988061</c:v>
                </c:pt>
                <c:pt idx="176">
                  <c:v>595.31305733924057</c:v>
                </c:pt>
                <c:pt idx="177">
                  <c:v>599.75031202026253</c:v>
                </c:pt>
                <c:pt idx="178">
                  <c:v>612.44506900330748</c:v>
                </c:pt>
                <c:pt idx="179">
                  <c:v>632.65027391036961</c:v>
                </c:pt>
                <c:pt idx="180">
                  <c:v>627.72412169615654</c:v>
                </c:pt>
                <c:pt idx="181">
                  <c:v>625.92183237532311</c:v>
                </c:pt>
                <c:pt idx="182">
                  <c:v>627.62601204731959</c:v>
                </c:pt>
                <c:pt idx="183">
                  <c:v>624.90363077470761</c:v>
                </c:pt>
                <c:pt idx="184">
                  <c:v>634.55533793283655</c:v>
                </c:pt>
                <c:pt idx="185">
                  <c:v>634.96457071825307</c:v>
                </c:pt>
                <c:pt idx="186">
                  <c:v>636.5092055845704</c:v>
                </c:pt>
                <c:pt idx="187">
                  <c:v>642.72499370217872</c:v>
                </c:pt>
                <c:pt idx="188">
                  <c:v>640.67682021388953</c:v>
                </c:pt>
                <c:pt idx="189">
                  <c:v>647.67978216356869</c:v>
                </c:pt>
                <c:pt idx="190">
                  <c:v>647.25490350876805</c:v>
                </c:pt>
                <c:pt idx="191">
                  <c:v>661.2981478304996</c:v>
                </c:pt>
                <c:pt idx="192">
                  <c:v>655.57585052884065</c:v>
                </c:pt>
                <c:pt idx="193">
                  <c:v>660.47178755493155</c:v>
                </c:pt>
                <c:pt idx="194">
                  <c:v>668.90074848977849</c:v>
                </c:pt>
                <c:pt idx="195">
                  <c:v>671.21590653818305</c:v>
                </c:pt>
                <c:pt idx="196">
                  <c:v>675.92387782154958</c:v>
                </c:pt>
                <c:pt idx="197">
                  <c:v>679.36546669546647</c:v>
                </c:pt>
                <c:pt idx="198">
                  <c:v>678.28202612572898</c:v>
                </c:pt>
                <c:pt idx="199">
                  <c:v>681.80650939936299</c:v>
                </c:pt>
                <c:pt idx="200">
                  <c:v>679.82565621144386</c:v>
                </c:pt>
                <c:pt idx="201">
                  <c:v>685.7044122069384</c:v>
                </c:pt>
                <c:pt idx="202">
                  <c:v>684.28881987800833</c:v>
                </c:pt>
                <c:pt idx="203">
                  <c:v>702.56283646693294</c:v>
                </c:pt>
                <c:pt idx="204">
                  <c:v>690.72609034843651</c:v>
                </c:pt>
                <c:pt idx="205">
                  <c:v>695.05145553235809</c:v>
                </c:pt>
                <c:pt idx="206">
                  <c:v>703.61721016924048</c:v>
                </c:pt>
                <c:pt idx="207">
                  <c:v>707.75468138048245</c:v>
                </c:pt>
                <c:pt idx="208">
                  <c:v>711.32725058294818</c:v>
                </c:pt>
                <c:pt idx="209">
                  <c:v>714.95249899701298</c:v>
                </c:pt>
                <c:pt idx="210">
                  <c:v>719.23437153485565</c:v>
                </c:pt>
                <c:pt idx="211">
                  <c:v>732.45714072454496</c:v>
                </c:pt>
                <c:pt idx="212">
                  <c:v>733.36366813819177</c:v>
                </c:pt>
                <c:pt idx="213">
                  <c:v>738.27352855263837</c:v>
                </c:pt>
                <c:pt idx="214">
                  <c:v>741.68439984813767</c:v>
                </c:pt>
                <c:pt idx="215">
                  <c:v>760.0557366154253</c:v>
                </c:pt>
                <c:pt idx="216">
                  <c:v>749.81565864444781</c:v>
                </c:pt>
                <c:pt idx="217">
                  <c:v>755.55632907713073</c:v>
                </c:pt>
                <c:pt idx="218">
                  <c:v>765.09894576984004</c:v>
                </c:pt>
                <c:pt idx="219">
                  <c:v>757.78342528272015</c:v>
                </c:pt>
                <c:pt idx="220">
                  <c:v>764.93071678895046</c:v>
                </c:pt>
                <c:pt idx="221">
                  <c:v>773.4854906092487</c:v>
                </c:pt>
                <c:pt idx="222">
                  <c:v>780.37139561872584</c:v>
                </c:pt>
                <c:pt idx="223">
                  <c:v>785.52089620688355</c:v>
                </c:pt>
                <c:pt idx="224">
                  <c:v>794.16401895016304</c:v>
                </c:pt>
                <c:pt idx="225">
                  <c:v>804.3162503884522</c:v>
                </c:pt>
                <c:pt idx="226">
                  <c:v>811.01799346749067</c:v>
                </c:pt>
                <c:pt idx="227">
                  <c:v>828.93868613453026</c:v>
                </c:pt>
                <c:pt idx="228">
                  <c:v>826.19628101990941</c:v>
                </c:pt>
                <c:pt idx="229">
                  <c:v>831.74905747990942</c:v>
                </c:pt>
                <c:pt idx="230">
                  <c:v>834.40067349008348</c:v>
                </c:pt>
                <c:pt idx="231">
                  <c:v>845.69648879418423</c:v>
                </c:pt>
                <c:pt idx="232">
                  <c:v>853.61200684112043</c:v>
                </c:pt>
                <c:pt idx="233">
                  <c:v>861.87639906727804</c:v>
                </c:pt>
                <c:pt idx="234">
                  <c:v>864.11454785949434</c:v>
                </c:pt>
                <c:pt idx="235">
                  <c:v>864.5631106284975</c:v>
                </c:pt>
                <c:pt idx="236">
                  <c:v>868.49029561363022</c:v>
                </c:pt>
                <c:pt idx="237">
                  <c:v>874.35670716171728</c:v>
                </c:pt>
                <c:pt idx="238">
                  <c:v>889.71951549479297</c:v>
                </c:pt>
                <c:pt idx="239">
                  <c:v>908.36594683705789</c:v>
                </c:pt>
                <c:pt idx="240">
                  <c:v>896.54750207953714</c:v>
                </c:pt>
                <c:pt idx="241">
                  <c:v>899.87899570743377</c:v>
                </c:pt>
                <c:pt idx="242">
                  <c:v>899.54619801785498</c:v>
                </c:pt>
                <c:pt idx="243">
                  <c:v>902.27934479692351</c:v>
                </c:pt>
                <c:pt idx="244">
                  <c:v>907.08599988947299</c:v>
                </c:pt>
                <c:pt idx="245">
                  <c:v>904.80636801237847</c:v>
                </c:pt>
                <c:pt idx="246">
                  <c:v>907.38284078748939</c:v>
                </c:pt>
                <c:pt idx="247">
                  <c:v>911.33335103661307</c:v>
                </c:pt>
                <c:pt idx="248">
                  <c:v>915.74440965192252</c:v>
                </c:pt>
                <c:pt idx="249">
                  <c:v>924.17602607836352</c:v>
                </c:pt>
                <c:pt idx="250">
                  <c:v>930.01566740039539</c:v>
                </c:pt>
                <c:pt idx="251">
                  <c:v>950.49991423479867</c:v>
                </c:pt>
                <c:pt idx="252">
                  <c:v>939.91110562469009</c:v>
                </c:pt>
                <c:pt idx="253">
                  <c:v>944.0504428570506</c:v>
                </c:pt>
                <c:pt idx="254">
                  <c:v>951.52407274898655</c:v>
                </c:pt>
                <c:pt idx="255">
                  <c:v>953.71514039296949</c:v>
                </c:pt>
                <c:pt idx="256">
                  <c:v>966.53298299982998</c:v>
                </c:pt>
                <c:pt idx="257">
                  <c:v>970.68401874920653</c:v>
                </c:pt>
                <c:pt idx="258">
                  <c:v>973.78025017601851</c:v>
                </c:pt>
                <c:pt idx="259">
                  <c:v>980.00529662917654</c:v>
                </c:pt>
                <c:pt idx="260">
                  <c:v>987.67406926814351</c:v>
                </c:pt>
                <c:pt idx="261">
                  <c:v>1000.9811682584067</c:v>
                </c:pt>
              </c:numCache>
            </c:numRef>
          </c:val>
        </c:ser>
        <c:marker val="1"/>
        <c:axId val="96107520"/>
        <c:axId val="96121600"/>
      </c:lineChart>
      <c:dateAx>
        <c:axId val="96107520"/>
        <c:scaling>
          <c:orientation val="minMax"/>
        </c:scaling>
        <c:axPos val="b"/>
        <c:numFmt formatCode="[$-415]mmm\ yy;@" sourceLinked="1"/>
        <c:tickLblPos val="nextTo"/>
        <c:txPr>
          <a:bodyPr/>
          <a:lstStyle/>
          <a:p>
            <a:pPr>
              <a:defRPr sz="1600"/>
            </a:pPr>
            <a:endParaRPr lang="pl-PL"/>
          </a:p>
        </c:txPr>
        <c:crossAx val="96121600"/>
        <c:crosses val="autoZero"/>
        <c:auto val="1"/>
        <c:lblOffset val="100"/>
        <c:majorUnit val="12"/>
        <c:majorTimeUnit val="months"/>
        <c:minorUnit val="12"/>
        <c:minorTimeUnit val="months"/>
      </c:dateAx>
      <c:valAx>
        <c:axId val="96121600"/>
        <c:scaling>
          <c:orientation val="minMax"/>
        </c:scaling>
        <c:axPos val="l"/>
        <c:majorGridlines/>
        <c:numFmt formatCode="#,##0.0" sourceLinked="1"/>
        <c:tickLblPos val="nextTo"/>
        <c:txPr>
          <a:bodyPr/>
          <a:lstStyle/>
          <a:p>
            <a:pPr>
              <a:defRPr sz="1600"/>
            </a:pPr>
            <a:endParaRPr lang="pl-PL"/>
          </a:p>
        </c:txPr>
        <c:crossAx val="961075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8704045986504632"/>
          <c:y val="0.40880504203342771"/>
          <c:w val="0.10297637264622612"/>
          <c:h val="0.18238970551876929"/>
        </c:manualLayout>
      </c:layout>
      <c:txPr>
        <a:bodyPr/>
        <a:lstStyle/>
        <a:p>
          <a:pPr>
            <a:defRPr sz="1600"/>
          </a:pPr>
          <a:endParaRPr lang="pl-PL"/>
        </a:p>
      </c:txPr>
    </c:legend>
    <c:plotVisOnly val="1"/>
  </c:chart>
  <c:spPr>
    <a:ln>
      <a:noFill/>
    </a:ln>
  </c:sp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DB2D0E7-1588-440B-8BCE-0D90176F3662}" type="datetimeFigureOut">
              <a:rPr lang="pl-PL"/>
              <a:pPr>
                <a:defRPr/>
              </a:pPr>
              <a:t>2023-03-19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6BF113F-9CA9-4E99-AFDC-7670B1921BA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855437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40CE89-A027-4DC6-BD63-388A16A8C981}" type="slidenum">
              <a:rPr lang="pl-PL" smtClean="0"/>
              <a:pPr>
                <a:defRPr/>
              </a:pPr>
              <a:t>42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7E241F-EAB6-4F75-AF51-C6509B586580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pl-PL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4C140B-9C8D-4E9B-95E3-F7FA64D74514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pl-PL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4A06B3-279B-4368-B7EE-A5E370BA3C23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pl-PL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E058A6-0ECF-49CB-AA95-8AAB1FE8AE64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pl-PL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Łącznik prosty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ytuł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5" name="Symbol zastępczy daty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0D098-BCFB-421E-842B-18DDCCDE22F7}" type="datetimeFigureOut">
              <a:rPr lang="pl-PL"/>
              <a:pPr>
                <a:defRPr/>
              </a:pPr>
              <a:t>2023-03-19</a:t>
            </a:fld>
            <a:endParaRPr lang="pl-PL"/>
          </a:p>
        </p:txBody>
      </p:sp>
      <p:sp>
        <p:nvSpPr>
          <p:cNvPr id="6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A96A8-3B00-4670-BE39-BED641E5217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4C8E2-7129-4E4D-A509-1E66FC48B9B3}" type="datetimeFigureOut">
              <a:rPr lang="pl-PL"/>
              <a:pPr>
                <a:defRPr/>
              </a:pPr>
              <a:t>2023-03-19</a:t>
            </a:fld>
            <a:endParaRPr lang="pl-PL"/>
          </a:p>
        </p:txBody>
      </p:sp>
      <p:sp>
        <p:nvSpPr>
          <p:cNvPr id="5" name="Symbol zastępczy stopki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69A42-8DC0-4EF1-BA7D-D4F1BE5AE83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94215-6DF4-4DEC-9EEC-6A44B2BFA273}" type="datetimeFigureOut">
              <a:rPr lang="pl-PL"/>
              <a:pPr>
                <a:defRPr/>
              </a:pPr>
              <a:t>2023-03-19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49400-3696-4517-9E4F-CA8EAA5CC01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7" name="Symbol zastępczy zawartości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9C157-200E-436C-BAFB-CAC4A77E8195}" type="datetimeFigureOut">
              <a:rPr lang="pl-PL"/>
              <a:pPr>
                <a:defRPr/>
              </a:pPr>
              <a:t>2023-03-19</a:t>
            </a:fld>
            <a:endParaRPr lang="pl-PL"/>
          </a:p>
        </p:txBody>
      </p:sp>
      <p:sp>
        <p:nvSpPr>
          <p:cNvPr id="5" name="Symbol zastępczy stopki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DEDFA-1770-4B5E-A385-DDA62FE786D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Łącznik prosty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80260-9FDB-4721-A063-873C117C0603}" type="datetimeFigureOut">
              <a:rPr lang="pl-PL"/>
              <a:pPr>
                <a:defRPr/>
              </a:pPr>
              <a:t>2023-03-19</a:t>
            </a:fld>
            <a:endParaRPr lang="pl-PL"/>
          </a:p>
        </p:txBody>
      </p:sp>
      <p:sp>
        <p:nvSpPr>
          <p:cNvPr id="7" name="Symbol zastępczy stopki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83D-DC75-4C89-9F45-B7A88480F84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ytuł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4" name="Symbol zastępczy zawartości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CD738-F7B2-4653-8E18-38FADA79B866}" type="datetimeFigureOut">
              <a:rPr lang="pl-PL"/>
              <a:pPr>
                <a:defRPr/>
              </a:pPr>
              <a:t>2023-03-19</a:t>
            </a:fld>
            <a:endParaRPr lang="pl-PL"/>
          </a:p>
        </p:txBody>
      </p:sp>
      <p:sp>
        <p:nvSpPr>
          <p:cNvPr id="6" name="Symbol zastępczy stopki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199B6-1C2B-47D8-B38F-AECEFDB5CA2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ytuł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Symbol zastępczy teks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28" name="Symbol zastępczy zawartości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8" name="Symbol zastępczy daty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FF259-6E43-48D8-A40D-C8C3ADC1E4BB}" type="datetimeFigureOut">
              <a:rPr lang="pl-PL"/>
              <a:pPr>
                <a:defRPr/>
              </a:pPr>
              <a:t>2023-03-19</a:t>
            </a:fld>
            <a:endParaRPr lang="pl-PL"/>
          </a:p>
        </p:txBody>
      </p:sp>
      <p:sp>
        <p:nvSpPr>
          <p:cNvPr id="9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7ABA3-5E19-4C65-B707-CA943A3AF27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7519F-75BD-4BEC-B9A6-D38A173EFD84}" type="datetimeFigureOut">
              <a:rPr lang="pl-PL"/>
              <a:pPr>
                <a:defRPr/>
              </a:pPr>
              <a:t>2023-03-19</a:t>
            </a:fld>
            <a:endParaRPr lang="pl-PL"/>
          </a:p>
        </p:txBody>
      </p:sp>
      <p:sp>
        <p:nvSpPr>
          <p:cNvPr id="4" name="Symbol zastępczy stopki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21A08-C1B8-4EDE-B0DB-7D0F3041E5B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7E91E-333C-4F45-9512-8575A45D6C58}" type="datetimeFigureOut">
              <a:rPr lang="pl-PL"/>
              <a:pPr>
                <a:defRPr/>
              </a:pPr>
              <a:t>2023-03-19</a:t>
            </a:fld>
            <a:endParaRPr lang="pl-PL"/>
          </a:p>
        </p:txBody>
      </p:sp>
      <p:sp>
        <p:nvSpPr>
          <p:cNvPr id="3" name="Symbol zastępczy stopki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BADCC-5581-4B69-ADC0-35D8A560452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Tytuł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6" name="Symbol zastępczy teks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Symbol zastępczy zawartości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daty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A6C7A-3997-4E82-8B88-8096BB9C0299}" type="datetimeFigureOut">
              <a:rPr lang="pl-PL"/>
              <a:pPr>
                <a:defRPr/>
              </a:pPr>
              <a:t>2023-03-19</a:t>
            </a:fld>
            <a:endParaRPr lang="pl-PL"/>
          </a:p>
        </p:txBody>
      </p:sp>
      <p:sp>
        <p:nvSpPr>
          <p:cNvPr id="7" name="Symbol zastępczy stopki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958DD-D189-4D74-8DBB-211693169C5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l-PL" noProof="0" smtClean="0"/>
              <a:t>Kliknij ikonę, aby dodać obraz</a:t>
            </a:r>
            <a:endParaRPr lang="en-US" noProof="0" dirty="0"/>
          </a:p>
        </p:txBody>
      </p:sp>
      <p:sp>
        <p:nvSpPr>
          <p:cNvPr id="17" name="Tytuł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6" name="Symbol zastępczy teks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61719-3E7A-4DD2-96AB-C0B9D04D12AF}" type="datetimeFigureOut">
              <a:rPr lang="pl-PL"/>
              <a:pPr>
                <a:defRPr/>
              </a:pPr>
              <a:t>2023-03-19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EFF76-7E96-40F4-B7FE-350B44159D1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269" name="Symbol zastępczy tekstu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  <p:sp>
        <p:nvSpPr>
          <p:cNvPr id="11" name="Symbol zastępczy daty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62BF36D-787C-4DD5-B542-3A623910EAB1}" type="datetimeFigureOut">
              <a:rPr lang="pl-PL"/>
              <a:pPr>
                <a:defRPr/>
              </a:pPr>
              <a:t>2023-03-19</a:t>
            </a:fld>
            <a:endParaRPr lang="pl-PL"/>
          </a:p>
        </p:txBody>
      </p:sp>
      <p:sp>
        <p:nvSpPr>
          <p:cNvPr id="28" name="Symbol zastępczy stopki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A6B4EF-3973-4585-8A7B-6CA7394AAAF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  <p:sp>
        <p:nvSpPr>
          <p:cNvPr id="10" name="Symbol zastępczy tytuł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Łącznik prosty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1" r:id="rId1"/>
    <p:sldLayoutId id="2147484722" r:id="rId2"/>
    <p:sldLayoutId id="2147484723" r:id="rId3"/>
    <p:sldLayoutId id="2147484718" r:id="rId4"/>
    <p:sldLayoutId id="2147484724" r:id="rId5"/>
    <p:sldLayoutId id="2147484719" r:id="rId6"/>
    <p:sldLayoutId id="2147484725" r:id="rId7"/>
    <p:sldLayoutId id="2147484726" r:id="rId8"/>
    <p:sldLayoutId id="2147484727" r:id="rId9"/>
    <p:sldLayoutId id="2147484720" r:id="rId10"/>
    <p:sldLayoutId id="214748472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Arkusz_programu_Microsoft_Office_Excel_97_2003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1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Arkusz_programu_Microsoft_Office_Excel_97_20032.xls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28662" y="1928802"/>
            <a:ext cx="7772400" cy="1928826"/>
          </a:xfrm>
        </p:spPr>
        <p:txBody>
          <a:bodyPr/>
          <a:lstStyle/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pl-PL" dirty="0" smtClean="0"/>
              <a:t>Pieniądz w gospodarce</a:t>
            </a:r>
            <a:br>
              <a:rPr lang="pl-PL" dirty="0" smtClean="0"/>
            </a:br>
            <a:r>
              <a:rPr lang="pl-PL" dirty="0" smtClean="0"/>
              <a:t> - wprowadzenie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7772400" cy="9286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l-PL" dirty="0" smtClean="0"/>
              <a:t>Jerzy </a:t>
            </a:r>
            <a:r>
              <a:rPr lang="pl-PL" dirty="0" err="1" smtClean="0"/>
              <a:t>Rembeza</a:t>
            </a:r>
            <a:endParaRPr lang="pl-PL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l-PL" dirty="0" smtClean="0"/>
              <a:t>Politechnika Koszalińska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685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800" b="1" dirty="0" smtClean="0"/>
              <a:t>Pojęcie pieniądza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0" y="1371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1. Potoczne rozumienie pieniądza</a:t>
            </a:r>
          </a:p>
        </p:txBody>
      </p:sp>
      <p:sp>
        <p:nvSpPr>
          <p:cNvPr id="27652" name="Text Box 7"/>
          <p:cNvSpPr txBox="1">
            <a:spLocks noChangeArrowheads="1"/>
          </p:cNvSpPr>
          <p:nvPr/>
        </p:nvSpPr>
        <p:spPr bwMode="auto">
          <a:xfrm>
            <a:off x="0" y="2667000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0988" indent="-280988"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2. Podejście metalistyczne: pieniądz to monety z kruszcu oraz banknoty wymienialne na złoto</a:t>
            </a: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0" y="4343400"/>
            <a:ext cx="9144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3. Podejście nominalistyczne: wartość pieniądza i powszechna jego akceptacja wynika nie z wartości kruszcu a z decyzji władzy państwowej, nadającej określonym aktywom charakter prawnego środka płatniczego (</a:t>
            </a:r>
            <a:r>
              <a:rPr lang="pl-PL" sz="2400" i="1">
                <a:latin typeface="Franklin Gothic Book" pitchFamily="34" charset="0"/>
              </a:rPr>
              <a:t>legal tender</a:t>
            </a:r>
            <a:r>
              <a:rPr lang="pl-PL" sz="2400">
                <a:latin typeface="Franklin Gothic Book" pitchFamily="34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2800" b="1" smtClean="0"/>
              <a:t>Pojęcie pieniądza – </a:t>
            </a:r>
            <a:br>
              <a:rPr lang="pl-PL" sz="2800" b="1" smtClean="0"/>
            </a:br>
            <a:r>
              <a:rPr lang="pl-PL" sz="2800" b="1" smtClean="0"/>
              <a:t>definicja funkcjonalna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1447800"/>
            <a:ext cx="91440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i="1">
                <a:latin typeface="Franklin Gothic Book" pitchFamily="34" charset="0"/>
              </a:rPr>
              <a:t>Pieniądz to należności lub jednostki towaru, które są powszechnie akceptowane jako środek regulowania zobowiązań w ustalonej nominalnie wartości (M.Friedman)</a:t>
            </a:r>
          </a:p>
          <a:p>
            <a:pPr>
              <a:spcBef>
                <a:spcPct val="50000"/>
              </a:spcBef>
            </a:pPr>
            <a:endParaRPr lang="pl-PL" sz="2400" i="1">
              <a:latin typeface="Franklin Gothic Book" pitchFamily="34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0" y="3200400"/>
            <a:ext cx="914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Współczesna ekonomiczna interpretacja pieniądza. </a:t>
            </a:r>
            <a:r>
              <a:rPr lang="pl-PL" sz="2400" i="1">
                <a:latin typeface="Franklin Gothic Book" pitchFamily="34" charset="0"/>
              </a:rPr>
              <a:t>Pieniadzem jest wszystko co jest powszechnie akceptowane jako zapłata za dobra lub jako spłata zobowiązań.</a:t>
            </a:r>
            <a:endParaRPr lang="pl-PL" sz="2400">
              <a:latin typeface="Franklin Gothic Book" pitchFamily="34" charset="0"/>
            </a:endParaRP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0" y="4953000"/>
            <a:ext cx="9144000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Pieniądz zdefiniowany jest przez pełnione funkcje</a:t>
            </a:r>
            <a:r>
              <a:rPr lang="pl-PL" sz="2400" i="1">
                <a:latin typeface="Franklin Gothic Book" pitchFamily="34" charset="0"/>
              </a:rPr>
              <a:t> :Pieniądzem jest to co pełni funkcje pieniądza (J.Tobin)</a:t>
            </a:r>
          </a:p>
          <a:p>
            <a:pPr>
              <a:spcBef>
                <a:spcPct val="50000"/>
              </a:spcBef>
            </a:pPr>
            <a:endParaRPr lang="pl-PL"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2800" b="1" smtClean="0"/>
              <a:t>Funkcje pieniądza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0" y="1295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1. Środek wymiany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0" y="2667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2. Środek płatniczy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0" y="3886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3. Miernik wartości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0" y="5105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4. Środek tezauryzacji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2400" b="1" smtClean="0"/>
              <a:t>Etapy rozwoju pieniądza i systemu płatności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1. Różnorodne towary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0" y="1905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2. Wybrane towary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0" y="2667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3. Kruszce</a:t>
            </a: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0" y="3429000"/>
            <a:ext cx="929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4. Pieniądz papierowy (banknoty) pokryty w kruszcach</a:t>
            </a: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0" y="426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5. Pieniądz papierowy nie mający pokrycia w kruszcach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0" y="5029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6. System czekowy</a:t>
            </a: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0" y="5791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7. Elektroniczny system płatności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2800" b="1" smtClean="0"/>
              <a:t>Empiryczna definicja pieniądza – co w praktyce jest pieniądzem?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0" y="2133600"/>
            <a:ext cx="830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sz="2800">
                <a:latin typeface="Franklin Gothic Book" pitchFamily="34" charset="0"/>
              </a:rPr>
              <a:t>Banknot?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0" y="350520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sz="2800">
                <a:latin typeface="Franklin Gothic Book" pitchFamily="34" charset="0"/>
              </a:rPr>
              <a:t>A depozyt bankowy?</a:t>
            </a:r>
          </a:p>
        </p:txBody>
      </p:sp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0" y="510540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sz="2800">
                <a:latin typeface="Franklin Gothic Book" pitchFamily="34" charset="0"/>
              </a:rPr>
              <a:t>Każdy depozyt?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2800" b="1" smtClean="0">
                <a:solidFill>
                  <a:schemeClr val="tx1"/>
                </a:solidFill>
              </a:rPr>
              <a:t>Miary zasobu pieniądza</a:t>
            </a:r>
            <a:br>
              <a:rPr lang="pl-PL" sz="2800" b="1" smtClean="0">
                <a:solidFill>
                  <a:schemeClr val="tx1"/>
                </a:solidFill>
              </a:rPr>
            </a:br>
            <a:r>
              <a:rPr lang="pl-PL" sz="2800" b="1" smtClean="0">
                <a:solidFill>
                  <a:schemeClr val="tx1"/>
                </a:solidFill>
              </a:rPr>
              <a:t>(metodyka NBP, EBC)</a:t>
            </a:r>
          </a:p>
        </p:txBody>
      </p:sp>
      <p:sp>
        <p:nvSpPr>
          <p:cNvPr id="24579" name="Text Box 73"/>
          <p:cNvSpPr txBox="1">
            <a:spLocks noChangeArrowheads="1"/>
          </p:cNvSpPr>
          <p:nvPr/>
        </p:nvSpPr>
        <p:spPr bwMode="auto">
          <a:xfrm>
            <a:off x="228600" y="1752600"/>
            <a:ext cx="8915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39825" indent="-1139825">
              <a:spcBef>
                <a:spcPct val="50000"/>
              </a:spcBef>
            </a:pPr>
            <a:r>
              <a:rPr lang="pl-PL" sz="2400" dirty="0">
                <a:latin typeface="Corbel" pitchFamily="34" charset="0"/>
              </a:rPr>
              <a:t>- M0 (baza monetarna, pieniądz wielkiej mocy):</a:t>
            </a:r>
          </a:p>
          <a:p>
            <a:pPr marL="1139825" indent="-1139825">
              <a:spcBef>
                <a:spcPct val="50000"/>
              </a:spcBef>
            </a:pPr>
            <a:r>
              <a:rPr lang="pl-PL" sz="2400" dirty="0">
                <a:latin typeface="Corbel" pitchFamily="34" charset="0"/>
              </a:rPr>
              <a:t>	- gotówka w obiegu</a:t>
            </a:r>
          </a:p>
          <a:p>
            <a:pPr marL="1139825" indent="-1139825">
              <a:spcBef>
                <a:spcPct val="50000"/>
              </a:spcBef>
            </a:pPr>
            <a:r>
              <a:rPr lang="pl-PL" sz="2400" dirty="0">
                <a:latin typeface="Corbel" pitchFamily="34" charset="0"/>
              </a:rPr>
              <a:t>	- rezerwy gotówkowe banków komercyjnych</a:t>
            </a:r>
          </a:p>
          <a:p>
            <a:pPr marL="1139825" indent="-1139825">
              <a:spcBef>
                <a:spcPct val="50000"/>
              </a:spcBef>
            </a:pPr>
            <a:r>
              <a:rPr lang="pl-PL" sz="2400" dirty="0">
                <a:latin typeface="Corbel" pitchFamily="34" charset="0"/>
              </a:rPr>
              <a:t>- M1:</a:t>
            </a:r>
          </a:p>
          <a:p>
            <a:pPr marL="1139825" indent="-1139825">
              <a:spcBef>
                <a:spcPct val="50000"/>
              </a:spcBef>
            </a:pPr>
            <a:r>
              <a:rPr lang="pl-PL" sz="2400" dirty="0">
                <a:latin typeface="Corbel" pitchFamily="34" charset="0"/>
              </a:rPr>
              <a:t>	- gotówka w obiegu </a:t>
            </a:r>
          </a:p>
          <a:p>
            <a:pPr marL="1139825" indent="-1139825">
              <a:spcBef>
                <a:spcPct val="50000"/>
              </a:spcBef>
            </a:pPr>
            <a:r>
              <a:rPr lang="pl-PL" sz="2400" dirty="0">
                <a:latin typeface="Corbel" pitchFamily="34" charset="0"/>
              </a:rPr>
              <a:t>	- depozyty bieżące (łącznie z </a:t>
            </a:r>
            <a:r>
              <a:rPr lang="pl-PL" sz="2400" dirty="0" err="1">
                <a:latin typeface="Corbel" pitchFamily="34" charset="0"/>
              </a:rPr>
              <a:t>overnight</a:t>
            </a:r>
            <a:r>
              <a:rPr lang="pl-PL" sz="2400" dirty="0">
                <a:latin typeface="Corbel" pitchFamily="34" charset="0"/>
              </a:rPr>
              <a:t>) gospodarstw domowych, </a:t>
            </a:r>
            <a:r>
              <a:rPr lang="pl-PL" sz="2400" dirty="0" err="1">
                <a:latin typeface="Corbel" pitchFamily="34" charset="0"/>
              </a:rPr>
              <a:t>niemonetarnych</a:t>
            </a:r>
            <a:r>
              <a:rPr lang="pl-PL" sz="2400" dirty="0">
                <a:latin typeface="Corbel" pitchFamily="34" charset="0"/>
              </a:rPr>
              <a:t> instytucji finansowych, przedsiębiorstw, instytucji niekomercyjnych działających na rzecz gosp. dom., instytucji samorządowych, funduszy ubezpieczeń społecznych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2800" b="1" smtClean="0">
                <a:solidFill>
                  <a:schemeClr val="tx1"/>
                </a:solidFill>
              </a:rPr>
              <a:t>Miary zasobu pieniądza c.d.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0" y="1066800"/>
            <a:ext cx="91440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39825" indent="-1139825">
              <a:spcBef>
                <a:spcPct val="50000"/>
              </a:spcBef>
            </a:pPr>
            <a:r>
              <a:rPr lang="pl-PL" sz="2200" dirty="0">
                <a:latin typeface="Corbel" pitchFamily="34" charset="0"/>
              </a:rPr>
              <a:t>- M2</a:t>
            </a:r>
            <a:r>
              <a:rPr lang="pl-PL" sz="2200" dirty="0" smtClean="0">
                <a:latin typeface="Corbel" pitchFamily="34" charset="0"/>
              </a:rPr>
              <a:t>:	- </a:t>
            </a:r>
            <a:r>
              <a:rPr lang="pl-PL" sz="2200" dirty="0">
                <a:latin typeface="Corbel" pitchFamily="34" charset="0"/>
              </a:rPr>
              <a:t>M1</a:t>
            </a:r>
          </a:p>
          <a:p>
            <a:pPr marL="1139825" indent="-1139825">
              <a:spcBef>
                <a:spcPct val="50000"/>
              </a:spcBef>
            </a:pPr>
            <a:r>
              <a:rPr lang="pl-PL" sz="2200" dirty="0">
                <a:latin typeface="Corbel" pitchFamily="34" charset="0"/>
              </a:rPr>
              <a:t>	- depozyty terminowe z terminem pierwotnym do 2 lat włącznie (gospodarstw domowych, </a:t>
            </a:r>
            <a:r>
              <a:rPr lang="pl-PL" sz="2200" dirty="0" err="1">
                <a:latin typeface="Corbel" pitchFamily="34" charset="0"/>
              </a:rPr>
              <a:t>niemonetarnych</a:t>
            </a:r>
            <a:r>
              <a:rPr lang="pl-PL" sz="2200" dirty="0">
                <a:latin typeface="Corbel" pitchFamily="34" charset="0"/>
              </a:rPr>
              <a:t> instytucji finansowych, przedsiębiorstw, instytucji niekomercyjnych działających na rzecz </a:t>
            </a:r>
            <a:r>
              <a:rPr lang="pl-PL" sz="2200" dirty="0" err="1">
                <a:latin typeface="Corbel" pitchFamily="34" charset="0"/>
              </a:rPr>
              <a:t>gosp.dom</a:t>
            </a:r>
            <a:r>
              <a:rPr lang="pl-PL" sz="2200" dirty="0">
                <a:latin typeface="Corbel" pitchFamily="34" charset="0"/>
              </a:rPr>
              <a:t>., instytucji samorządowych, funduszy ubezpieczeń społecznych</a:t>
            </a:r>
            <a:r>
              <a:rPr lang="pl-PL" sz="2200" dirty="0" smtClean="0">
                <a:latin typeface="Corbel" pitchFamily="34" charset="0"/>
              </a:rPr>
              <a:t>)</a:t>
            </a:r>
          </a:p>
          <a:p>
            <a:pPr marL="1139825" indent="-1139825">
              <a:spcBef>
                <a:spcPct val="50000"/>
              </a:spcBef>
            </a:pPr>
            <a:r>
              <a:rPr lang="pl-PL" sz="2200" dirty="0" smtClean="0">
                <a:latin typeface="Corbel" pitchFamily="34" charset="0"/>
              </a:rPr>
              <a:t>	- depozyty z terminem wypowiedzenia do 3 miesięcy</a:t>
            </a:r>
            <a:endParaRPr lang="pl-PL" sz="2200" dirty="0">
              <a:latin typeface="Corbel" pitchFamily="34" charset="0"/>
            </a:endParaRPr>
          </a:p>
          <a:p>
            <a:pPr marL="1139825" indent="-1139825">
              <a:spcBef>
                <a:spcPct val="50000"/>
              </a:spcBef>
            </a:pPr>
            <a:r>
              <a:rPr lang="pl-PL" sz="2200" dirty="0">
                <a:latin typeface="Corbel" pitchFamily="34" charset="0"/>
              </a:rPr>
              <a:t>- M3</a:t>
            </a:r>
            <a:r>
              <a:rPr lang="pl-PL" sz="2200" dirty="0" smtClean="0">
                <a:latin typeface="Corbel" pitchFamily="34" charset="0"/>
              </a:rPr>
              <a:t>:	- M2</a:t>
            </a:r>
            <a:endParaRPr lang="pl-PL" sz="2200" dirty="0">
              <a:latin typeface="Corbel" pitchFamily="34" charset="0"/>
            </a:endParaRPr>
          </a:p>
          <a:p>
            <a:pPr marL="1139825" indent="-1139825">
              <a:spcBef>
                <a:spcPct val="50000"/>
              </a:spcBef>
            </a:pPr>
            <a:r>
              <a:rPr lang="pl-PL" sz="2200" dirty="0">
                <a:latin typeface="Corbel" pitchFamily="34" charset="0"/>
              </a:rPr>
              <a:t>	- dłużne papiery wartościowe z terminem pierwotnym  do 2 lat </a:t>
            </a:r>
            <a:r>
              <a:rPr lang="pl-PL" sz="2200" dirty="0" smtClean="0">
                <a:latin typeface="Corbel" pitchFamily="34" charset="0"/>
              </a:rPr>
              <a:t>włącznie</a:t>
            </a:r>
          </a:p>
          <a:p>
            <a:pPr marL="1139825" indent="-1139825">
              <a:spcBef>
                <a:spcPct val="50000"/>
              </a:spcBef>
            </a:pPr>
            <a:r>
              <a:rPr lang="pl-PL" sz="2200" dirty="0" smtClean="0">
                <a:latin typeface="Corbel" pitchFamily="34" charset="0"/>
              </a:rPr>
              <a:t>	- operacje z przyrzeczeniem odkupu</a:t>
            </a:r>
          </a:p>
          <a:p>
            <a:pPr marL="1139825" indent="-1139825">
              <a:spcBef>
                <a:spcPct val="50000"/>
              </a:spcBef>
            </a:pPr>
            <a:r>
              <a:rPr lang="pl-PL" sz="2200" dirty="0" smtClean="0">
                <a:latin typeface="Corbel" pitchFamily="34" charset="0"/>
              </a:rPr>
              <a:t>Zazwyczaj M3 określany jest jako tzw. </a:t>
            </a:r>
            <a:r>
              <a:rPr lang="pl-PL" sz="2200" dirty="0" err="1" smtClean="0">
                <a:latin typeface="Corbel" pitchFamily="34" charset="0"/>
              </a:rPr>
              <a:t>broad</a:t>
            </a:r>
            <a:r>
              <a:rPr lang="pl-PL" sz="2200" dirty="0" smtClean="0">
                <a:latin typeface="Corbel" pitchFamily="34" charset="0"/>
              </a:rPr>
              <a:t> </a:t>
            </a:r>
            <a:r>
              <a:rPr lang="pl-PL" sz="2200" dirty="0" err="1" smtClean="0">
                <a:latin typeface="Corbel" pitchFamily="34" charset="0"/>
              </a:rPr>
              <a:t>money</a:t>
            </a:r>
            <a:r>
              <a:rPr lang="pl-PL" sz="2200" dirty="0" smtClean="0">
                <a:latin typeface="Corbel" pitchFamily="34" charset="0"/>
              </a:rPr>
              <a:t> </a:t>
            </a:r>
            <a:r>
              <a:rPr lang="pl-PL" sz="2200" dirty="0" err="1" smtClean="0">
                <a:latin typeface="Corbel" pitchFamily="34" charset="0"/>
              </a:rPr>
              <a:t>(el</a:t>
            </a:r>
            <a:r>
              <a:rPr lang="pl-PL" sz="2200" dirty="0" smtClean="0">
                <a:latin typeface="Corbel" pitchFamily="34" charset="0"/>
              </a:rPr>
              <a:t>a w niektórych </a:t>
            </a:r>
            <a:r>
              <a:rPr lang="pl-PL" sz="2200" dirty="0" err="1" smtClean="0">
                <a:latin typeface="Corbel" pitchFamily="34" charset="0"/>
              </a:rPr>
              <a:t>krajch</a:t>
            </a:r>
            <a:r>
              <a:rPr lang="pl-PL" sz="2200" dirty="0" smtClean="0">
                <a:latin typeface="Corbel" pitchFamily="34" charset="0"/>
              </a:rPr>
              <a:t> </a:t>
            </a:r>
            <a:r>
              <a:rPr lang="pl-PL" sz="2200" dirty="0" err="1" smtClean="0">
                <a:latin typeface="Corbel" pitchFamily="34" charset="0"/>
              </a:rPr>
              <a:t>sa</a:t>
            </a:r>
            <a:r>
              <a:rPr lang="pl-PL" sz="2200" dirty="0" smtClean="0">
                <a:latin typeface="Corbel" pitchFamily="34" charset="0"/>
              </a:rPr>
              <a:t> różnice w </a:t>
            </a:r>
            <a:r>
              <a:rPr lang="pl-PL" sz="2200" dirty="0" err="1" smtClean="0">
                <a:latin typeface="Corbel" pitchFamily="34" charset="0"/>
              </a:rPr>
              <a:t>dokłądnym</a:t>
            </a:r>
            <a:r>
              <a:rPr lang="pl-PL" sz="2200" dirty="0" smtClean="0">
                <a:latin typeface="Corbel" pitchFamily="34" charset="0"/>
              </a:rPr>
              <a:t> definiowaniu </a:t>
            </a:r>
            <a:r>
              <a:rPr lang="pl-PL" sz="2200" dirty="0" err="1" smtClean="0">
                <a:latin typeface="Corbel" pitchFamily="34" charset="0"/>
              </a:rPr>
              <a:t>braod</a:t>
            </a:r>
            <a:r>
              <a:rPr lang="pl-PL" sz="2200" dirty="0" smtClean="0">
                <a:latin typeface="Corbel" pitchFamily="34" charset="0"/>
              </a:rPr>
              <a:t> </a:t>
            </a:r>
            <a:r>
              <a:rPr lang="pl-PL" sz="2200" dirty="0" err="1" smtClean="0">
                <a:latin typeface="Corbel" pitchFamily="34" charset="0"/>
              </a:rPr>
              <a:t>money</a:t>
            </a:r>
            <a:r>
              <a:rPr lang="pl-PL" sz="2200" dirty="0" smtClean="0">
                <a:latin typeface="Corbel" pitchFamily="34" charset="0"/>
              </a:rPr>
              <a:t>)</a:t>
            </a:r>
            <a:endParaRPr lang="pl-PL" sz="22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Zasób pieniądza w </a:t>
            </a:r>
            <a:r>
              <a:rPr lang="pl-PL" dirty="0" err="1" smtClean="0"/>
              <a:t>polsce</a:t>
            </a:r>
            <a:r>
              <a:rPr lang="pl-PL" dirty="0" smtClean="0"/>
              <a:t> (mln PLN)</a:t>
            </a:r>
            <a:endParaRPr lang="pl-PL" dirty="0"/>
          </a:p>
        </p:txBody>
      </p:sp>
      <p:graphicFrame>
        <p:nvGraphicFramePr>
          <p:cNvPr id="4" name="Wykres 3"/>
          <p:cNvGraphicFramePr/>
          <p:nvPr/>
        </p:nvGraphicFramePr>
        <p:xfrm>
          <a:off x="323528" y="1721303"/>
          <a:ext cx="8568952" cy="4371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686800" cy="841248"/>
          </a:xfrm>
        </p:spPr>
        <p:txBody>
          <a:bodyPr>
            <a:noAutofit/>
          </a:bodyPr>
          <a:lstStyle/>
          <a:p>
            <a:pPr algn="ctr"/>
            <a:r>
              <a:rPr lang="pl-PL" sz="2800" dirty="0" smtClean="0"/>
              <a:t>Zmiany zasobu pieniądza w Polsce</a:t>
            </a:r>
            <a:br>
              <a:rPr lang="pl-PL" sz="2800" dirty="0" smtClean="0"/>
            </a:br>
            <a:r>
              <a:rPr lang="pl-PL" sz="2800" dirty="0" smtClean="0"/>
              <a:t>(I 1997= 100)</a:t>
            </a:r>
            <a:endParaRPr lang="pl-PL" sz="2800" dirty="0"/>
          </a:p>
        </p:txBody>
      </p:sp>
      <p:graphicFrame>
        <p:nvGraphicFramePr>
          <p:cNvPr id="4" name="Wykres 3"/>
          <p:cNvGraphicFramePr/>
          <p:nvPr/>
        </p:nvGraphicFramePr>
        <p:xfrm>
          <a:off x="827584" y="1412776"/>
          <a:ext cx="7632848" cy="4752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400" b="1" dirty="0" smtClean="0">
                <a:solidFill>
                  <a:srgbClr val="0070C0"/>
                </a:solidFill>
              </a:rPr>
              <a:t>Problem wyboru agregatu do opisu zasobu pieniądza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0" y="1295400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8438" indent="-198438"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1. Na ile silna jest korelacja w zmianach wielkości poszczególnych agregatów?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0" y="2743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2. Cel analizy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0" y="3886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3. Zasób pieniądza jako ważony agregat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0" y="5029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4. Dokładność pomiaru zasobu pieniądza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3" grpId="0" autoUpdateAnimBg="0"/>
      <p:bldP spid="12294" grpId="0" autoUpdateAnimBg="0"/>
      <p:bldP spid="1229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 smtClean="0"/>
              <a:t>Treść wykładu</a:t>
            </a:r>
            <a:endParaRPr lang="pl-PL" dirty="0"/>
          </a:p>
        </p:txBody>
      </p:sp>
      <p:sp>
        <p:nvSpPr>
          <p:cNvPr id="2150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dirty="0" smtClean="0"/>
              <a:t>Pojęcie i pomiar zasobów pieniądza</a:t>
            </a:r>
          </a:p>
          <a:p>
            <a:pPr eaLnBrk="1" hangingPunct="1"/>
            <a:r>
              <a:rPr lang="pl-PL" dirty="0" smtClean="0"/>
              <a:t>Mechanizm kreacji pieniądza</a:t>
            </a:r>
          </a:p>
          <a:p>
            <a:pPr eaLnBrk="1" hangingPunct="1"/>
            <a:r>
              <a:rPr lang="pl-PL" dirty="0" smtClean="0"/>
              <a:t>Instrumenty banku </a:t>
            </a:r>
            <a:r>
              <a:rPr lang="pl-PL" dirty="0" smtClean="0"/>
              <a:t>centralnego</a:t>
            </a:r>
          </a:p>
          <a:p>
            <a:pPr eaLnBrk="1" hangingPunct="1"/>
            <a:r>
              <a:rPr lang="pl-PL" dirty="0" smtClean="0"/>
              <a:t>Motywy popytu na pieniądz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2800" b="1"/>
              <a:t>Uczestnicy procesu kreacji pieniądza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0" y="1524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1. Banki centralne</a:t>
            </a: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0" y="2590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2. Instytucje depozytowe</a:t>
            </a: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0" y="3733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3. Depozytariusze</a:t>
            </a:r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0" y="495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4. Kredytobiorcy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3200" b="1"/>
              <a:t>Bank centralny 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3886200"/>
            <a:ext cx="9144000" cy="20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3675" indent="-193675">
              <a:lnSpc>
                <a:spcPct val="120000"/>
              </a:lnSpc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Aktywa banku centralnego: m.in.. należności od banków, papiery wartościowe, aktywa zagraniczne.</a:t>
            </a:r>
          </a:p>
          <a:p>
            <a:pPr marL="193675" indent="-193675">
              <a:lnSpc>
                <a:spcPct val="120000"/>
              </a:lnSpc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Pasywa banku centralnego: gotówka w obiegu, zobowiązania wobec banków, zobowiązania z tytułu emisji papierów wartościowych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1219200"/>
            <a:ext cx="91440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Funkcje banku centralnego: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pl-PL" sz="2400" b="1">
                <a:latin typeface="Franklin Gothic Book" pitchFamily="34" charset="0"/>
              </a:rPr>
              <a:t> kontrola podaży pieniądza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pl-PL" sz="2400" b="1">
                <a:latin typeface="Franklin Gothic Book" pitchFamily="34" charset="0"/>
              </a:rPr>
              <a:t> interwencje walutowe</a:t>
            </a:r>
          </a:p>
          <a:p>
            <a:pPr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- regulowanie działalności banków komercyjnych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utoUpdateAnimBg="0"/>
      <p:bldP spid="307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3200" b="1"/>
              <a:t>Bank centralny a baza monetarna</a:t>
            </a:r>
          </a:p>
        </p:txBody>
      </p:sp>
      <p:sp>
        <p:nvSpPr>
          <p:cNvPr id="10244" name="Text Box 1028"/>
          <p:cNvSpPr txBox="1">
            <a:spLocks noChangeArrowheads="1"/>
          </p:cNvSpPr>
          <p:nvPr/>
        </p:nvSpPr>
        <p:spPr bwMode="auto">
          <a:xfrm>
            <a:off x="0" y="1066800"/>
            <a:ext cx="9144000" cy="27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pl-PL" sz="2200" dirty="0">
                <a:latin typeface="+mn-lt"/>
                <a:cs typeface="+mn-cs"/>
              </a:rPr>
              <a:t>Bank centralny może zwiększyć bazę monetarną w dwojaki sposób:</a:t>
            </a:r>
          </a:p>
          <a:p>
            <a:pPr marL="177800" indent="-177800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pl-PL" sz="2200" dirty="0">
                <a:latin typeface="+mn-lt"/>
                <a:cs typeface="+mn-cs"/>
              </a:rPr>
              <a:t>- </a:t>
            </a:r>
            <a:r>
              <a:rPr lang="pl-PL" sz="2200" u="sng" dirty="0">
                <a:latin typeface="+mn-lt"/>
                <a:cs typeface="Times New Roman" pitchFamily="18" charset="0"/>
              </a:rPr>
              <a:t>udzielając pożyczki bankom komercyjnym</a:t>
            </a:r>
            <a:r>
              <a:rPr lang="pl-PL" sz="2200" dirty="0">
                <a:latin typeface="+mn-lt"/>
                <a:cs typeface="Times New Roman" pitchFamily="18" charset="0"/>
              </a:rPr>
              <a:t>. Pożyczka ta udzielona jest na określony procent, zwany popularnie stopą dyskontową. W konsekwencji o tę samą kwotę </a:t>
            </a:r>
            <a:r>
              <a:rPr lang="pl-PL" sz="2000" dirty="0">
                <a:latin typeface="+mn-lt"/>
                <a:cs typeface="Times New Roman" pitchFamily="18" charset="0"/>
              </a:rPr>
              <a:t>rosną</a:t>
            </a:r>
            <a:r>
              <a:rPr lang="pl-PL" sz="2200" dirty="0">
                <a:latin typeface="+mn-lt"/>
                <a:cs typeface="Times New Roman" pitchFamily="18" charset="0"/>
              </a:rPr>
              <a:t> zarówno aktywa jak i pasywa banku centralnego i banków komercyjnych;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pl-PL" sz="2200" dirty="0">
              <a:latin typeface="+mn-lt"/>
              <a:cs typeface="+mn-cs"/>
            </a:endParaRPr>
          </a:p>
        </p:txBody>
      </p:sp>
      <p:sp>
        <p:nvSpPr>
          <p:cNvPr id="10245" name="Text Box 1029"/>
          <p:cNvSpPr txBox="1">
            <a:spLocks noChangeArrowheads="1"/>
          </p:cNvSpPr>
          <p:nvPr/>
        </p:nvSpPr>
        <p:spPr bwMode="auto">
          <a:xfrm>
            <a:off x="0" y="3500438"/>
            <a:ext cx="9144000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>
              <a:lnSpc>
                <a:spcPct val="120000"/>
              </a:lnSpc>
              <a:spcBef>
                <a:spcPct val="50000"/>
              </a:spcBef>
            </a:pPr>
            <a:r>
              <a:rPr lang="pl-PL" sz="2200" dirty="0">
                <a:latin typeface="Franklin Gothic Book" pitchFamily="34" charset="0"/>
              </a:rPr>
              <a:t>- </a:t>
            </a:r>
            <a:r>
              <a:rPr lang="pl-PL" sz="2200" u="sng" dirty="0">
                <a:latin typeface="Franklin Gothic Book" pitchFamily="34" charset="0"/>
                <a:cs typeface="Times New Roman" pitchFamily="18" charset="0"/>
              </a:rPr>
              <a:t>kupując, poprzez tzw. operacje otwartego rynku, papiery wartościowe od banków komercyjnych</a:t>
            </a:r>
            <a:r>
              <a:rPr lang="pl-PL" sz="2200" dirty="0">
                <a:latin typeface="Franklin Gothic Book" pitchFamily="34" charset="0"/>
                <a:cs typeface="Times New Roman" pitchFamily="18" charset="0"/>
              </a:rPr>
              <a:t>. W tym wypadku o tę samą kwotę rosną aktywa i pasywa banku centralnego, natomiast wielkość aktywów i pasywów banków komercyjnych nie ulega zmianie </a:t>
            </a:r>
            <a:r>
              <a:rPr lang="pl-PL" sz="2200" dirty="0">
                <a:latin typeface="Franklin Gothic Book" pitchFamily="34" charset="0"/>
              </a:rPr>
              <a:t>(w </a:t>
            </a:r>
            <a:r>
              <a:rPr lang="pl-PL" sz="2200" dirty="0">
                <a:latin typeface="Franklin Gothic Book" pitchFamily="34" charset="0"/>
                <a:cs typeface="Times New Roman" pitchFamily="18" charset="0"/>
              </a:rPr>
              <a:t>zestawieniu aktywów maleje wartość papierów wartościowych, a rośnie wielkość rezerw w banku centralnym.</a:t>
            </a:r>
            <a:r>
              <a:rPr lang="pl-PL" sz="2200" dirty="0">
                <a:latin typeface="Franklin Gothic Book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800" b="1" dirty="0">
                <a:latin typeface="+mn-lt"/>
              </a:rPr>
              <a:t>Efekt sprzedaży papierów wartościowych bankowi centralnemu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0" y="1125538"/>
            <a:ext cx="9144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200" dirty="0">
                <a:latin typeface="Franklin Gothic Book" pitchFamily="34" charset="0"/>
              </a:rPr>
              <a:t>Przykład: bank A sprzedaje </a:t>
            </a:r>
            <a:r>
              <a:rPr lang="pl-PL" sz="2200" dirty="0" err="1">
                <a:latin typeface="Franklin Gothic Book" pitchFamily="34" charset="0"/>
              </a:rPr>
              <a:t>b.c</a:t>
            </a:r>
            <a:r>
              <a:rPr lang="pl-PL" sz="2200" dirty="0">
                <a:latin typeface="Franklin Gothic Book" pitchFamily="34" charset="0"/>
              </a:rPr>
              <a:t>. papiery za 10 mln zł (krok 1). Uzyskane w ten sposób środki przeznacza na udzielenie kredytu swoim klientom (krok 2), ci zaś posługując się kartą kredytową wykorzystują go (krok 3).</a:t>
            </a:r>
          </a:p>
        </p:txBody>
      </p:sp>
      <p:sp>
        <p:nvSpPr>
          <p:cNvPr id="11310" name="Line 46"/>
          <p:cNvSpPr>
            <a:spLocks noChangeShapeType="1"/>
          </p:cNvSpPr>
          <p:nvPr/>
        </p:nvSpPr>
        <p:spPr bwMode="auto">
          <a:xfrm>
            <a:off x="3492500" y="3789363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785786" y="5786454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285720" y="2428868"/>
            <a:ext cx="3124200" cy="1828800"/>
            <a:chOff x="192" y="1632"/>
            <a:chExt cx="1968" cy="1152"/>
          </a:xfrm>
        </p:grpSpPr>
        <p:sp>
          <p:nvSpPr>
            <p:cNvPr id="46100" name="Text Box 44"/>
            <p:cNvSpPr txBox="1">
              <a:spLocks noChangeArrowheads="1"/>
            </p:cNvSpPr>
            <p:nvPr/>
          </p:nvSpPr>
          <p:spPr bwMode="auto">
            <a:xfrm>
              <a:off x="192" y="2112"/>
              <a:ext cx="1056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 b="1">
                  <a:latin typeface="Franklin Gothic Book" pitchFamily="34" charset="0"/>
                </a:rPr>
                <a:t>P.wart.  -10</a:t>
              </a:r>
            </a:p>
            <a:p>
              <a:pPr>
                <a:spcBef>
                  <a:spcPct val="50000"/>
                </a:spcBef>
              </a:pPr>
              <a:r>
                <a:rPr lang="pl-PL" sz="2000" b="1">
                  <a:latin typeface="Franklin Gothic Book" pitchFamily="34" charset="0"/>
                </a:rPr>
                <a:t>Rezerwy +10</a:t>
              </a:r>
            </a:p>
          </p:txBody>
        </p:sp>
        <p:sp>
          <p:nvSpPr>
            <p:cNvPr id="46101" name="Line 39"/>
            <p:cNvSpPr>
              <a:spLocks noChangeShapeType="1"/>
            </p:cNvSpPr>
            <p:nvPr/>
          </p:nvSpPr>
          <p:spPr bwMode="auto">
            <a:xfrm>
              <a:off x="432" y="1968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6102" name="Line 41"/>
            <p:cNvSpPr>
              <a:spLocks noChangeShapeType="1"/>
            </p:cNvSpPr>
            <p:nvPr/>
          </p:nvSpPr>
          <p:spPr bwMode="auto">
            <a:xfrm>
              <a:off x="1248" y="1968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6103" name="Text Box 49"/>
            <p:cNvSpPr txBox="1">
              <a:spLocks noChangeArrowheads="1"/>
            </p:cNvSpPr>
            <p:nvPr/>
          </p:nvSpPr>
          <p:spPr bwMode="auto">
            <a:xfrm>
              <a:off x="384" y="1632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 b="1">
                  <a:latin typeface="Franklin Gothic Book" pitchFamily="34" charset="0"/>
                </a:rPr>
                <a:t>Aktywa</a:t>
              </a:r>
            </a:p>
          </p:txBody>
        </p:sp>
        <p:sp>
          <p:nvSpPr>
            <p:cNvPr id="46104" name="Text Box 50"/>
            <p:cNvSpPr txBox="1">
              <a:spLocks noChangeArrowheads="1"/>
            </p:cNvSpPr>
            <p:nvPr/>
          </p:nvSpPr>
          <p:spPr bwMode="auto">
            <a:xfrm>
              <a:off x="1344" y="1632"/>
              <a:ext cx="8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 b="1">
                  <a:latin typeface="Franklin Gothic Book" pitchFamily="34" charset="0"/>
                </a:rPr>
                <a:t>Pasywa</a:t>
              </a:r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357686" y="2428868"/>
            <a:ext cx="3962400" cy="2073275"/>
            <a:chOff x="2640" y="1632"/>
            <a:chExt cx="2496" cy="1306"/>
          </a:xfrm>
        </p:grpSpPr>
        <p:sp>
          <p:nvSpPr>
            <p:cNvPr id="46094" name="Text Box 45"/>
            <p:cNvSpPr txBox="1">
              <a:spLocks noChangeArrowheads="1"/>
            </p:cNvSpPr>
            <p:nvPr/>
          </p:nvSpPr>
          <p:spPr bwMode="auto">
            <a:xfrm>
              <a:off x="2640" y="2112"/>
              <a:ext cx="120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 b="1" dirty="0" err="1">
                  <a:latin typeface="Franklin Gothic Book" pitchFamily="34" charset="0"/>
                </a:rPr>
                <a:t>P.wart</a:t>
              </a:r>
              <a:r>
                <a:rPr lang="pl-PL" sz="2000" b="1" dirty="0">
                  <a:latin typeface="Franklin Gothic Book" pitchFamily="34" charset="0"/>
                </a:rPr>
                <a:t>.  -10</a:t>
              </a:r>
            </a:p>
            <a:p>
              <a:pPr>
                <a:spcBef>
                  <a:spcPct val="50000"/>
                </a:spcBef>
              </a:pPr>
              <a:r>
                <a:rPr lang="pl-PL" sz="2000" b="1" dirty="0">
                  <a:latin typeface="Franklin Gothic Book" pitchFamily="34" charset="0"/>
                </a:rPr>
                <a:t>Rezerwy +10</a:t>
              </a:r>
            </a:p>
            <a:p>
              <a:pPr>
                <a:spcBef>
                  <a:spcPct val="50000"/>
                </a:spcBef>
              </a:pPr>
              <a:r>
                <a:rPr lang="pl-PL" sz="2000" b="1" dirty="0">
                  <a:latin typeface="Franklin Gothic Book" pitchFamily="34" charset="0"/>
                </a:rPr>
                <a:t>Pożyczka +10</a:t>
              </a:r>
            </a:p>
          </p:txBody>
        </p:sp>
        <p:sp>
          <p:nvSpPr>
            <p:cNvPr id="46095" name="Text Box 47"/>
            <p:cNvSpPr txBox="1">
              <a:spLocks noChangeArrowheads="1"/>
            </p:cNvSpPr>
            <p:nvPr/>
          </p:nvSpPr>
          <p:spPr bwMode="auto">
            <a:xfrm>
              <a:off x="3984" y="2160"/>
              <a:ext cx="11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 b="1">
                  <a:latin typeface="Franklin Gothic Book" pitchFamily="34" charset="0"/>
                </a:rPr>
                <a:t>Depozyt +10</a:t>
              </a:r>
            </a:p>
          </p:txBody>
        </p:sp>
        <p:sp>
          <p:nvSpPr>
            <p:cNvPr id="46096" name="Line 40"/>
            <p:cNvSpPr>
              <a:spLocks noChangeShapeType="1"/>
            </p:cNvSpPr>
            <p:nvPr/>
          </p:nvSpPr>
          <p:spPr bwMode="auto">
            <a:xfrm>
              <a:off x="2880" y="1968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6097" name="Line 42"/>
            <p:cNvSpPr>
              <a:spLocks noChangeShapeType="1"/>
            </p:cNvSpPr>
            <p:nvPr/>
          </p:nvSpPr>
          <p:spPr bwMode="auto">
            <a:xfrm>
              <a:off x="3936" y="1968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6098" name="Text Box 51"/>
            <p:cNvSpPr txBox="1">
              <a:spLocks noChangeArrowheads="1"/>
            </p:cNvSpPr>
            <p:nvPr/>
          </p:nvSpPr>
          <p:spPr bwMode="auto">
            <a:xfrm>
              <a:off x="2976" y="1632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 b="1">
                  <a:latin typeface="Franklin Gothic Book" pitchFamily="34" charset="0"/>
                </a:rPr>
                <a:t>Aktywa</a:t>
              </a:r>
            </a:p>
          </p:txBody>
        </p:sp>
        <p:sp>
          <p:nvSpPr>
            <p:cNvPr id="46099" name="Text Box 52"/>
            <p:cNvSpPr txBox="1">
              <a:spLocks noChangeArrowheads="1"/>
            </p:cNvSpPr>
            <p:nvPr/>
          </p:nvSpPr>
          <p:spPr bwMode="auto">
            <a:xfrm>
              <a:off x="4032" y="1632"/>
              <a:ext cx="8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 b="1">
                  <a:latin typeface="Franklin Gothic Book" pitchFamily="34" charset="0"/>
                </a:rPr>
                <a:t>Pasywa</a:t>
              </a:r>
            </a:p>
          </p:txBody>
        </p: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2000232" y="4786322"/>
            <a:ext cx="3276600" cy="1828800"/>
            <a:chOff x="1008" y="3168"/>
            <a:chExt cx="2064" cy="1152"/>
          </a:xfrm>
        </p:grpSpPr>
        <p:sp>
          <p:nvSpPr>
            <p:cNvPr id="46089" name="Line 55"/>
            <p:cNvSpPr>
              <a:spLocks noChangeShapeType="1"/>
            </p:cNvSpPr>
            <p:nvPr/>
          </p:nvSpPr>
          <p:spPr bwMode="auto">
            <a:xfrm>
              <a:off x="1344" y="3504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6090" name="Line 56"/>
            <p:cNvSpPr>
              <a:spLocks noChangeShapeType="1"/>
            </p:cNvSpPr>
            <p:nvPr/>
          </p:nvSpPr>
          <p:spPr bwMode="auto">
            <a:xfrm>
              <a:off x="2160" y="3504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6091" name="Text Box 57"/>
            <p:cNvSpPr txBox="1">
              <a:spLocks noChangeArrowheads="1"/>
            </p:cNvSpPr>
            <p:nvPr/>
          </p:nvSpPr>
          <p:spPr bwMode="auto">
            <a:xfrm>
              <a:off x="1296" y="3168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 b="1">
                  <a:latin typeface="Franklin Gothic Book" pitchFamily="34" charset="0"/>
                </a:rPr>
                <a:t>Aktywa</a:t>
              </a:r>
            </a:p>
          </p:txBody>
        </p:sp>
        <p:sp>
          <p:nvSpPr>
            <p:cNvPr id="46092" name="Text Box 58"/>
            <p:cNvSpPr txBox="1">
              <a:spLocks noChangeArrowheads="1"/>
            </p:cNvSpPr>
            <p:nvPr/>
          </p:nvSpPr>
          <p:spPr bwMode="auto">
            <a:xfrm>
              <a:off x="2256" y="3168"/>
              <a:ext cx="8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 b="1" dirty="0">
                  <a:latin typeface="Franklin Gothic Book" pitchFamily="34" charset="0"/>
                </a:rPr>
                <a:t>Pasywa</a:t>
              </a:r>
            </a:p>
          </p:txBody>
        </p:sp>
        <p:sp>
          <p:nvSpPr>
            <p:cNvPr id="46093" name="Text Box 60"/>
            <p:cNvSpPr txBox="1">
              <a:spLocks noChangeArrowheads="1"/>
            </p:cNvSpPr>
            <p:nvPr/>
          </p:nvSpPr>
          <p:spPr bwMode="auto">
            <a:xfrm>
              <a:off x="1008" y="3504"/>
              <a:ext cx="110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 b="1">
                  <a:latin typeface="Franklin Gothic Book" pitchFamily="34" charset="0"/>
                </a:rPr>
                <a:t>P.wart –10</a:t>
              </a:r>
            </a:p>
            <a:p>
              <a:pPr>
                <a:spcBef>
                  <a:spcPct val="50000"/>
                </a:spcBef>
              </a:pPr>
              <a:r>
                <a:rPr lang="pl-PL" sz="2000" b="1">
                  <a:latin typeface="Franklin Gothic Book" pitchFamily="34" charset="0"/>
                </a:rPr>
                <a:t>Pożyczka +10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310" grpId="0" animBg="1"/>
      <p:bldP spid="113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3200" b="1"/>
              <a:t>Przykład c.d.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0" y="1066800"/>
            <a:ext cx="914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Klienci banku A nabyli dobra od klientów banku B – depozyty banku B wzrosły o 10 mln zł, na ich bazie bank B udziela kredytów. Przy stopie rezerw obowiązkowych 5% może udzielić 9,5 mln zł.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28600" y="2590800"/>
            <a:ext cx="3505200" cy="1828800"/>
            <a:chOff x="144" y="1632"/>
            <a:chExt cx="2208" cy="1152"/>
          </a:xfrm>
        </p:grpSpPr>
        <p:sp>
          <p:nvSpPr>
            <p:cNvPr id="47117" name="Line 6"/>
            <p:cNvSpPr>
              <a:spLocks noChangeShapeType="1"/>
            </p:cNvSpPr>
            <p:nvPr/>
          </p:nvSpPr>
          <p:spPr bwMode="auto">
            <a:xfrm>
              <a:off x="432" y="1968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7118" name="Line 7"/>
            <p:cNvSpPr>
              <a:spLocks noChangeShapeType="1"/>
            </p:cNvSpPr>
            <p:nvPr/>
          </p:nvSpPr>
          <p:spPr bwMode="auto">
            <a:xfrm>
              <a:off x="1248" y="1968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7119" name="Text Box 8"/>
            <p:cNvSpPr txBox="1">
              <a:spLocks noChangeArrowheads="1"/>
            </p:cNvSpPr>
            <p:nvPr/>
          </p:nvSpPr>
          <p:spPr bwMode="auto">
            <a:xfrm>
              <a:off x="384" y="1632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 b="1">
                  <a:latin typeface="Franklin Gothic Book" pitchFamily="34" charset="0"/>
                </a:rPr>
                <a:t>Aktywa</a:t>
              </a:r>
            </a:p>
          </p:txBody>
        </p:sp>
        <p:sp>
          <p:nvSpPr>
            <p:cNvPr id="47120" name="Text Box 9"/>
            <p:cNvSpPr txBox="1">
              <a:spLocks noChangeArrowheads="1"/>
            </p:cNvSpPr>
            <p:nvPr/>
          </p:nvSpPr>
          <p:spPr bwMode="auto">
            <a:xfrm>
              <a:off x="1344" y="1632"/>
              <a:ext cx="8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 b="1">
                  <a:latin typeface="Franklin Gothic Book" pitchFamily="34" charset="0"/>
                </a:rPr>
                <a:t>Pasywa</a:t>
              </a:r>
            </a:p>
          </p:txBody>
        </p:sp>
        <p:sp>
          <p:nvSpPr>
            <p:cNvPr id="47121" name="Text Box 10"/>
            <p:cNvSpPr txBox="1">
              <a:spLocks noChangeArrowheads="1"/>
            </p:cNvSpPr>
            <p:nvPr/>
          </p:nvSpPr>
          <p:spPr bwMode="auto">
            <a:xfrm>
              <a:off x="144" y="2112"/>
              <a:ext cx="1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 b="1">
                  <a:latin typeface="Franklin Gothic Book" pitchFamily="34" charset="0"/>
                </a:rPr>
                <a:t>Rezerwy +10</a:t>
              </a:r>
            </a:p>
          </p:txBody>
        </p:sp>
        <p:sp>
          <p:nvSpPr>
            <p:cNvPr id="47122" name="Text Box 11"/>
            <p:cNvSpPr txBox="1">
              <a:spLocks noChangeArrowheads="1"/>
            </p:cNvSpPr>
            <p:nvPr/>
          </p:nvSpPr>
          <p:spPr bwMode="auto">
            <a:xfrm>
              <a:off x="1296" y="2112"/>
              <a:ext cx="10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 b="1">
                  <a:latin typeface="Franklin Gothic Book" pitchFamily="34" charset="0"/>
                </a:rPr>
                <a:t>Depozyty +10</a:t>
              </a:r>
            </a:p>
          </p:txBody>
        </p:sp>
      </p:grp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4038600" y="3505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953000" y="2590800"/>
            <a:ext cx="3886200" cy="1828800"/>
            <a:chOff x="3120" y="1632"/>
            <a:chExt cx="2448" cy="1152"/>
          </a:xfrm>
        </p:grpSpPr>
        <p:sp>
          <p:nvSpPr>
            <p:cNvPr id="47111" name="Line 14"/>
            <p:cNvSpPr>
              <a:spLocks noChangeShapeType="1"/>
            </p:cNvSpPr>
            <p:nvPr/>
          </p:nvSpPr>
          <p:spPr bwMode="auto">
            <a:xfrm>
              <a:off x="3456" y="1968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7112" name="Line 15"/>
            <p:cNvSpPr>
              <a:spLocks noChangeShapeType="1"/>
            </p:cNvSpPr>
            <p:nvPr/>
          </p:nvSpPr>
          <p:spPr bwMode="auto">
            <a:xfrm>
              <a:off x="4272" y="1968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7113" name="Text Box 16"/>
            <p:cNvSpPr txBox="1">
              <a:spLocks noChangeArrowheads="1"/>
            </p:cNvSpPr>
            <p:nvPr/>
          </p:nvSpPr>
          <p:spPr bwMode="auto">
            <a:xfrm>
              <a:off x="3408" y="1632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 b="1">
                  <a:latin typeface="Franklin Gothic Book" pitchFamily="34" charset="0"/>
                </a:rPr>
                <a:t>Aktywa</a:t>
              </a:r>
            </a:p>
          </p:txBody>
        </p:sp>
        <p:sp>
          <p:nvSpPr>
            <p:cNvPr id="47114" name="Text Box 17"/>
            <p:cNvSpPr txBox="1">
              <a:spLocks noChangeArrowheads="1"/>
            </p:cNvSpPr>
            <p:nvPr/>
          </p:nvSpPr>
          <p:spPr bwMode="auto">
            <a:xfrm>
              <a:off x="4368" y="1632"/>
              <a:ext cx="8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 b="1">
                  <a:latin typeface="Franklin Gothic Book" pitchFamily="34" charset="0"/>
                </a:rPr>
                <a:t>Pasywa</a:t>
              </a:r>
            </a:p>
          </p:txBody>
        </p:sp>
        <p:sp>
          <p:nvSpPr>
            <p:cNvPr id="47115" name="Text Box 18"/>
            <p:cNvSpPr txBox="1">
              <a:spLocks noChangeArrowheads="1"/>
            </p:cNvSpPr>
            <p:nvPr/>
          </p:nvSpPr>
          <p:spPr bwMode="auto">
            <a:xfrm>
              <a:off x="3120" y="2064"/>
              <a:ext cx="110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 b="1">
                  <a:latin typeface="Franklin Gothic Book" pitchFamily="34" charset="0"/>
                </a:rPr>
                <a:t>Rezerwy + 0,5</a:t>
              </a:r>
            </a:p>
            <a:p>
              <a:pPr>
                <a:spcBef>
                  <a:spcPct val="50000"/>
                </a:spcBef>
              </a:pPr>
              <a:r>
                <a:rPr lang="pl-PL" sz="2000" b="1">
                  <a:latin typeface="Franklin Gothic Book" pitchFamily="34" charset="0"/>
                </a:rPr>
                <a:t>Kredyt +9,5</a:t>
              </a:r>
            </a:p>
          </p:txBody>
        </p:sp>
        <p:sp>
          <p:nvSpPr>
            <p:cNvPr id="47116" name="Text Box 19"/>
            <p:cNvSpPr txBox="1">
              <a:spLocks noChangeArrowheads="1"/>
            </p:cNvSpPr>
            <p:nvPr/>
          </p:nvSpPr>
          <p:spPr bwMode="auto">
            <a:xfrm>
              <a:off x="4368" y="2064"/>
              <a:ext cx="12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 b="1">
                  <a:latin typeface="Franklin Gothic Book" pitchFamily="34" charset="0"/>
                </a:rPr>
                <a:t>Depozyty +10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2800" b="1"/>
              <a:t>Łączne efekty wzrostu M0 dla przyrostu M1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152400" y="1524000"/>
            <a:ext cx="87630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Bank	Przyrost depozyt.	Przyrost kredytów	Przyrost rezerw</a:t>
            </a:r>
          </a:p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B		10			9,5			0,5</a:t>
            </a:r>
          </a:p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C		9,5			9,025			0,475</a:t>
            </a:r>
          </a:p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D		9,025			8,574			0,451</a:t>
            </a:r>
          </a:p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E		8,574			8,145			0,429</a:t>
            </a:r>
          </a:p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:		:			:			:</a:t>
            </a:r>
          </a:p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Razem		200			190			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3200" b="1"/>
              <a:t>Mnożnik depozytowy</a:t>
            </a: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285720" y="1447800"/>
            <a:ext cx="8858280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dirty="0">
                <a:latin typeface="Franklin Gothic Book" pitchFamily="34" charset="0"/>
              </a:rPr>
              <a:t>Efekty wzrostu M1 w reakcji na jednostkowy wzrost M0 obrazuje tzw. mnożnik depozytowy:</a:t>
            </a:r>
          </a:p>
          <a:p>
            <a:pPr>
              <a:spcBef>
                <a:spcPct val="50000"/>
              </a:spcBef>
            </a:pPr>
            <a:endParaRPr lang="pl-PL" sz="2400" dirty="0">
              <a:latin typeface="Franklin Gothic Book" pitchFamily="34" charset="0"/>
            </a:endParaRPr>
          </a:p>
          <a:p>
            <a:pPr>
              <a:spcBef>
                <a:spcPct val="50000"/>
              </a:spcBef>
            </a:pPr>
            <a:r>
              <a:rPr lang="pl-PL" sz="2400" dirty="0" smtClean="0">
                <a:latin typeface="Franklin Gothic Book" pitchFamily="34" charset="0"/>
              </a:rPr>
              <a:t>	</a:t>
            </a:r>
            <a:r>
              <a:rPr lang="pl-PL" sz="2400" i="1" dirty="0" smtClean="0">
                <a:latin typeface="Franklin Gothic Book" pitchFamily="34" charset="0"/>
              </a:rPr>
              <a:t>mnożnik </a:t>
            </a:r>
            <a:r>
              <a:rPr lang="pl-PL" sz="2400" i="1" dirty="0">
                <a:latin typeface="Franklin Gothic Book" pitchFamily="34" charset="0"/>
              </a:rPr>
              <a:t>dep. = 1/</a:t>
            </a:r>
            <a:r>
              <a:rPr lang="pl-PL" sz="2400" i="1" dirty="0" err="1">
                <a:latin typeface="Franklin Gothic Book" pitchFamily="34" charset="0"/>
              </a:rPr>
              <a:t>r</a:t>
            </a:r>
            <a:r>
              <a:rPr lang="pl-PL" sz="2400" i="1" baseline="-25000" dirty="0" err="1">
                <a:latin typeface="Franklin Gothic Book" pitchFamily="34" charset="0"/>
              </a:rPr>
              <a:t>d</a:t>
            </a:r>
            <a:endParaRPr lang="pl-PL" sz="2400" i="1" dirty="0">
              <a:latin typeface="Franklin Gothic Book" pitchFamily="34" charset="0"/>
            </a:endParaRPr>
          </a:p>
          <a:p>
            <a:pPr>
              <a:spcBef>
                <a:spcPct val="50000"/>
              </a:spcBef>
            </a:pPr>
            <a:endParaRPr lang="pl-PL" sz="1200" dirty="0" smtClean="0">
              <a:latin typeface="Franklin Gothic Book" pitchFamily="34" charset="0"/>
            </a:endParaRPr>
          </a:p>
          <a:p>
            <a:pPr>
              <a:spcBef>
                <a:spcPct val="50000"/>
              </a:spcBef>
            </a:pPr>
            <a:r>
              <a:rPr lang="pl-PL" sz="2400" dirty="0" smtClean="0">
                <a:latin typeface="Franklin Gothic Book" pitchFamily="34" charset="0"/>
              </a:rPr>
              <a:t>gdzie </a:t>
            </a:r>
            <a:r>
              <a:rPr lang="pl-PL" sz="2400" dirty="0" err="1">
                <a:latin typeface="Franklin Gothic Book" pitchFamily="34" charset="0"/>
              </a:rPr>
              <a:t>r</a:t>
            </a:r>
            <a:r>
              <a:rPr lang="pl-PL" sz="2400" baseline="-25000" dirty="0" err="1">
                <a:latin typeface="Franklin Gothic Book" pitchFamily="34" charset="0"/>
              </a:rPr>
              <a:t>d</a:t>
            </a:r>
            <a:r>
              <a:rPr lang="pl-PL" sz="2400" dirty="0">
                <a:latin typeface="Franklin Gothic Book" pitchFamily="34" charset="0"/>
              </a:rPr>
              <a:t> to stopa rezerw obowiązkowych.</a:t>
            </a:r>
          </a:p>
          <a:p>
            <a:pPr>
              <a:spcBef>
                <a:spcPct val="50000"/>
              </a:spcBef>
            </a:pPr>
            <a:r>
              <a:rPr lang="pl-PL" sz="2400" dirty="0">
                <a:latin typeface="Franklin Gothic Book" pitchFamily="34" charset="0"/>
              </a:rPr>
              <a:t>Łączny przyrost M1 w reakcji na wzrost M0:</a:t>
            </a:r>
          </a:p>
          <a:p>
            <a:pPr>
              <a:spcBef>
                <a:spcPct val="50000"/>
              </a:spcBef>
            </a:pPr>
            <a:r>
              <a:rPr lang="pl-PL" sz="2400" dirty="0" smtClean="0">
                <a:latin typeface="Franklin Gothic Book" pitchFamily="34" charset="0"/>
                <a:cs typeface="Times New Roman" pitchFamily="18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pl-PL" sz="2400" i="1" dirty="0">
                <a:latin typeface="Franklin Gothic Book" pitchFamily="34" charset="0"/>
                <a:cs typeface="Times New Roman" pitchFamily="18" charset="0"/>
              </a:rPr>
              <a:t>	</a:t>
            </a:r>
            <a:r>
              <a:rPr lang="pl-PL" sz="2400" i="1" dirty="0" smtClean="0">
                <a:latin typeface="Franklin Gothic Book" pitchFamily="34" charset="0"/>
                <a:cs typeface="Times New Roman" pitchFamily="18" charset="0"/>
              </a:rPr>
              <a:t>Δ</a:t>
            </a:r>
            <a:r>
              <a:rPr lang="pl-PL" sz="2400" i="1" dirty="0" smtClean="0">
                <a:latin typeface="Franklin Gothic Book" pitchFamily="34" charset="0"/>
              </a:rPr>
              <a:t>M1 </a:t>
            </a:r>
            <a:r>
              <a:rPr lang="pl-PL" sz="2400" i="1" dirty="0">
                <a:latin typeface="Franklin Gothic Book" pitchFamily="34" charset="0"/>
              </a:rPr>
              <a:t>= </a:t>
            </a:r>
            <a:r>
              <a:rPr lang="pl-PL" sz="2400" i="1" dirty="0">
                <a:latin typeface="Franklin Gothic Book" pitchFamily="34" charset="0"/>
                <a:cs typeface="Times New Roman" pitchFamily="18" charset="0"/>
              </a:rPr>
              <a:t>Δ</a:t>
            </a:r>
            <a:r>
              <a:rPr lang="pl-PL" sz="2400" i="1" dirty="0">
                <a:latin typeface="Franklin Gothic Book" pitchFamily="34" charset="0"/>
              </a:rPr>
              <a:t>M0 * 1/</a:t>
            </a:r>
            <a:r>
              <a:rPr lang="pl-PL" sz="2400" i="1" dirty="0" err="1">
                <a:latin typeface="Franklin Gothic Book" pitchFamily="34" charset="0"/>
              </a:rPr>
              <a:t>r</a:t>
            </a:r>
            <a:r>
              <a:rPr lang="pl-PL" sz="2400" i="1" baseline="-25000" dirty="0" err="1">
                <a:latin typeface="Franklin Gothic Book" pitchFamily="34" charset="0"/>
              </a:rPr>
              <a:t>d</a:t>
            </a:r>
            <a:endParaRPr lang="pl-PL" sz="2400" i="1" dirty="0"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3200" b="1"/>
              <a:t>Ograniczenia w kreacji pieniądza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0" y="1828800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8438" indent="-198438"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- banki mogą utrzymywać rezerwy na poziomie wyższym niż rezerwy obowiązkowe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0" y="3505200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8438" indent="-198438"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- system pozabankowy w części posługuje się gotówką a nie pieniądzem kreowanym przez banki komercyjne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214282" y="0"/>
            <a:ext cx="7772400" cy="1000108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3200" b="1" dirty="0">
                <a:latin typeface="+mn-lt"/>
              </a:rPr>
              <a:t>Przykład: </a:t>
            </a:r>
            <a:r>
              <a:rPr lang="pl-PL" sz="2800" b="1" dirty="0">
                <a:latin typeface="+mn-lt"/>
              </a:rPr>
              <a:t>( w nawiasie podano wielkości z pierwszego przykładu)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0" y="1676400"/>
            <a:ext cx="4191000" cy="822325"/>
            <a:chOff x="0" y="1056"/>
            <a:chExt cx="2640" cy="518"/>
          </a:xfrm>
        </p:grpSpPr>
        <p:sp>
          <p:nvSpPr>
            <p:cNvPr id="51221" name="Text Box 5"/>
            <p:cNvSpPr txBox="1">
              <a:spLocks noChangeArrowheads="1"/>
            </p:cNvSpPr>
            <p:nvPr/>
          </p:nvSpPr>
          <p:spPr bwMode="auto">
            <a:xfrm>
              <a:off x="0" y="1152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latin typeface="Franklin Gothic Book" pitchFamily="34" charset="0"/>
                </a:rPr>
                <a:t>Bank A </a:t>
              </a:r>
            </a:p>
          </p:txBody>
        </p:sp>
        <p:sp>
          <p:nvSpPr>
            <p:cNvPr id="51222" name="Line 6"/>
            <p:cNvSpPr>
              <a:spLocks noChangeShapeType="1"/>
            </p:cNvSpPr>
            <p:nvPr/>
          </p:nvSpPr>
          <p:spPr bwMode="auto">
            <a:xfrm>
              <a:off x="960" y="129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51223" name="Text Box 7"/>
            <p:cNvSpPr txBox="1">
              <a:spLocks noChangeArrowheads="1"/>
            </p:cNvSpPr>
            <p:nvPr/>
          </p:nvSpPr>
          <p:spPr bwMode="auto">
            <a:xfrm>
              <a:off x="1632" y="1056"/>
              <a:ext cx="100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latin typeface="Franklin Gothic Book" pitchFamily="34" charset="0"/>
                </a:rPr>
                <a:t>Przyrot rezerw 10</a:t>
              </a:r>
            </a:p>
          </p:txBody>
        </p:sp>
      </p:grp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4038600" y="2057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029200" y="1600200"/>
            <a:ext cx="2286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Przyrost kredytów 9 (10)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6477000" y="23622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6248400" y="2819400"/>
            <a:ext cx="2438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Wypłaty gotówkowe 4 (0)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Bank B :</a:t>
            </a: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>
            <a:off x="4191000" y="2438400"/>
            <a:ext cx="990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2714612" y="3286124"/>
            <a:ext cx="2590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sz="2400" b="1" dirty="0">
                <a:latin typeface="Franklin Gothic Book" pitchFamily="34" charset="0"/>
              </a:rPr>
              <a:t>Przelew bankowy</a:t>
            </a:r>
          </a:p>
          <a:p>
            <a:pPr algn="ctr">
              <a:spcBef>
                <a:spcPct val="50000"/>
              </a:spcBef>
            </a:pPr>
            <a:r>
              <a:rPr lang="pl-PL" sz="2400" b="1" dirty="0">
                <a:latin typeface="Franklin Gothic Book" pitchFamily="34" charset="0"/>
              </a:rPr>
              <a:t>5 (10)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857356" y="4643446"/>
            <a:ext cx="190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 dirty="0" err="1">
                <a:latin typeface="Franklin Gothic Book" pitchFamily="34" charset="0"/>
              </a:rPr>
              <a:t>Przyrot</a:t>
            </a:r>
            <a:r>
              <a:rPr lang="pl-PL" sz="2400" b="1" dirty="0">
                <a:latin typeface="Franklin Gothic Book" pitchFamily="34" charset="0"/>
              </a:rPr>
              <a:t> rezerw 5 (10)</a:t>
            </a: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H="1">
            <a:off x="2743200" y="41148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3733800" y="5105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4857752" y="4500570"/>
            <a:ext cx="2514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 dirty="0">
                <a:latin typeface="Franklin Gothic Book" pitchFamily="34" charset="0"/>
              </a:rPr>
              <a:t>Przyrost kredytów 4 (9,5)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6500826" y="5715016"/>
            <a:ext cx="2438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 dirty="0">
                <a:latin typeface="Franklin Gothic Book" pitchFamily="34" charset="0"/>
              </a:rPr>
              <a:t>Wypłaty gotówkowe 2 (0)</a:t>
            </a:r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6248400" y="53340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H="1">
            <a:off x="4429124" y="5286388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2214546" y="6000768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sz="2400" b="1" dirty="0">
                <a:latin typeface="Franklin Gothic Book" pitchFamily="34" charset="0"/>
              </a:rPr>
              <a:t>Przelew bankowy 2 (9,5)</a:t>
            </a:r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 flipV="1">
            <a:off x="4114800" y="12954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876800" y="990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Rezerwy nadwyżk. 1 (0)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nimBg="1"/>
      <p:bldP spid="14345" grpId="0" autoUpdateAnimBg="0"/>
      <p:bldP spid="14346" grpId="0" animBg="1"/>
      <p:bldP spid="14347" grpId="0" autoUpdateAnimBg="0"/>
      <p:bldP spid="14348" grpId="0" autoUpdateAnimBg="0"/>
      <p:bldP spid="14349" grpId="0" animBg="1"/>
      <p:bldP spid="14350" grpId="0" autoUpdateAnimBg="0"/>
      <p:bldP spid="14352" grpId="0" autoUpdateAnimBg="0"/>
      <p:bldP spid="14353" grpId="0" animBg="1"/>
      <p:bldP spid="14354" grpId="0" animBg="1"/>
      <p:bldP spid="14356" grpId="0" autoUpdateAnimBg="0"/>
      <p:bldP spid="14357" grpId="0" autoUpdateAnimBg="0"/>
      <p:bldP spid="14358" grpId="0" animBg="1"/>
      <p:bldP spid="14359" grpId="0" animBg="1"/>
      <p:bldP spid="14360" grpId="0" autoUpdateAnimBg="0"/>
      <p:bldP spid="14361" grpId="0" animBg="1"/>
      <p:bldP spid="1436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3200" b="1">
                <a:solidFill>
                  <a:schemeClr val="tx2">
                    <a:satMod val="200000"/>
                  </a:schemeClr>
                </a:solidFill>
              </a:rPr>
              <a:t>Mnożnik kreacji pieniądza M1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0" y="1524000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Corbel" pitchFamily="34" charset="0"/>
              </a:rPr>
              <a:t>Mnożnik ten określa faktyczne możliwości kreacji pieniądza przez system bankowy.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0" y="297180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Corbel" pitchFamily="34" charset="0"/>
              </a:rPr>
              <a:t>Postać mnożnika dla agregatu M1:</a:t>
            </a:r>
          </a:p>
          <a:p>
            <a:pPr>
              <a:spcBef>
                <a:spcPct val="50000"/>
              </a:spcBef>
            </a:pPr>
            <a:endParaRPr lang="pl-PL" sz="2400" b="1">
              <a:latin typeface="Corbel" pitchFamily="34" charset="0"/>
            </a:endParaRPr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3733800" y="3211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l-PL">
              <a:latin typeface="Corbel" pitchFamily="34" charset="0"/>
            </a:endParaRP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3733800" y="3211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l-PL">
              <a:latin typeface="Corbel" pitchFamily="34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905000" y="3810000"/>
          <a:ext cx="3886200" cy="1008063"/>
        </p:xfrm>
        <a:graphic>
          <a:graphicData uri="http://schemas.openxmlformats.org/presentationml/2006/ole">
            <p:oleObj spid="_x0000_s5125" name="Równanie" r:id="rId3" imgW="38007000" imgH="9783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686800" cy="8382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dirty="0" smtClean="0"/>
              <a:t>Dlaczego zainteresowanie pieniądzem?</a:t>
            </a:r>
            <a:endParaRPr lang="pl-PL" dirty="0"/>
          </a:p>
        </p:txBody>
      </p:sp>
      <p:sp>
        <p:nvSpPr>
          <p:cNvPr id="2355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pl-PL" smtClean="0"/>
              <a:t>Pieniądz a inflacja</a:t>
            </a:r>
          </a:p>
          <a:p>
            <a:pPr eaLnBrk="1" hangingPunct="1">
              <a:lnSpc>
                <a:spcPct val="150000"/>
              </a:lnSpc>
            </a:pPr>
            <a:r>
              <a:rPr lang="pl-PL" smtClean="0"/>
              <a:t>Pieniądz a stopy procentowe</a:t>
            </a:r>
          </a:p>
          <a:p>
            <a:pPr eaLnBrk="1" hangingPunct="1">
              <a:lnSpc>
                <a:spcPct val="150000"/>
              </a:lnSpc>
            </a:pPr>
            <a:r>
              <a:rPr lang="pl-PL" smtClean="0"/>
              <a:t>Pieniądz a realna gospodarka</a:t>
            </a:r>
          </a:p>
          <a:p>
            <a:pPr eaLnBrk="1" hangingPunct="1">
              <a:lnSpc>
                <a:spcPct val="150000"/>
              </a:lnSpc>
            </a:pPr>
            <a:r>
              <a:rPr lang="pl-PL" smtClean="0"/>
              <a:t>Pieniądz a polityka monetarna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2910" y="285728"/>
            <a:ext cx="7772400" cy="533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800" b="1" dirty="0">
                <a:solidFill>
                  <a:srgbClr val="0070C0"/>
                </a:solidFill>
              </a:rPr>
              <a:t>Składniki popytu na pieniądz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0" y="142875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1. Interpretacja terminu „popyt na pieniądz”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2269332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 dirty="0">
                <a:latin typeface="Franklin Gothic Book" pitchFamily="34" charset="0"/>
              </a:rPr>
              <a:t>2. Kategorie popytu na pieniądz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2924944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 dirty="0" smtClean="0">
                <a:latin typeface="Franklin Gothic Book" pitchFamily="34" charset="0"/>
              </a:rPr>
              <a:t>- popyt </a:t>
            </a:r>
            <a:r>
              <a:rPr lang="pl-PL" sz="2400" b="1" dirty="0">
                <a:latin typeface="Franklin Gothic Book" pitchFamily="34" charset="0"/>
              </a:rPr>
              <a:t>transakcyjny: wiąże się z koniecznością posiadania pieniądza jako </a:t>
            </a:r>
            <a:r>
              <a:rPr lang="pl-PL" sz="2400" b="1" dirty="0" smtClean="0">
                <a:latin typeface="Franklin Gothic Book" pitchFamily="34" charset="0"/>
              </a:rPr>
              <a:t>środka wymiany </a:t>
            </a:r>
            <a:r>
              <a:rPr lang="pl-PL" sz="2400" b="1" dirty="0">
                <a:latin typeface="Franklin Gothic Book" pitchFamily="34" charset="0"/>
              </a:rPr>
              <a:t>(podejście klasyczne</a:t>
            </a:r>
            <a:r>
              <a:rPr lang="pl-PL" sz="2400" b="1" dirty="0" smtClean="0">
                <a:latin typeface="Franklin Gothic Book" pitchFamily="34" charset="0"/>
              </a:rPr>
              <a:t>), jest dodatnią funkcją dochodów</a:t>
            </a:r>
          </a:p>
          <a:p>
            <a:pPr>
              <a:spcBef>
                <a:spcPct val="50000"/>
              </a:spcBef>
            </a:pPr>
            <a:endParaRPr lang="pl-PL" sz="2400" b="1" dirty="0">
              <a:latin typeface="Franklin Gothic Book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414338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 dirty="0">
                <a:latin typeface="Franklin Gothic Book" pitchFamily="34" charset="0"/>
              </a:rPr>
              <a:t>- popyt spekulacyjny: wiąże się z ogólnym popytem na </a:t>
            </a:r>
            <a:r>
              <a:rPr lang="pl-PL" sz="2400" b="1" dirty="0" smtClean="0">
                <a:latin typeface="Franklin Gothic Book" pitchFamily="34" charset="0"/>
              </a:rPr>
              <a:t>aktywa, jest funkcją m.in. stóp procentowych</a:t>
            </a:r>
            <a:endParaRPr lang="pl-PL" sz="2400" b="1" dirty="0">
              <a:latin typeface="Franklin Gothic Book" pitchFamily="34" charset="0"/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5072063"/>
            <a:ext cx="9144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- popyt przezornościowy: wynika z chęci zabezpieczenia się przed niespodziewanym spadkiem dochodów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  <p:bldP spid="3077" grpId="0" autoUpdateAnimBg="0"/>
      <p:bldP spid="3078" grpId="0" autoUpdateAnimBg="0"/>
      <p:bldP spid="307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8" name="Rectangle 48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533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2400" b="1" dirty="0">
                <a:solidFill>
                  <a:schemeClr val="tx1"/>
                </a:solidFill>
              </a:rPr>
              <a:t>Wpływ wybranych czynników na podaż pieniądza</a:t>
            </a:r>
          </a:p>
        </p:txBody>
      </p:sp>
      <p:graphicFrame>
        <p:nvGraphicFramePr>
          <p:cNvPr id="15452" name="Group 92"/>
          <p:cNvGraphicFramePr>
            <a:graphicFrameLocks noGrp="1"/>
          </p:cNvGraphicFramePr>
          <p:nvPr/>
        </p:nvGraphicFramePr>
        <p:xfrm>
          <a:off x="228600" y="609600"/>
          <a:ext cx="8686800" cy="6075364"/>
        </p:xfrm>
        <a:graphic>
          <a:graphicData uri="http://schemas.openxmlformats.org/drawingml/2006/table">
            <a:tbl>
              <a:tblPr/>
              <a:tblGrid>
                <a:gridCol w="3657600"/>
                <a:gridCol w="3581400"/>
                <a:gridCol w="14478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Czynnik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Specyfika działania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Efekt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Wzrost stopy rezerw obow.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Spadek ekspansji depozytowej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Spadek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Wzrost bazy monet. MB</a:t>
                      </a:r>
                      <a:r>
                        <a:rPr kumimoji="0" lang="pl-PL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(operacje otwartego rynku)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Wzrost depozytów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Wzrost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Wzrost stóp dyskontowych B.C.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Wzrost kosztu pożyczki z B.C.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Spadek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Wzrost majątku depozytariuszy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Większy wzrost popytu na depozyty niż na gotówkę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Wzrost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Wzrost nielegalnej działalności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Wzrost popytu na gotówkę, spadek popytu na depozyty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Spadek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Wzrost oprocentowania depozytów (ROR)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Wzrost alternatywnego kosztu trzymania gotówki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Wzrost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Oczekiwania odpływu depozytów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Wzrost rezerw nieobowiązkowych w bankach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Spadek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Wzrost rynkowych stóp procent.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Wzrost alternatywnego kosztu trzymania rezerw nieobowiązkowych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Wzrost opłacalności pożyczek w B.C.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Wzrost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0"/>
            <a:ext cx="7772400" cy="685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400" b="1" dirty="0">
                <a:solidFill>
                  <a:srgbClr val="0070C0"/>
                </a:solidFill>
              </a:rPr>
              <a:t>Klasyczna teoria rynku pieniądza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0" y="1066800"/>
            <a:ext cx="91440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pl-PL" sz="2000" b="1">
                <a:latin typeface="Franklin Gothic Book" pitchFamily="34" charset="0"/>
              </a:rPr>
              <a:t>Formuła I. Fishera (teoria ilościowa pieniądza)</a:t>
            </a:r>
          </a:p>
          <a:p>
            <a:pPr marL="457200" indent="-457200">
              <a:spcBef>
                <a:spcPct val="50000"/>
              </a:spcBef>
            </a:pPr>
            <a:r>
              <a:rPr lang="pl-PL" sz="2000">
                <a:latin typeface="Franklin Gothic Book" pitchFamily="34" charset="0"/>
              </a:rPr>
              <a:t>- </a:t>
            </a:r>
            <a:r>
              <a:rPr lang="pl-PL" sz="2000" b="1">
                <a:latin typeface="Franklin Gothic Book" pitchFamily="34" charset="0"/>
                <a:cs typeface="Times New Roman" pitchFamily="18" charset="0"/>
              </a:rPr>
              <a:t>zasób pieniądza jest zmienną egzogeniczną</a:t>
            </a:r>
            <a:endParaRPr lang="pl-PL" sz="2000">
              <a:latin typeface="Franklin Gothic Book" pitchFamily="34" charset="0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pl-PL" sz="2000">
                <a:latin typeface="Franklin Gothic Book" pitchFamily="34" charset="0"/>
              </a:rPr>
              <a:t>- </a:t>
            </a:r>
            <a:r>
              <a:rPr lang="pl-PL" sz="2000" b="1">
                <a:latin typeface="Franklin Gothic Book" pitchFamily="34" charset="0"/>
                <a:cs typeface="Times New Roman" pitchFamily="18" charset="0"/>
              </a:rPr>
              <a:t>szybkość obiegu jest względnie stała</a:t>
            </a:r>
            <a:r>
              <a:rPr lang="pl-PL" sz="2000" b="1">
                <a:latin typeface="Franklin Gothic Book" pitchFamily="34" charset="0"/>
              </a:rPr>
              <a:t> (w krótkim okresie)</a:t>
            </a:r>
            <a:r>
              <a:rPr lang="pl-PL" sz="2000" b="1">
                <a:latin typeface="Franklin Gothic Book" pitchFamily="34" charset="0"/>
                <a:cs typeface="Times New Roman" pitchFamily="18" charset="0"/>
              </a:rPr>
              <a:t> i zależy od czynników instytucjonalnych</a:t>
            </a:r>
            <a:r>
              <a:rPr lang="pl-PL" sz="2000">
                <a:latin typeface="Franklin Gothic Book" pitchFamily="34" charset="0"/>
              </a:rPr>
              <a:t> </a:t>
            </a:r>
          </a:p>
          <a:p>
            <a:pPr marL="457200" indent="-457200">
              <a:spcBef>
                <a:spcPct val="50000"/>
              </a:spcBef>
            </a:pPr>
            <a:r>
              <a:rPr lang="pl-PL" sz="2000">
                <a:latin typeface="Franklin Gothic Book" pitchFamily="34" charset="0"/>
              </a:rPr>
              <a:t>- </a:t>
            </a:r>
            <a:r>
              <a:rPr lang="pl-PL" sz="2000" b="1">
                <a:latin typeface="Franklin Gothic Book" pitchFamily="34" charset="0"/>
                <a:cs typeface="Times New Roman" pitchFamily="18" charset="0"/>
              </a:rPr>
              <a:t>pieniądz trzymany jest dla celów transakcyjnych</a:t>
            </a:r>
            <a:r>
              <a:rPr lang="pl-PL" sz="2000">
                <a:latin typeface="Franklin Gothic Book" pitchFamily="34" charset="0"/>
              </a:rPr>
              <a:t> 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0" y="3352800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000">
                <a:latin typeface="Franklin Gothic Book" pitchFamily="34" charset="0"/>
              </a:rPr>
              <a:t>Formuła teorii ilościowej (wersja transakcyjna):</a:t>
            </a:r>
          </a:p>
          <a:p>
            <a:pPr>
              <a:spcBef>
                <a:spcPct val="50000"/>
              </a:spcBef>
            </a:pPr>
            <a:r>
              <a:rPr lang="pl-PL" sz="2000" i="1">
                <a:latin typeface="Franklin Gothic Book" pitchFamily="34" charset="0"/>
              </a:rPr>
              <a:t>M </a:t>
            </a:r>
            <a:r>
              <a:rPr lang="pl-PL" sz="2000" i="1">
                <a:latin typeface="Franklin Gothic Book" pitchFamily="34" charset="0"/>
                <a:cs typeface="Times New Roman" pitchFamily="18" charset="0"/>
              </a:rPr>
              <a:t>·</a:t>
            </a:r>
            <a:r>
              <a:rPr lang="pl-PL" sz="2000" i="1">
                <a:latin typeface="Franklin Gothic Book" pitchFamily="34" charset="0"/>
              </a:rPr>
              <a:t> V = P </a:t>
            </a:r>
            <a:r>
              <a:rPr lang="pl-PL" sz="2000" i="1">
                <a:latin typeface="Franklin Gothic Book" pitchFamily="34" charset="0"/>
                <a:cs typeface="Times New Roman" pitchFamily="18" charset="0"/>
              </a:rPr>
              <a:t>·</a:t>
            </a:r>
            <a:r>
              <a:rPr lang="pl-PL" sz="2000" i="1">
                <a:latin typeface="Franklin Gothic Book" pitchFamily="34" charset="0"/>
              </a:rPr>
              <a:t> T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4953000"/>
            <a:ext cx="8915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pl-PL" sz="2000" b="1">
                <a:latin typeface="Franklin Gothic Book" pitchFamily="34" charset="0"/>
              </a:rPr>
              <a:t>Wniosek finalny</a:t>
            </a:r>
            <a:r>
              <a:rPr lang="pl-PL" sz="2000">
                <a:latin typeface="Franklin Gothic Book" pitchFamily="34" charset="0"/>
              </a:rPr>
              <a:t>: </a:t>
            </a:r>
            <a:r>
              <a:rPr lang="pl-PL" sz="2000" b="1">
                <a:latin typeface="Franklin Gothic Book" pitchFamily="34" charset="0"/>
                <a:cs typeface="Times New Roman" pitchFamily="18" charset="0"/>
              </a:rPr>
              <a:t>zmiany zasobu pieniądza wpływają jedynie na zmienne o charakterze nominalnym (ceny), natomiast nie wpływaj</a:t>
            </a:r>
            <a:r>
              <a:rPr lang="pl-PL" sz="2000" b="1">
                <a:latin typeface="Franklin Gothic Book" pitchFamily="34" charset="0"/>
              </a:rPr>
              <a:t>ą</a:t>
            </a:r>
            <a:r>
              <a:rPr lang="pl-PL" sz="2000" b="1">
                <a:latin typeface="Franklin Gothic Book" pitchFamily="34" charset="0"/>
                <a:cs typeface="Times New Roman" pitchFamily="18" charset="0"/>
              </a:rPr>
              <a:t> na zmienne o charakterze realnym</a:t>
            </a:r>
            <a:r>
              <a:rPr lang="pl-PL" sz="2000" b="1">
                <a:latin typeface="Franklin Gothic Book" pitchFamily="34" charset="0"/>
              </a:rPr>
              <a:t>.</a:t>
            </a:r>
            <a:endParaRPr lang="pl-PL" sz="2000"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0"/>
            <a:ext cx="7772400" cy="838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400" b="1" dirty="0">
                <a:solidFill>
                  <a:srgbClr val="0070C0"/>
                </a:solidFill>
              </a:rPr>
              <a:t>Klasyczna teoria pieniądza (c.d.)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0" y="928670"/>
            <a:ext cx="91440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000" b="1" dirty="0">
                <a:latin typeface="Franklin Gothic Book" pitchFamily="34" charset="0"/>
              </a:rPr>
              <a:t>2. Wersja szkoły Cambridge:</a:t>
            </a:r>
          </a:p>
          <a:p>
            <a:pPr>
              <a:spcBef>
                <a:spcPct val="50000"/>
              </a:spcBef>
            </a:pPr>
            <a:r>
              <a:rPr lang="pl-PL" sz="2000" b="1" dirty="0">
                <a:latin typeface="Franklin Gothic Book" pitchFamily="34" charset="0"/>
              </a:rPr>
              <a:t>- rozpatrywana jest dochodowa szybkość obiegu pieniądza ( V = Y/M)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pl-PL" sz="2000" b="1" dirty="0">
                <a:latin typeface="Franklin Gothic Book" pitchFamily="34" charset="0"/>
              </a:rPr>
              <a:t> rozszerza interpretację popytu na pieniądz (</a:t>
            </a:r>
            <a:r>
              <a:rPr lang="pl-PL" sz="2000" b="1" dirty="0" err="1">
                <a:latin typeface="Franklin Gothic Book" pitchFamily="34" charset="0"/>
              </a:rPr>
              <a:t>pieniądz</a:t>
            </a:r>
            <a:r>
              <a:rPr lang="pl-PL" sz="2000" b="1" dirty="0">
                <a:latin typeface="Franklin Gothic Book" pitchFamily="34" charset="0"/>
              </a:rPr>
              <a:t> jako jeden z aktywów)</a:t>
            </a:r>
          </a:p>
          <a:p>
            <a:pPr>
              <a:spcBef>
                <a:spcPct val="50000"/>
              </a:spcBef>
            </a:pPr>
            <a:r>
              <a:rPr lang="pl-PL" sz="2000" b="1" dirty="0">
                <a:latin typeface="Franklin Gothic Book" pitchFamily="34" charset="0"/>
              </a:rPr>
              <a:t>- utrzymuje założenie o stabilności szybkości obiegu pieniądza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00034" y="2928934"/>
            <a:ext cx="57912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dirty="0">
                <a:latin typeface="Franklin Gothic Book" pitchFamily="34" charset="0"/>
              </a:rPr>
              <a:t>Formuła teorii ilościowej:</a:t>
            </a:r>
          </a:p>
          <a:p>
            <a:pPr>
              <a:spcBef>
                <a:spcPct val="50000"/>
              </a:spcBef>
            </a:pPr>
            <a:r>
              <a:rPr lang="pl-PL" sz="2400" i="1" dirty="0">
                <a:latin typeface="Franklin Gothic Book" pitchFamily="34" charset="0"/>
              </a:rPr>
              <a:t>M </a:t>
            </a:r>
            <a:r>
              <a:rPr lang="pl-PL" sz="2400" i="1" dirty="0">
                <a:latin typeface="Franklin Gothic Book" pitchFamily="34" charset="0"/>
                <a:cs typeface="Times New Roman" pitchFamily="18" charset="0"/>
              </a:rPr>
              <a:t>·</a:t>
            </a:r>
            <a:r>
              <a:rPr lang="pl-PL" sz="2400" i="1" dirty="0">
                <a:latin typeface="Franklin Gothic Book" pitchFamily="34" charset="0"/>
              </a:rPr>
              <a:t> V = P </a:t>
            </a:r>
            <a:r>
              <a:rPr lang="pl-PL" sz="2400" i="1" dirty="0">
                <a:latin typeface="Franklin Gothic Book" pitchFamily="34" charset="0"/>
                <a:cs typeface="Times New Roman" pitchFamily="18" charset="0"/>
              </a:rPr>
              <a:t>·</a:t>
            </a:r>
            <a:r>
              <a:rPr lang="pl-PL" sz="2400" i="1" dirty="0">
                <a:latin typeface="Franklin Gothic Book" pitchFamily="34" charset="0"/>
              </a:rPr>
              <a:t> y</a:t>
            </a:r>
          </a:p>
          <a:p>
            <a:pPr>
              <a:spcBef>
                <a:spcPct val="50000"/>
              </a:spcBef>
            </a:pPr>
            <a:r>
              <a:rPr lang="pl-PL" sz="2400" dirty="0">
                <a:latin typeface="Franklin Gothic Book" pitchFamily="34" charset="0"/>
              </a:rPr>
              <a:t>Lub</a:t>
            </a:r>
          </a:p>
          <a:p>
            <a:pPr>
              <a:spcBef>
                <a:spcPct val="50000"/>
              </a:spcBef>
            </a:pPr>
            <a:r>
              <a:rPr lang="pl-PL" sz="2400" dirty="0">
                <a:latin typeface="Franklin Gothic Book" pitchFamily="34" charset="0"/>
              </a:rPr>
              <a:t>M/P = k </a:t>
            </a:r>
            <a:r>
              <a:rPr lang="pl-PL" sz="2400" dirty="0" smtClean="0">
                <a:latin typeface="Franklin Gothic Book" pitchFamily="34" charset="0"/>
              </a:rPr>
              <a:t>y = M</a:t>
            </a:r>
            <a:r>
              <a:rPr lang="pl-PL" sz="2400" baseline="30000" dirty="0" smtClean="0">
                <a:latin typeface="Franklin Gothic Book" pitchFamily="34" charset="0"/>
              </a:rPr>
              <a:t>d</a:t>
            </a:r>
            <a:r>
              <a:rPr lang="pl-PL" sz="2400" dirty="0" smtClean="0">
                <a:latin typeface="Franklin Gothic Book" pitchFamily="34" charset="0"/>
              </a:rPr>
              <a:t>/P</a:t>
            </a:r>
            <a:r>
              <a:rPr lang="pl-PL" sz="2400" dirty="0">
                <a:latin typeface="Franklin Gothic Book" pitchFamily="34" charset="0"/>
              </a:rPr>
              <a:t>		k = 1/V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0" y="5357826"/>
            <a:ext cx="84296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000" b="1" dirty="0">
                <a:latin typeface="Franklin Gothic Book" pitchFamily="34" charset="0"/>
              </a:rPr>
              <a:t>Wniosek: </a:t>
            </a:r>
            <a:r>
              <a:rPr lang="pl-PL" sz="2000" b="1" dirty="0" smtClean="0">
                <a:latin typeface="Franklin Gothic Book" pitchFamily="34" charset="0"/>
              </a:rPr>
              <a:t>realny popyt na pieniądz jest funkcją realnego produktu.</a:t>
            </a:r>
            <a:endParaRPr lang="pl-PL" sz="2000" b="1" dirty="0"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  <p:bldP spid="512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5723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400" b="1" dirty="0">
                <a:solidFill>
                  <a:srgbClr val="0070C0"/>
                </a:solidFill>
              </a:rPr>
              <a:t>Optymalna wielkość rezerw pieniężnych</a:t>
            </a: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0" y="1214438"/>
            <a:ext cx="914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Utrzymanie rezerw pieniężnych daje korzyści (bezpieczeństwo, możliwość osiągania korzyści) wg malejącej stopy krańcowej ale przynosi utratę korzyści, np. w formie wstrzymania się od konsumpcji</a:t>
            </a:r>
          </a:p>
        </p:txBody>
      </p:sp>
      <p:sp>
        <p:nvSpPr>
          <p:cNvPr id="61444" name="Line 5"/>
          <p:cNvSpPr>
            <a:spLocks noChangeShapeType="1"/>
          </p:cNvSpPr>
          <p:nvPr/>
        </p:nvSpPr>
        <p:spPr bwMode="auto">
          <a:xfrm flipV="1">
            <a:off x="1981200" y="3048000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1445" name="Line 6"/>
          <p:cNvSpPr>
            <a:spLocks noChangeShapeType="1"/>
          </p:cNvSpPr>
          <p:nvPr/>
        </p:nvSpPr>
        <p:spPr bwMode="auto">
          <a:xfrm>
            <a:off x="1981200" y="5715000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1446" name="Freeform 7"/>
          <p:cNvSpPr>
            <a:spLocks/>
          </p:cNvSpPr>
          <p:nvPr/>
        </p:nvSpPr>
        <p:spPr bwMode="auto">
          <a:xfrm>
            <a:off x="2438400" y="3429000"/>
            <a:ext cx="3200400" cy="1917700"/>
          </a:xfrm>
          <a:custGeom>
            <a:avLst/>
            <a:gdLst>
              <a:gd name="T0" fmla="*/ 0 w 2016"/>
              <a:gd name="T1" fmla="*/ 0 h 1208"/>
              <a:gd name="T2" fmla="*/ 2147483647 w 2016"/>
              <a:gd name="T3" fmla="*/ 2147483647 h 1208"/>
              <a:gd name="T4" fmla="*/ 2147483647 w 2016"/>
              <a:gd name="T5" fmla="*/ 2147483647 h 1208"/>
              <a:gd name="T6" fmla="*/ 2147483647 w 2016"/>
              <a:gd name="T7" fmla="*/ 2147483647 h 1208"/>
              <a:gd name="T8" fmla="*/ 0 60000 65536"/>
              <a:gd name="T9" fmla="*/ 0 60000 65536"/>
              <a:gd name="T10" fmla="*/ 0 60000 65536"/>
              <a:gd name="T11" fmla="*/ 0 60000 65536"/>
              <a:gd name="T12" fmla="*/ 0 w 2016"/>
              <a:gd name="T13" fmla="*/ 0 h 1208"/>
              <a:gd name="T14" fmla="*/ 2016 w 2016"/>
              <a:gd name="T15" fmla="*/ 1208 h 1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6" h="1208">
                <a:moveTo>
                  <a:pt x="0" y="0"/>
                </a:moveTo>
                <a:cubicBezTo>
                  <a:pt x="176" y="336"/>
                  <a:pt x="352" y="672"/>
                  <a:pt x="576" y="864"/>
                </a:cubicBezTo>
                <a:cubicBezTo>
                  <a:pt x="800" y="1056"/>
                  <a:pt x="1104" y="1096"/>
                  <a:pt x="1344" y="1152"/>
                </a:cubicBezTo>
                <a:cubicBezTo>
                  <a:pt x="1584" y="1208"/>
                  <a:pt x="1800" y="1204"/>
                  <a:pt x="2016" y="1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1447" name="Text Box 8"/>
          <p:cNvSpPr txBox="1">
            <a:spLocks noChangeArrowheads="1"/>
          </p:cNvSpPr>
          <p:nvPr/>
        </p:nvSpPr>
        <p:spPr bwMode="auto">
          <a:xfrm>
            <a:off x="1066800" y="2895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MU</a:t>
            </a:r>
          </a:p>
        </p:txBody>
      </p:sp>
      <p:sp>
        <p:nvSpPr>
          <p:cNvPr id="61448" name="Text Box 9"/>
          <p:cNvSpPr txBox="1">
            <a:spLocks noChangeArrowheads="1"/>
          </p:cNvSpPr>
          <p:nvPr/>
        </p:nvSpPr>
        <p:spPr bwMode="auto">
          <a:xfrm>
            <a:off x="5562600" y="5791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M</a:t>
            </a:r>
          </a:p>
        </p:txBody>
      </p:sp>
      <p:sp>
        <p:nvSpPr>
          <p:cNvPr id="61449" name="Line 10"/>
          <p:cNvSpPr>
            <a:spLocks noChangeShapeType="1"/>
          </p:cNvSpPr>
          <p:nvPr/>
        </p:nvSpPr>
        <p:spPr bwMode="auto">
          <a:xfrm>
            <a:off x="19812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1450" name="Line 11"/>
          <p:cNvSpPr>
            <a:spLocks noChangeShapeType="1"/>
          </p:cNvSpPr>
          <p:nvPr/>
        </p:nvSpPr>
        <p:spPr bwMode="auto">
          <a:xfrm>
            <a:off x="3124200" y="4572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1451" name="Text Box 12"/>
          <p:cNvSpPr txBox="1">
            <a:spLocks noChangeArrowheads="1"/>
          </p:cNvSpPr>
          <p:nvPr/>
        </p:nvSpPr>
        <p:spPr bwMode="auto">
          <a:xfrm>
            <a:off x="571472" y="4343400"/>
            <a:ext cx="125732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dirty="0">
                <a:latin typeface="Franklin Gothic Book" pitchFamily="34" charset="0"/>
              </a:rPr>
              <a:t>Koszt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0"/>
            <a:ext cx="8686800" cy="838200"/>
          </a:xfrm>
        </p:spPr>
        <p:txBody>
          <a:bodyPr/>
          <a:lstStyle/>
          <a:p>
            <a:pPr algn="ctr"/>
            <a:r>
              <a:rPr lang="pl-PL" dirty="0" smtClean="0"/>
              <a:t>Popyt spekulacyjny - Keynes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1512168"/>
          </a:xfrm>
        </p:spPr>
        <p:txBody>
          <a:bodyPr/>
          <a:lstStyle/>
          <a:p>
            <a:r>
              <a:rPr lang="pl-PL" sz="2700" dirty="0" smtClean="0"/>
              <a:t>Rozumowanie spekulanta: dostępne dwie </a:t>
            </a:r>
            <a:r>
              <a:rPr lang="pl-PL" sz="2400" dirty="0" smtClean="0"/>
              <a:t>alternatywy</a:t>
            </a:r>
            <a:r>
              <a:rPr lang="pl-PL" sz="2700" dirty="0" smtClean="0"/>
              <a:t>: pieniądz (daje płynność) lub obligacje (dają procent).</a:t>
            </a:r>
          </a:p>
          <a:p>
            <a:r>
              <a:rPr lang="pl-PL" sz="2700" dirty="0" smtClean="0"/>
              <a:t>Cenę obligacji opisuje formuła:</a:t>
            </a:r>
          </a:p>
          <a:p>
            <a:endParaRPr lang="pl-PL" sz="2700" dirty="0" smtClean="0"/>
          </a:p>
          <a:p>
            <a:endParaRPr lang="pl-PL" sz="2700" dirty="0" smtClean="0"/>
          </a:p>
          <a:p>
            <a:r>
              <a:rPr lang="pl-PL" sz="2700" dirty="0" smtClean="0"/>
              <a:t>Stopy procentowe w dłuższym okresie oscylują wokół średniej. Jeżeli stopy procentowe są bardzo niskie, spekulanci oczekują ich wzrostu i spadku cen obligacji – sprzedają obligacje - rośnie popyt na pieniądz. Odwrotnie przy wysokich stopach procentowych. Wniosek: popyt na pieniądz jest ujemną funkcją stóp procentowych</a:t>
            </a:r>
          </a:p>
          <a:p>
            <a:pPr>
              <a:buNone/>
            </a:pPr>
            <a:r>
              <a:rPr lang="pl-PL" sz="2700" dirty="0" smtClean="0"/>
              <a:t>	</a:t>
            </a:r>
            <a:endParaRPr lang="pl-PL" sz="2700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928794" y="2643182"/>
          <a:ext cx="3657600" cy="762000"/>
        </p:xfrm>
        <a:graphic>
          <a:graphicData uri="http://schemas.openxmlformats.org/presentationml/2006/ole">
            <p:oleObj spid="_x0000_s68613" name="Równanie" r:id="rId3" imgW="2223000" imgH="414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0"/>
            <a:ext cx="7772400" cy="609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400" b="1" dirty="0">
                <a:solidFill>
                  <a:srgbClr val="0070C0"/>
                </a:solidFill>
              </a:rPr>
              <a:t>Teoria preferencji płynności Keynesa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0" y="785794"/>
            <a:ext cx="9144000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pl-PL" sz="2000" b="1" dirty="0">
                <a:latin typeface="Franklin Gothic Book" pitchFamily="34" charset="0"/>
              </a:rPr>
              <a:t>P</a:t>
            </a:r>
            <a:r>
              <a:rPr lang="pl-PL" sz="2000" b="1" dirty="0">
                <a:latin typeface="Franklin Gothic Book" pitchFamily="34" charset="0"/>
                <a:cs typeface="Times New Roman" pitchFamily="18" charset="0"/>
              </a:rPr>
              <a:t>ieniądz rozpatrywany jest przede wszystkim w roli jednego z aktywów, a w mniejszym stopniu jako środek wymiany. Wyróżniony jest popyt transakcyjny i popyt spekulacyjny.</a:t>
            </a:r>
            <a:endParaRPr lang="pl-PL" sz="2000" dirty="0">
              <a:latin typeface="Franklin Gothic Book" pitchFamily="34" charset="0"/>
            </a:endParaRPr>
          </a:p>
        </p:txBody>
      </p:sp>
      <p:graphicFrame>
        <p:nvGraphicFramePr>
          <p:cNvPr id="6148" name="Object 2"/>
          <p:cNvGraphicFramePr>
            <a:graphicFrameLocks noChangeAspect="1"/>
          </p:cNvGraphicFramePr>
          <p:nvPr/>
        </p:nvGraphicFramePr>
        <p:xfrm>
          <a:off x="1928794" y="2285992"/>
          <a:ext cx="2211387" cy="1397000"/>
        </p:xfrm>
        <a:graphic>
          <a:graphicData uri="http://schemas.openxmlformats.org/presentationml/2006/ole">
            <p:oleObj spid="_x0000_s7176" name="Równanie" r:id="rId3" imgW="30519000" imgH="19287000" progId="">
              <p:embed/>
            </p:oleObj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0" y="3643313"/>
            <a:ext cx="9144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pl-PL" sz="2000" b="1">
                <a:latin typeface="Franklin Gothic Book" pitchFamily="34" charset="0"/>
              </a:rPr>
              <a:t>     </a:t>
            </a:r>
            <a:r>
              <a:rPr lang="pl-PL" sz="2000" b="1">
                <a:latin typeface="Franklin Gothic Book" pitchFamily="34" charset="0"/>
                <a:cs typeface="Times New Roman" pitchFamily="18" charset="0"/>
              </a:rPr>
              <a:t>Równanie na szybkość obiegu pieniądza wygląda następująco:</a:t>
            </a:r>
            <a:endParaRPr lang="pl-PL" sz="2000">
              <a:latin typeface="Franklin Gothic Book" pitchFamily="34" charset="0"/>
            </a:endParaRPr>
          </a:p>
        </p:txBody>
      </p:sp>
      <p:graphicFrame>
        <p:nvGraphicFramePr>
          <p:cNvPr id="6150" name="Object 3"/>
          <p:cNvGraphicFramePr>
            <a:graphicFrameLocks noChangeAspect="1"/>
          </p:cNvGraphicFramePr>
          <p:nvPr/>
        </p:nvGraphicFramePr>
        <p:xfrm>
          <a:off x="1928813" y="4221163"/>
          <a:ext cx="2430462" cy="922337"/>
        </p:xfrm>
        <a:graphic>
          <a:graphicData uri="http://schemas.openxmlformats.org/presentationml/2006/ole">
            <p:oleObj spid="_x0000_s7177" name="Równanie" r:id="rId4" imgW="25047000" imgH="9495000" progId="">
              <p:embed/>
            </p:oleObj>
          </a:graphicData>
        </a:graphic>
      </p:graphicFrame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0" y="5286375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>
                <a:latin typeface="Franklin Gothic Book" pitchFamily="34" charset="0"/>
                <a:cs typeface="Times New Roman" pitchFamily="18" charset="0"/>
              </a:rPr>
              <a:t>Wzrost stóp procentowych zwiększa szybkość obiegu pieniądza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utoUpdateAnimBg="0"/>
      <p:bldP spid="615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2910" y="357166"/>
            <a:ext cx="7772400" cy="6096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400" b="1" dirty="0">
                <a:solidFill>
                  <a:srgbClr val="0070C0"/>
                </a:solidFill>
              </a:rPr>
              <a:t>Teoria preferencji płynności</a:t>
            </a:r>
            <a:br>
              <a:rPr lang="pl-PL" sz="2400" b="1" dirty="0">
                <a:solidFill>
                  <a:srgbClr val="0070C0"/>
                </a:solidFill>
              </a:rPr>
            </a:br>
            <a:r>
              <a:rPr lang="pl-PL" sz="2400" b="1" dirty="0">
                <a:solidFill>
                  <a:srgbClr val="0070C0"/>
                </a:solidFill>
              </a:rPr>
              <a:t>(</a:t>
            </a:r>
            <a:r>
              <a:rPr lang="pl-PL" sz="2400" b="1" dirty="0" err="1">
                <a:solidFill>
                  <a:srgbClr val="0070C0"/>
                </a:solidFill>
              </a:rPr>
              <a:t>J.M.Keynes</a:t>
            </a:r>
            <a:r>
              <a:rPr lang="pl-PL" sz="2400" b="1" dirty="0">
                <a:solidFill>
                  <a:srgbClr val="0070C0"/>
                </a:solidFill>
              </a:rPr>
              <a:t>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828800"/>
            <a:ext cx="4800600" cy="4176713"/>
            <a:chOff x="0" y="1152"/>
            <a:chExt cx="3024" cy="2631"/>
          </a:xfrm>
        </p:grpSpPr>
        <p:sp>
          <p:nvSpPr>
            <p:cNvPr id="62475" name="Line 4"/>
            <p:cNvSpPr>
              <a:spLocks noChangeShapeType="1"/>
            </p:cNvSpPr>
            <p:nvPr/>
          </p:nvSpPr>
          <p:spPr bwMode="auto">
            <a:xfrm flipV="1">
              <a:off x="528" y="1152"/>
              <a:ext cx="0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62476" name="Line 5"/>
            <p:cNvSpPr>
              <a:spLocks noChangeShapeType="1"/>
            </p:cNvSpPr>
            <p:nvPr/>
          </p:nvSpPr>
          <p:spPr bwMode="auto">
            <a:xfrm>
              <a:off x="528" y="3168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62477" name="Text Box 6"/>
            <p:cNvSpPr txBox="1">
              <a:spLocks noChangeArrowheads="1"/>
            </p:cNvSpPr>
            <p:nvPr/>
          </p:nvSpPr>
          <p:spPr bwMode="auto">
            <a:xfrm>
              <a:off x="0" y="129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latin typeface="Franklin Gothic Book" pitchFamily="34" charset="0"/>
                </a:rPr>
                <a:t>Y</a:t>
              </a:r>
            </a:p>
          </p:txBody>
        </p:sp>
        <p:sp>
          <p:nvSpPr>
            <p:cNvPr id="62478" name="Text Box 7"/>
            <p:cNvSpPr txBox="1">
              <a:spLocks noChangeArrowheads="1"/>
            </p:cNvSpPr>
            <p:nvPr/>
          </p:nvSpPr>
          <p:spPr bwMode="auto">
            <a:xfrm>
              <a:off x="816" y="3552"/>
              <a:ext cx="15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b="1">
                  <a:latin typeface="Franklin Gothic Book" pitchFamily="34" charset="0"/>
                </a:rPr>
                <a:t>Popyt transakcyjny</a:t>
              </a:r>
            </a:p>
          </p:txBody>
        </p:sp>
        <p:sp>
          <p:nvSpPr>
            <p:cNvPr id="62479" name="Text Box 8"/>
            <p:cNvSpPr txBox="1">
              <a:spLocks noChangeArrowheads="1"/>
            </p:cNvSpPr>
            <p:nvPr/>
          </p:nvSpPr>
          <p:spPr bwMode="auto">
            <a:xfrm>
              <a:off x="2496" y="3216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latin typeface="Franklin Gothic Book" pitchFamily="34" charset="0"/>
                </a:rPr>
                <a:t>M</a:t>
              </a:r>
              <a:r>
                <a:rPr lang="pl-PL" sz="2400" b="1" baseline="-25000">
                  <a:latin typeface="Franklin Gothic Book" pitchFamily="34" charset="0"/>
                </a:rPr>
                <a:t>d</a:t>
              </a:r>
              <a:endParaRPr lang="pl-PL" sz="2400" b="1">
                <a:latin typeface="Franklin Gothic Book" pitchFamily="34" charset="0"/>
              </a:endParaRPr>
            </a:p>
          </p:txBody>
        </p:sp>
        <p:sp>
          <p:nvSpPr>
            <p:cNvPr id="62480" name="Line 9"/>
            <p:cNvSpPr>
              <a:spLocks noChangeShapeType="1"/>
            </p:cNvSpPr>
            <p:nvPr/>
          </p:nvSpPr>
          <p:spPr bwMode="auto">
            <a:xfrm flipV="1">
              <a:off x="528" y="1824"/>
              <a:ext cx="2016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876800" y="1905000"/>
            <a:ext cx="4114800" cy="4100513"/>
            <a:chOff x="3072" y="1200"/>
            <a:chExt cx="2592" cy="2583"/>
          </a:xfrm>
        </p:grpSpPr>
        <p:sp>
          <p:nvSpPr>
            <p:cNvPr id="62469" name="Line 11"/>
            <p:cNvSpPr>
              <a:spLocks noChangeShapeType="1"/>
            </p:cNvSpPr>
            <p:nvPr/>
          </p:nvSpPr>
          <p:spPr bwMode="auto">
            <a:xfrm flipV="1">
              <a:off x="3456" y="1200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62470" name="Line 12"/>
            <p:cNvSpPr>
              <a:spLocks noChangeShapeType="1"/>
            </p:cNvSpPr>
            <p:nvPr/>
          </p:nvSpPr>
          <p:spPr bwMode="auto">
            <a:xfrm>
              <a:off x="3456" y="3168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62471" name="Text Box 13"/>
            <p:cNvSpPr txBox="1">
              <a:spLocks noChangeArrowheads="1"/>
            </p:cNvSpPr>
            <p:nvPr/>
          </p:nvSpPr>
          <p:spPr bwMode="auto">
            <a:xfrm>
              <a:off x="3744" y="3552"/>
              <a:ext cx="17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b="1">
                  <a:latin typeface="Franklin Gothic Book" pitchFamily="34" charset="0"/>
                </a:rPr>
                <a:t>Popyt spekulacyjny</a:t>
              </a:r>
            </a:p>
          </p:txBody>
        </p:sp>
        <p:sp>
          <p:nvSpPr>
            <p:cNvPr id="62472" name="Text Box 14"/>
            <p:cNvSpPr txBox="1">
              <a:spLocks noChangeArrowheads="1"/>
            </p:cNvSpPr>
            <p:nvPr/>
          </p:nvSpPr>
          <p:spPr bwMode="auto">
            <a:xfrm>
              <a:off x="3072" y="134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latin typeface="Franklin Gothic Book" pitchFamily="34" charset="0"/>
                </a:rPr>
                <a:t>r</a:t>
              </a:r>
            </a:p>
          </p:txBody>
        </p:sp>
        <p:sp>
          <p:nvSpPr>
            <p:cNvPr id="62473" name="Text Box 15"/>
            <p:cNvSpPr txBox="1">
              <a:spLocks noChangeArrowheads="1"/>
            </p:cNvSpPr>
            <p:nvPr/>
          </p:nvSpPr>
          <p:spPr bwMode="auto">
            <a:xfrm>
              <a:off x="5232" y="321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latin typeface="Franklin Gothic Book" pitchFamily="34" charset="0"/>
                </a:rPr>
                <a:t>M</a:t>
              </a:r>
              <a:r>
                <a:rPr lang="pl-PL" sz="2400" b="1" baseline="-25000">
                  <a:latin typeface="Franklin Gothic Book" pitchFamily="34" charset="0"/>
                </a:rPr>
                <a:t>d</a:t>
              </a:r>
              <a:endParaRPr lang="pl-PL" sz="2400" b="1">
                <a:latin typeface="Franklin Gothic Book" pitchFamily="34" charset="0"/>
              </a:endParaRPr>
            </a:p>
          </p:txBody>
        </p:sp>
        <p:sp>
          <p:nvSpPr>
            <p:cNvPr id="62474" name="Freeform 16"/>
            <p:cNvSpPr>
              <a:spLocks/>
            </p:cNvSpPr>
            <p:nvPr/>
          </p:nvSpPr>
          <p:spPr bwMode="auto">
            <a:xfrm>
              <a:off x="3744" y="1584"/>
              <a:ext cx="1680" cy="1296"/>
            </a:xfrm>
            <a:custGeom>
              <a:avLst/>
              <a:gdLst>
                <a:gd name="T0" fmla="*/ 0 w 1680"/>
                <a:gd name="T1" fmla="*/ 0 h 1296"/>
                <a:gd name="T2" fmla="*/ 288 w 1680"/>
                <a:gd name="T3" fmla="*/ 960 h 1296"/>
                <a:gd name="T4" fmla="*/ 1680 w 1680"/>
                <a:gd name="T5" fmla="*/ 1296 h 1296"/>
                <a:gd name="T6" fmla="*/ 0 60000 65536"/>
                <a:gd name="T7" fmla="*/ 0 60000 65536"/>
                <a:gd name="T8" fmla="*/ 0 60000 65536"/>
                <a:gd name="T9" fmla="*/ 0 w 1680"/>
                <a:gd name="T10" fmla="*/ 0 h 1296"/>
                <a:gd name="T11" fmla="*/ 1680 w 1680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1296">
                  <a:moveTo>
                    <a:pt x="0" y="0"/>
                  </a:moveTo>
                  <a:cubicBezTo>
                    <a:pt x="4" y="372"/>
                    <a:pt x="8" y="744"/>
                    <a:pt x="288" y="960"/>
                  </a:cubicBezTo>
                  <a:cubicBezTo>
                    <a:pt x="568" y="1176"/>
                    <a:pt x="1124" y="1236"/>
                    <a:pt x="1680" y="129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pl-PL" sz="3200" dirty="0" smtClean="0"/>
              <a:t>Teorie popytu na pieniądz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 smtClean="0"/>
              <a:t>Model regresyjnych oczekiwań (Keynes, </a:t>
            </a:r>
            <a:r>
              <a:rPr lang="pl-PL" dirty="0" err="1" smtClean="0"/>
              <a:t>Tobin</a:t>
            </a:r>
            <a:r>
              <a:rPr lang="pl-PL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Model preferencji płynności (</a:t>
            </a:r>
            <a:r>
              <a:rPr lang="pl-PL" dirty="0" err="1" smtClean="0"/>
              <a:t>Tobin</a:t>
            </a:r>
            <a:r>
              <a:rPr lang="pl-PL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Transakcyjne podejście do popytu transakcyjnego (</a:t>
            </a:r>
            <a:r>
              <a:rPr lang="pl-PL" dirty="0" err="1" smtClean="0"/>
              <a:t>Baumol</a:t>
            </a:r>
            <a:r>
              <a:rPr lang="pl-PL" dirty="0" smtClean="0"/>
              <a:t> i </a:t>
            </a:r>
            <a:r>
              <a:rPr lang="pl-PL" dirty="0" err="1" smtClean="0"/>
              <a:t>Tobin</a:t>
            </a:r>
            <a:r>
              <a:rPr lang="pl-PL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pl-PL" dirty="0" err="1" smtClean="0"/>
              <a:t>Monetarystyczna</a:t>
            </a:r>
            <a:r>
              <a:rPr lang="pl-PL" dirty="0" smtClean="0"/>
              <a:t> wersja teorii ilościowej pieniądza</a:t>
            </a:r>
            <a:endParaRPr lang="pl-P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Model regresyjnych oczekiwań - </a:t>
            </a:r>
            <a:r>
              <a:rPr lang="pl-PL" dirty="0" err="1" smtClean="0"/>
              <a:t>Tobin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2520280"/>
          </a:xfrm>
        </p:spPr>
        <p:txBody>
          <a:bodyPr/>
          <a:lstStyle/>
          <a:p>
            <a:r>
              <a:rPr lang="pl-PL" sz="2400" dirty="0" smtClean="0">
                <a:latin typeface="+mj-lt"/>
              </a:rPr>
              <a:t>Założenie: Obligacje dają procent, pieniądz nie. Popyt na pieniądz zależy od oczekiwań odnośnie cen obligacji</a:t>
            </a:r>
          </a:p>
          <a:p>
            <a:pPr>
              <a:buNone/>
            </a:pPr>
            <a:endParaRPr lang="pl-PL" sz="10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Oczekiwana stopa zwrotu z obligacji </a:t>
            </a:r>
            <a:r>
              <a:rPr lang="pl-PL" sz="2400" i="1" dirty="0" smtClean="0">
                <a:solidFill>
                  <a:schemeClr val="tx1"/>
                </a:solidFill>
                <a:latin typeface="+mj-lt"/>
              </a:rPr>
              <a:t>e</a:t>
            </a:r>
            <a:r>
              <a:rPr lang="pl-PL" sz="2400" dirty="0" smtClean="0">
                <a:latin typeface="+mj-lt"/>
              </a:rPr>
              <a:t> obejmuje rynkową stopę procentową  </a:t>
            </a:r>
            <a:r>
              <a:rPr lang="pl-PL" sz="2400" i="1" dirty="0" err="1" smtClean="0">
                <a:solidFill>
                  <a:schemeClr val="tx1"/>
                </a:solidFill>
                <a:latin typeface="+mj-lt"/>
              </a:rPr>
              <a:t>r</a:t>
            </a:r>
            <a:r>
              <a:rPr lang="pl-PL" sz="2400" dirty="0" smtClean="0">
                <a:latin typeface="+mj-lt"/>
              </a:rPr>
              <a:t> w momencie zakupu obligacji oraz stopę zysków kapitałowych </a:t>
            </a:r>
            <a:r>
              <a:rPr lang="pl-PL" sz="2400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pl-PL" sz="2400" dirty="0" smtClean="0">
                <a:latin typeface="+mj-lt"/>
              </a:rPr>
              <a:t> z obligacji:</a:t>
            </a:r>
          </a:p>
        </p:txBody>
      </p:sp>
      <p:graphicFrame>
        <p:nvGraphicFramePr>
          <p:cNvPr id="4" name="Obiekt 3"/>
          <p:cNvGraphicFramePr>
            <a:graphicFrameLocks noChangeAspect="1"/>
          </p:cNvGraphicFramePr>
          <p:nvPr/>
        </p:nvGraphicFramePr>
        <p:xfrm>
          <a:off x="2051720" y="3302167"/>
          <a:ext cx="2736304" cy="3378498"/>
        </p:xfrm>
        <a:graphic>
          <a:graphicData uri="http://schemas.openxmlformats.org/presentationml/2006/ole">
            <p:oleObj spid="_x0000_s81922" name="Równanie" r:id="rId3" imgW="1244520" imgH="1536480" progId="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686800" cy="8382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dirty="0" smtClean="0"/>
              <a:t>Dlaczego zainteresowanie pieniądzem?</a:t>
            </a:r>
            <a:endParaRPr lang="pl-PL" dirty="0"/>
          </a:p>
        </p:txBody>
      </p:sp>
      <p:sp>
        <p:nvSpPr>
          <p:cNvPr id="2355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Pieniądz a stopy procentowe – jeżeli pieniądz wpływa na stopy procentowe, to wpływa na inwestycje, a szerzej na popyt globalny </a:t>
            </a:r>
          </a:p>
          <a:p>
            <a:pPr eaLnBrk="1" hangingPunct="1">
              <a:lnSpc>
                <a:spcPct val="150000"/>
              </a:lnSpc>
            </a:pP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Pieniądz a inflacja – </a:t>
            </a:r>
            <a:r>
              <a:rPr lang="pl-PL" sz="1800" dirty="0" err="1" smtClean="0">
                <a:latin typeface="Times New Roman" pitchFamily="18" charset="0"/>
                <a:cs typeface="Times New Roman" pitchFamily="18" charset="0"/>
              </a:rPr>
              <a:t>inflacja</a:t>
            </a: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 to nie tylko problem sam w sobie, oczekiwania inflacyjne wpływają na m.in. realne stopy procentowe, a te na inwestycje….</a:t>
            </a:r>
          </a:p>
          <a:p>
            <a:pPr eaLnBrk="1" hangingPunct="1">
              <a:lnSpc>
                <a:spcPct val="150000"/>
              </a:lnSpc>
            </a:pP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Pieniądz a kursy walutowe – wpływając na kursy walutowe pieniądz potencjalnie wpływa na eksport i import</a:t>
            </a:r>
          </a:p>
          <a:p>
            <a:pPr eaLnBrk="1" hangingPunct="1">
              <a:lnSpc>
                <a:spcPct val="150000"/>
              </a:lnSpc>
            </a:pP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Pieniądz a realna gospodarka – kwestią dyskusji jest, czy pieniądz wpływa tylko na nominalne wielkości (ceny, nominalne płace, nominalne stopy %, czy także na wielkości realne – </a:t>
            </a:r>
            <a:r>
              <a:rPr lang="pl-PL" sz="1800" dirty="0" err="1" smtClean="0">
                <a:latin typeface="Times New Roman" pitchFamily="18" charset="0"/>
                <a:cs typeface="Times New Roman" pitchFamily="18" charset="0"/>
              </a:rPr>
              <a:t>realne</a:t>
            </a: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 płace, realne stopy procentowe</a:t>
            </a:r>
          </a:p>
          <a:p>
            <a:pPr eaLnBrk="1" hangingPunct="1">
              <a:lnSpc>
                <a:spcPct val="150000"/>
              </a:lnSpc>
            </a:pP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Pieniądz a polityka monetarna – jeżeli pieniądz wpływa na realne </a:t>
            </a:r>
            <a:r>
              <a:rPr lang="pl-PL" sz="1800" dirty="0" err="1" smtClean="0">
                <a:latin typeface="Times New Roman" pitchFamily="18" charset="0"/>
                <a:cs typeface="Times New Roman" pitchFamily="18" charset="0"/>
              </a:rPr>
              <a:t>wielkosci</a:t>
            </a: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 w gospodarce, to polityka monetarna może być instrumentem polityki ekonomicznej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pl-PL" sz="2800" dirty="0" smtClean="0"/>
              <a:t>Indywidualna funkcja popytu na pieniądz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1656184"/>
          </a:xfrm>
        </p:spPr>
        <p:txBody>
          <a:bodyPr/>
          <a:lstStyle/>
          <a:p>
            <a:r>
              <a:rPr lang="pl-PL" sz="2800" dirty="0" smtClean="0"/>
              <a:t>Zestawiamy oczekiwana stopę </a:t>
            </a:r>
            <a:r>
              <a:rPr lang="pl-PL" sz="2800" dirty="0" err="1" smtClean="0"/>
              <a:t>r</a:t>
            </a:r>
            <a:r>
              <a:rPr lang="pl-PL" sz="2800" baseline="-25000" dirty="0" err="1" smtClean="0"/>
              <a:t>e</a:t>
            </a:r>
            <a:r>
              <a:rPr lang="pl-PL" sz="2800" dirty="0" smtClean="0"/>
              <a:t> z obserwowaną stopą </a:t>
            </a:r>
            <a:r>
              <a:rPr lang="pl-PL" sz="2800" dirty="0" err="1" smtClean="0"/>
              <a:t>r</a:t>
            </a:r>
            <a:endParaRPr lang="pl-PL" sz="2800" dirty="0" smtClean="0"/>
          </a:p>
          <a:p>
            <a:r>
              <a:rPr lang="pl-PL" sz="2800" dirty="0" smtClean="0"/>
              <a:t>Przy granicznej stopie rynkowej  </a:t>
            </a:r>
            <a:r>
              <a:rPr lang="pl-PL" sz="2800" dirty="0" err="1" smtClean="0"/>
              <a:t>r</a:t>
            </a:r>
            <a:r>
              <a:rPr lang="pl-PL" sz="2800" baseline="-25000" dirty="0" err="1" smtClean="0"/>
              <a:t>c</a:t>
            </a:r>
            <a:r>
              <a:rPr lang="pl-PL" sz="2800" dirty="0" smtClean="0"/>
              <a:t> oczekiwany dochód z obligacji spada do zera</a:t>
            </a:r>
            <a:endParaRPr lang="pl-PL" sz="2800" dirty="0"/>
          </a:p>
        </p:txBody>
      </p:sp>
      <p:graphicFrame>
        <p:nvGraphicFramePr>
          <p:cNvPr id="4" name="Obiekt 3"/>
          <p:cNvGraphicFramePr>
            <a:graphicFrameLocks noChangeAspect="1"/>
          </p:cNvGraphicFramePr>
          <p:nvPr/>
        </p:nvGraphicFramePr>
        <p:xfrm>
          <a:off x="755576" y="2852936"/>
          <a:ext cx="2164184" cy="2380602"/>
        </p:xfrm>
        <a:graphic>
          <a:graphicData uri="http://schemas.openxmlformats.org/presentationml/2006/ole">
            <p:oleObj spid="_x0000_s82946" name="Równanie" r:id="rId3" imgW="1015920" imgH="1117440" progId="">
              <p:embed/>
            </p:oleObj>
          </a:graphicData>
        </a:graphic>
      </p:graphicFrame>
      <p:cxnSp>
        <p:nvCxnSpPr>
          <p:cNvPr id="6" name="Łącznik prosty ze strzałką 5"/>
          <p:cNvCxnSpPr/>
          <p:nvPr/>
        </p:nvCxnSpPr>
        <p:spPr>
          <a:xfrm flipV="1">
            <a:off x="4932040" y="2852936"/>
            <a:ext cx="0" cy="23042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/>
          <p:cNvCxnSpPr/>
          <p:nvPr/>
        </p:nvCxnSpPr>
        <p:spPr>
          <a:xfrm>
            <a:off x="4932040" y="5157192"/>
            <a:ext cx="32403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a 14"/>
          <p:cNvGrpSpPr/>
          <p:nvPr/>
        </p:nvGrpSpPr>
        <p:grpSpPr>
          <a:xfrm>
            <a:off x="5004048" y="3212976"/>
            <a:ext cx="1656184" cy="1872208"/>
            <a:chOff x="5004048" y="3212976"/>
            <a:chExt cx="1656184" cy="1872208"/>
          </a:xfrm>
        </p:grpSpPr>
        <p:cxnSp>
          <p:nvCxnSpPr>
            <p:cNvPr id="10" name="Łącznik prosty 9"/>
            <p:cNvCxnSpPr/>
            <p:nvPr/>
          </p:nvCxnSpPr>
          <p:spPr>
            <a:xfrm>
              <a:off x="5004048" y="3212976"/>
              <a:ext cx="0" cy="10801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>
            <a:xfrm>
              <a:off x="5004048" y="4293096"/>
              <a:ext cx="16561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>
            <a:xfrm>
              <a:off x="6660232" y="4293096"/>
              <a:ext cx="0" cy="7920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ole tekstowe 15"/>
          <p:cNvSpPr txBox="1"/>
          <p:nvPr/>
        </p:nvSpPr>
        <p:spPr>
          <a:xfrm>
            <a:off x="4355976" y="299695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 smtClean="0"/>
              <a:t>r</a:t>
            </a:r>
            <a:endParaRPr lang="pl-PL" sz="2400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8172400" y="5085184"/>
            <a:ext cx="9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M/P</a:t>
            </a:r>
            <a:endParaRPr lang="pl-PL" sz="2400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6444208" y="52292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W</a:t>
            </a:r>
            <a:endParaRPr lang="pl-PL" sz="2400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4355976" y="400506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 smtClean="0"/>
              <a:t>r</a:t>
            </a:r>
            <a:r>
              <a:rPr lang="pl-PL" sz="2400" baseline="-25000" dirty="0" err="1" smtClean="0"/>
              <a:t>c</a:t>
            </a:r>
            <a:endParaRPr lang="pl-PL" sz="2400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755576" y="587727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Tak jest gdy oczekiwana stopa procentowa nie zależy od aktualnej stopy rynkowej</a:t>
            </a:r>
            <a:endParaRPr lang="pl-PL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pl-PL" sz="2800" dirty="0" smtClean="0"/>
              <a:t>Indywidualna funkcja popytu na pieniądz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1152128"/>
          </a:xfrm>
        </p:spPr>
        <p:txBody>
          <a:bodyPr/>
          <a:lstStyle/>
          <a:p>
            <a:r>
              <a:rPr lang="pl-PL" sz="2800" dirty="0" smtClean="0"/>
              <a:t>Zmiana założeń: oczekiwana stopa jest dodatnią funkcją aktualnej stopy. Wówczas stopa graniczna </a:t>
            </a:r>
            <a:r>
              <a:rPr lang="pl-PL" sz="2800" dirty="0" err="1" smtClean="0"/>
              <a:t>r</a:t>
            </a:r>
            <a:r>
              <a:rPr lang="pl-PL" sz="2800" baseline="-25000" dirty="0" err="1" smtClean="0"/>
              <a:t>c</a:t>
            </a:r>
            <a:r>
              <a:rPr lang="pl-PL" sz="2800" dirty="0" smtClean="0"/>
              <a:t> wynosi:</a:t>
            </a:r>
          </a:p>
          <a:p>
            <a:endParaRPr lang="pl-PL" sz="2800" dirty="0" smtClean="0"/>
          </a:p>
          <a:p>
            <a:endParaRPr lang="pl-PL" sz="2800" dirty="0" smtClean="0"/>
          </a:p>
          <a:p>
            <a:endParaRPr lang="pl-PL" sz="2800" dirty="0" smtClean="0"/>
          </a:p>
          <a:p>
            <a:r>
              <a:rPr lang="pl-PL" sz="2800" dirty="0" smtClean="0"/>
              <a:t>W tym przypadku warunkiem ścieżki popytu z poprzedniego slajdu jest warunek: oczekiwana stopa rośnie wolniej niż stopa rynkowa.</a:t>
            </a:r>
            <a:endParaRPr lang="pl-PL" sz="2800" dirty="0"/>
          </a:p>
        </p:txBody>
      </p:sp>
      <p:graphicFrame>
        <p:nvGraphicFramePr>
          <p:cNvPr id="4" name="Obiekt 3"/>
          <p:cNvGraphicFramePr>
            <a:graphicFrameLocks noChangeAspect="1"/>
          </p:cNvGraphicFramePr>
          <p:nvPr/>
        </p:nvGraphicFramePr>
        <p:xfrm>
          <a:off x="2493804" y="2714620"/>
          <a:ext cx="2687796" cy="923930"/>
        </p:xfrm>
        <a:graphic>
          <a:graphicData uri="http://schemas.openxmlformats.org/presentationml/2006/ole">
            <p:oleObj spid="_x0000_s83970" name="Równanie" r:id="rId3" imgW="1218960" imgH="419040" progId="">
              <p:embed/>
            </p:oleObj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pl-PL" sz="2800" dirty="0" smtClean="0"/>
              <a:t>Zagregowana funkcja popytu na pieniądz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1440160"/>
          </a:xfrm>
        </p:spPr>
        <p:txBody>
          <a:bodyPr/>
          <a:lstStyle/>
          <a:p>
            <a:r>
              <a:rPr lang="pl-PL" sz="2400" dirty="0" smtClean="0"/>
              <a:t>Jednostki grupujemy wg poziomu </a:t>
            </a:r>
            <a:r>
              <a:rPr lang="pl-PL" sz="2400" dirty="0" err="1" smtClean="0"/>
              <a:t>r</a:t>
            </a:r>
            <a:r>
              <a:rPr lang="pl-PL" sz="2400" baseline="-25000" dirty="0" err="1" smtClean="0"/>
              <a:t>c</a:t>
            </a:r>
            <a:r>
              <a:rPr lang="pl-PL" sz="2400" dirty="0" smtClean="0"/>
              <a:t> przyjmując założenie, ze jest to rozkład zbliżony do normalnego. Wówczas zsumowanie indywidualnych funkcji popytu da następujący efekt:</a:t>
            </a:r>
            <a:endParaRPr lang="pl-PL" sz="2400" dirty="0"/>
          </a:p>
        </p:txBody>
      </p:sp>
      <p:cxnSp>
        <p:nvCxnSpPr>
          <p:cNvPr id="11" name="Łącznik prosty ze strzałką 10"/>
          <p:cNvCxnSpPr>
            <a:stCxn id="12" idx="2"/>
          </p:cNvCxnSpPr>
          <p:nvPr/>
        </p:nvCxnSpPr>
        <p:spPr>
          <a:xfrm rot="16200000" flipH="1">
            <a:off x="4535487" y="2965447"/>
            <a:ext cx="1588" cy="4357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rostokąt 11"/>
          <p:cNvSpPr/>
          <p:nvPr/>
        </p:nvSpPr>
        <p:spPr>
          <a:xfrm>
            <a:off x="2285984" y="3143248"/>
            <a:ext cx="142876" cy="2000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6" name="Łącznik prosty ze strzałką 15"/>
          <p:cNvCxnSpPr/>
          <p:nvPr/>
        </p:nvCxnSpPr>
        <p:spPr>
          <a:xfrm rot="5400000" flipH="1" flipV="1">
            <a:off x="1036613" y="3892553"/>
            <a:ext cx="250033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rostokąt 16"/>
          <p:cNvSpPr/>
          <p:nvPr/>
        </p:nvSpPr>
        <p:spPr>
          <a:xfrm>
            <a:off x="2428860" y="3286124"/>
            <a:ext cx="142876" cy="1857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2571736" y="3429000"/>
            <a:ext cx="142876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4929190" y="4214818"/>
            <a:ext cx="142876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5072066" y="4357694"/>
            <a:ext cx="142876" cy="785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5214942" y="4714884"/>
            <a:ext cx="142876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Dowolny kształt 22"/>
          <p:cNvSpPr/>
          <p:nvPr/>
        </p:nvSpPr>
        <p:spPr>
          <a:xfrm>
            <a:off x="2303253" y="3045125"/>
            <a:ext cx="2924355" cy="1664898"/>
          </a:xfrm>
          <a:custGeom>
            <a:avLst/>
            <a:gdLst>
              <a:gd name="connsiteX0" fmla="*/ 0 w 2924355"/>
              <a:gd name="connsiteY0" fmla="*/ 0 h 1664898"/>
              <a:gd name="connsiteX1" fmla="*/ 267419 w 2924355"/>
              <a:gd name="connsiteY1" fmla="*/ 293298 h 1664898"/>
              <a:gd name="connsiteX2" fmla="*/ 802256 w 2924355"/>
              <a:gd name="connsiteY2" fmla="*/ 638354 h 1664898"/>
              <a:gd name="connsiteX3" fmla="*/ 2424022 w 2924355"/>
              <a:gd name="connsiteY3" fmla="*/ 992037 h 1664898"/>
              <a:gd name="connsiteX4" fmla="*/ 2829464 w 2924355"/>
              <a:gd name="connsiteY4" fmla="*/ 1224950 h 1664898"/>
              <a:gd name="connsiteX5" fmla="*/ 2924355 w 2924355"/>
              <a:gd name="connsiteY5" fmla="*/ 1664898 h 16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4355" h="1664898">
                <a:moveTo>
                  <a:pt x="0" y="0"/>
                </a:moveTo>
                <a:cubicBezTo>
                  <a:pt x="66855" y="93453"/>
                  <a:pt x="133710" y="186906"/>
                  <a:pt x="267419" y="293298"/>
                </a:cubicBezTo>
                <a:cubicBezTo>
                  <a:pt x="401128" y="399690"/>
                  <a:pt x="442822" y="521898"/>
                  <a:pt x="802256" y="638354"/>
                </a:cubicBezTo>
                <a:cubicBezTo>
                  <a:pt x="1161690" y="754810"/>
                  <a:pt x="2086154" y="894271"/>
                  <a:pt x="2424022" y="992037"/>
                </a:cubicBezTo>
                <a:cubicBezTo>
                  <a:pt x="2761890" y="1089803"/>
                  <a:pt x="2746075" y="1112807"/>
                  <a:pt x="2829464" y="1224950"/>
                </a:cubicBezTo>
                <a:cubicBezTo>
                  <a:pt x="2912853" y="1337094"/>
                  <a:pt x="2918604" y="1500996"/>
                  <a:pt x="2924355" y="166489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ole tekstowe 24"/>
          <p:cNvSpPr txBox="1"/>
          <p:nvPr/>
        </p:nvSpPr>
        <p:spPr>
          <a:xfrm>
            <a:off x="6786578" y="514351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M/P</a:t>
            </a:r>
            <a:endParaRPr lang="pl-PL" dirty="0"/>
          </a:p>
        </p:txBody>
      </p:sp>
      <p:sp>
        <p:nvSpPr>
          <p:cNvPr id="26" name="pole tekstowe 25"/>
          <p:cNvSpPr txBox="1"/>
          <p:nvPr/>
        </p:nvSpPr>
        <p:spPr>
          <a:xfrm>
            <a:off x="2285984" y="250030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r</a:t>
            </a:r>
            <a:endParaRPr lang="pl-PL" dirty="0"/>
          </a:p>
        </p:txBody>
      </p:sp>
      <p:sp>
        <p:nvSpPr>
          <p:cNvPr id="27" name="pole tekstowe 26"/>
          <p:cNvSpPr txBox="1"/>
          <p:nvPr/>
        </p:nvSpPr>
        <p:spPr>
          <a:xfrm>
            <a:off x="1500166" y="285749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r</a:t>
            </a:r>
            <a:r>
              <a:rPr lang="pl-PL" baseline="-25000" dirty="0" err="1" smtClean="0"/>
              <a:t>c,max</a:t>
            </a:r>
            <a:endParaRPr lang="pl-PL" dirty="0"/>
          </a:p>
        </p:txBody>
      </p:sp>
      <p:cxnSp>
        <p:nvCxnSpPr>
          <p:cNvPr id="29" name="Łącznik prosty 28"/>
          <p:cNvCxnSpPr/>
          <p:nvPr/>
        </p:nvCxnSpPr>
        <p:spPr>
          <a:xfrm>
            <a:off x="2285984" y="4714884"/>
            <a:ext cx="3214710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/>
          <p:cNvSpPr txBox="1"/>
          <p:nvPr/>
        </p:nvSpPr>
        <p:spPr>
          <a:xfrm>
            <a:off x="1428728" y="450057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r</a:t>
            </a:r>
            <a:r>
              <a:rPr lang="pl-PL" baseline="-25000" dirty="0" err="1" smtClean="0"/>
              <a:t>c,min</a:t>
            </a:r>
            <a:endParaRPr lang="pl-PL" dirty="0"/>
          </a:p>
        </p:txBody>
      </p:sp>
      <p:sp>
        <p:nvSpPr>
          <p:cNvPr id="31" name="pole tekstowe 30"/>
          <p:cNvSpPr txBox="1"/>
          <p:nvPr/>
        </p:nvSpPr>
        <p:spPr>
          <a:xfrm>
            <a:off x="5214942" y="521495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Δ</a:t>
            </a:r>
            <a:r>
              <a:rPr lang="pl-PL" dirty="0" smtClean="0">
                <a:latin typeface="Times New Roman"/>
                <a:cs typeface="Times New Roman"/>
              </a:rPr>
              <a:t>W</a:t>
            </a:r>
            <a:endParaRPr lang="pl-PL" dirty="0"/>
          </a:p>
        </p:txBody>
      </p:sp>
      <p:sp>
        <p:nvSpPr>
          <p:cNvPr id="32" name="pole tekstowe 31"/>
          <p:cNvSpPr txBox="1"/>
          <p:nvPr/>
        </p:nvSpPr>
        <p:spPr>
          <a:xfrm>
            <a:off x="1214414" y="5429264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Tu zakładamy: </a:t>
            </a:r>
            <a:r>
              <a:rPr lang="el-GR" dirty="0" smtClean="0">
                <a:latin typeface="Times New Roman"/>
                <a:cs typeface="Times New Roman"/>
              </a:rPr>
              <a:t>Δ</a:t>
            </a:r>
            <a:r>
              <a:rPr lang="pl-PL" dirty="0" smtClean="0">
                <a:latin typeface="Times New Roman"/>
                <a:cs typeface="Times New Roman"/>
              </a:rPr>
              <a:t>W niezależna od </a:t>
            </a:r>
            <a:r>
              <a:rPr lang="pl-PL" dirty="0" err="1" smtClean="0">
                <a:latin typeface="Times New Roman"/>
                <a:cs typeface="Times New Roman"/>
              </a:rPr>
              <a:t>r</a:t>
            </a:r>
            <a:endParaRPr lang="pl-PL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pl-PL" sz="2800" dirty="0" smtClean="0"/>
              <a:t>Zagregowana funkcja popytu na pieniądz – zmiana </a:t>
            </a:r>
            <a:r>
              <a:rPr lang="pl-PL" sz="2800" dirty="0" err="1" smtClean="0"/>
              <a:t>r</a:t>
            </a:r>
            <a:r>
              <a:rPr lang="pl-PL" sz="2800" dirty="0" smtClean="0"/>
              <a:t> daje efekt majątkowy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Spadek </a:t>
            </a:r>
            <a:r>
              <a:rPr lang="pl-PL" dirty="0" err="1" smtClean="0"/>
              <a:t>r</a:t>
            </a:r>
            <a:r>
              <a:rPr lang="pl-PL" dirty="0" smtClean="0"/>
              <a:t> powoduje wzrost cen obligacji – ich posiadacze stają się przez to bogatsi – powoduje to dodatkowy wzrost popytu na pieniądz</a:t>
            </a:r>
          </a:p>
          <a:p>
            <a:endParaRPr lang="pl-PL" dirty="0" smtClean="0"/>
          </a:p>
          <a:p>
            <a:r>
              <a:rPr lang="pl-PL" dirty="0" smtClean="0"/>
              <a:t>Problem przedstawionego modelu: trzymamy albo tylko obligacje albo tylko pieniądz</a:t>
            </a:r>
            <a:endParaRPr lang="pl-PL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pl-PL" sz="2800" dirty="0" smtClean="0"/>
              <a:t>Podejście portfelowe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14282" y="1142984"/>
            <a:ext cx="8929718" cy="4525962"/>
          </a:xfrm>
        </p:spPr>
        <p:txBody>
          <a:bodyPr/>
          <a:lstStyle/>
          <a:p>
            <a:r>
              <a:rPr lang="pl-PL" sz="2400" dirty="0" smtClean="0"/>
              <a:t>Zyski kapitałowe charakteryzują się rozkładem prawdopodobieństw. Miarą ryzyka może być np. odchylenie standardowe stóp zwrotu </a:t>
            </a:r>
            <a:r>
              <a:rPr lang="el-GR" sz="2400" dirty="0" smtClean="0">
                <a:latin typeface="Times New Roman"/>
                <a:cs typeface="Times New Roman"/>
              </a:rPr>
              <a:t>σ</a:t>
            </a:r>
            <a:r>
              <a:rPr lang="pl-PL" sz="2400" dirty="0" smtClean="0"/>
              <a:t> , a ich średnia miarą oczekiwanej stopy zwrotu R.</a:t>
            </a:r>
          </a:p>
          <a:p>
            <a:pPr>
              <a:buNone/>
            </a:pPr>
            <a:endParaRPr lang="pl-PL" sz="1000" dirty="0" smtClean="0"/>
          </a:p>
          <a:p>
            <a:r>
              <a:rPr lang="pl-PL" sz="2400" dirty="0" smtClean="0"/>
              <a:t>Jednostki budują portfel złożony ze składników ryzykownych i pieniądza. Wybierają optymalna kombinację obligacji i pieniądza, dającą dla danego poziomu ryzyka maksymalną oczekiwana stopę zwrotu - tzw. portfel efektywny – zawierający dwa składniki: pieniądz i obligacje.</a:t>
            </a:r>
          </a:p>
          <a:p>
            <a:r>
              <a:rPr lang="pl-PL" sz="2400" dirty="0" smtClean="0"/>
              <a:t>Spadek stóp procentowych powoduje zmianę składu portfela – wzrost udziału pieniądza (nie daje procentu, ale jest wolny od ryzyka).</a:t>
            </a:r>
            <a:endParaRPr lang="pl-PL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smtClean="0"/>
              <a:t>Popyt na pieniądz – analiza portfelowa</a:t>
            </a:r>
            <a:endParaRPr lang="pl-PL" sz="3200" dirty="0"/>
          </a:p>
        </p:txBody>
      </p:sp>
      <p:sp>
        <p:nvSpPr>
          <p:cNvPr id="3" name="pole tekstowe 2"/>
          <p:cNvSpPr txBox="1"/>
          <p:nvPr/>
        </p:nvSpPr>
        <p:spPr>
          <a:xfrm>
            <a:off x="683568" y="1268760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R</a:t>
            </a:r>
            <a:r>
              <a:rPr lang="pl-PL" sz="2400" baseline="-25000" dirty="0" smtClean="0"/>
              <a:t>M</a:t>
            </a:r>
            <a:r>
              <a:rPr lang="pl-PL" sz="2400" dirty="0" smtClean="0"/>
              <a:t> = 0 	</a:t>
            </a:r>
            <a:r>
              <a:rPr lang="el-GR" sz="2400" dirty="0" smtClean="0">
                <a:latin typeface="Times New Roman"/>
                <a:cs typeface="Times New Roman"/>
              </a:rPr>
              <a:t>σ</a:t>
            </a:r>
            <a:r>
              <a:rPr lang="pl-PL" sz="2400" baseline="-25000" dirty="0" smtClean="0">
                <a:latin typeface="Times New Roman"/>
                <a:cs typeface="Times New Roman"/>
              </a:rPr>
              <a:t>M</a:t>
            </a:r>
            <a:r>
              <a:rPr lang="pl-PL" sz="2400" dirty="0" smtClean="0">
                <a:latin typeface="Times New Roman"/>
                <a:cs typeface="Times New Roman"/>
              </a:rPr>
              <a:t> = 0	</a:t>
            </a:r>
            <a:r>
              <a:rPr lang="pl-PL" sz="2400" dirty="0" smtClean="0"/>
              <a:t> R</a:t>
            </a:r>
            <a:r>
              <a:rPr lang="pl-PL" sz="2400" baseline="-25000" dirty="0" smtClean="0"/>
              <a:t>B</a:t>
            </a:r>
            <a:r>
              <a:rPr lang="pl-PL" sz="2400" dirty="0" smtClean="0"/>
              <a:t> &gt; 0 	</a:t>
            </a:r>
            <a:r>
              <a:rPr lang="el-GR" sz="2400" dirty="0" smtClean="0">
                <a:latin typeface="Times New Roman"/>
                <a:cs typeface="Times New Roman"/>
              </a:rPr>
              <a:t>σ</a:t>
            </a:r>
            <a:r>
              <a:rPr lang="pl-PL" sz="2400" baseline="-25000" dirty="0" smtClean="0">
                <a:latin typeface="Times New Roman"/>
                <a:cs typeface="Times New Roman"/>
              </a:rPr>
              <a:t>B</a:t>
            </a:r>
            <a:r>
              <a:rPr lang="pl-PL" sz="2400" dirty="0" smtClean="0">
                <a:latin typeface="Times New Roman"/>
                <a:cs typeface="Times New Roman"/>
              </a:rPr>
              <a:t> &gt; 0 </a:t>
            </a:r>
          </a:p>
          <a:p>
            <a:r>
              <a:rPr lang="pl-PL" sz="2400" dirty="0" err="1" smtClean="0">
                <a:latin typeface="Times New Roman"/>
                <a:cs typeface="Times New Roman"/>
              </a:rPr>
              <a:t>R</a:t>
            </a:r>
            <a:r>
              <a:rPr lang="pl-PL" sz="2400" baseline="-25000" dirty="0" err="1" smtClean="0">
                <a:latin typeface="Times New Roman"/>
                <a:cs typeface="Times New Roman"/>
              </a:rPr>
              <a:t>M+B</a:t>
            </a:r>
            <a:r>
              <a:rPr lang="pl-PL" sz="2400" dirty="0" smtClean="0">
                <a:latin typeface="Times New Roman"/>
                <a:cs typeface="Times New Roman"/>
              </a:rPr>
              <a:t> = </a:t>
            </a:r>
            <a:r>
              <a:rPr lang="pl-PL" sz="2400" dirty="0" err="1" smtClean="0">
                <a:latin typeface="Times New Roman"/>
                <a:cs typeface="Times New Roman"/>
              </a:rPr>
              <a:t>w</a:t>
            </a:r>
            <a:r>
              <a:rPr lang="pl-PL" sz="2400" baseline="-25000" dirty="0" err="1" smtClean="0">
                <a:latin typeface="Times New Roman"/>
                <a:cs typeface="Times New Roman"/>
              </a:rPr>
              <a:t>M</a:t>
            </a:r>
            <a:r>
              <a:rPr lang="pl-PL" sz="2400" dirty="0" smtClean="0">
                <a:latin typeface="Times New Roman"/>
                <a:cs typeface="Times New Roman"/>
              </a:rPr>
              <a:t> R</a:t>
            </a:r>
            <a:r>
              <a:rPr lang="pl-PL" sz="2400" baseline="-25000" dirty="0" smtClean="0">
                <a:latin typeface="Times New Roman"/>
                <a:cs typeface="Times New Roman"/>
              </a:rPr>
              <a:t>M</a:t>
            </a:r>
            <a:r>
              <a:rPr lang="pl-PL" sz="2400" dirty="0" smtClean="0">
                <a:latin typeface="Times New Roman"/>
                <a:cs typeface="Times New Roman"/>
              </a:rPr>
              <a:t> + (1 – </a:t>
            </a:r>
            <a:r>
              <a:rPr lang="pl-PL" sz="2400" dirty="0" err="1" smtClean="0">
                <a:latin typeface="Times New Roman"/>
                <a:cs typeface="Times New Roman"/>
              </a:rPr>
              <a:t>w</a:t>
            </a:r>
            <a:r>
              <a:rPr lang="pl-PL" sz="2400" baseline="-25000" dirty="0" err="1" smtClean="0">
                <a:latin typeface="Times New Roman"/>
                <a:cs typeface="Times New Roman"/>
              </a:rPr>
              <a:t>M</a:t>
            </a:r>
            <a:r>
              <a:rPr lang="pl-PL" sz="2400" dirty="0" smtClean="0">
                <a:latin typeface="Times New Roman"/>
                <a:cs typeface="Times New Roman"/>
              </a:rPr>
              <a:t>) R</a:t>
            </a:r>
            <a:r>
              <a:rPr lang="pl-PL" sz="2400" baseline="-25000" dirty="0" smtClean="0">
                <a:latin typeface="Times New Roman"/>
                <a:cs typeface="Times New Roman"/>
              </a:rPr>
              <a:t>B</a:t>
            </a:r>
            <a:r>
              <a:rPr lang="pl-PL" sz="2400" dirty="0" smtClean="0">
                <a:latin typeface="Times New Roman"/>
                <a:cs typeface="Times New Roman"/>
              </a:rPr>
              <a:t> = (1 – </a:t>
            </a:r>
            <a:r>
              <a:rPr lang="pl-PL" sz="2400" dirty="0" err="1" smtClean="0">
                <a:latin typeface="Times New Roman"/>
                <a:cs typeface="Times New Roman"/>
              </a:rPr>
              <a:t>w</a:t>
            </a:r>
            <a:r>
              <a:rPr lang="pl-PL" sz="2400" baseline="-25000" dirty="0" err="1" smtClean="0">
                <a:latin typeface="Times New Roman"/>
                <a:cs typeface="Times New Roman"/>
              </a:rPr>
              <a:t>M</a:t>
            </a:r>
            <a:r>
              <a:rPr lang="pl-PL" sz="2400" dirty="0" smtClean="0">
                <a:latin typeface="Times New Roman"/>
                <a:cs typeface="Times New Roman"/>
              </a:rPr>
              <a:t>) R</a:t>
            </a:r>
            <a:r>
              <a:rPr lang="pl-PL" sz="2400" baseline="-25000" dirty="0" smtClean="0">
                <a:latin typeface="Times New Roman"/>
                <a:cs typeface="Times New Roman"/>
              </a:rPr>
              <a:t>B</a:t>
            </a:r>
            <a:r>
              <a:rPr lang="pl-PL" sz="2400" dirty="0" smtClean="0">
                <a:latin typeface="Times New Roman"/>
                <a:cs typeface="Times New Roman"/>
              </a:rPr>
              <a:t> </a:t>
            </a:r>
          </a:p>
          <a:p>
            <a:r>
              <a:rPr lang="el-GR" sz="2400" dirty="0" smtClean="0">
                <a:latin typeface="Times New Roman"/>
                <a:cs typeface="Times New Roman"/>
              </a:rPr>
              <a:t>σ</a:t>
            </a:r>
            <a:r>
              <a:rPr lang="pl-PL" sz="2400" dirty="0" smtClean="0">
                <a:latin typeface="Times New Roman"/>
                <a:cs typeface="Times New Roman"/>
              </a:rPr>
              <a:t> </a:t>
            </a:r>
            <a:r>
              <a:rPr lang="pl-PL" sz="2400" baseline="-25000" dirty="0" err="1" smtClean="0">
                <a:latin typeface="Times New Roman"/>
                <a:cs typeface="Times New Roman"/>
              </a:rPr>
              <a:t>M+B</a:t>
            </a:r>
            <a:r>
              <a:rPr lang="pl-PL" sz="2400" dirty="0" smtClean="0">
                <a:latin typeface="Times New Roman"/>
                <a:cs typeface="Times New Roman"/>
              </a:rPr>
              <a:t> = (1 – </a:t>
            </a:r>
            <a:r>
              <a:rPr lang="pl-PL" sz="2400" dirty="0" err="1" smtClean="0">
                <a:latin typeface="Times New Roman"/>
                <a:cs typeface="Times New Roman"/>
              </a:rPr>
              <a:t>w</a:t>
            </a:r>
            <a:r>
              <a:rPr lang="pl-PL" sz="2400" baseline="-25000" dirty="0" err="1" smtClean="0">
                <a:latin typeface="Times New Roman"/>
                <a:cs typeface="Times New Roman"/>
              </a:rPr>
              <a:t>M</a:t>
            </a:r>
            <a:r>
              <a:rPr lang="pl-PL" sz="2400" dirty="0" smtClean="0">
                <a:latin typeface="Times New Roman"/>
                <a:cs typeface="Times New Roman"/>
              </a:rPr>
              <a:t>) </a:t>
            </a:r>
            <a:r>
              <a:rPr lang="el-GR" sz="2400" dirty="0" smtClean="0">
                <a:latin typeface="Times New Roman"/>
                <a:cs typeface="Times New Roman"/>
              </a:rPr>
              <a:t>σ</a:t>
            </a:r>
            <a:r>
              <a:rPr lang="pl-PL" sz="2400" baseline="-25000" dirty="0" smtClean="0">
                <a:latin typeface="Times New Roman"/>
                <a:cs typeface="Times New Roman"/>
              </a:rPr>
              <a:t>B</a:t>
            </a:r>
            <a:endParaRPr lang="pl-PL" sz="2400" dirty="0"/>
          </a:p>
        </p:txBody>
      </p:sp>
      <p:cxnSp>
        <p:nvCxnSpPr>
          <p:cNvPr id="12" name="Łącznik prosty 11"/>
          <p:cNvCxnSpPr/>
          <p:nvPr/>
        </p:nvCxnSpPr>
        <p:spPr>
          <a:xfrm flipV="1">
            <a:off x="1835696" y="3212976"/>
            <a:ext cx="4536504" cy="122413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>
            <a:off x="6372200" y="2852936"/>
            <a:ext cx="0" cy="331236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/>
          <p:cNvSpPr txBox="1"/>
          <p:nvPr/>
        </p:nvSpPr>
        <p:spPr>
          <a:xfrm>
            <a:off x="1259632" y="40050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0</a:t>
            </a:r>
            <a:endParaRPr lang="pl-PL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1043608" y="46531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B</a:t>
            </a:r>
            <a:endParaRPr lang="pl-PL" dirty="0"/>
          </a:p>
        </p:txBody>
      </p:sp>
      <p:cxnSp>
        <p:nvCxnSpPr>
          <p:cNvPr id="23" name="Łącznik prosty ze strzałką 22"/>
          <p:cNvCxnSpPr/>
          <p:nvPr/>
        </p:nvCxnSpPr>
        <p:spPr>
          <a:xfrm>
            <a:off x="1547664" y="4653136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/>
          <p:cNvSpPr txBox="1"/>
          <p:nvPr/>
        </p:nvSpPr>
        <p:spPr>
          <a:xfrm>
            <a:off x="2123728" y="52292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00B050"/>
                </a:solidFill>
              </a:rPr>
              <a:t>M</a:t>
            </a:r>
            <a:endParaRPr lang="pl-PL" b="1" dirty="0">
              <a:solidFill>
                <a:srgbClr val="00B050"/>
              </a:solidFill>
            </a:endParaRPr>
          </a:p>
        </p:txBody>
      </p:sp>
      <p:cxnSp>
        <p:nvCxnSpPr>
          <p:cNvPr id="26" name="Łącznik prosty ze strzałką 25"/>
          <p:cNvCxnSpPr/>
          <p:nvPr/>
        </p:nvCxnSpPr>
        <p:spPr>
          <a:xfrm flipV="1">
            <a:off x="2051720" y="4797152"/>
            <a:ext cx="0" cy="86409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a 30"/>
          <p:cNvGrpSpPr/>
          <p:nvPr/>
        </p:nvGrpSpPr>
        <p:grpSpPr>
          <a:xfrm>
            <a:off x="971600" y="2636912"/>
            <a:ext cx="7005731" cy="3825716"/>
            <a:chOff x="971600" y="2636912"/>
            <a:chExt cx="7005731" cy="3825716"/>
          </a:xfrm>
        </p:grpSpPr>
        <p:cxnSp>
          <p:nvCxnSpPr>
            <p:cNvPr id="5" name="Łącznik prosty ze strzałką 4"/>
            <p:cNvCxnSpPr/>
            <p:nvPr/>
          </p:nvCxnSpPr>
          <p:spPr>
            <a:xfrm flipV="1">
              <a:off x="1763688" y="2636912"/>
              <a:ext cx="72008" cy="35283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Łącznik prosty 7"/>
            <p:cNvCxnSpPr/>
            <p:nvPr/>
          </p:nvCxnSpPr>
          <p:spPr>
            <a:xfrm>
              <a:off x="1763688" y="6165304"/>
              <a:ext cx="56166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>
            <a:xfrm>
              <a:off x="1835696" y="4437112"/>
              <a:ext cx="54726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>
            <a:xfrm>
              <a:off x="1835696" y="4437112"/>
              <a:ext cx="4536504" cy="17281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pole tekstowe 16"/>
            <p:cNvSpPr txBox="1"/>
            <p:nvPr/>
          </p:nvSpPr>
          <p:spPr>
            <a:xfrm>
              <a:off x="1115616" y="2780928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000" dirty="0" err="1" smtClean="0"/>
                <a:t>R</a:t>
              </a:r>
              <a:r>
                <a:rPr lang="pl-PL" sz="2000" baseline="-25000" dirty="0" err="1" smtClean="0"/>
                <a:t>M+B</a:t>
              </a:r>
              <a:endParaRPr lang="pl-PL" sz="2000" dirty="0"/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971600" y="6093296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smtClean="0"/>
                <a:t>W</a:t>
              </a:r>
              <a:endParaRPr lang="pl-PL" dirty="0"/>
            </a:p>
          </p:txBody>
        </p:sp>
        <p:sp>
          <p:nvSpPr>
            <p:cNvPr id="28" name="Prostokąt 27"/>
            <p:cNvSpPr/>
            <p:nvPr/>
          </p:nvSpPr>
          <p:spPr>
            <a:xfrm>
              <a:off x="7164288" y="4221088"/>
              <a:ext cx="8130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 smtClean="0">
                  <a:latin typeface="Times New Roman"/>
                  <a:cs typeface="Times New Roman"/>
                </a:rPr>
                <a:t>σ</a:t>
              </a:r>
              <a:r>
                <a:rPr lang="pl-PL" sz="2000" dirty="0" smtClean="0">
                  <a:latin typeface="Times New Roman"/>
                  <a:cs typeface="Times New Roman"/>
                </a:rPr>
                <a:t> </a:t>
              </a:r>
              <a:r>
                <a:rPr lang="pl-PL" sz="2000" baseline="-25000" dirty="0" err="1" smtClean="0">
                  <a:latin typeface="Times New Roman"/>
                  <a:cs typeface="Times New Roman"/>
                </a:rPr>
                <a:t>M+B</a:t>
              </a:r>
              <a:r>
                <a:rPr lang="pl-PL" sz="2000" dirty="0" smtClean="0">
                  <a:latin typeface="Times New Roman"/>
                  <a:cs typeface="Times New Roman"/>
                </a:rPr>
                <a:t> </a:t>
              </a:r>
              <a:endParaRPr lang="pl-PL" sz="2000" dirty="0"/>
            </a:p>
          </p:txBody>
        </p:sp>
        <p:cxnSp>
          <p:nvCxnSpPr>
            <p:cNvPr id="30" name="Łącznik prosty 29"/>
            <p:cNvCxnSpPr/>
            <p:nvPr/>
          </p:nvCxnSpPr>
          <p:spPr>
            <a:xfrm flipV="1">
              <a:off x="1763688" y="3212976"/>
              <a:ext cx="4536504" cy="122413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686800" cy="841248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Analiza portfelowa –optymalny wybór</a:t>
            </a:r>
            <a:endParaRPr lang="pl-PL" dirty="0"/>
          </a:p>
        </p:txBody>
      </p:sp>
      <p:grpSp>
        <p:nvGrpSpPr>
          <p:cNvPr id="3" name="Grupa 2"/>
          <p:cNvGrpSpPr/>
          <p:nvPr/>
        </p:nvGrpSpPr>
        <p:grpSpPr>
          <a:xfrm>
            <a:off x="1115616" y="1772816"/>
            <a:ext cx="7632848" cy="4473788"/>
            <a:chOff x="971600" y="2636912"/>
            <a:chExt cx="7005731" cy="3825716"/>
          </a:xfrm>
        </p:grpSpPr>
        <p:cxnSp>
          <p:nvCxnSpPr>
            <p:cNvPr id="4" name="Łącznik prosty ze strzałką 3"/>
            <p:cNvCxnSpPr/>
            <p:nvPr/>
          </p:nvCxnSpPr>
          <p:spPr>
            <a:xfrm flipV="1">
              <a:off x="1763688" y="2636912"/>
              <a:ext cx="72008" cy="35283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Łącznik prosty 4"/>
            <p:cNvCxnSpPr/>
            <p:nvPr/>
          </p:nvCxnSpPr>
          <p:spPr>
            <a:xfrm>
              <a:off x="1763688" y="6165304"/>
              <a:ext cx="56166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Łącznik prosty 5"/>
            <p:cNvCxnSpPr/>
            <p:nvPr/>
          </p:nvCxnSpPr>
          <p:spPr>
            <a:xfrm>
              <a:off x="1835696" y="4437112"/>
              <a:ext cx="54726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>
            <a:xfrm>
              <a:off x="1835696" y="4437112"/>
              <a:ext cx="4536504" cy="17281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pole tekstowe 7"/>
            <p:cNvSpPr txBox="1"/>
            <p:nvPr/>
          </p:nvSpPr>
          <p:spPr>
            <a:xfrm>
              <a:off x="1115616" y="2780928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000" dirty="0" err="1" smtClean="0"/>
                <a:t>R</a:t>
              </a:r>
              <a:r>
                <a:rPr lang="pl-PL" sz="2000" baseline="-25000" dirty="0" err="1" smtClean="0"/>
                <a:t>M+B</a:t>
              </a:r>
              <a:endParaRPr lang="pl-PL" sz="2000" dirty="0"/>
            </a:p>
          </p:txBody>
        </p:sp>
        <p:sp>
          <p:nvSpPr>
            <p:cNvPr id="9" name="pole tekstowe 8"/>
            <p:cNvSpPr txBox="1"/>
            <p:nvPr/>
          </p:nvSpPr>
          <p:spPr>
            <a:xfrm>
              <a:off x="971600" y="6093296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smtClean="0"/>
                <a:t>W</a:t>
              </a:r>
              <a:endParaRPr lang="pl-PL" dirty="0"/>
            </a:p>
          </p:txBody>
        </p:sp>
        <p:sp>
          <p:nvSpPr>
            <p:cNvPr id="10" name="Prostokąt 9"/>
            <p:cNvSpPr/>
            <p:nvPr/>
          </p:nvSpPr>
          <p:spPr>
            <a:xfrm>
              <a:off x="7164288" y="4221088"/>
              <a:ext cx="8130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 smtClean="0">
                  <a:latin typeface="Times New Roman"/>
                  <a:cs typeface="Times New Roman"/>
                </a:rPr>
                <a:t>σ</a:t>
              </a:r>
              <a:r>
                <a:rPr lang="pl-PL" sz="2000" dirty="0" smtClean="0">
                  <a:latin typeface="Times New Roman"/>
                  <a:cs typeface="Times New Roman"/>
                </a:rPr>
                <a:t> </a:t>
              </a:r>
              <a:r>
                <a:rPr lang="pl-PL" sz="2000" baseline="-25000" dirty="0" err="1" smtClean="0">
                  <a:latin typeface="Times New Roman"/>
                  <a:cs typeface="Times New Roman"/>
                </a:rPr>
                <a:t>M+B</a:t>
              </a:r>
              <a:r>
                <a:rPr lang="pl-PL" sz="2000" dirty="0" smtClean="0">
                  <a:latin typeface="Times New Roman"/>
                  <a:cs typeface="Times New Roman"/>
                </a:rPr>
                <a:t> </a:t>
              </a:r>
              <a:endParaRPr lang="pl-PL" sz="2000" dirty="0"/>
            </a:p>
          </p:txBody>
        </p:sp>
        <p:cxnSp>
          <p:nvCxnSpPr>
            <p:cNvPr id="11" name="Łącznik prosty 10"/>
            <p:cNvCxnSpPr/>
            <p:nvPr/>
          </p:nvCxnSpPr>
          <p:spPr>
            <a:xfrm flipV="1">
              <a:off x="1763688" y="3212976"/>
              <a:ext cx="4536504" cy="122413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owolny kształt 14"/>
          <p:cNvSpPr/>
          <p:nvPr/>
        </p:nvSpPr>
        <p:spPr>
          <a:xfrm>
            <a:off x="2411760" y="2132856"/>
            <a:ext cx="3429000" cy="1206500"/>
          </a:xfrm>
          <a:custGeom>
            <a:avLst/>
            <a:gdLst>
              <a:gd name="connsiteX0" fmla="*/ 0 w 3429000"/>
              <a:gd name="connsiteY0" fmla="*/ 952500 h 1206500"/>
              <a:gd name="connsiteX1" fmla="*/ 1847850 w 3429000"/>
              <a:gd name="connsiteY1" fmla="*/ 1047750 h 1206500"/>
              <a:gd name="connsiteX2" fmla="*/ 3429000 w 3429000"/>
              <a:gd name="connsiteY2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206500">
                <a:moveTo>
                  <a:pt x="0" y="952500"/>
                </a:moveTo>
                <a:cubicBezTo>
                  <a:pt x="638175" y="1079500"/>
                  <a:pt x="1276350" y="1206500"/>
                  <a:pt x="1847850" y="1047750"/>
                </a:cubicBezTo>
                <a:cubicBezTo>
                  <a:pt x="2419350" y="889000"/>
                  <a:pt x="2924175" y="444500"/>
                  <a:pt x="3429000" y="0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7" name="Łącznik prosty 16"/>
          <p:cNvCxnSpPr>
            <a:stCxn id="15" idx="1"/>
          </p:cNvCxnSpPr>
          <p:nvPr/>
        </p:nvCxnSpPr>
        <p:spPr>
          <a:xfrm>
            <a:off x="4259610" y="3180606"/>
            <a:ext cx="24358" cy="26966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/>
          <p:cNvSpPr txBox="1"/>
          <p:nvPr/>
        </p:nvSpPr>
        <p:spPr>
          <a:xfrm>
            <a:off x="4427984" y="41490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4499992" y="51571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</a:t>
            </a:r>
            <a:endParaRPr lang="pl-PL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41248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Analiza portfelowa – wzrost stóp procentowych</a:t>
            </a:r>
            <a:endParaRPr lang="pl-PL" dirty="0"/>
          </a:p>
        </p:txBody>
      </p:sp>
      <p:grpSp>
        <p:nvGrpSpPr>
          <p:cNvPr id="3" name="Grupa 2"/>
          <p:cNvGrpSpPr/>
          <p:nvPr/>
        </p:nvGrpSpPr>
        <p:grpSpPr>
          <a:xfrm>
            <a:off x="1115616" y="1772816"/>
            <a:ext cx="7632848" cy="4473788"/>
            <a:chOff x="971600" y="2636912"/>
            <a:chExt cx="7005731" cy="3825716"/>
          </a:xfrm>
        </p:grpSpPr>
        <p:cxnSp>
          <p:nvCxnSpPr>
            <p:cNvPr id="4" name="Łącznik prosty ze strzałką 3"/>
            <p:cNvCxnSpPr/>
            <p:nvPr/>
          </p:nvCxnSpPr>
          <p:spPr>
            <a:xfrm flipV="1">
              <a:off x="1763688" y="2636912"/>
              <a:ext cx="72008" cy="35283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Łącznik prosty 4"/>
            <p:cNvCxnSpPr/>
            <p:nvPr/>
          </p:nvCxnSpPr>
          <p:spPr>
            <a:xfrm>
              <a:off x="1763688" y="6165304"/>
              <a:ext cx="56166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Łącznik prosty 5"/>
            <p:cNvCxnSpPr/>
            <p:nvPr/>
          </p:nvCxnSpPr>
          <p:spPr>
            <a:xfrm>
              <a:off x="1835696" y="4437112"/>
              <a:ext cx="54726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>
            <a:xfrm>
              <a:off x="1835696" y="4437112"/>
              <a:ext cx="4536504" cy="17281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pole tekstowe 7"/>
            <p:cNvSpPr txBox="1"/>
            <p:nvPr/>
          </p:nvSpPr>
          <p:spPr>
            <a:xfrm>
              <a:off x="1115616" y="2780928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000" dirty="0" err="1" smtClean="0"/>
                <a:t>R</a:t>
              </a:r>
              <a:r>
                <a:rPr lang="pl-PL" sz="2000" baseline="-25000" dirty="0" err="1" smtClean="0"/>
                <a:t>M+B</a:t>
              </a:r>
              <a:endParaRPr lang="pl-PL" sz="2000" dirty="0"/>
            </a:p>
          </p:txBody>
        </p:sp>
        <p:sp>
          <p:nvSpPr>
            <p:cNvPr id="9" name="pole tekstowe 8"/>
            <p:cNvSpPr txBox="1"/>
            <p:nvPr/>
          </p:nvSpPr>
          <p:spPr>
            <a:xfrm>
              <a:off x="971600" y="6093296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smtClean="0"/>
                <a:t>W</a:t>
              </a:r>
              <a:endParaRPr lang="pl-PL" dirty="0"/>
            </a:p>
          </p:txBody>
        </p:sp>
        <p:sp>
          <p:nvSpPr>
            <p:cNvPr id="10" name="Prostokąt 9"/>
            <p:cNvSpPr/>
            <p:nvPr/>
          </p:nvSpPr>
          <p:spPr>
            <a:xfrm>
              <a:off x="7164288" y="4221088"/>
              <a:ext cx="8130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 smtClean="0">
                  <a:latin typeface="Times New Roman"/>
                  <a:cs typeface="Times New Roman"/>
                </a:rPr>
                <a:t>σ</a:t>
              </a:r>
              <a:r>
                <a:rPr lang="pl-PL" sz="2000" dirty="0" smtClean="0">
                  <a:latin typeface="Times New Roman"/>
                  <a:cs typeface="Times New Roman"/>
                </a:rPr>
                <a:t> </a:t>
              </a:r>
              <a:r>
                <a:rPr lang="pl-PL" sz="2000" baseline="-25000" dirty="0" err="1" smtClean="0">
                  <a:latin typeface="Times New Roman"/>
                  <a:cs typeface="Times New Roman"/>
                </a:rPr>
                <a:t>M+B</a:t>
              </a:r>
              <a:r>
                <a:rPr lang="pl-PL" sz="2000" dirty="0" smtClean="0">
                  <a:latin typeface="Times New Roman"/>
                  <a:cs typeface="Times New Roman"/>
                </a:rPr>
                <a:t> </a:t>
              </a:r>
              <a:endParaRPr lang="pl-PL" sz="2000" dirty="0"/>
            </a:p>
          </p:txBody>
        </p:sp>
        <p:cxnSp>
          <p:nvCxnSpPr>
            <p:cNvPr id="11" name="Łącznik prosty 10"/>
            <p:cNvCxnSpPr/>
            <p:nvPr/>
          </p:nvCxnSpPr>
          <p:spPr>
            <a:xfrm flipV="1">
              <a:off x="1763688" y="3212976"/>
              <a:ext cx="4536504" cy="122413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owolny kształt 14"/>
          <p:cNvSpPr/>
          <p:nvPr/>
        </p:nvSpPr>
        <p:spPr>
          <a:xfrm>
            <a:off x="2411760" y="2132856"/>
            <a:ext cx="3429000" cy="1206500"/>
          </a:xfrm>
          <a:custGeom>
            <a:avLst/>
            <a:gdLst>
              <a:gd name="connsiteX0" fmla="*/ 0 w 3429000"/>
              <a:gd name="connsiteY0" fmla="*/ 952500 h 1206500"/>
              <a:gd name="connsiteX1" fmla="*/ 1847850 w 3429000"/>
              <a:gd name="connsiteY1" fmla="*/ 1047750 h 1206500"/>
              <a:gd name="connsiteX2" fmla="*/ 3429000 w 3429000"/>
              <a:gd name="connsiteY2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206500">
                <a:moveTo>
                  <a:pt x="0" y="952500"/>
                </a:moveTo>
                <a:cubicBezTo>
                  <a:pt x="638175" y="1079500"/>
                  <a:pt x="1276350" y="1206500"/>
                  <a:pt x="1847850" y="1047750"/>
                </a:cubicBezTo>
                <a:cubicBezTo>
                  <a:pt x="2419350" y="889000"/>
                  <a:pt x="2924175" y="444500"/>
                  <a:pt x="3429000" y="0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7" name="Łącznik prosty 16"/>
          <p:cNvCxnSpPr>
            <a:stCxn id="15" idx="1"/>
          </p:cNvCxnSpPr>
          <p:nvPr/>
        </p:nvCxnSpPr>
        <p:spPr>
          <a:xfrm>
            <a:off x="4259610" y="3180606"/>
            <a:ext cx="24358" cy="26966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/>
          <p:cNvSpPr txBox="1"/>
          <p:nvPr/>
        </p:nvSpPr>
        <p:spPr>
          <a:xfrm>
            <a:off x="3707904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3563888" y="50131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</a:t>
            </a:r>
            <a:endParaRPr lang="pl-PL" dirty="0"/>
          </a:p>
        </p:txBody>
      </p:sp>
      <p:cxnSp>
        <p:nvCxnSpPr>
          <p:cNvPr id="20" name="Łącznik prosty 19"/>
          <p:cNvCxnSpPr/>
          <p:nvPr/>
        </p:nvCxnSpPr>
        <p:spPr>
          <a:xfrm flipV="1">
            <a:off x="1979712" y="1412776"/>
            <a:ext cx="4824536" cy="2448272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wolny kształt 20"/>
          <p:cNvSpPr/>
          <p:nvPr/>
        </p:nvSpPr>
        <p:spPr>
          <a:xfrm>
            <a:off x="2987824" y="1268760"/>
            <a:ext cx="3429000" cy="1206500"/>
          </a:xfrm>
          <a:custGeom>
            <a:avLst/>
            <a:gdLst>
              <a:gd name="connsiteX0" fmla="*/ 0 w 3429000"/>
              <a:gd name="connsiteY0" fmla="*/ 952500 h 1206500"/>
              <a:gd name="connsiteX1" fmla="*/ 1847850 w 3429000"/>
              <a:gd name="connsiteY1" fmla="*/ 1047750 h 1206500"/>
              <a:gd name="connsiteX2" fmla="*/ 3429000 w 3429000"/>
              <a:gd name="connsiteY2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206500">
                <a:moveTo>
                  <a:pt x="0" y="952500"/>
                </a:moveTo>
                <a:cubicBezTo>
                  <a:pt x="638175" y="1079500"/>
                  <a:pt x="1276350" y="1206500"/>
                  <a:pt x="1847850" y="1047750"/>
                </a:cubicBezTo>
                <a:cubicBezTo>
                  <a:pt x="2419350" y="889000"/>
                  <a:pt x="2924175" y="444500"/>
                  <a:pt x="3429000" y="0"/>
                </a:cubicBezTo>
              </a:path>
            </a:pathLst>
          </a:cu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3" name="Łącznik prosty 22"/>
          <p:cNvCxnSpPr/>
          <p:nvPr/>
        </p:nvCxnSpPr>
        <p:spPr>
          <a:xfrm>
            <a:off x="5148064" y="2204864"/>
            <a:ext cx="0" cy="36724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/>
          <p:cNvSpPr txBox="1"/>
          <p:nvPr/>
        </p:nvSpPr>
        <p:spPr>
          <a:xfrm>
            <a:off x="5292080" y="42930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B’</a:t>
            </a:r>
            <a:endParaRPr lang="pl-PL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5364088" y="54452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M’</a:t>
            </a:r>
            <a:endParaRPr lang="pl-PL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400" b="1" dirty="0">
                <a:solidFill>
                  <a:srgbClr val="0070C0"/>
                </a:solidFill>
              </a:rPr>
              <a:t>Portfelowa teoria popytu na pieniądz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0" y="1214438"/>
            <a:ext cx="91440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pl-PL" b="1">
                <a:latin typeface="Franklin Gothic Book" pitchFamily="34" charset="0"/>
              </a:rPr>
              <a:t>P</a:t>
            </a:r>
            <a:r>
              <a:rPr lang="pl-PL" b="1">
                <a:latin typeface="Franklin Gothic Book" pitchFamily="34" charset="0"/>
                <a:cs typeface="Times New Roman" pitchFamily="18" charset="0"/>
              </a:rPr>
              <a:t>ieniądz jest składnikiem optymalnego portfela obejm</a:t>
            </a:r>
            <a:r>
              <a:rPr lang="pl-PL" b="1">
                <a:latin typeface="Franklin Gothic Book" pitchFamily="34" charset="0"/>
              </a:rPr>
              <a:t>u</a:t>
            </a:r>
            <a:r>
              <a:rPr lang="pl-PL" b="1">
                <a:latin typeface="Franklin Gothic Book" pitchFamily="34" charset="0"/>
                <a:cs typeface="Times New Roman" pitchFamily="18" charset="0"/>
              </a:rPr>
              <a:t>jącego różnorodne aktywa. Popyt na pieniądz zależy</a:t>
            </a:r>
            <a:r>
              <a:rPr lang="pl-PL" b="1">
                <a:latin typeface="Franklin Gothic Book" pitchFamily="34" charset="0"/>
              </a:rPr>
              <a:t> od</a:t>
            </a:r>
            <a:r>
              <a:rPr lang="pl-PL" b="1">
                <a:latin typeface="Franklin Gothic Book" pitchFamily="34" charset="0"/>
                <a:cs typeface="Times New Roman" pitchFamily="18" charset="0"/>
              </a:rPr>
              <a:t> ryzyka i stopy zwrotu oferowanych przez pieniądz w relacji do innych aktywów, np.:</a:t>
            </a:r>
            <a:endParaRPr lang="pl-PL" b="1">
              <a:latin typeface="Franklin Gothic Book" pitchFamily="34" charset="0"/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0" y="4191000"/>
            <a:ext cx="9144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>
                <a:latin typeface="Franklin Gothic Book" pitchFamily="34" charset="0"/>
                <a:cs typeface="Times New Roman" pitchFamily="18" charset="0"/>
              </a:rPr>
              <a:t>Teoria portfelowa lepiej sprawdza się w odniesieniu do szerszych agregatów pieniężnych (</a:t>
            </a:r>
            <a:r>
              <a:rPr lang="pl-PL" b="1">
                <a:latin typeface="Franklin Gothic Book" pitchFamily="34" charset="0"/>
              </a:rPr>
              <a:t>od </a:t>
            </a:r>
            <a:r>
              <a:rPr lang="pl-PL" b="1">
                <a:latin typeface="Franklin Gothic Book" pitchFamily="34" charset="0"/>
                <a:cs typeface="Times New Roman" pitchFamily="18" charset="0"/>
              </a:rPr>
              <a:t>M</a:t>
            </a:r>
            <a:r>
              <a:rPr lang="pl-PL" b="1">
                <a:latin typeface="Franklin Gothic Book" pitchFamily="34" charset="0"/>
              </a:rPr>
              <a:t>2</a:t>
            </a:r>
            <a:r>
              <a:rPr lang="pl-PL" b="1">
                <a:latin typeface="Franklin Gothic Book" pitchFamily="34" charset="0"/>
                <a:cs typeface="Times New Roman" pitchFamily="18" charset="0"/>
              </a:rPr>
              <a:t>).</a:t>
            </a:r>
            <a:endParaRPr lang="pl-PL">
              <a:latin typeface="Franklin Gothic Book" pitchFamily="34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pl-PL">
              <a:latin typeface="Franklin Gothic Book" pitchFamily="34" charset="0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447800" y="2714625"/>
          <a:ext cx="4321175" cy="765175"/>
        </p:xfrm>
        <a:graphic>
          <a:graphicData uri="http://schemas.openxmlformats.org/presentationml/2006/ole">
            <p:oleObj spid="_x0000_s84994" name="Równanie" r:id="rId3" imgW="55287000" imgH="9783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pl-PL" sz="2800" dirty="0" smtClean="0"/>
              <a:t>Model transakcyjnego popytu na pieniądz – </a:t>
            </a:r>
            <a:r>
              <a:rPr lang="pl-PL" sz="2800" dirty="0" err="1" smtClean="0"/>
              <a:t>Baumol</a:t>
            </a:r>
            <a:r>
              <a:rPr lang="pl-PL" sz="2800" dirty="0" smtClean="0"/>
              <a:t> i </a:t>
            </a:r>
            <a:r>
              <a:rPr lang="pl-PL" sz="2800" dirty="0" err="1" smtClean="0"/>
              <a:t>tobin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Pieniądz daje płynność, obligacje procent.</a:t>
            </a:r>
          </a:p>
          <a:p>
            <a:r>
              <a:rPr lang="pl-PL" dirty="0" smtClean="0"/>
              <a:t>Możemy w skali okresu dokonywać zamian obligacji na pieniądz przy określonych kosztach transakcyjnych</a:t>
            </a:r>
          </a:p>
          <a:p>
            <a:r>
              <a:rPr lang="pl-PL" dirty="0" smtClean="0"/>
              <a:t>Kwestią wyboru jest ustalenie jak często będziemy dokonywać tych zamian. Im częściej, tym średnio mniej trzymamy w danym momencie pieniądza (</a:t>
            </a:r>
            <a:r>
              <a:rPr lang="pl-PL" dirty="0" err="1" smtClean="0"/>
              <a:t>nizszy</a:t>
            </a:r>
            <a:r>
              <a:rPr lang="pl-PL" dirty="0" smtClean="0"/>
              <a:t> popyt na pieniądz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2800" b="1" smtClean="0">
                <a:solidFill>
                  <a:schemeClr val="tx2">
                    <a:satMod val="200000"/>
                  </a:schemeClr>
                </a:solidFill>
              </a:rPr>
              <a:t>Podaż pieniądza a inflacja w USA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81000" y="1196975"/>
          <a:ext cx="8763000" cy="5187950"/>
        </p:xfrm>
        <a:graphic>
          <a:graphicData uri="http://schemas.openxmlformats.org/presentationml/2006/ole">
            <p:oleObj spid="_x0000_s2053" name="Wykres" r:id="rId3" imgW="4489920" imgH="2664360" progId="Excel.Sheet.8">
              <p:embed/>
            </p:oleObj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5212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400" b="1" dirty="0">
                <a:solidFill>
                  <a:srgbClr val="002060"/>
                </a:solidFill>
              </a:rPr>
              <a:t>Model zarządzania gotówką</a:t>
            </a:r>
          </a:p>
        </p:txBody>
      </p:sp>
      <p:sp>
        <p:nvSpPr>
          <p:cNvPr id="63491" name="Line 4"/>
          <p:cNvSpPr>
            <a:spLocks noChangeShapeType="1"/>
          </p:cNvSpPr>
          <p:nvPr/>
        </p:nvSpPr>
        <p:spPr bwMode="auto">
          <a:xfrm flipV="1">
            <a:off x="1905000" y="1371600"/>
            <a:ext cx="0" cy="419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3492" name="Line 5"/>
          <p:cNvSpPr>
            <a:spLocks noChangeShapeType="1"/>
          </p:cNvSpPr>
          <p:nvPr/>
        </p:nvSpPr>
        <p:spPr bwMode="auto">
          <a:xfrm>
            <a:off x="1905000" y="5562600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3493" name="Text Box 6"/>
          <p:cNvSpPr txBox="1">
            <a:spLocks noChangeArrowheads="1"/>
          </p:cNvSpPr>
          <p:nvPr/>
        </p:nvSpPr>
        <p:spPr bwMode="auto">
          <a:xfrm>
            <a:off x="1219200" y="3124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l-PL" sz="2000" dirty="0">
                <a:latin typeface="+mn-lt"/>
              </a:rPr>
              <a:t>Y</a:t>
            </a:r>
          </a:p>
        </p:txBody>
      </p:sp>
      <p:sp>
        <p:nvSpPr>
          <p:cNvPr id="63494" name="Line 7"/>
          <p:cNvSpPr>
            <a:spLocks noChangeShapeType="1"/>
          </p:cNvSpPr>
          <p:nvPr/>
        </p:nvSpPr>
        <p:spPr bwMode="auto">
          <a:xfrm>
            <a:off x="1905000" y="3352800"/>
            <a:ext cx="18288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3495" name="Line 8"/>
          <p:cNvSpPr>
            <a:spLocks noChangeShapeType="1"/>
          </p:cNvSpPr>
          <p:nvPr/>
        </p:nvSpPr>
        <p:spPr bwMode="auto">
          <a:xfrm>
            <a:off x="3733800" y="3352800"/>
            <a:ext cx="18288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3496" name="Line 9"/>
          <p:cNvSpPr>
            <a:spLocks noChangeShapeType="1"/>
          </p:cNvSpPr>
          <p:nvPr/>
        </p:nvSpPr>
        <p:spPr bwMode="auto">
          <a:xfrm flipV="1">
            <a:off x="3733800" y="3352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3497" name="Line 10"/>
          <p:cNvSpPr>
            <a:spLocks noChangeShapeType="1"/>
          </p:cNvSpPr>
          <p:nvPr/>
        </p:nvSpPr>
        <p:spPr bwMode="auto">
          <a:xfrm flipV="1">
            <a:off x="5562600" y="3352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3498" name="Line 11"/>
          <p:cNvSpPr>
            <a:spLocks noChangeShapeType="1"/>
          </p:cNvSpPr>
          <p:nvPr/>
        </p:nvSpPr>
        <p:spPr bwMode="auto">
          <a:xfrm>
            <a:off x="5562600" y="3352800"/>
            <a:ext cx="18288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3499" name="Text Box 12"/>
          <p:cNvSpPr txBox="1">
            <a:spLocks noChangeArrowheads="1"/>
          </p:cNvSpPr>
          <p:nvPr/>
        </p:nvSpPr>
        <p:spPr bwMode="auto">
          <a:xfrm>
            <a:off x="990600" y="43434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l-PL" sz="2000" dirty="0">
                <a:latin typeface="+mn-lt"/>
              </a:rPr>
              <a:t>Y/2</a:t>
            </a:r>
          </a:p>
        </p:txBody>
      </p:sp>
      <p:sp>
        <p:nvSpPr>
          <p:cNvPr id="63500" name="Line 13"/>
          <p:cNvSpPr>
            <a:spLocks noChangeShapeType="1"/>
          </p:cNvSpPr>
          <p:nvPr/>
        </p:nvSpPr>
        <p:spPr bwMode="auto">
          <a:xfrm>
            <a:off x="2743200" y="44196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3501" name="Line 15"/>
          <p:cNvSpPr>
            <a:spLocks noChangeShapeType="1"/>
          </p:cNvSpPr>
          <p:nvPr/>
        </p:nvSpPr>
        <p:spPr bwMode="auto">
          <a:xfrm>
            <a:off x="1905000" y="4495800"/>
            <a:ext cx="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3502" name="Line 16"/>
          <p:cNvSpPr>
            <a:spLocks noChangeShapeType="1"/>
          </p:cNvSpPr>
          <p:nvPr/>
        </p:nvSpPr>
        <p:spPr bwMode="auto">
          <a:xfrm>
            <a:off x="1905000" y="4419600"/>
            <a:ext cx="8382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3503" name="Line 17"/>
          <p:cNvSpPr>
            <a:spLocks noChangeShapeType="1"/>
          </p:cNvSpPr>
          <p:nvPr/>
        </p:nvSpPr>
        <p:spPr bwMode="auto">
          <a:xfrm>
            <a:off x="2743200" y="4419600"/>
            <a:ext cx="9906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3504" name="Line 18"/>
          <p:cNvSpPr>
            <a:spLocks noChangeShapeType="1"/>
          </p:cNvSpPr>
          <p:nvPr/>
        </p:nvSpPr>
        <p:spPr bwMode="auto">
          <a:xfrm>
            <a:off x="1905000" y="3352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3505" name="Line 19"/>
          <p:cNvSpPr>
            <a:spLocks noChangeShapeType="1"/>
          </p:cNvSpPr>
          <p:nvPr/>
        </p:nvSpPr>
        <p:spPr bwMode="auto">
          <a:xfrm>
            <a:off x="1905000" y="44196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3506" name="Line 20"/>
          <p:cNvSpPr>
            <a:spLocks noChangeShapeType="1"/>
          </p:cNvSpPr>
          <p:nvPr/>
        </p:nvSpPr>
        <p:spPr bwMode="auto">
          <a:xfrm>
            <a:off x="3733800" y="44196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3507" name="Line 21"/>
          <p:cNvSpPr>
            <a:spLocks noChangeShapeType="1"/>
          </p:cNvSpPr>
          <p:nvPr/>
        </p:nvSpPr>
        <p:spPr bwMode="auto">
          <a:xfrm>
            <a:off x="3733800" y="4419600"/>
            <a:ext cx="9144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3508" name="Line 22"/>
          <p:cNvSpPr>
            <a:spLocks noChangeShapeType="1"/>
          </p:cNvSpPr>
          <p:nvPr/>
        </p:nvSpPr>
        <p:spPr bwMode="auto">
          <a:xfrm flipV="1">
            <a:off x="4648200" y="44196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3509" name="Line 23"/>
          <p:cNvSpPr>
            <a:spLocks noChangeShapeType="1"/>
          </p:cNvSpPr>
          <p:nvPr/>
        </p:nvSpPr>
        <p:spPr bwMode="auto">
          <a:xfrm>
            <a:off x="4648200" y="4419600"/>
            <a:ext cx="9144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3510" name="Line 24"/>
          <p:cNvSpPr>
            <a:spLocks noChangeShapeType="1"/>
          </p:cNvSpPr>
          <p:nvPr/>
        </p:nvSpPr>
        <p:spPr bwMode="auto">
          <a:xfrm>
            <a:off x="5562600" y="44196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3511" name="Line 25"/>
          <p:cNvSpPr>
            <a:spLocks noChangeShapeType="1"/>
          </p:cNvSpPr>
          <p:nvPr/>
        </p:nvSpPr>
        <p:spPr bwMode="auto">
          <a:xfrm>
            <a:off x="5562600" y="4419600"/>
            <a:ext cx="9144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3512" name="Line 26"/>
          <p:cNvSpPr>
            <a:spLocks noChangeShapeType="1"/>
          </p:cNvSpPr>
          <p:nvPr/>
        </p:nvSpPr>
        <p:spPr bwMode="auto">
          <a:xfrm flipV="1">
            <a:off x="6477000" y="44196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3513" name="Line 27"/>
          <p:cNvSpPr>
            <a:spLocks noChangeShapeType="1"/>
          </p:cNvSpPr>
          <p:nvPr/>
        </p:nvSpPr>
        <p:spPr bwMode="auto">
          <a:xfrm>
            <a:off x="6477000" y="4419600"/>
            <a:ext cx="9144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63514" name="pole tekstowe 25"/>
          <p:cNvSpPr txBox="1">
            <a:spLocks noChangeArrowheads="1"/>
          </p:cNvSpPr>
          <p:nvPr/>
        </p:nvSpPr>
        <p:spPr bwMode="auto">
          <a:xfrm>
            <a:off x="8388350" y="5589588"/>
            <a:ext cx="360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t</a:t>
            </a:r>
          </a:p>
        </p:txBody>
      </p:sp>
      <p:cxnSp>
        <p:nvCxnSpPr>
          <p:cNvPr id="28" name="Łącznik prosty 27"/>
          <p:cNvCxnSpPr/>
          <p:nvPr/>
        </p:nvCxnSpPr>
        <p:spPr>
          <a:xfrm>
            <a:off x="1908175" y="5013325"/>
            <a:ext cx="575945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/>
          <p:cNvSpPr txBox="1"/>
          <p:nvPr/>
        </p:nvSpPr>
        <p:spPr>
          <a:xfrm>
            <a:off x="755650" y="4868863"/>
            <a:ext cx="11525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dirty="0">
                <a:latin typeface="+mn-lt"/>
              </a:rPr>
              <a:t>Y/2 · </a:t>
            </a:r>
            <a:r>
              <a:rPr lang="pl-PL" dirty="0" err="1">
                <a:latin typeface="+mn-lt"/>
              </a:rPr>
              <a:t>2</a:t>
            </a:r>
            <a:endParaRPr lang="pl-PL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0"/>
            <a:ext cx="7772400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2400" b="1" dirty="0">
                <a:solidFill>
                  <a:srgbClr val="0070C0"/>
                </a:solidFill>
              </a:rPr>
              <a:t>Teoria zarządzania gotówką </a:t>
            </a:r>
            <a:r>
              <a:rPr lang="pl-PL" sz="2400" b="1" dirty="0" err="1">
                <a:solidFill>
                  <a:srgbClr val="0070C0"/>
                </a:solidFill>
              </a:rPr>
              <a:t>Baumola</a:t>
            </a:r>
            <a:r>
              <a:rPr lang="pl-PL" sz="2400" b="1" dirty="0">
                <a:solidFill>
                  <a:srgbClr val="0070C0"/>
                </a:solidFill>
              </a:rPr>
              <a:t> - </a:t>
            </a:r>
            <a:r>
              <a:rPr lang="pl-PL" sz="2400" b="1" dirty="0" err="1">
                <a:solidFill>
                  <a:srgbClr val="0070C0"/>
                </a:solidFill>
              </a:rPr>
              <a:t>Tobina</a:t>
            </a:r>
            <a:endParaRPr lang="pl-PL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547813" y="1557338"/>
          <a:ext cx="1492250" cy="1908175"/>
        </p:xfrm>
        <a:graphic>
          <a:graphicData uri="http://schemas.openxmlformats.org/presentationml/2006/ole">
            <p:oleObj spid="_x0000_s8200" name="Równanie" r:id="rId3" imgW="26775000" imgH="34263000" progId="">
              <p:embed/>
            </p:oleObj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95288" y="3573463"/>
            <a:ext cx="2743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>
                <a:latin typeface="Corbel" pitchFamily="34" charset="0"/>
                <a:cs typeface="Times New Roman" pitchFamily="18" charset="0"/>
              </a:rPr>
              <a:t>Średni zasób pieniądza  =</a:t>
            </a:r>
            <a:r>
              <a:rPr lang="pl-PL">
                <a:latin typeface="Corbel" pitchFamily="34" charset="0"/>
                <a:cs typeface="Times New Roman" pitchFamily="18" charset="0"/>
              </a:rPr>
              <a:t> </a:t>
            </a:r>
            <a:endParaRPr lang="pl-PL">
              <a:latin typeface="Corbel" pitchFamily="34" charset="0"/>
            </a:endParaRPr>
          </a:p>
        </p:txBody>
      </p:sp>
      <p:graphicFrame>
        <p:nvGraphicFramePr>
          <p:cNvPr id="10245" name="Object 3"/>
          <p:cNvGraphicFramePr>
            <a:graphicFrameLocks noChangeAspect="1"/>
          </p:cNvGraphicFramePr>
          <p:nvPr/>
        </p:nvGraphicFramePr>
        <p:xfrm>
          <a:off x="3203575" y="3284538"/>
          <a:ext cx="1584325" cy="869950"/>
        </p:xfrm>
        <a:graphic>
          <a:graphicData uri="http://schemas.openxmlformats.org/presentationml/2006/ole">
            <p:oleObj spid="_x0000_s8201" name="Równanie" r:id="rId4" imgW="20439000" imgH="11223000" progId="">
              <p:embed/>
            </p:oleObj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23850" y="908050"/>
            <a:ext cx="882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>
                <a:latin typeface="Corbel" pitchFamily="34" charset="0"/>
              </a:rPr>
              <a:t>Całkowite koszty trzymania pieniądza TC, oraz optymalna liczba N</a:t>
            </a:r>
            <a:r>
              <a:rPr lang="pl-PL" b="1" baseline="30000">
                <a:latin typeface="Corbel" pitchFamily="34" charset="0"/>
              </a:rPr>
              <a:t>*</a:t>
            </a:r>
            <a:r>
              <a:rPr lang="pl-PL" b="1">
                <a:latin typeface="Corbel" pitchFamily="34" charset="0"/>
              </a:rPr>
              <a:t> zamiany aktywów dających procent na pieniądz wynoszą: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95288" y="4267200"/>
            <a:ext cx="8748712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>
                <a:latin typeface="Corbel" pitchFamily="34" charset="0"/>
              </a:rPr>
              <a:t>Wnioski ilościowe: 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pl-PL" b="1">
                <a:latin typeface="Corbel" pitchFamily="34" charset="0"/>
              </a:rPr>
              <a:t>popyt na pieniądz rośnie wolniej aniżeli rośnie dochód Y (elastyczność dochodowa popytu na pieniądz wynosi ½)</a:t>
            </a:r>
          </a:p>
          <a:p>
            <a:pPr>
              <a:spcBef>
                <a:spcPct val="50000"/>
              </a:spcBef>
            </a:pPr>
            <a:r>
              <a:rPr lang="pl-PL" b="1">
                <a:latin typeface="Corbel" pitchFamily="34" charset="0"/>
              </a:rPr>
              <a:t>- popyt na pieniądz spada wolniej aniżeli rosną stopy procentowe (elastyczność popytu na pieniądz względem stóp procentowych wynosi –1/2)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Pieniądz jako konwencjonalne dobro - Friedman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/>
              <a:t>Jednostki </a:t>
            </a:r>
            <a:r>
              <a:rPr lang="pl-PL" sz="2400" dirty="0" err="1" smtClean="0"/>
              <a:t>trzymaja</a:t>
            </a:r>
            <a:r>
              <a:rPr lang="pl-PL" sz="2400" dirty="0" smtClean="0"/>
              <a:t> pieniądz bo daje użyteczność, podobnie jak inne dobra. Popyt na pieniądz jest popytem o charakterze realnym, podobnie jak popyt konsumpcyjny jest popytem na realne dobra</a:t>
            </a:r>
          </a:p>
          <a:p>
            <a:endParaRPr lang="pl-PL" sz="2400" dirty="0" smtClean="0"/>
          </a:p>
          <a:p>
            <a:pPr>
              <a:buNone/>
            </a:pPr>
            <a:endParaRPr lang="pl-PL" sz="2400" dirty="0" smtClean="0"/>
          </a:p>
          <a:p>
            <a:r>
              <a:rPr lang="pl-PL" sz="2400" dirty="0" smtClean="0"/>
              <a:t>Podobnie jak na inne dobra popyt na pieniądz jest dodatnią funkcją dochodu, oraz stopy zwrotu z innych aktywów (analogicznie jak popyt na jedne dobro zależy od popytu na inne dobra)</a:t>
            </a:r>
            <a:endParaRPr lang="pl-PL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800" dirty="0" smtClean="0"/>
              <a:t>Teoria Friedmana – pieniądz jako realne dobro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Funkcja popytu:</a:t>
            </a:r>
          </a:p>
          <a:p>
            <a:pPr>
              <a:buNone/>
            </a:pPr>
            <a:r>
              <a:rPr lang="pl-PL" dirty="0" smtClean="0"/>
              <a:t>	M/P = m = </a:t>
            </a:r>
            <a:r>
              <a:rPr lang="pl-PL" dirty="0" err="1" smtClean="0"/>
              <a:t>m</a:t>
            </a:r>
            <a:r>
              <a:rPr lang="pl-PL" dirty="0" smtClean="0"/>
              <a:t>(y, r</a:t>
            </a:r>
            <a:r>
              <a:rPr lang="pl-PL" baseline="-25000" dirty="0" smtClean="0"/>
              <a:t>1</a:t>
            </a:r>
            <a:r>
              <a:rPr lang="pl-PL" dirty="0" smtClean="0"/>
              <a:t> ……</a:t>
            </a:r>
            <a:r>
              <a:rPr lang="pl-PL" dirty="0" err="1" smtClean="0"/>
              <a:t>r</a:t>
            </a:r>
            <a:r>
              <a:rPr lang="pl-PL" baseline="-25000" dirty="0" err="1" smtClean="0"/>
              <a:t>j</a:t>
            </a:r>
            <a:r>
              <a:rPr lang="pl-PL" dirty="0" smtClean="0"/>
              <a:t>)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r</a:t>
            </a:r>
            <a:r>
              <a:rPr lang="pl-PL" baseline="-25000" dirty="0" err="1" smtClean="0"/>
              <a:t>j</a:t>
            </a:r>
            <a:r>
              <a:rPr lang="pl-PL" dirty="0" smtClean="0"/>
              <a:t> – stopa zwrotu a aktywów alternatywnych do pieniądza</a:t>
            </a:r>
          </a:p>
          <a:p>
            <a:r>
              <a:rPr lang="pl-PL" dirty="0" smtClean="0"/>
              <a:t>Teoria ilościowa: M V = P y</a:t>
            </a:r>
          </a:p>
          <a:p>
            <a:r>
              <a:rPr lang="pl-PL" dirty="0" smtClean="0"/>
              <a:t>Przy stabilnym realnym dochodzie mamy:</a:t>
            </a:r>
          </a:p>
          <a:p>
            <a:pPr>
              <a:buNone/>
            </a:pPr>
            <a:r>
              <a:rPr lang="pl-PL" dirty="0" smtClean="0"/>
              <a:t>	M/P = k(r</a:t>
            </a:r>
            <a:r>
              <a:rPr lang="pl-PL" baseline="-25000" dirty="0" smtClean="0"/>
              <a:t>1</a:t>
            </a:r>
            <a:r>
              <a:rPr lang="pl-PL" dirty="0" smtClean="0"/>
              <a:t> …..</a:t>
            </a:r>
            <a:r>
              <a:rPr lang="pl-PL" dirty="0" err="1" smtClean="0"/>
              <a:t>r</a:t>
            </a:r>
            <a:r>
              <a:rPr lang="pl-PL" baseline="-25000" dirty="0" err="1" smtClean="0"/>
              <a:t>j</a:t>
            </a:r>
            <a:r>
              <a:rPr lang="pl-PL" dirty="0" smtClean="0"/>
              <a:t>) y</a:t>
            </a:r>
          </a:p>
          <a:p>
            <a:pPr>
              <a:buNone/>
            </a:pPr>
            <a:r>
              <a:rPr lang="pl-PL" dirty="0" smtClean="0"/>
              <a:t>	m/y = k(r</a:t>
            </a:r>
            <a:r>
              <a:rPr lang="pl-PL" baseline="-25000" dirty="0" smtClean="0"/>
              <a:t>1</a:t>
            </a:r>
            <a:r>
              <a:rPr lang="pl-PL" dirty="0" smtClean="0"/>
              <a:t> …..</a:t>
            </a:r>
            <a:r>
              <a:rPr lang="pl-PL" dirty="0" err="1" smtClean="0"/>
              <a:t>r</a:t>
            </a:r>
            <a:r>
              <a:rPr lang="pl-PL" baseline="-25000" dirty="0" err="1" smtClean="0"/>
              <a:t>j</a:t>
            </a:r>
            <a:r>
              <a:rPr lang="pl-PL" dirty="0" smtClean="0"/>
              <a:t>) </a:t>
            </a:r>
          </a:p>
          <a:p>
            <a:pPr>
              <a:buNone/>
            </a:pPr>
            <a:r>
              <a:rPr lang="pl-PL" dirty="0" smtClean="0"/>
              <a:t>a elastyczność  m względem y jest </a:t>
            </a:r>
            <a:r>
              <a:rPr lang="pl-PL" dirty="0" smtClean="0">
                <a:latin typeface="Franklin Gothic Medium"/>
              </a:rPr>
              <a:t>≈ 1</a:t>
            </a:r>
            <a:endParaRPr lang="pl-PL" dirty="0" smtClean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smtClean="0"/>
              <a:t>Teoria Friedmana – efekt inflacji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000" dirty="0" smtClean="0"/>
              <a:t>Siła nabywcza pieniądza maleje z inflacją. Oczekiwania inflacyjne przesuwają więc popyt z pieniądza na trwałe dobra konsumpcyjne. W warunkach inflacji funkcja popytu na pieniądz jest następująca:</a:t>
            </a:r>
          </a:p>
          <a:p>
            <a:pPr>
              <a:buNone/>
            </a:pPr>
            <a:r>
              <a:rPr lang="pl-PL" sz="3000" dirty="0" smtClean="0"/>
              <a:t>	M/P = m = </a:t>
            </a:r>
            <a:r>
              <a:rPr lang="pl-PL" sz="3000" dirty="0" err="1" smtClean="0"/>
              <a:t>m</a:t>
            </a:r>
            <a:r>
              <a:rPr lang="pl-PL" sz="3000" dirty="0" smtClean="0"/>
              <a:t>(y, </a:t>
            </a:r>
            <a:r>
              <a:rPr lang="pl-PL" sz="3000" dirty="0" err="1" smtClean="0"/>
              <a:t>r</a:t>
            </a:r>
            <a:r>
              <a:rPr lang="pl-PL" sz="3000" dirty="0" smtClean="0"/>
              <a:t>, </a:t>
            </a:r>
            <a:r>
              <a:rPr lang="el-GR" sz="3000" dirty="0" smtClean="0"/>
              <a:t>π</a:t>
            </a:r>
            <a:r>
              <a:rPr lang="pl-PL" sz="3000" dirty="0" smtClean="0"/>
              <a:t>)</a:t>
            </a:r>
          </a:p>
          <a:p>
            <a:pPr>
              <a:buNone/>
            </a:pPr>
            <a:endParaRPr lang="pl-PL" sz="3000" dirty="0" smtClean="0"/>
          </a:p>
          <a:p>
            <a:r>
              <a:rPr lang="pl-PL" sz="3000" dirty="0" smtClean="0"/>
              <a:t>Równanie teorii ilościowej w warunkach inflacji:</a:t>
            </a:r>
          </a:p>
          <a:p>
            <a:pPr>
              <a:buNone/>
            </a:pPr>
            <a:r>
              <a:rPr lang="pl-PL" sz="3000" dirty="0" smtClean="0"/>
              <a:t>	M/P = k(</a:t>
            </a:r>
            <a:r>
              <a:rPr lang="pl-PL" sz="3000" dirty="0" err="1" smtClean="0"/>
              <a:t>r</a:t>
            </a:r>
            <a:r>
              <a:rPr lang="pl-PL" sz="3000" dirty="0" smtClean="0"/>
              <a:t>,, </a:t>
            </a:r>
            <a:r>
              <a:rPr lang="el-GR" sz="3000" dirty="0" smtClean="0"/>
              <a:t>π</a:t>
            </a:r>
            <a:r>
              <a:rPr lang="pl-PL" sz="3000" dirty="0" smtClean="0"/>
              <a:t>) y</a:t>
            </a:r>
            <a:endParaRPr lang="pl-PL" sz="3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533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400" b="1" dirty="0">
                <a:solidFill>
                  <a:srgbClr val="0070C0"/>
                </a:solidFill>
              </a:rPr>
              <a:t>Teoria ilościowa pieniądza </a:t>
            </a:r>
            <a:r>
              <a:rPr lang="pl-PL" sz="2400" b="1" dirty="0" err="1">
                <a:solidFill>
                  <a:srgbClr val="0070C0"/>
                </a:solidFill>
              </a:rPr>
              <a:t>M.Friedmana</a:t>
            </a:r>
            <a:endParaRPr lang="pl-PL" sz="2400" b="1" dirty="0">
              <a:solidFill>
                <a:srgbClr val="0070C0"/>
              </a:solidFill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pl-PL" b="1">
                <a:latin typeface="Franklin Gothic Book" pitchFamily="34" charset="0"/>
              </a:rPr>
              <a:t>P</a:t>
            </a:r>
            <a:r>
              <a:rPr lang="pl-PL" b="1">
                <a:latin typeface="Franklin Gothic Book" pitchFamily="34" charset="0"/>
                <a:cs typeface="Times New Roman" pitchFamily="18" charset="0"/>
              </a:rPr>
              <a:t>opyt na pieniądz kształtowany jest przez te same czynniki co popyt na inne aktywa. Popyt na pieniądz jest funkcją zasobów dostępnych jednostkom i oczekiwanych stóp zwrotu z aktywów w relacji do oczekiwanych stóp zwrotu z pieniądza.</a:t>
            </a:r>
            <a:endParaRPr lang="pl-PL">
              <a:latin typeface="Franklin Gothic Book" pitchFamily="34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pl-PL" sz="2000" b="1" i="1">
                <a:latin typeface="Franklin Gothic Book" pitchFamily="34" charset="0"/>
                <a:cs typeface="Times New Roman" pitchFamily="18" charset="0"/>
              </a:rPr>
              <a:t>	</a:t>
            </a:r>
            <a:r>
              <a:rPr lang="de-DE" sz="2000" b="1" i="1">
                <a:latin typeface="Franklin Gothic Book" pitchFamily="34" charset="0"/>
                <a:cs typeface="Times New Roman" pitchFamily="18" charset="0"/>
              </a:rPr>
              <a:t>M</a:t>
            </a:r>
            <a:r>
              <a:rPr lang="de-DE" sz="2000" b="1" i="1" baseline="30000">
                <a:latin typeface="Franklin Gothic Book" pitchFamily="34" charset="0"/>
                <a:cs typeface="Times New Roman" pitchFamily="18" charset="0"/>
              </a:rPr>
              <a:t>d</a:t>
            </a:r>
            <a:r>
              <a:rPr lang="de-DE" sz="2000" b="1" i="1">
                <a:latin typeface="Franklin Gothic Book" pitchFamily="34" charset="0"/>
                <a:cs typeface="Times New Roman" pitchFamily="18" charset="0"/>
              </a:rPr>
              <a:t>/P = f(Y</a:t>
            </a:r>
            <a:r>
              <a:rPr lang="de-DE" sz="2000" b="1" i="1" baseline="-30000">
                <a:latin typeface="Franklin Gothic Book" pitchFamily="34" charset="0"/>
                <a:cs typeface="Times New Roman" pitchFamily="18" charset="0"/>
              </a:rPr>
              <a:t>p</a:t>
            </a:r>
            <a:r>
              <a:rPr lang="de-DE" sz="2000" b="1" i="1">
                <a:latin typeface="Franklin Gothic Book" pitchFamily="34" charset="0"/>
                <a:cs typeface="Times New Roman" pitchFamily="18" charset="0"/>
              </a:rPr>
              <a:t>, r</a:t>
            </a:r>
            <a:r>
              <a:rPr lang="de-DE" sz="2000" b="1" i="1" baseline="-30000">
                <a:latin typeface="Franklin Gothic Book" pitchFamily="34" charset="0"/>
                <a:cs typeface="Times New Roman" pitchFamily="18" charset="0"/>
              </a:rPr>
              <a:t>b</a:t>
            </a:r>
            <a:r>
              <a:rPr lang="de-DE" sz="2000" b="1" i="1">
                <a:latin typeface="Franklin Gothic Book" pitchFamily="34" charset="0"/>
                <a:cs typeface="Times New Roman" pitchFamily="18" charset="0"/>
              </a:rPr>
              <a:t> - r</a:t>
            </a:r>
            <a:r>
              <a:rPr lang="de-DE" sz="2000" b="1" i="1" baseline="-30000">
                <a:latin typeface="Franklin Gothic Book" pitchFamily="34" charset="0"/>
                <a:cs typeface="Times New Roman" pitchFamily="18" charset="0"/>
              </a:rPr>
              <a:t>m</a:t>
            </a:r>
            <a:r>
              <a:rPr lang="de-DE" sz="2000" b="1" i="1">
                <a:latin typeface="Franklin Gothic Book" pitchFamily="34" charset="0"/>
                <a:cs typeface="Times New Roman" pitchFamily="18" charset="0"/>
              </a:rPr>
              <a:t>, r</a:t>
            </a:r>
            <a:r>
              <a:rPr lang="de-DE" sz="2000" b="1" i="1" baseline="-30000">
                <a:latin typeface="Franklin Gothic Book" pitchFamily="34" charset="0"/>
                <a:cs typeface="Times New Roman" pitchFamily="18" charset="0"/>
              </a:rPr>
              <a:t>e</a:t>
            </a:r>
            <a:r>
              <a:rPr lang="de-DE" sz="2000" b="1" i="1">
                <a:latin typeface="Franklin Gothic Book" pitchFamily="34" charset="0"/>
                <a:cs typeface="Times New Roman" pitchFamily="18" charset="0"/>
              </a:rPr>
              <a:t> - r</a:t>
            </a:r>
            <a:r>
              <a:rPr lang="de-DE" sz="2000" b="1" i="1" baseline="-30000">
                <a:latin typeface="Franklin Gothic Book" pitchFamily="34" charset="0"/>
                <a:cs typeface="Times New Roman" pitchFamily="18" charset="0"/>
              </a:rPr>
              <a:t>m</a:t>
            </a:r>
            <a:r>
              <a:rPr lang="de-DE" sz="2000" b="1" i="1">
                <a:latin typeface="Franklin Gothic Book" pitchFamily="34" charset="0"/>
                <a:cs typeface="Times New Roman" pitchFamily="18" charset="0"/>
              </a:rPr>
              <a:t>, </a:t>
            </a:r>
            <a:r>
              <a:rPr lang="pl-PL" sz="2000" b="1" i="1">
                <a:latin typeface="Franklin Gothic Book" pitchFamily="34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de-DE" sz="2000" b="1" i="1" baseline="30000">
                <a:latin typeface="Franklin Gothic Book" pitchFamily="34" charset="0"/>
                <a:cs typeface="Times New Roman" pitchFamily="18" charset="0"/>
              </a:rPr>
              <a:t>e</a:t>
            </a:r>
            <a:r>
              <a:rPr lang="de-DE" sz="2000" b="1" i="1">
                <a:latin typeface="Franklin Gothic Book" pitchFamily="34" charset="0"/>
                <a:cs typeface="Times New Roman" pitchFamily="18" charset="0"/>
              </a:rPr>
              <a:t> - r</a:t>
            </a:r>
            <a:r>
              <a:rPr lang="de-DE" sz="2000" b="1" i="1" baseline="-30000">
                <a:latin typeface="Franklin Gothic Book" pitchFamily="34" charset="0"/>
                <a:cs typeface="Times New Roman" pitchFamily="18" charset="0"/>
              </a:rPr>
              <a:t>m</a:t>
            </a:r>
            <a:r>
              <a:rPr lang="de-DE" sz="2000" b="1" i="1">
                <a:latin typeface="Franklin Gothic Book" pitchFamily="34" charset="0"/>
                <a:cs typeface="Times New Roman" pitchFamily="18" charset="0"/>
              </a:rPr>
              <a:t>)</a:t>
            </a:r>
            <a:endParaRPr lang="pl-PL" sz="2000">
              <a:latin typeface="Franklin Gothic Book" pitchFamily="34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de-DE" sz="2000" b="1" i="1">
                <a:latin typeface="Franklin Gothic Book" pitchFamily="34" charset="0"/>
                <a:cs typeface="Times New Roman" pitchFamily="18" charset="0"/>
              </a:rPr>
              <a:t>                 </a:t>
            </a:r>
            <a:r>
              <a:rPr lang="pl-PL" sz="2000" b="1" i="1">
                <a:latin typeface="Franklin Gothic Book" pitchFamily="34" charset="0"/>
                <a:cs typeface="Times New Roman" pitchFamily="18" charset="0"/>
              </a:rPr>
              <a:t>             +      -          -             -</a:t>
            </a:r>
            <a:endParaRPr lang="pl-PL" sz="2000">
              <a:latin typeface="Franklin Gothic Book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0" y="2786063"/>
            <a:ext cx="91440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pl-PL" b="1">
                <a:latin typeface="Franklin Gothic Book" pitchFamily="34" charset="0"/>
              </a:rPr>
              <a:t>Oczekiwana stopa zwrotu z rachunków pieniężnych nie jest stała, ale różnice z oczekiwanych stóp zwrotu pomiędzy poszczególnymi aktywami są stabilne.W konsekwencji równanie popytu na pieniądz upraszcza się do postaci:</a:t>
            </a:r>
          </a:p>
          <a:p>
            <a:pPr>
              <a:spcBef>
                <a:spcPct val="50000"/>
              </a:spcBef>
            </a:pPr>
            <a:r>
              <a:rPr lang="pl-PL" b="1">
                <a:latin typeface="Franklin Gothic Book" pitchFamily="34" charset="0"/>
                <a:cs typeface="Times New Roman" pitchFamily="18" charset="0"/>
              </a:rPr>
              <a:t>	</a:t>
            </a:r>
            <a:r>
              <a:rPr lang="en-US" sz="2000" b="1" i="1">
                <a:latin typeface="Franklin Gothic Book" pitchFamily="34" charset="0"/>
                <a:cs typeface="Times New Roman" pitchFamily="18" charset="0"/>
              </a:rPr>
              <a:t>M</a:t>
            </a:r>
            <a:r>
              <a:rPr lang="en-US" sz="2000" b="1" i="1" baseline="30000">
                <a:latin typeface="Franklin Gothic Book" pitchFamily="34" charset="0"/>
                <a:cs typeface="Times New Roman" pitchFamily="18" charset="0"/>
              </a:rPr>
              <a:t>d</a:t>
            </a:r>
            <a:r>
              <a:rPr lang="en-US" sz="2000" b="1" i="1">
                <a:latin typeface="Franklin Gothic Book" pitchFamily="34" charset="0"/>
                <a:cs typeface="Times New Roman" pitchFamily="18" charset="0"/>
              </a:rPr>
              <a:t>/P = f(Y</a:t>
            </a:r>
            <a:r>
              <a:rPr lang="pl-PL" sz="2000" b="1" i="1" baseline="-30000">
                <a:latin typeface="Franklin Gothic Book" pitchFamily="34" charset="0"/>
              </a:rPr>
              <a:t>p</a:t>
            </a:r>
            <a:r>
              <a:rPr lang="en-US" sz="2000" b="1" i="1">
                <a:latin typeface="Franklin Gothic Book" pitchFamily="34" charset="0"/>
                <a:cs typeface="Times New Roman" pitchFamily="18" charset="0"/>
              </a:rPr>
              <a:t>)</a:t>
            </a:r>
            <a:endParaRPr lang="pl-PL" sz="2000" i="1">
              <a:latin typeface="Franklin Gothic Book" pitchFamily="34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0" y="4500563"/>
            <a:ext cx="914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000" b="1">
                <a:latin typeface="Franklin Gothic Book" pitchFamily="34" charset="0"/>
              </a:rPr>
              <a:t>Formuła szybkości obiegu pieniądza jest więc następująca:</a:t>
            </a:r>
          </a:p>
        </p:txBody>
      </p:sp>
      <p:graphicFrame>
        <p:nvGraphicFramePr>
          <p:cNvPr id="11270" name="Object 2"/>
          <p:cNvGraphicFramePr>
            <a:graphicFrameLocks noChangeAspect="1"/>
          </p:cNvGraphicFramePr>
          <p:nvPr/>
        </p:nvGraphicFramePr>
        <p:xfrm>
          <a:off x="2514600" y="4886325"/>
          <a:ext cx="1336675" cy="809625"/>
        </p:xfrm>
        <a:graphic>
          <a:graphicData uri="http://schemas.openxmlformats.org/presentationml/2006/ole">
            <p:oleObj spid="_x0000_s10245" name="Równanie" r:id="rId3" imgW="18999000" imgH="11511000" progId="">
              <p:embed/>
            </p:oleObj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0" y="57150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>
                <a:latin typeface="Franklin Gothic Book" pitchFamily="34" charset="0"/>
              </a:rPr>
              <a:t>Wniosek: szybkość obiegu pieniądza nie musi być stała, ale jest przewidywalna. W okresie ożywienia rośnie, w okresie recesji spada (produkt potencjalny spada wolniej niż faktyczny)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69" grpId="0" autoUpdateAnimBg="0"/>
      <p:bldP spid="11271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smtClean="0"/>
              <a:t>Równowaga na rynku </a:t>
            </a:r>
            <a:r>
              <a:rPr lang="pl-PL" sz="3200" dirty="0" err="1" smtClean="0"/>
              <a:t>piEniądza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 smtClean="0"/>
              <a:t>Występuje gdy zasób pieniądza jest wchłonięty przez popyt na pieniądz</a:t>
            </a:r>
          </a:p>
          <a:p>
            <a:endParaRPr lang="pl-PL" sz="2800" dirty="0" smtClean="0"/>
          </a:p>
          <a:p>
            <a:pPr>
              <a:buNone/>
            </a:pPr>
            <a:r>
              <a:rPr lang="pl-PL" sz="2800" i="1" dirty="0" smtClean="0"/>
              <a:t>	M = M</a:t>
            </a:r>
            <a:r>
              <a:rPr lang="pl-PL" sz="2800" i="1" baseline="30000" dirty="0" smtClean="0"/>
              <a:t>d</a:t>
            </a:r>
            <a:r>
              <a:rPr lang="pl-PL" sz="2800" i="1" dirty="0" smtClean="0"/>
              <a:t> = P </a:t>
            </a:r>
            <a:r>
              <a:rPr lang="pl-PL" sz="2800" i="1" dirty="0" smtClean="0">
                <a:cs typeface="Times New Roman"/>
              </a:rPr>
              <a:t>·f(y, </a:t>
            </a:r>
            <a:r>
              <a:rPr lang="pl-PL" sz="2800" i="1" dirty="0" err="1" smtClean="0">
                <a:cs typeface="Times New Roman"/>
              </a:rPr>
              <a:t>r</a:t>
            </a:r>
            <a:r>
              <a:rPr lang="pl-PL" sz="2800" i="1" dirty="0" smtClean="0">
                <a:cs typeface="Times New Roman"/>
              </a:rPr>
              <a:t>)</a:t>
            </a:r>
          </a:p>
          <a:p>
            <a:pPr>
              <a:buNone/>
            </a:pPr>
            <a:endParaRPr lang="pl-PL" sz="2800" dirty="0" smtClean="0">
              <a:cs typeface="Times New Roman"/>
            </a:endParaRPr>
          </a:p>
          <a:p>
            <a:pPr>
              <a:buNone/>
            </a:pPr>
            <a:r>
              <a:rPr lang="pl-PL" sz="2800" dirty="0" smtClean="0">
                <a:cs typeface="Times New Roman"/>
              </a:rPr>
              <a:t>Przy danym poziomie cen i produktu stopy procentowe musza równoważyć rynek pieniądza</a:t>
            </a:r>
            <a:r>
              <a:rPr lang="pl-PL" sz="2800" dirty="0" smtClean="0"/>
              <a:t> </a:t>
            </a:r>
            <a:endParaRPr lang="pl-P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914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800" b="1" dirty="0">
                <a:solidFill>
                  <a:srgbClr val="0070C0"/>
                </a:solidFill>
              </a:rPr>
              <a:t>Klasyczny model rynku pieniądza</a:t>
            </a:r>
            <a:br>
              <a:rPr lang="pl-PL" sz="2800" b="1" dirty="0">
                <a:solidFill>
                  <a:srgbClr val="0070C0"/>
                </a:solidFill>
              </a:rPr>
            </a:br>
            <a:r>
              <a:rPr lang="pl-PL" sz="2800" b="1" dirty="0">
                <a:solidFill>
                  <a:srgbClr val="0070C0"/>
                </a:solidFill>
              </a:rPr>
              <a:t>(wzrost popytu na pieniądz)</a:t>
            </a:r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1828800" y="1295400"/>
            <a:ext cx="0" cy="411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1828800" y="5410200"/>
            <a:ext cx="563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 flipV="1">
            <a:off x="1828800" y="1524000"/>
            <a:ext cx="3886200" cy="388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3810000" y="1600200"/>
            <a:ext cx="0" cy="381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1828800" y="2743200"/>
            <a:ext cx="487680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1219200" y="1295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P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7391400" y="5638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M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29718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M</a:t>
            </a:r>
            <a:r>
              <a:rPr lang="pl-PL" sz="2400" baseline="-25000">
                <a:latin typeface="Franklin Gothic Book" pitchFamily="34" charset="0"/>
              </a:rPr>
              <a:t>s</a:t>
            </a:r>
            <a:endParaRPr lang="pl-PL" sz="2400">
              <a:latin typeface="Franklin Gothic Book" pitchFamily="34" charset="0"/>
            </a:endParaRP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5791200" y="1371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M</a:t>
            </a:r>
            <a:r>
              <a:rPr lang="pl-PL" sz="2400" baseline="-25000">
                <a:latin typeface="Franklin Gothic Book" pitchFamily="34" charset="0"/>
              </a:rPr>
              <a:t>d</a:t>
            </a:r>
            <a:r>
              <a:rPr lang="pl-PL" sz="2400" baseline="30000">
                <a:latin typeface="Franklin Gothic Book" pitchFamily="34" charset="0"/>
              </a:rPr>
              <a:t>1</a:t>
            </a:r>
            <a:endParaRPr lang="pl-PL" sz="2400">
              <a:latin typeface="Franklin Gothic Book" pitchFamily="34" charset="0"/>
            </a:endParaRP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781800" y="2819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M</a:t>
            </a:r>
            <a:r>
              <a:rPr lang="pl-PL" sz="2400" baseline="-25000">
                <a:latin typeface="Franklin Gothic Book" pitchFamily="34" charset="0"/>
              </a:rPr>
              <a:t>d</a:t>
            </a:r>
            <a:r>
              <a:rPr lang="pl-PL" sz="2400" baseline="30000">
                <a:latin typeface="Franklin Gothic Book" pitchFamily="34" charset="0"/>
              </a:rPr>
              <a:t>2</a:t>
            </a:r>
            <a:endParaRPr lang="pl-PL" sz="2400">
              <a:latin typeface="Franklin Gothic Book" pitchFamily="34" charset="0"/>
            </a:endParaRPr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 flipH="1">
            <a:off x="1828800" y="3429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 flipH="1">
            <a:off x="1828800" y="4343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1219200" y="3124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P</a:t>
            </a:r>
            <a:r>
              <a:rPr lang="pl-PL" sz="2400" baseline="-25000">
                <a:latin typeface="Franklin Gothic Book" pitchFamily="34" charset="0"/>
              </a:rPr>
              <a:t>1</a:t>
            </a:r>
            <a:endParaRPr lang="pl-PL" sz="2400">
              <a:latin typeface="Franklin Gothic Book" pitchFamily="34" charset="0"/>
            </a:endParaRP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1219200" y="4114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P</a:t>
            </a:r>
            <a:r>
              <a:rPr lang="pl-PL" sz="2400" baseline="-25000">
                <a:latin typeface="Franklin Gothic Book" pitchFamily="34" charset="0"/>
              </a:rPr>
              <a:t>2</a:t>
            </a:r>
            <a:endParaRPr lang="pl-PL" sz="2400"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nimBg="1"/>
      <p:bldP spid="6156" grpId="0" autoUpdateAnimBg="0"/>
      <p:bldP spid="6158" grpId="0" animBg="1"/>
      <p:bldP spid="6160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8382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800" b="1" dirty="0">
                <a:solidFill>
                  <a:srgbClr val="0070C0"/>
                </a:solidFill>
              </a:rPr>
              <a:t>Klasyczny model rynku pieniądza</a:t>
            </a:r>
            <a:br>
              <a:rPr lang="pl-PL" sz="2800" b="1" dirty="0">
                <a:solidFill>
                  <a:srgbClr val="0070C0"/>
                </a:solidFill>
              </a:rPr>
            </a:br>
            <a:r>
              <a:rPr lang="pl-PL" sz="2800" b="1" dirty="0">
                <a:solidFill>
                  <a:srgbClr val="0070C0"/>
                </a:solidFill>
              </a:rPr>
              <a:t>(wzrost podaży pieniądza)</a:t>
            </a: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 flipV="1">
            <a:off x="2057400" y="1295400"/>
            <a:ext cx="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2057400" y="5334000"/>
            <a:ext cx="510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V="1">
            <a:off x="2057400" y="1905000"/>
            <a:ext cx="487680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3276600" y="1828800"/>
            <a:ext cx="0" cy="3505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4953000" y="1828800"/>
            <a:ext cx="0" cy="3505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371600" y="1143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P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7239000" y="5486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M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2819400" y="1295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M</a:t>
            </a:r>
            <a:r>
              <a:rPr lang="pl-PL" sz="2400" baseline="-25000">
                <a:latin typeface="Franklin Gothic Book" pitchFamily="34" charset="0"/>
              </a:rPr>
              <a:t>s</a:t>
            </a:r>
            <a:r>
              <a:rPr lang="pl-PL" sz="2400" baseline="30000">
                <a:latin typeface="Franklin Gothic Book" pitchFamily="34" charset="0"/>
              </a:rPr>
              <a:t>1</a:t>
            </a:r>
            <a:endParaRPr lang="pl-PL" sz="2400">
              <a:latin typeface="Franklin Gothic Book" pitchFamily="34" charset="0"/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4648200" y="1295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M</a:t>
            </a:r>
            <a:r>
              <a:rPr lang="pl-PL" sz="2400" baseline="-25000">
                <a:latin typeface="Franklin Gothic Book" pitchFamily="34" charset="0"/>
              </a:rPr>
              <a:t>s</a:t>
            </a:r>
            <a:r>
              <a:rPr lang="pl-PL" sz="2400" baseline="30000">
                <a:latin typeface="Franklin Gothic Book" pitchFamily="34" charset="0"/>
              </a:rPr>
              <a:t>2</a:t>
            </a:r>
            <a:endParaRPr lang="pl-PL" sz="2400">
              <a:latin typeface="Franklin Gothic Book" pitchFamily="34" charset="0"/>
            </a:endParaRP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7010400" y="1600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M</a:t>
            </a:r>
            <a:r>
              <a:rPr lang="pl-PL" sz="2400" baseline="-25000">
                <a:latin typeface="Franklin Gothic Book" pitchFamily="34" charset="0"/>
              </a:rPr>
              <a:t>d</a:t>
            </a:r>
            <a:endParaRPr lang="pl-PL" sz="2400">
              <a:latin typeface="Franklin Gothic Book" pitchFamily="34" charset="0"/>
            </a:endParaRPr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 flipH="1">
            <a:off x="2057400" y="4495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H="1">
            <a:off x="2057400" y="3276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447800" y="4267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P</a:t>
            </a:r>
            <a:r>
              <a:rPr lang="pl-PL" sz="2400" baseline="-25000">
                <a:latin typeface="Franklin Gothic Book" pitchFamily="34" charset="0"/>
              </a:rPr>
              <a:t>1</a:t>
            </a:r>
            <a:endParaRPr lang="pl-PL" sz="2400">
              <a:latin typeface="Franklin Gothic Book" pitchFamily="34" charset="0"/>
            </a:endParaRP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1371600" y="2971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P</a:t>
            </a:r>
            <a:r>
              <a:rPr lang="pl-PL" sz="2400" baseline="-25000">
                <a:latin typeface="Franklin Gothic Book" pitchFamily="34" charset="0"/>
              </a:rPr>
              <a:t>2</a:t>
            </a:r>
            <a:endParaRPr lang="pl-PL" sz="2400"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nimBg="1"/>
      <p:bldP spid="9227" grpId="0" autoUpdateAnimBg="0"/>
      <p:bldP spid="9230" grpId="0" animBg="1"/>
      <p:bldP spid="923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Line 2"/>
          <p:cNvSpPr>
            <a:spLocks noChangeShapeType="1"/>
          </p:cNvSpPr>
          <p:nvPr/>
        </p:nvSpPr>
        <p:spPr bwMode="auto">
          <a:xfrm>
            <a:off x="1600200" y="838200"/>
            <a:ext cx="0" cy="472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1600200" y="5562600"/>
            <a:ext cx="624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68612" name="Freeform 4"/>
          <p:cNvSpPr>
            <a:spLocks/>
          </p:cNvSpPr>
          <p:nvPr/>
        </p:nvSpPr>
        <p:spPr bwMode="auto">
          <a:xfrm>
            <a:off x="2286000" y="1371600"/>
            <a:ext cx="4572000" cy="3657600"/>
          </a:xfrm>
          <a:custGeom>
            <a:avLst/>
            <a:gdLst>
              <a:gd name="T0" fmla="*/ 0 w 2880"/>
              <a:gd name="T1" fmla="*/ 0 h 2304"/>
              <a:gd name="T2" fmla="*/ 2147483647 w 2880"/>
              <a:gd name="T3" fmla="*/ 2147483647 h 2304"/>
              <a:gd name="T4" fmla="*/ 2147483647 w 2880"/>
              <a:gd name="T5" fmla="*/ 2147483647 h 2304"/>
              <a:gd name="T6" fmla="*/ 0 60000 65536"/>
              <a:gd name="T7" fmla="*/ 0 60000 65536"/>
              <a:gd name="T8" fmla="*/ 0 60000 65536"/>
              <a:gd name="T9" fmla="*/ 0 w 2880"/>
              <a:gd name="T10" fmla="*/ 0 h 2304"/>
              <a:gd name="T11" fmla="*/ 2880 w 2880"/>
              <a:gd name="T12" fmla="*/ 2304 h 2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0" h="2304">
                <a:moveTo>
                  <a:pt x="0" y="0"/>
                </a:moveTo>
                <a:cubicBezTo>
                  <a:pt x="72" y="720"/>
                  <a:pt x="144" y="1440"/>
                  <a:pt x="624" y="1824"/>
                </a:cubicBezTo>
                <a:cubicBezTo>
                  <a:pt x="1104" y="2208"/>
                  <a:pt x="1992" y="2256"/>
                  <a:pt x="2880" y="230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269" name="Freeform 5"/>
          <p:cNvSpPr>
            <a:spLocks/>
          </p:cNvSpPr>
          <p:nvPr/>
        </p:nvSpPr>
        <p:spPr bwMode="auto">
          <a:xfrm>
            <a:off x="2743200" y="762000"/>
            <a:ext cx="4572000" cy="3657600"/>
          </a:xfrm>
          <a:custGeom>
            <a:avLst/>
            <a:gdLst>
              <a:gd name="T0" fmla="*/ 0 w 2880"/>
              <a:gd name="T1" fmla="*/ 0 h 2304"/>
              <a:gd name="T2" fmla="*/ 2147483647 w 2880"/>
              <a:gd name="T3" fmla="*/ 2147483647 h 2304"/>
              <a:gd name="T4" fmla="*/ 2147483647 w 2880"/>
              <a:gd name="T5" fmla="*/ 2147483647 h 2304"/>
              <a:gd name="T6" fmla="*/ 0 60000 65536"/>
              <a:gd name="T7" fmla="*/ 0 60000 65536"/>
              <a:gd name="T8" fmla="*/ 0 60000 65536"/>
              <a:gd name="T9" fmla="*/ 0 w 2880"/>
              <a:gd name="T10" fmla="*/ 0 h 2304"/>
              <a:gd name="T11" fmla="*/ 2880 w 2880"/>
              <a:gd name="T12" fmla="*/ 2304 h 2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0" h="2304">
                <a:moveTo>
                  <a:pt x="0" y="0"/>
                </a:moveTo>
                <a:cubicBezTo>
                  <a:pt x="72" y="720"/>
                  <a:pt x="144" y="1440"/>
                  <a:pt x="624" y="1824"/>
                </a:cubicBezTo>
                <a:cubicBezTo>
                  <a:pt x="1104" y="2208"/>
                  <a:pt x="1992" y="2256"/>
                  <a:pt x="2880" y="230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 flipV="1">
            <a:off x="4572000" y="1066800"/>
            <a:ext cx="0" cy="449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 flipH="1">
            <a:off x="1600200" y="4800600"/>
            <a:ext cx="2971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H="1">
            <a:off x="1600200" y="4114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1066800" y="990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r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75438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M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4724400" y="838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M</a:t>
            </a:r>
            <a:r>
              <a:rPr lang="pl-PL" sz="2400" b="1" baseline="-25000">
                <a:latin typeface="Franklin Gothic Book" pitchFamily="34" charset="0"/>
              </a:rPr>
              <a:t>s</a:t>
            </a:r>
            <a:endParaRPr lang="pl-PL" sz="2400" b="1">
              <a:latin typeface="Franklin Gothic Book" pitchFamily="34" charset="0"/>
            </a:endParaRP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6934200" y="4800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M</a:t>
            </a:r>
            <a:r>
              <a:rPr lang="pl-PL" sz="2400" b="1" baseline="-25000">
                <a:latin typeface="Franklin Gothic Book" pitchFamily="34" charset="0"/>
              </a:rPr>
              <a:t>d</a:t>
            </a:r>
            <a:r>
              <a:rPr lang="pl-PL" sz="2400" b="1" baseline="30000">
                <a:latin typeface="Franklin Gothic Book" pitchFamily="34" charset="0"/>
              </a:rPr>
              <a:t>1</a:t>
            </a:r>
            <a:endParaRPr lang="pl-PL" sz="2400" b="1">
              <a:latin typeface="Franklin Gothic Book" pitchFamily="34" charset="0"/>
            </a:endParaRP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7239000" y="3886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M</a:t>
            </a:r>
            <a:r>
              <a:rPr lang="pl-PL" sz="2400" b="1" baseline="-25000">
                <a:latin typeface="Franklin Gothic Book" pitchFamily="34" charset="0"/>
              </a:rPr>
              <a:t>d</a:t>
            </a:r>
            <a:r>
              <a:rPr lang="pl-PL" sz="2400" b="1" baseline="30000">
                <a:latin typeface="Franklin Gothic Book" pitchFamily="34" charset="0"/>
              </a:rPr>
              <a:t>2</a:t>
            </a:r>
            <a:endParaRPr lang="pl-PL" sz="2400" b="1">
              <a:latin typeface="Franklin Gothic Book" pitchFamily="34" charset="0"/>
            </a:endParaRP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914400" y="4572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r</a:t>
            </a:r>
            <a:r>
              <a:rPr lang="pl-PL" sz="2400" b="1" baseline="-25000">
                <a:latin typeface="Franklin Gothic Book" pitchFamily="34" charset="0"/>
              </a:rPr>
              <a:t>1</a:t>
            </a:r>
            <a:endParaRPr lang="pl-PL" sz="2400" b="1">
              <a:latin typeface="Franklin Gothic Book" pitchFamily="34" charset="0"/>
            </a:endParaRP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914400" y="3886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r</a:t>
            </a:r>
            <a:r>
              <a:rPr lang="pl-PL" sz="2400" b="1" baseline="-25000">
                <a:latin typeface="Franklin Gothic Book" pitchFamily="34" charset="0"/>
              </a:rPr>
              <a:t>2</a:t>
            </a:r>
            <a:endParaRPr lang="pl-PL" sz="2400" b="1">
              <a:latin typeface="Franklin Gothic Book" pitchFamily="34" charset="0"/>
            </a:endParaRPr>
          </a:p>
        </p:txBody>
      </p:sp>
      <p:sp>
        <p:nvSpPr>
          <p:cNvPr id="11280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6096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800" b="1" dirty="0">
                <a:solidFill>
                  <a:srgbClr val="0070C0"/>
                </a:solidFill>
              </a:rPr>
              <a:t>Keynesowski model rynku pieniądza</a:t>
            </a:r>
            <a:br>
              <a:rPr lang="pl-PL" sz="2800" b="1" dirty="0">
                <a:solidFill>
                  <a:srgbClr val="0070C0"/>
                </a:solidFill>
              </a:rPr>
            </a:br>
            <a:r>
              <a:rPr lang="pl-PL" sz="2800" b="1" dirty="0">
                <a:solidFill>
                  <a:srgbClr val="0070C0"/>
                </a:solidFill>
              </a:rPr>
              <a:t>(wzrost popytu na pieniądz)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  <p:bldP spid="11272" grpId="0" animBg="1"/>
      <p:bldP spid="11277" grpId="0" autoUpdateAnimBg="0"/>
      <p:bldP spid="1127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533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2800" b="1" smtClean="0">
                <a:solidFill>
                  <a:schemeClr val="tx2">
                    <a:satMod val="200000"/>
                  </a:schemeClr>
                </a:solidFill>
              </a:rPr>
              <a:t>Pieniądz a inflacja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524000" y="1397000"/>
          <a:ext cx="6096000" cy="4062413"/>
        </p:xfrm>
        <a:graphic>
          <a:graphicData uri="http://schemas.openxmlformats.org/presentationml/2006/ole">
            <p:oleObj spid="_x0000_s1032" name="Wykres" r:id="rId3" imgW="6096000" imgH="4057650" progId="MSGraph.Chart.8">
              <p:embed followColorScheme="full"/>
            </p:oleObj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396875" y="866775"/>
          <a:ext cx="7704138" cy="4291013"/>
        </p:xfrm>
        <a:graphic>
          <a:graphicData uri="http://schemas.openxmlformats.org/presentationml/2006/ole">
            <p:oleObj spid="_x0000_s1033" name="Wykres" r:id="rId4" imgW="4525920" imgH="1913760" progId="Excel.Sheet.8">
              <p:embed/>
            </p:oleObj>
          </a:graphicData>
        </a:graphic>
      </p:graphicFrame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5410200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Corbel" pitchFamily="34" charset="0"/>
              </a:rPr>
              <a:t>M. Friedman :</a:t>
            </a:r>
            <a:r>
              <a:rPr lang="pl-PL" sz="2400">
                <a:latin typeface="Corbel" pitchFamily="34" charset="0"/>
              </a:rPr>
              <a:t> „</a:t>
            </a:r>
            <a:r>
              <a:rPr lang="pl-PL" sz="2400" b="1" i="1">
                <a:latin typeface="Corbel" pitchFamily="34" charset="0"/>
              </a:rPr>
              <a:t>Inflation is always and everywhere a monetary phenomenon”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800" b="1" dirty="0">
                <a:solidFill>
                  <a:srgbClr val="0070C0"/>
                </a:solidFill>
              </a:rPr>
              <a:t>Keynesowski model rynku pieniądza</a:t>
            </a:r>
            <a:br>
              <a:rPr lang="pl-PL" sz="2800" b="1" dirty="0">
                <a:solidFill>
                  <a:srgbClr val="0070C0"/>
                </a:solidFill>
              </a:rPr>
            </a:br>
            <a:r>
              <a:rPr lang="pl-PL" sz="2800" b="1" dirty="0">
                <a:solidFill>
                  <a:srgbClr val="0070C0"/>
                </a:solidFill>
              </a:rPr>
              <a:t>(wzrost podaży pieniądza)</a:t>
            </a: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1600200" y="1447800"/>
            <a:ext cx="0" cy="426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1600200" y="5715000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69637" name="Freeform 5"/>
          <p:cNvSpPr>
            <a:spLocks/>
          </p:cNvSpPr>
          <p:nvPr/>
        </p:nvSpPr>
        <p:spPr bwMode="auto">
          <a:xfrm>
            <a:off x="2209800" y="1981200"/>
            <a:ext cx="4038600" cy="3200400"/>
          </a:xfrm>
          <a:custGeom>
            <a:avLst/>
            <a:gdLst>
              <a:gd name="T0" fmla="*/ 0 w 2544"/>
              <a:gd name="T1" fmla="*/ 0 h 2016"/>
              <a:gd name="T2" fmla="*/ 2147483647 w 2544"/>
              <a:gd name="T3" fmla="*/ 2147483647 h 2016"/>
              <a:gd name="T4" fmla="*/ 2147483647 w 2544"/>
              <a:gd name="T5" fmla="*/ 2147483647 h 2016"/>
              <a:gd name="T6" fmla="*/ 0 60000 65536"/>
              <a:gd name="T7" fmla="*/ 0 60000 65536"/>
              <a:gd name="T8" fmla="*/ 0 60000 65536"/>
              <a:gd name="T9" fmla="*/ 0 w 2544"/>
              <a:gd name="T10" fmla="*/ 0 h 2016"/>
              <a:gd name="T11" fmla="*/ 2544 w 2544"/>
              <a:gd name="T12" fmla="*/ 2016 h 20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2016">
                <a:moveTo>
                  <a:pt x="0" y="0"/>
                </a:moveTo>
                <a:cubicBezTo>
                  <a:pt x="28" y="600"/>
                  <a:pt x="56" y="1200"/>
                  <a:pt x="480" y="1536"/>
                </a:cubicBezTo>
                <a:cubicBezTo>
                  <a:pt x="904" y="1872"/>
                  <a:pt x="1724" y="1944"/>
                  <a:pt x="2544" y="201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2667000" y="19812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3962400" y="19812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 flipH="1">
            <a:off x="1600200" y="4114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H="1">
            <a:off x="1600200" y="4876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1066800" y="1447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r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7239000" y="5715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M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6324600" y="4800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M</a:t>
            </a:r>
            <a:r>
              <a:rPr lang="pl-PL" sz="2400" b="1" baseline="-25000">
                <a:latin typeface="Franklin Gothic Book" pitchFamily="34" charset="0"/>
              </a:rPr>
              <a:t>d</a:t>
            </a:r>
            <a:endParaRPr lang="pl-PL" sz="2400" b="1">
              <a:latin typeface="Franklin Gothic Book" pitchFamily="34" charset="0"/>
            </a:endParaRP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23622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M</a:t>
            </a:r>
            <a:r>
              <a:rPr lang="pl-PL" sz="2400" baseline="-25000">
                <a:latin typeface="Franklin Gothic Book" pitchFamily="34" charset="0"/>
              </a:rPr>
              <a:t>s</a:t>
            </a:r>
            <a:r>
              <a:rPr lang="pl-PL" sz="2400" baseline="30000">
                <a:latin typeface="Franklin Gothic Book" pitchFamily="34" charset="0"/>
              </a:rPr>
              <a:t>1</a:t>
            </a:r>
            <a:endParaRPr lang="pl-PL" sz="2400">
              <a:latin typeface="Franklin Gothic Book" pitchFamily="34" charset="0"/>
            </a:endParaRP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3886200" y="1447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M</a:t>
            </a:r>
            <a:r>
              <a:rPr lang="pl-PL" sz="2400" baseline="-25000">
                <a:latin typeface="Franklin Gothic Book" pitchFamily="34" charset="0"/>
              </a:rPr>
              <a:t>s</a:t>
            </a:r>
            <a:r>
              <a:rPr lang="pl-PL" sz="2400" baseline="30000">
                <a:latin typeface="Franklin Gothic Book" pitchFamily="34" charset="0"/>
              </a:rPr>
              <a:t>2</a:t>
            </a:r>
            <a:endParaRPr lang="pl-PL" sz="2400">
              <a:latin typeface="Franklin Gothic Book" pitchFamily="34" charset="0"/>
            </a:endParaRP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990600" y="3810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r</a:t>
            </a:r>
            <a:r>
              <a:rPr lang="pl-PL" sz="2400" b="1" baseline="-25000">
                <a:latin typeface="Franklin Gothic Book" pitchFamily="34" charset="0"/>
              </a:rPr>
              <a:t>1</a:t>
            </a:r>
            <a:endParaRPr lang="pl-PL" sz="2400" b="1">
              <a:latin typeface="Franklin Gothic Book" pitchFamily="34" charset="0"/>
            </a:endParaRP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990600" y="4724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Franklin Gothic Book" pitchFamily="34" charset="0"/>
              </a:rPr>
              <a:t>r</a:t>
            </a:r>
            <a:r>
              <a:rPr lang="pl-PL" sz="2400" b="1" baseline="-25000">
                <a:latin typeface="Franklin Gothic Book" pitchFamily="34" charset="0"/>
              </a:rPr>
              <a:t>2</a:t>
            </a:r>
            <a:endParaRPr lang="pl-PL" sz="2400" b="1"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  <p:bldP spid="13321" grpId="0" animBg="1"/>
      <p:bldP spid="13326" grpId="0" autoUpdateAnimBg="0"/>
      <p:bldP spid="1332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2400" b="1" smtClean="0"/>
              <a:t>Interpretacja stóp procentowych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0" y="1219200"/>
            <a:ext cx="9296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W sensie ekonomicznym stopa procentowa jest parametrem pozwalającym sprowadzić przyszłą wartość do dzisiejszej wartości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0" y="2590800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Obliczanie stóp procentowych opiera się na koncepcji stopy zwrotu w okresie do realizacji </a:t>
            </a:r>
            <a:r>
              <a:rPr lang="pl-PL" sz="2400" i="1">
                <a:latin typeface="Franklin Gothic Book" pitchFamily="34" charset="0"/>
              </a:rPr>
              <a:t>(yield to maturity)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2057400" y="3733800"/>
          <a:ext cx="3657600" cy="762000"/>
        </p:xfrm>
        <a:graphic>
          <a:graphicData uri="http://schemas.openxmlformats.org/presentationml/2006/ole">
            <p:oleObj spid="_x0000_s102402" name="Równanie" r:id="rId3" imgW="53559000" imgH="10071000" progId="">
              <p:embed/>
            </p:oleObj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0" y="5105400"/>
            <a:ext cx="914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Stopa zwrotu w okresie do realizacji sprowadza strumień przyszłych płatności do ich dzisiejszej ceny. Wzrost stóp procentowych zmniejsza dzisiejszą cenę przyszłych płatności.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37" grpId="0" autoUpdateAnimBg="0"/>
      <p:bldP spid="18439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2400" b="1" smtClean="0"/>
              <a:t>Stopy procentowe w gospodarce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0" y="1219200"/>
            <a:ext cx="9144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W gospodarce obserwujemy nie jedną stopę procentową a ich wiązkę</a:t>
            </a:r>
          </a:p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1. Stopy procentowe w zależności od typu pożyczki</a:t>
            </a:r>
          </a:p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Np. stopy procentowe banku centralnego, stopy procentowe od różnych obligacji, pożyczek hipotecznych itp..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0" y="3429000"/>
            <a:ext cx="9144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Franklin Gothic Book" pitchFamily="34" charset="0"/>
              </a:rPr>
              <a:t>2. Krótkookresowe i długookresowe stopy procentowe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pl-PL" sz="2400">
                <a:latin typeface="Franklin Gothic Book" pitchFamily="34" charset="0"/>
              </a:rPr>
              <a:t>zazwyczaj na bazie stóp procentowych dla 3-miesięcznych papierów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pl-PL" sz="2400">
                <a:latin typeface="Franklin Gothic Book" pitchFamily="34" charset="0"/>
              </a:rPr>
              <a:t>Zazwyczaj na bazie stóp procentowych dla 10- letnich obligacji rządowych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0" y="464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l-PL" sz="2400"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1" grpId="0" autoUpdateAnimBg="0"/>
      <p:bldP spid="19462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86800" cy="841248"/>
          </a:xfrm>
        </p:spPr>
        <p:txBody>
          <a:bodyPr/>
          <a:lstStyle/>
          <a:p>
            <a:pPr algn="ctr"/>
            <a:r>
              <a:rPr lang="pl-PL" dirty="0" smtClean="0"/>
              <a:t>Stopy procentowe - przykład</a:t>
            </a:r>
            <a:endParaRPr lang="pl-PL" dirty="0"/>
          </a:p>
        </p:txBody>
      </p:sp>
      <p:pic>
        <p:nvPicPr>
          <p:cNvPr id="3" name="Obraz 2" descr="http://stooq.pl/c/?s=10auy.b&amp;c=5y&amp;t=l&amp;a=l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88840"/>
            <a:ext cx="691276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ole tekstowe 3"/>
          <p:cNvSpPr txBox="1"/>
          <p:nvPr/>
        </p:nvSpPr>
        <p:spPr>
          <a:xfrm>
            <a:off x="1115616" y="112474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Australia – 10-letnie obligacje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2800" b="1" smtClean="0">
                <a:solidFill>
                  <a:schemeClr val="tx2">
                    <a:satMod val="200000"/>
                  </a:schemeClr>
                </a:solidFill>
              </a:rPr>
              <a:t>Pieniądz a cykl gospodarczy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1371600"/>
            <a:ext cx="9144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l-PL" sz="2400" dirty="0">
                <a:latin typeface="+mj-lt"/>
              </a:rPr>
              <a:t>1. Obserwacje empiryczne:</a:t>
            </a:r>
          </a:p>
          <a:p>
            <a:pPr>
              <a:spcBef>
                <a:spcPct val="50000"/>
              </a:spcBef>
              <a:buFontTx/>
              <a:buChar char="-"/>
              <a:defRPr/>
            </a:pPr>
            <a:r>
              <a:rPr lang="pl-PL" sz="2400" dirty="0">
                <a:latin typeface="+mj-lt"/>
              </a:rPr>
              <a:t>zdecydowana większość recesji poprzedzona jest spadkiem w tempie podaży pieniądza</a:t>
            </a:r>
          </a:p>
          <a:p>
            <a:pPr>
              <a:spcBef>
                <a:spcPct val="50000"/>
              </a:spcBef>
              <a:defRPr/>
            </a:pPr>
            <a:r>
              <a:rPr lang="pl-PL" sz="2400" dirty="0">
                <a:latin typeface="+mj-lt"/>
              </a:rPr>
              <a:t>- nie każdy spadek w tempie wzrostu podaży pieniądza prowadzą do recesji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4005263"/>
            <a:ext cx="91440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l-PL" sz="2400" dirty="0">
                <a:latin typeface="+mj-lt"/>
              </a:rPr>
              <a:t>2. Modele teoretyczne</a:t>
            </a:r>
          </a:p>
          <a:p>
            <a:pPr>
              <a:spcBef>
                <a:spcPct val="50000"/>
              </a:spcBef>
              <a:buFontTx/>
              <a:buChar char="-"/>
              <a:defRPr/>
            </a:pPr>
            <a:r>
              <a:rPr lang="pl-PL" sz="2400" dirty="0">
                <a:latin typeface="+mj-lt"/>
              </a:rPr>
              <a:t>wskazujące na neutralność pieniądza</a:t>
            </a:r>
          </a:p>
          <a:p>
            <a:pPr>
              <a:spcBef>
                <a:spcPct val="50000"/>
              </a:spcBef>
              <a:defRPr/>
            </a:pPr>
            <a:r>
              <a:rPr lang="pl-PL" sz="2400" dirty="0">
                <a:latin typeface="+mj-lt"/>
              </a:rPr>
              <a:t>- wskazujące na możliwość wpływu pieniądza na </a:t>
            </a:r>
            <a:r>
              <a:rPr lang="pl-PL" sz="2400" dirty="0" err="1">
                <a:latin typeface="+mj-lt"/>
              </a:rPr>
              <a:t>aktywnośc</a:t>
            </a:r>
            <a:r>
              <a:rPr lang="pl-PL" sz="2400" dirty="0">
                <a:latin typeface="+mj-lt"/>
              </a:rPr>
              <a:t> gospodarczą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  <p:bldP spid="307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0"/>
            <a:ext cx="8686800" cy="841248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Polityka monetarna - </a:t>
            </a:r>
            <a:br>
              <a:rPr lang="pl-PL" dirty="0" smtClean="0"/>
            </a:br>
            <a:r>
              <a:rPr lang="pl-PL" dirty="0" smtClean="0"/>
              <a:t>STOPY BANKU </a:t>
            </a:r>
            <a:r>
              <a:rPr lang="pl-PL" dirty="0" err="1" smtClean="0"/>
              <a:t>cENTRALNEGO</a:t>
            </a:r>
            <a:endParaRPr lang="pl-PL" dirty="0"/>
          </a:p>
        </p:txBody>
      </p:sp>
      <p:pic>
        <p:nvPicPr>
          <p:cNvPr id="120834" name="Picture 2" descr="http://www.cbrates.com/charts/eurozo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4572000" cy="2664296"/>
          </a:xfrm>
          <a:prstGeom prst="rect">
            <a:avLst/>
          </a:prstGeom>
          <a:noFill/>
        </p:spPr>
      </p:pic>
      <p:pic>
        <p:nvPicPr>
          <p:cNvPr id="120836" name="Picture 4" descr="http://www.cbrates.com/charts/us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340768"/>
            <a:ext cx="4427984" cy="2592288"/>
          </a:xfrm>
          <a:prstGeom prst="rect">
            <a:avLst/>
          </a:prstGeom>
          <a:noFill/>
        </p:spPr>
      </p:pic>
      <p:pic>
        <p:nvPicPr>
          <p:cNvPr id="120838" name="Picture 6" descr="http://www.cbrates.com/charts/engl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20162"/>
            <a:ext cx="4572000" cy="2837838"/>
          </a:xfrm>
          <a:prstGeom prst="rect">
            <a:avLst/>
          </a:prstGeom>
          <a:noFill/>
        </p:spPr>
      </p:pic>
      <p:pic>
        <p:nvPicPr>
          <p:cNvPr id="120840" name="Picture 8" descr="http://www.cbrates.com/charts/australi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4001949"/>
            <a:ext cx="4427984" cy="2856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841248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Stopy procentowe a składnik cykliczny PKB – </a:t>
            </a:r>
            <a:r>
              <a:rPr lang="pl-PL" dirty="0" err="1" smtClean="0"/>
              <a:t>przykłąd</a:t>
            </a:r>
            <a:r>
              <a:rPr lang="pl-PL" dirty="0" smtClean="0"/>
              <a:t> Bank Of </a:t>
            </a:r>
            <a:r>
              <a:rPr lang="pl-PL" dirty="0" err="1" smtClean="0"/>
              <a:t>england</a:t>
            </a:r>
            <a:endParaRPr lang="pl-PL" dirty="0"/>
          </a:p>
        </p:txBody>
      </p:sp>
      <p:pic>
        <p:nvPicPr>
          <p:cNvPr id="3" name="Picture 6" descr="http://www.cbrates.com/charts/engla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18085"/>
            <a:ext cx="6696744" cy="4156665"/>
          </a:xfrm>
          <a:prstGeom prst="rect">
            <a:avLst/>
          </a:prstGeom>
          <a:noFill/>
        </p:spPr>
      </p:pic>
      <p:graphicFrame>
        <p:nvGraphicFramePr>
          <p:cNvPr id="4" name="Wykres 3"/>
          <p:cNvGraphicFramePr/>
          <p:nvPr/>
        </p:nvGraphicFramePr>
        <p:xfrm>
          <a:off x="1115616" y="1916832"/>
          <a:ext cx="6768752" cy="4140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467544" y="616530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Dlaczego tak reagował bank centralny w UK? Czy zgodność zmian stóp procentowych banku centralnego i PKB jest przypadkowa ?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ędrówka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ędrówk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Wędrówk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1386</TotalTime>
  <Words>2515</Words>
  <Application>Microsoft Office PowerPoint</Application>
  <PresentationFormat>Pokaz na ekranie (4:3)</PresentationFormat>
  <Paragraphs>400</Paragraphs>
  <Slides>63</Slides>
  <Notes>5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63</vt:i4>
      </vt:variant>
    </vt:vector>
  </HeadingPairs>
  <TitlesOfParts>
    <vt:vector size="66" baseType="lpstr">
      <vt:lpstr>Wędrówka</vt:lpstr>
      <vt:lpstr>Wykres</vt:lpstr>
      <vt:lpstr>Równanie</vt:lpstr>
      <vt:lpstr>Pieniądz w gospodarce  - wprowadzenie</vt:lpstr>
      <vt:lpstr>Treść wykładu</vt:lpstr>
      <vt:lpstr>Dlaczego zainteresowanie pieniądzem?</vt:lpstr>
      <vt:lpstr>Dlaczego zainteresowanie pieniądzem?</vt:lpstr>
      <vt:lpstr>Podaż pieniądza a inflacja w USA</vt:lpstr>
      <vt:lpstr>Pieniądz a inflacja</vt:lpstr>
      <vt:lpstr>Pieniądz a cykl gospodarczy</vt:lpstr>
      <vt:lpstr>Polityka monetarna -  STOPY BANKU cENTRALNEGO</vt:lpstr>
      <vt:lpstr>Stopy procentowe a składnik cykliczny PKB – przykłąd Bank Of england</vt:lpstr>
      <vt:lpstr>Pojęcie pieniądza</vt:lpstr>
      <vt:lpstr>Pojęcie pieniądza –  definicja funkcjonalna</vt:lpstr>
      <vt:lpstr>Funkcje pieniądza</vt:lpstr>
      <vt:lpstr>Etapy rozwoju pieniądza i systemu płatności</vt:lpstr>
      <vt:lpstr>Empiryczna definicja pieniądza – co w praktyce jest pieniądzem?</vt:lpstr>
      <vt:lpstr>Miary zasobu pieniądza (metodyka NBP, EBC)</vt:lpstr>
      <vt:lpstr>Miary zasobu pieniądza c.d.</vt:lpstr>
      <vt:lpstr>Zasób pieniądza w polsce (mln PLN)</vt:lpstr>
      <vt:lpstr>Zmiany zasobu pieniądza w Polsce (I 1997= 100)</vt:lpstr>
      <vt:lpstr>Problem wyboru agregatu do opisu zasobu pieniądza</vt:lpstr>
      <vt:lpstr>Uczestnicy procesu kreacji pieniądza</vt:lpstr>
      <vt:lpstr>Bank centralny </vt:lpstr>
      <vt:lpstr>Bank centralny a baza monetarna</vt:lpstr>
      <vt:lpstr>Efekt sprzedaży papierów wartościowych bankowi centralnemu</vt:lpstr>
      <vt:lpstr>Przykład c.d.</vt:lpstr>
      <vt:lpstr>Łączne efekty wzrostu M0 dla przyrostu M1</vt:lpstr>
      <vt:lpstr>Mnożnik depozytowy</vt:lpstr>
      <vt:lpstr>Ograniczenia w kreacji pieniądza</vt:lpstr>
      <vt:lpstr>Przykład: ( w nawiasie podano wielkości z pierwszego przykładu)</vt:lpstr>
      <vt:lpstr>Mnożnik kreacji pieniądza M1</vt:lpstr>
      <vt:lpstr>Składniki popytu na pieniądz</vt:lpstr>
      <vt:lpstr>Wpływ wybranych czynników na podaż pieniądza</vt:lpstr>
      <vt:lpstr>Klasyczna teoria rynku pieniądza</vt:lpstr>
      <vt:lpstr>Klasyczna teoria pieniądza (c.d.)</vt:lpstr>
      <vt:lpstr>Optymalna wielkość rezerw pieniężnych</vt:lpstr>
      <vt:lpstr>Popyt spekulacyjny - Keynes</vt:lpstr>
      <vt:lpstr>Teoria preferencji płynności Keynesa</vt:lpstr>
      <vt:lpstr>Teoria preferencji płynności (J.M.Keynes)</vt:lpstr>
      <vt:lpstr>Teorie popytu na pieniądz</vt:lpstr>
      <vt:lpstr>Model regresyjnych oczekiwań - Tobin</vt:lpstr>
      <vt:lpstr>Indywidualna funkcja popytu na pieniądz</vt:lpstr>
      <vt:lpstr>Indywidualna funkcja popytu na pieniądz</vt:lpstr>
      <vt:lpstr>Zagregowana funkcja popytu na pieniądz</vt:lpstr>
      <vt:lpstr>Zagregowana funkcja popytu na pieniądz – zmiana r daje efekt majątkowy</vt:lpstr>
      <vt:lpstr>Podejście portfelowe</vt:lpstr>
      <vt:lpstr>Popyt na pieniądz – analiza portfelowa</vt:lpstr>
      <vt:lpstr>Analiza portfelowa –optymalny wybór</vt:lpstr>
      <vt:lpstr>Analiza portfelowa – wzrost stóp procentowych</vt:lpstr>
      <vt:lpstr>Portfelowa teoria popytu na pieniądz</vt:lpstr>
      <vt:lpstr>Model transakcyjnego popytu na pieniądz – Baumol i tobin</vt:lpstr>
      <vt:lpstr>Model zarządzania gotówką</vt:lpstr>
      <vt:lpstr>Teoria zarządzania gotówką Baumola - Tobina</vt:lpstr>
      <vt:lpstr>Pieniądz jako konwencjonalne dobro - Friedman</vt:lpstr>
      <vt:lpstr>Teoria Friedmana – pieniądz jako realne dobro</vt:lpstr>
      <vt:lpstr>Teoria Friedmana – efekt inflacji</vt:lpstr>
      <vt:lpstr>Teoria ilościowa pieniądza M.Friedmana</vt:lpstr>
      <vt:lpstr>Równowaga na rynku piEniądza</vt:lpstr>
      <vt:lpstr>Klasyczny model rynku pieniądza (wzrost popytu na pieniądz)</vt:lpstr>
      <vt:lpstr>Klasyczny model rynku pieniądza (wzrost podaży pieniądza)</vt:lpstr>
      <vt:lpstr>Keynesowski model rynku pieniądza (wzrost popytu na pieniądz)</vt:lpstr>
      <vt:lpstr>Keynesowski model rynku pieniądza (wzrost podaży pieniądza)</vt:lpstr>
      <vt:lpstr>Interpretacja stóp procentowych</vt:lpstr>
      <vt:lpstr>Stopy procentowe w gospodarce</vt:lpstr>
      <vt:lpstr>Stopy procentowe - przykład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Ekonomia a GMO</dc:title>
  <dc:creator>Jurek</dc:creator>
  <cp:lastModifiedBy>JR</cp:lastModifiedBy>
  <cp:revision>85</cp:revision>
  <dcterms:created xsi:type="dcterms:W3CDTF">2011-10-02T15:04:30Z</dcterms:created>
  <dcterms:modified xsi:type="dcterms:W3CDTF">2023-03-19T08:30:34Z</dcterms:modified>
</cp:coreProperties>
</file>