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notesMasterIdLst>
    <p:notesMasterId r:id="rId39"/>
  </p:notesMasterIdLst>
  <p:sldIdLst>
    <p:sldId id="341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3" r:id="rId11"/>
    <p:sldId id="384" r:id="rId12"/>
    <p:sldId id="385" r:id="rId13"/>
    <p:sldId id="386" r:id="rId14"/>
    <p:sldId id="387" r:id="rId15"/>
    <p:sldId id="343" r:id="rId16"/>
    <p:sldId id="345" r:id="rId17"/>
    <p:sldId id="348" r:id="rId18"/>
    <p:sldId id="349" r:id="rId19"/>
    <p:sldId id="350" r:id="rId20"/>
    <p:sldId id="351" r:id="rId21"/>
    <p:sldId id="388" r:id="rId22"/>
    <p:sldId id="352" r:id="rId23"/>
    <p:sldId id="353" r:id="rId24"/>
    <p:sldId id="354" r:id="rId25"/>
    <p:sldId id="356" r:id="rId26"/>
    <p:sldId id="357" r:id="rId27"/>
    <p:sldId id="355" r:id="rId28"/>
    <p:sldId id="359" r:id="rId29"/>
    <p:sldId id="358" r:id="rId30"/>
    <p:sldId id="360" r:id="rId31"/>
    <p:sldId id="361" r:id="rId32"/>
    <p:sldId id="362" r:id="rId33"/>
    <p:sldId id="363" r:id="rId34"/>
    <p:sldId id="364" r:id="rId35"/>
    <p:sldId id="365" r:id="rId36"/>
    <p:sldId id="370" r:id="rId37"/>
    <p:sldId id="371" r:id="rId38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Historical%20statistics%20do%20201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Historical%20statistics%20do%20201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R\Desktop\Documents\Pliki%20z%20danymi%20ekonomicznymi\&#263;wiczenie%20z%20PK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/>
      <c:barChart>
        <c:barDir val="col"/>
        <c:grouping val="clustered"/>
        <c:ser>
          <c:idx val="0"/>
          <c:order val="0"/>
          <c:tx>
            <c:strRef>
              <c:f>Arkusz1!$B$1</c:f>
              <c:strCache>
                <c:ptCount val="1"/>
                <c:pt idx="0">
                  <c:v>1500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Anglia/UK</c:v>
                </c:pt>
                <c:pt idx="1">
                  <c:v>Holandia</c:v>
                </c:pt>
                <c:pt idx="2">
                  <c:v>Szwecja</c:v>
                </c:pt>
              </c:strCache>
            </c:strRef>
          </c:cat>
          <c:val>
            <c:numRef>
              <c:f>Arkusz1!$B$2:$B$4</c:f>
              <c:numCache>
                <c:formatCode>General</c:formatCode>
                <c:ptCount val="3"/>
                <c:pt idx="0">
                  <c:v>109.61538461538443</c:v>
                </c:pt>
                <c:pt idx="1">
                  <c:v>128.84615384615378</c:v>
                </c:pt>
                <c:pt idx="2">
                  <c:v>123.07692307692308</c:v>
                </c:pt>
              </c:numCache>
            </c:numRef>
          </c:val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1750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Anglia/UK</c:v>
                </c:pt>
                <c:pt idx="1">
                  <c:v>Holandia</c:v>
                </c:pt>
                <c:pt idx="2">
                  <c:v>Szwecja</c:v>
                </c:pt>
              </c:strCache>
            </c:strRef>
          </c:cat>
          <c:val>
            <c:numRef>
              <c:f>Arkusz1!$C$2:$C$4</c:f>
              <c:numCache>
                <c:formatCode>General</c:formatCode>
                <c:ptCount val="3"/>
                <c:pt idx="0">
                  <c:v>245.07042253521126</c:v>
                </c:pt>
                <c:pt idx="1">
                  <c:v>307.04225352112678</c:v>
                </c:pt>
                <c:pt idx="2">
                  <c:v>188.73239436619718</c:v>
                </c:pt>
              </c:numCache>
            </c:numRef>
          </c:val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1938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Anglia/UK</c:v>
                </c:pt>
                <c:pt idx="1">
                  <c:v>Holandia</c:v>
                </c:pt>
                <c:pt idx="2">
                  <c:v>Szwecja</c:v>
                </c:pt>
              </c:strCache>
            </c:strRef>
          </c:cat>
          <c:val>
            <c:numRef>
              <c:f>Arkusz1!$D$2:$D$4</c:f>
              <c:numCache>
                <c:formatCode>General</c:formatCode>
                <c:ptCount val="3"/>
                <c:pt idx="0">
                  <c:v>287.16773602199817</c:v>
                </c:pt>
                <c:pt idx="1">
                  <c:v>240.60494958753489</c:v>
                </c:pt>
                <c:pt idx="2">
                  <c:v>224.61044912923921</c:v>
                </c:pt>
              </c:numCache>
            </c:numRef>
          </c:val>
        </c:ser>
        <c:ser>
          <c:idx val="3"/>
          <c:order val="3"/>
          <c:tx>
            <c:strRef>
              <c:f>Arkusz1!$E$1</c:f>
              <c:strCache>
                <c:ptCount val="1"/>
                <c:pt idx="0">
                  <c:v>1985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Anglia/UK</c:v>
                </c:pt>
                <c:pt idx="1">
                  <c:v>Holandia</c:v>
                </c:pt>
                <c:pt idx="2">
                  <c:v>Szwecja</c:v>
                </c:pt>
              </c:strCache>
            </c:strRef>
          </c:cat>
          <c:val>
            <c:numRef>
              <c:f>Arkusz1!$E$2:$E$4</c:f>
              <c:numCache>
                <c:formatCode>General</c:formatCode>
                <c:ptCount val="3"/>
                <c:pt idx="0">
                  <c:v>250.26501766784452</c:v>
                </c:pt>
                <c:pt idx="1">
                  <c:v>270.01766784452298</c:v>
                </c:pt>
                <c:pt idx="2">
                  <c:v>286.02473498233195</c:v>
                </c:pt>
              </c:numCache>
            </c:numRef>
          </c:val>
        </c:ser>
        <c:ser>
          <c:idx val="4"/>
          <c:order val="4"/>
          <c:tx>
            <c:strRef>
              <c:f>Arkusz1!$F$1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Arkusz1!$A$2:$A$4</c:f>
              <c:strCache>
                <c:ptCount val="3"/>
                <c:pt idx="0">
                  <c:v>Anglia/UK</c:v>
                </c:pt>
                <c:pt idx="1">
                  <c:v>Holandia</c:v>
                </c:pt>
                <c:pt idx="2">
                  <c:v>Szwecja</c:v>
                </c:pt>
              </c:strCache>
            </c:strRef>
          </c:cat>
          <c:val>
            <c:numRef>
              <c:f>Arkusz1!$F$2:$F$4</c:f>
              <c:numCache>
                <c:formatCode>General</c:formatCode>
                <c:ptCount val="3"/>
                <c:pt idx="0">
                  <c:v>160.29411764705878</c:v>
                </c:pt>
                <c:pt idx="1">
                  <c:v>192.64705882352942</c:v>
                </c:pt>
                <c:pt idx="2">
                  <c:v>180.88235294117646</c:v>
                </c:pt>
              </c:numCache>
            </c:numRef>
          </c:val>
        </c:ser>
        <c:axId val="148599168"/>
        <c:axId val="148600704"/>
      </c:barChart>
      <c:catAx>
        <c:axId val="148599168"/>
        <c:scaling>
          <c:orientation val="minMax"/>
        </c:scaling>
        <c:axPos val="b"/>
        <c:tickLblPos val="nextTo"/>
        <c:crossAx val="148600704"/>
        <c:crosses val="autoZero"/>
        <c:auto val="1"/>
        <c:lblAlgn val="ctr"/>
        <c:lblOffset val="100"/>
      </c:catAx>
      <c:valAx>
        <c:axId val="148600704"/>
        <c:scaling>
          <c:orientation val="minMax"/>
        </c:scaling>
        <c:axPos val="l"/>
        <c:majorGridlines/>
        <c:numFmt formatCode="General" sourceLinked="1"/>
        <c:tickLblPos val="nextTo"/>
        <c:crossAx val="1485991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plotArea>
      <c:layout>
        <c:manualLayout>
          <c:layoutTarget val="inner"/>
          <c:xMode val="edge"/>
          <c:yMode val="edge"/>
          <c:x val="9.8381997959822748E-2"/>
          <c:y val="3.7731463352887955E-2"/>
          <c:w val="0.66581175323954112"/>
          <c:h val="0.87249390322751064"/>
        </c:manualLayout>
      </c:layout>
      <c:lineChart>
        <c:grouping val="standard"/>
        <c:ser>
          <c:idx val="0"/>
          <c:order val="0"/>
          <c:tx>
            <c:strRef>
              <c:f>PerCapitaGDPUpdate!$C$240</c:f>
              <c:strCache>
                <c:ptCount val="1"/>
                <c:pt idx="0">
                  <c:v>Argentyna</c:v>
                </c:pt>
              </c:strCache>
            </c:strRef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cat>
            <c:numRef>
              <c:f>PerCapitaGDPUpdate!$D$239:$DJ$239</c:f>
              <c:numCache>
                <c:formatCode>General</c:formatCode>
                <c:ptCount val="11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</c:numCache>
            </c:numRef>
          </c:cat>
          <c:val>
            <c:numRef>
              <c:f>PerCapitaGDPUpdate!$D$240:$DJ$240</c:f>
              <c:numCache>
                <c:formatCode>#,##0</c:formatCode>
                <c:ptCount val="111"/>
                <c:pt idx="0">
                  <c:v>2875.3515248150125</c:v>
                </c:pt>
                <c:pt idx="1">
                  <c:v>2880.3871585923707</c:v>
                </c:pt>
                <c:pt idx="2">
                  <c:v>2716.5066379705022</c:v>
                </c:pt>
                <c:pt idx="3">
                  <c:v>2992.3152323604622</c:v>
                </c:pt>
                <c:pt idx="4">
                  <c:v>3191.0397502883757</c:v>
                </c:pt>
                <c:pt idx="5">
                  <c:v>3478.6168467113357</c:v>
                </c:pt>
                <c:pt idx="6">
                  <c:v>3518.2683457096605</c:v>
                </c:pt>
                <c:pt idx="7">
                  <c:v>3459.4466505081646</c:v>
                </c:pt>
                <c:pt idx="8">
                  <c:v>3657.1711477766012</c:v>
                </c:pt>
                <c:pt idx="9">
                  <c:v>3698.7445915569388</c:v>
                </c:pt>
                <c:pt idx="10">
                  <c:v>3821.7104898360267</c:v>
                </c:pt>
                <c:pt idx="11">
                  <c:v>3746.1507136690425</c:v>
                </c:pt>
                <c:pt idx="12">
                  <c:v>3903.6228674758258</c:v>
                </c:pt>
                <c:pt idx="13">
                  <c:v>3797.2433776279549</c:v>
                </c:pt>
                <c:pt idx="14">
                  <c:v>3302.2234619926535</c:v>
                </c:pt>
                <c:pt idx="15">
                  <c:v>3243.7231808296638</c:v>
                </c:pt>
                <c:pt idx="16">
                  <c:v>3091.1458330735995</c:v>
                </c:pt>
                <c:pt idx="17">
                  <c:v>2790.1222915530607</c:v>
                </c:pt>
                <c:pt idx="18">
                  <c:v>3247.8761443619842</c:v>
                </c:pt>
                <c:pt idx="19">
                  <c:v>3307.4861188410923</c:v>
                </c:pt>
                <c:pt idx="20">
                  <c:v>3473.0686694003966</c:v>
                </c:pt>
                <c:pt idx="21">
                  <c:v>3471.1273290716667</c:v>
                </c:pt>
                <c:pt idx="22">
                  <c:v>3635.6400280585458</c:v>
                </c:pt>
                <c:pt idx="23">
                  <c:v>3897.8587871454342</c:v>
                </c:pt>
                <c:pt idx="24">
                  <c:v>4055.2621749839259</c:v>
                </c:pt>
                <c:pt idx="25">
                  <c:v>3919.4095468115966</c:v>
                </c:pt>
                <c:pt idx="26">
                  <c:v>3994.0184401986985</c:v>
                </c:pt>
                <c:pt idx="27">
                  <c:v>4155.6366617575377</c:v>
                </c:pt>
                <c:pt idx="28">
                  <c:v>4291.3016970334957</c:v>
                </c:pt>
                <c:pt idx="29">
                  <c:v>4367.0677033449665</c:v>
                </c:pt>
                <c:pt idx="30">
                  <c:v>4079.5819569778005</c:v>
                </c:pt>
                <c:pt idx="31">
                  <c:v>3711.6554406349469</c:v>
                </c:pt>
                <c:pt idx="32">
                  <c:v>3521.8219855012962</c:v>
                </c:pt>
                <c:pt idx="33">
                  <c:v>3621.3148628706472</c:v>
                </c:pt>
                <c:pt idx="34">
                  <c:v>3844.8180972525756</c:v>
                </c:pt>
                <c:pt idx="35">
                  <c:v>3950.0090637698131</c:v>
                </c:pt>
                <c:pt idx="36">
                  <c:v>3911.9639419789842</c:v>
                </c:pt>
                <c:pt idx="37">
                  <c:v>4125.3136645374198</c:v>
                </c:pt>
                <c:pt idx="38">
                  <c:v>4071.9151678199914</c:v>
                </c:pt>
                <c:pt idx="39">
                  <c:v>4147.9094625069738</c:v>
                </c:pt>
                <c:pt idx="40">
                  <c:v>4161.4338302967017</c:v>
                </c:pt>
                <c:pt idx="41">
                  <c:v>4303.9596939764415</c:v>
                </c:pt>
                <c:pt idx="42">
                  <c:v>4284.2010590158134</c:v>
                </c:pt>
                <c:pt idx="43">
                  <c:v>4182.1677718088722</c:v>
                </c:pt>
                <c:pt idx="44">
                  <c:v>4578.9665372415329</c:v>
                </c:pt>
                <c:pt idx="45">
                  <c:v>4356.2131470859249</c:v>
                </c:pt>
                <c:pt idx="46">
                  <c:v>4665.168191443966</c:v>
                </c:pt>
                <c:pt idx="47">
                  <c:v>5089.4723099116145</c:v>
                </c:pt>
                <c:pt idx="48">
                  <c:v>5251.7762076288645</c:v>
                </c:pt>
                <c:pt idx="49">
                  <c:v>5047.3981284008278</c:v>
                </c:pt>
                <c:pt idx="50">
                  <c:v>4986.7244583429665</c:v>
                </c:pt>
                <c:pt idx="51">
                  <c:v>5073.0299151549434</c:v>
                </c:pt>
                <c:pt idx="52">
                  <c:v>4717.4138594959904</c:v>
                </c:pt>
                <c:pt idx="53">
                  <c:v>4874.4938240833544</c:v>
                </c:pt>
                <c:pt idx="54">
                  <c:v>4979.828647781811</c:v>
                </c:pt>
                <c:pt idx="55">
                  <c:v>5237.0000751803391</c:v>
                </c:pt>
                <c:pt idx="56">
                  <c:v>5285.3146803071122</c:v>
                </c:pt>
                <c:pt idx="57">
                  <c:v>5460.6864941696249</c:v>
                </c:pt>
                <c:pt idx="58">
                  <c:v>5697.9809880801877</c:v>
                </c:pt>
                <c:pt idx="59">
                  <c:v>5241.4680627084745</c:v>
                </c:pt>
                <c:pt idx="60">
                  <c:v>5559.465947070551</c:v>
                </c:pt>
                <c:pt idx="61">
                  <c:v>5861.8416489889614</c:v>
                </c:pt>
                <c:pt idx="62">
                  <c:v>5677.2332249393821</c:v>
                </c:pt>
                <c:pt idx="63">
                  <c:v>5455.4404819340107</c:v>
                </c:pt>
                <c:pt idx="64">
                  <c:v>5926.1266583942524</c:v>
                </c:pt>
                <c:pt idx="65">
                  <c:v>6370.7473376684575</c:v>
                </c:pt>
                <c:pt idx="66">
                  <c:v>6320.6042348875535</c:v>
                </c:pt>
                <c:pt idx="67">
                  <c:v>6398.9517849415015</c:v>
                </c:pt>
                <c:pt idx="68">
                  <c:v>6577.7566222311343</c:v>
                </c:pt>
                <c:pt idx="69">
                  <c:v>7037.2803826572035</c:v>
                </c:pt>
                <c:pt idx="70">
                  <c:v>7301.9662167003744</c:v>
                </c:pt>
                <c:pt idx="71">
                  <c:v>7529.9370180763062</c:v>
                </c:pt>
                <c:pt idx="72">
                  <c:v>7634.565558824751</c:v>
                </c:pt>
                <c:pt idx="73">
                  <c:v>7961.9738793150791</c:v>
                </c:pt>
                <c:pt idx="74">
                  <c:v>8334.0836019255894</c:v>
                </c:pt>
                <c:pt idx="75">
                  <c:v>8122.497304642141</c:v>
                </c:pt>
                <c:pt idx="76">
                  <c:v>7965.201829689342</c:v>
                </c:pt>
                <c:pt idx="77">
                  <c:v>8304.3814243108864</c:v>
                </c:pt>
                <c:pt idx="78">
                  <c:v>7807.2476832591174</c:v>
                </c:pt>
                <c:pt idx="79">
                  <c:v>8226.9098480533867</c:v>
                </c:pt>
                <c:pt idx="80">
                  <c:v>8205.9798872737811</c:v>
                </c:pt>
                <c:pt idx="81">
                  <c:v>7606.5585135884639</c:v>
                </c:pt>
                <c:pt idx="82">
                  <c:v>7245.755199454492</c:v>
                </c:pt>
                <c:pt idx="83">
                  <c:v>7387.0534515175932</c:v>
                </c:pt>
                <c:pt idx="84">
                  <c:v>7425.8542555654885</c:v>
                </c:pt>
                <c:pt idx="85">
                  <c:v>6834.9308815858112</c:v>
                </c:pt>
                <c:pt idx="86">
                  <c:v>7223.7919409214974</c:v>
                </c:pt>
                <c:pt idx="87">
                  <c:v>7297.9288537549401</c:v>
                </c:pt>
                <c:pt idx="88">
                  <c:v>7054.36306426993</c:v>
                </c:pt>
                <c:pt idx="89">
                  <c:v>6520.1092963281335</c:v>
                </c:pt>
                <c:pt idx="90">
                  <c:v>6432.9216612180653</c:v>
                </c:pt>
                <c:pt idx="91">
                  <c:v>6954.7107223911535</c:v>
                </c:pt>
                <c:pt idx="92">
                  <c:v>7383.7395870378787</c:v>
                </c:pt>
                <c:pt idx="93">
                  <c:v>7748.3677293294904</c:v>
                </c:pt>
                <c:pt idx="94">
                  <c:v>8119.0489718870949</c:v>
                </c:pt>
                <c:pt idx="95">
                  <c:v>7785.950333798356</c:v>
                </c:pt>
                <c:pt idx="96">
                  <c:v>8090.8012740931381</c:v>
                </c:pt>
                <c:pt idx="97">
                  <c:v>8614.7296235010072</c:v>
                </c:pt>
                <c:pt idx="98">
                  <c:v>8899.8882480854172</c:v>
                </c:pt>
                <c:pt idx="99">
                  <c:v>8545.157891002269</c:v>
                </c:pt>
                <c:pt idx="100">
                  <c:v>8409.9699138608885</c:v>
                </c:pt>
                <c:pt idx="101">
                  <c:v>7967.8063067305302</c:v>
                </c:pt>
                <c:pt idx="102">
                  <c:v>7038.0632179945515</c:v>
                </c:pt>
                <c:pt idx="103">
                  <c:v>7518.3433292372429</c:v>
                </c:pt>
                <c:pt idx="104">
                  <c:v>7966.8855745124356</c:v>
                </c:pt>
                <c:pt idx="105">
                  <c:v>8540.5982273384343</c:v>
                </c:pt>
                <c:pt idx="106">
                  <c:v>9101.1527469182129</c:v>
                </c:pt>
                <c:pt idx="107">
                  <c:v>9715.227196060443</c:v>
                </c:pt>
                <c:pt idx="108">
                  <c:v>9971.9236845927571</c:v>
                </c:pt>
                <c:pt idx="109">
                  <c:v>9580.6947774251948</c:v>
                </c:pt>
                <c:pt idx="110">
                  <c:v>10256.275135310721</c:v>
                </c:pt>
              </c:numCache>
            </c:numRef>
          </c:val>
        </c:ser>
        <c:ser>
          <c:idx val="1"/>
          <c:order val="1"/>
          <c:tx>
            <c:strRef>
              <c:f>PerCapitaGDPUpdate!$C$241</c:f>
              <c:strCache>
                <c:ptCount val="1"/>
                <c:pt idx="0">
                  <c:v>Szwecja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ymbol val="none"/>
          </c:marker>
          <c:cat>
            <c:numRef>
              <c:f>PerCapitaGDPUpdate!$D$239:$DJ$239</c:f>
              <c:numCache>
                <c:formatCode>General</c:formatCode>
                <c:ptCount val="11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</c:numCache>
            </c:numRef>
          </c:cat>
          <c:val>
            <c:numRef>
              <c:f>PerCapitaGDPUpdate!$D$241:$DJ$241</c:f>
              <c:numCache>
                <c:formatCode>#,##0</c:formatCode>
                <c:ptCount val="111"/>
                <c:pt idx="0">
                  <c:v>2083.0276272045262</c:v>
                </c:pt>
                <c:pt idx="1">
                  <c:v>2137.0844667930587</c:v>
                </c:pt>
                <c:pt idx="2">
                  <c:v>2108.9337391705849</c:v>
                </c:pt>
                <c:pt idx="3">
                  <c:v>2219.6553390185932</c:v>
                </c:pt>
                <c:pt idx="4">
                  <c:v>2257.8316883663251</c:v>
                </c:pt>
                <c:pt idx="5">
                  <c:v>2225.4131972669666</c:v>
                </c:pt>
                <c:pt idx="6">
                  <c:v>2403.4333877439522</c:v>
                </c:pt>
                <c:pt idx="7">
                  <c:v>2563.3770119683622</c:v>
                </c:pt>
                <c:pt idx="8">
                  <c:v>2484.4040856265187</c:v>
                </c:pt>
                <c:pt idx="9">
                  <c:v>2497.3179955610062</c:v>
                </c:pt>
                <c:pt idx="10">
                  <c:v>2543.1285149342775</c:v>
                </c:pt>
                <c:pt idx="11">
                  <c:v>2606.4082786140657</c:v>
                </c:pt>
                <c:pt idx="12">
                  <c:v>2705.3079713728462</c:v>
                </c:pt>
                <c:pt idx="13">
                  <c:v>2874.078997790205</c:v>
                </c:pt>
                <c:pt idx="14">
                  <c:v>2935.0663896963397</c:v>
                </c:pt>
                <c:pt idx="15">
                  <c:v>3036.9983918912212</c:v>
                </c:pt>
                <c:pt idx="16">
                  <c:v>3205.4944529874315</c:v>
                </c:pt>
                <c:pt idx="17">
                  <c:v>3010.5253780626931</c:v>
                </c:pt>
                <c:pt idx="18">
                  <c:v>2782.2451365656302</c:v>
                </c:pt>
                <c:pt idx="19">
                  <c:v>2824.6554766119652</c:v>
                </c:pt>
                <c:pt idx="20">
                  <c:v>3004.1671707016167</c:v>
                </c:pt>
                <c:pt idx="21">
                  <c:v>2849.5334279119911</c:v>
                </c:pt>
                <c:pt idx="22">
                  <c:v>3053.6398599968693</c:v>
                </c:pt>
                <c:pt idx="23">
                  <c:v>3151.3392622988822</c:v>
                </c:pt>
                <c:pt idx="24">
                  <c:v>3366.4987589377129</c:v>
                </c:pt>
                <c:pt idx="25">
                  <c:v>3442.9600497438987</c:v>
                </c:pt>
                <c:pt idx="26">
                  <c:v>3610.6160753463641</c:v>
                </c:pt>
                <c:pt idx="27">
                  <c:v>3728.0402402292457</c:v>
                </c:pt>
                <c:pt idx="28">
                  <c:v>3834.6593461361126</c:v>
                </c:pt>
                <c:pt idx="29">
                  <c:v>4062.7275577546834</c:v>
                </c:pt>
                <c:pt idx="30">
                  <c:v>4237.6909805987034</c:v>
                </c:pt>
                <c:pt idx="31">
                  <c:v>4129.2241545291654</c:v>
                </c:pt>
                <c:pt idx="32">
                  <c:v>3967.8842645856289</c:v>
                </c:pt>
                <c:pt idx="33">
                  <c:v>4033.4330682245022</c:v>
                </c:pt>
                <c:pt idx="34">
                  <c:v>4294.0836982946585</c:v>
                </c:pt>
                <c:pt idx="35">
                  <c:v>4491.7283879942934</c:v>
                </c:pt>
                <c:pt idx="36">
                  <c:v>4640.3749723323208</c:v>
                </c:pt>
                <c:pt idx="37">
                  <c:v>4754.8562939957619</c:v>
                </c:pt>
                <c:pt idx="38">
                  <c:v>4900.8699561740013</c:v>
                </c:pt>
                <c:pt idx="39">
                  <c:v>5251.1558970575834</c:v>
                </c:pt>
                <c:pt idx="40">
                  <c:v>4854.6376797032744</c:v>
                </c:pt>
                <c:pt idx="41">
                  <c:v>4711.6729608546166</c:v>
                </c:pt>
                <c:pt idx="42">
                  <c:v>4740.5201333731911</c:v>
                </c:pt>
                <c:pt idx="43">
                  <c:v>4880.2853614554333</c:v>
                </c:pt>
                <c:pt idx="44">
                  <c:v>5011.0804642124804</c:v>
                </c:pt>
                <c:pt idx="45">
                  <c:v>5145.1157240879656</c:v>
                </c:pt>
                <c:pt idx="46">
                  <c:v>5645.5180376192784</c:v>
                </c:pt>
                <c:pt idx="47">
                  <c:v>6091.2616597596234</c:v>
                </c:pt>
                <c:pt idx="48">
                  <c:v>6161.8995331163142</c:v>
                </c:pt>
                <c:pt idx="49">
                  <c:v>6353.2054016770444</c:v>
                </c:pt>
                <c:pt idx="50">
                  <c:v>6739.2262058366041</c:v>
                </c:pt>
                <c:pt idx="51">
                  <c:v>6948.8450874685241</c:v>
                </c:pt>
                <c:pt idx="52">
                  <c:v>6996.1135042044052</c:v>
                </c:pt>
                <c:pt idx="53">
                  <c:v>7144.5702827597224</c:v>
                </c:pt>
                <c:pt idx="54">
                  <c:v>7402.1035587489505</c:v>
                </c:pt>
                <c:pt idx="55">
                  <c:v>7565.5534885898433</c:v>
                </c:pt>
                <c:pt idx="56">
                  <c:v>7797.0620202199852</c:v>
                </c:pt>
                <c:pt idx="57">
                  <c:v>8092.4251066025754</c:v>
                </c:pt>
                <c:pt idx="58">
                  <c:v>8082.8544203510874</c:v>
                </c:pt>
                <c:pt idx="59">
                  <c:v>8287.9301661910358</c:v>
                </c:pt>
                <c:pt idx="60">
                  <c:v>8687.5033420672698</c:v>
                </c:pt>
                <c:pt idx="61">
                  <c:v>9136.968085106384</c:v>
                </c:pt>
                <c:pt idx="62">
                  <c:v>9468.7757468997988</c:v>
                </c:pt>
                <c:pt idx="63">
                  <c:v>9916.8500051944011</c:v>
                </c:pt>
                <c:pt idx="64">
                  <c:v>10515.379143362463</c:v>
                </c:pt>
                <c:pt idx="65">
                  <c:v>10815.182606334492</c:v>
                </c:pt>
                <c:pt idx="66">
                  <c:v>10935.602858679797</c:v>
                </c:pt>
                <c:pt idx="67">
                  <c:v>11219.215219250806</c:v>
                </c:pt>
                <c:pt idx="68">
                  <c:v>11561.230602789106</c:v>
                </c:pt>
                <c:pt idx="69">
                  <c:v>12055.190624521523</c:v>
                </c:pt>
                <c:pt idx="70">
                  <c:v>12716.342567265132</c:v>
                </c:pt>
                <c:pt idx="71">
                  <c:v>12748.430849323257</c:v>
                </c:pt>
                <c:pt idx="72">
                  <c:v>13001.751968964409</c:v>
                </c:pt>
                <c:pt idx="73">
                  <c:v>13493.560712666082</c:v>
                </c:pt>
                <c:pt idx="74">
                  <c:v>13884.586351917023</c:v>
                </c:pt>
                <c:pt idx="75">
                  <c:v>14183.339294018848</c:v>
                </c:pt>
                <c:pt idx="76">
                  <c:v>14281.631317719735</c:v>
                </c:pt>
                <c:pt idx="77">
                  <c:v>14003.623517720716</c:v>
                </c:pt>
                <c:pt idx="78">
                  <c:v>14207.361723003734</c:v>
                </c:pt>
                <c:pt idx="79">
                  <c:v>14721.017830358393</c:v>
                </c:pt>
                <c:pt idx="80">
                  <c:v>14936.580000890444</c:v>
                </c:pt>
                <c:pt idx="81">
                  <c:v>14916.549385913571</c:v>
                </c:pt>
                <c:pt idx="82">
                  <c:v>15057.54775226241</c:v>
                </c:pt>
                <c:pt idx="83">
                  <c:v>15314.50841214403</c:v>
                </c:pt>
                <c:pt idx="84">
                  <c:v>15908.311777355329</c:v>
                </c:pt>
                <c:pt idx="85">
                  <c:v>16188.546660380023</c:v>
                </c:pt>
                <c:pt idx="86">
                  <c:v>16505.229560344749</c:v>
                </c:pt>
                <c:pt idx="87">
                  <c:v>16948.844610159831</c:v>
                </c:pt>
                <c:pt idx="88">
                  <c:v>17232.275478372536</c:v>
                </c:pt>
                <c:pt idx="89">
                  <c:v>17524.055039243372</c:v>
                </c:pt>
                <c:pt idx="90">
                  <c:v>17608.9024069798</c:v>
                </c:pt>
                <c:pt idx="91">
                  <c:v>17276.292063667861</c:v>
                </c:pt>
                <c:pt idx="92">
                  <c:v>16969.002863903235</c:v>
                </c:pt>
                <c:pt idx="93">
                  <c:v>16524.277933878257</c:v>
                </c:pt>
                <c:pt idx="94">
                  <c:v>17066.26514891598</c:v>
                </c:pt>
                <c:pt idx="95">
                  <c:v>17645.717619839816</c:v>
                </c:pt>
                <c:pt idx="96">
                  <c:v>17901.289102958424</c:v>
                </c:pt>
                <c:pt idx="97">
                  <c:v>18374.993537597693</c:v>
                </c:pt>
                <c:pt idx="98">
                  <c:v>19136.770051265463</c:v>
                </c:pt>
                <c:pt idx="99">
                  <c:v>20012.530037183817</c:v>
                </c:pt>
                <c:pt idx="100">
                  <c:v>20871.246597494061</c:v>
                </c:pt>
                <c:pt idx="101">
                  <c:v>21096.053432245481</c:v>
                </c:pt>
                <c:pt idx="102">
                  <c:v>21585.525419413061</c:v>
                </c:pt>
                <c:pt idx="103">
                  <c:v>22049.978205881405</c:v>
                </c:pt>
                <c:pt idx="104">
                  <c:v>22942.612169500524</c:v>
                </c:pt>
                <c:pt idx="105">
                  <c:v>23627.36772879112</c:v>
                </c:pt>
                <c:pt idx="106">
                  <c:v>24602.147150810717</c:v>
                </c:pt>
                <c:pt idx="107">
                  <c:v>25376.74189937206</c:v>
                </c:pt>
                <c:pt idx="108">
                  <c:v>25181.203906078092</c:v>
                </c:pt>
                <c:pt idx="109">
                  <c:v>23877.515135794467</c:v>
                </c:pt>
                <c:pt idx="110">
                  <c:v>25306.371128249099</c:v>
                </c:pt>
              </c:numCache>
            </c:numRef>
          </c:val>
        </c:ser>
        <c:ser>
          <c:idx val="2"/>
          <c:order val="2"/>
          <c:tx>
            <c:strRef>
              <c:f>PerCapitaGDPUpdate!$C$242</c:f>
              <c:strCache>
                <c:ptCount val="1"/>
                <c:pt idx="0">
                  <c:v>UK</c:v>
                </c:pt>
              </c:strCache>
            </c:strRef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PerCapitaGDPUpdate!$D$239:$DJ$239</c:f>
              <c:numCache>
                <c:formatCode>General</c:formatCode>
                <c:ptCount val="11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</c:numCache>
            </c:numRef>
          </c:cat>
          <c:val>
            <c:numRef>
              <c:f>PerCapitaGDPUpdate!$D$242:$DJ$242</c:f>
              <c:numCache>
                <c:formatCode>#,##0</c:formatCode>
                <c:ptCount val="111"/>
                <c:pt idx="0">
                  <c:v>4491.8142145547463</c:v>
                </c:pt>
                <c:pt idx="1">
                  <c:v>4450.3975636766354</c:v>
                </c:pt>
                <c:pt idx="2">
                  <c:v>4525.2808822476227</c:v>
                </c:pt>
                <c:pt idx="3">
                  <c:v>4439.6162950338621</c:v>
                </c:pt>
                <c:pt idx="4">
                  <c:v>4427.9439581328661</c:v>
                </c:pt>
                <c:pt idx="5">
                  <c:v>4520.4757916288509</c:v>
                </c:pt>
                <c:pt idx="6">
                  <c:v>4631.0853531975745</c:v>
                </c:pt>
                <c:pt idx="7">
                  <c:v>4678.5787319660685</c:v>
                </c:pt>
                <c:pt idx="8">
                  <c:v>4449.191641736933</c:v>
                </c:pt>
                <c:pt idx="9">
                  <c:v>4510.5231805929934</c:v>
                </c:pt>
                <c:pt idx="10">
                  <c:v>4610.7800338409479</c:v>
                </c:pt>
                <c:pt idx="11">
                  <c:v>4708.8999293099005</c:v>
                </c:pt>
                <c:pt idx="12">
                  <c:v>4761.7473253202907</c:v>
                </c:pt>
                <c:pt idx="13">
                  <c:v>4920.5459046200358</c:v>
                </c:pt>
                <c:pt idx="14">
                  <c:v>4926.5821190471024</c:v>
                </c:pt>
                <c:pt idx="15">
                  <c:v>5288.2658178679321</c:v>
                </c:pt>
                <c:pt idx="16">
                  <c:v>5384.3804015995265</c:v>
                </c:pt>
                <c:pt idx="17">
                  <c:v>5421.0162183035154</c:v>
                </c:pt>
                <c:pt idx="18">
                  <c:v>5459.3145679012341</c:v>
                </c:pt>
                <c:pt idx="19">
                  <c:v>4870.4079167920154</c:v>
                </c:pt>
                <c:pt idx="20">
                  <c:v>4547.9136285000313</c:v>
                </c:pt>
                <c:pt idx="21">
                  <c:v>4439.1513432564934</c:v>
                </c:pt>
                <c:pt idx="22">
                  <c:v>4636.935184350491</c:v>
                </c:pt>
                <c:pt idx="23">
                  <c:v>4759.7096152121267</c:v>
                </c:pt>
                <c:pt idx="24">
                  <c:v>4920.9420460870533</c:v>
                </c:pt>
                <c:pt idx="25">
                  <c:v>5144.4944628154199</c:v>
                </c:pt>
                <c:pt idx="26">
                  <c:v>4936.1136363636497</c:v>
                </c:pt>
                <c:pt idx="27">
                  <c:v>5314.9382449492168</c:v>
                </c:pt>
                <c:pt idx="28">
                  <c:v>5356.9653341524454</c:v>
                </c:pt>
                <c:pt idx="29">
                  <c:v>5503.3180504466636</c:v>
                </c:pt>
                <c:pt idx="30">
                  <c:v>5440.8624689312419</c:v>
                </c:pt>
                <c:pt idx="31">
                  <c:v>5138.415852758606</c:v>
                </c:pt>
                <c:pt idx="32">
                  <c:v>5148.2532858530294</c:v>
                </c:pt>
                <c:pt idx="33">
                  <c:v>5277.4607480653494</c:v>
                </c:pt>
                <c:pt idx="34">
                  <c:v>5607.5080358290825</c:v>
                </c:pt>
                <c:pt idx="35">
                  <c:v>5799.0052914568732</c:v>
                </c:pt>
                <c:pt idx="36">
                  <c:v>6035.1685393258531</c:v>
                </c:pt>
                <c:pt idx="37">
                  <c:v>6217.6185159339393</c:v>
                </c:pt>
                <c:pt idx="38">
                  <c:v>6266.4515517749614</c:v>
                </c:pt>
                <c:pt idx="39">
                  <c:v>6262.4009501781575</c:v>
                </c:pt>
                <c:pt idx="40">
                  <c:v>6856.0049765686554</c:v>
                </c:pt>
                <c:pt idx="41">
                  <c:v>7481.6763729882196</c:v>
                </c:pt>
                <c:pt idx="42">
                  <c:v>7638.8683471074364</c:v>
                </c:pt>
                <c:pt idx="43">
                  <c:v>7743.7019820041396</c:v>
                </c:pt>
                <c:pt idx="44">
                  <c:v>7405.3918720417814</c:v>
                </c:pt>
                <c:pt idx="45">
                  <c:v>7056.1345614249212</c:v>
                </c:pt>
                <c:pt idx="46">
                  <c:v>6745.340106060924</c:v>
                </c:pt>
                <c:pt idx="47">
                  <c:v>6604.410589874592</c:v>
                </c:pt>
                <c:pt idx="48">
                  <c:v>6745.6359419362561</c:v>
                </c:pt>
                <c:pt idx="49">
                  <c:v>6955.6933534743212</c:v>
                </c:pt>
                <c:pt idx="50">
                  <c:v>6939.3739900652345</c:v>
                </c:pt>
                <c:pt idx="51">
                  <c:v>7123.3644859813094</c:v>
                </c:pt>
                <c:pt idx="52">
                  <c:v>7090.7198096371212</c:v>
                </c:pt>
                <c:pt idx="53">
                  <c:v>7345.7988259245285</c:v>
                </c:pt>
                <c:pt idx="54">
                  <c:v>7619.2061459667093</c:v>
                </c:pt>
                <c:pt idx="55">
                  <c:v>7868.1348879205334</c:v>
                </c:pt>
                <c:pt idx="56">
                  <c:v>7928.7472647702434</c:v>
                </c:pt>
                <c:pt idx="57">
                  <c:v>8017.0134162939921</c:v>
                </c:pt>
                <c:pt idx="58">
                  <c:v>7965.8096491907454</c:v>
                </c:pt>
                <c:pt idx="59">
                  <c:v>8239.7990607437059</c:v>
                </c:pt>
                <c:pt idx="60">
                  <c:v>8645.2302757198686</c:v>
                </c:pt>
                <c:pt idx="61">
                  <c:v>8856.666729789591</c:v>
                </c:pt>
                <c:pt idx="62">
                  <c:v>8865.3831719582631</c:v>
                </c:pt>
                <c:pt idx="63">
                  <c:v>9149.1841491841496</c:v>
                </c:pt>
                <c:pt idx="64">
                  <c:v>9567.9650312088816</c:v>
                </c:pt>
                <c:pt idx="65">
                  <c:v>9751.536338546457</c:v>
                </c:pt>
                <c:pt idx="66">
                  <c:v>9885.310103764401</c:v>
                </c:pt>
                <c:pt idx="67">
                  <c:v>10048.890991466347</c:v>
                </c:pt>
                <c:pt idx="68">
                  <c:v>10409.950374904898</c:v>
                </c:pt>
                <c:pt idx="69">
                  <c:v>10551.684967815241</c:v>
                </c:pt>
                <c:pt idx="70">
                  <c:v>10767.471958584987</c:v>
                </c:pt>
                <c:pt idx="71">
                  <c:v>10941.474233995743</c:v>
                </c:pt>
                <c:pt idx="72">
                  <c:v>11293.924642022881</c:v>
                </c:pt>
                <c:pt idx="73">
                  <c:v>12025.280199252802</c:v>
                </c:pt>
                <c:pt idx="74">
                  <c:v>11858.903671030164</c:v>
                </c:pt>
                <c:pt idx="75">
                  <c:v>11847.087076403081</c:v>
                </c:pt>
                <c:pt idx="76">
                  <c:v>12114.952140340889</c:v>
                </c:pt>
                <c:pt idx="77">
                  <c:v>12383.613093860695</c:v>
                </c:pt>
                <c:pt idx="78">
                  <c:v>12827.834849644809</c:v>
                </c:pt>
                <c:pt idx="79">
                  <c:v>13167.283204097606</c:v>
                </c:pt>
                <c:pt idx="80">
                  <c:v>12931.491281031374</c:v>
                </c:pt>
                <c:pt idx="81">
                  <c:v>12747.426302481243</c:v>
                </c:pt>
                <c:pt idx="82">
                  <c:v>12954.647401058428</c:v>
                </c:pt>
                <c:pt idx="83">
                  <c:v>13404.466833690905</c:v>
                </c:pt>
                <c:pt idx="84">
                  <c:v>13720.057238973985</c:v>
                </c:pt>
                <c:pt idx="85">
                  <c:v>14164.546105774189</c:v>
                </c:pt>
                <c:pt idx="86">
                  <c:v>14741.815746318514</c:v>
                </c:pt>
                <c:pt idx="87">
                  <c:v>15393.437392618882</c:v>
                </c:pt>
                <c:pt idx="88">
                  <c:v>16109.99642527258</c:v>
                </c:pt>
                <c:pt idx="89">
                  <c:v>16413.722920989116</c:v>
                </c:pt>
                <c:pt idx="90">
                  <c:v>16429.911584495658</c:v>
                </c:pt>
                <c:pt idx="91">
                  <c:v>16155.292279578834</c:v>
                </c:pt>
                <c:pt idx="92">
                  <c:v>16133.494698974384</c:v>
                </c:pt>
                <c:pt idx="93">
                  <c:v>16458.296159635553</c:v>
                </c:pt>
                <c:pt idx="94">
                  <c:v>17117.941687196901</c:v>
                </c:pt>
                <c:pt idx="95">
                  <c:v>17585.527396276437</c:v>
                </c:pt>
                <c:pt idx="96">
                  <c:v>18044.003183377976</c:v>
                </c:pt>
                <c:pt idx="97">
                  <c:v>19115.0724620857</c:v>
                </c:pt>
                <c:pt idx="98">
                  <c:v>19724.085413065481</c:v>
                </c:pt>
                <c:pt idx="99">
                  <c:v>20269.481542579517</c:v>
                </c:pt>
                <c:pt idx="100">
                  <c:v>21045.720019775417</c:v>
                </c:pt>
                <c:pt idx="101">
                  <c:v>21567.354029102517</c:v>
                </c:pt>
                <c:pt idx="102">
                  <c:v>22008.006231145457</c:v>
                </c:pt>
                <c:pt idx="103">
                  <c:v>22762.765048987072</c:v>
                </c:pt>
                <c:pt idx="104">
                  <c:v>23306.559580957412</c:v>
                </c:pt>
                <c:pt idx="105">
                  <c:v>23810.431674391606</c:v>
                </c:pt>
                <c:pt idx="106">
                  <c:v>24285.282650144421</c:v>
                </c:pt>
                <c:pt idx="107">
                  <c:v>25002.119099661417</c:v>
                </c:pt>
                <c:pt idx="108">
                  <c:v>24602.13363468245</c:v>
                </c:pt>
                <c:pt idx="109">
                  <c:v>23489.355012713844</c:v>
                </c:pt>
                <c:pt idx="110">
                  <c:v>23777.155757682696</c:v>
                </c:pt>
              </c:numCache>
            </c:numRef>
          </c:val>
        </c:ser>
        <c:ser>
          <c:idx val="3"/>
          <c:order val="3"/>
          <c:tx>
            <c:strRef>
              <c:f>PerCapitaGDPUpdate!$C$243</c:f>
              <c:strCache>
                <c:ptCount val="1"/>
                <c:pt idx="0">
                  <c:v>USA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ymbol val="none"/>
          </c:marker>
          <c:cat>
            <c:numRef>
              <c:f>PerCapitaGDPUpdate!$D$239:$DJ$239</c:f>
              <c:numCache>
                <c:formatCode>General</c:formatCode>
                <c:ptCount val="11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</c:numCache>
            </c:numRef>
          </c:cat>
          <c:val>
            <c:numRef>
              <c:f>PerCapitaGDPUpdate!$D$243:$DJ$243</c:f>
              <c:numCache>
                <c:formatCode>#,##0</c:formatCode>
                <c:ptCount val="111"/>
                <c:pt idx="0">
                  <c:v>4090.7872916966612</c:v>
                </c:pt>
                <c:pt idx="1">
                  <c:v>4463.8631881676347</c:v>
                </c:pt>
                <c:pt idx="2">
                  <c:v>4420.6301450880228</c:v>
                </c:pt>
                <c:pt idx="3">
                  <c:v>4550.8943740271334</c:v>
                </c:pt>
                <c:pt idx="4">
                  <c:v>4409.5320240043729</c:v>
                </c:pt>
                <c:pt idx="5">
                  <c:v>4642.1638917608534</c:v>
                </c:pt>
                <c:pt idx="6">
                  <c:v>5079.1242392445001</c:v>
                </c:pt>
                <c:pt idx="7">
                  <c:v>5064.8904269570403</c:v>
                </c:pt>
                <c:pt idx="8">
                  <c:v>4560.6159676604439</c:v>
                </c:pt>
                <c:pt idx="9">
                  <c:v>5017.4959876713074</c:v>
                </c:pt>
                <c:pt idx="10">
                  <c:v>4963.7357034290217</c:v>
                </c:pt>
                <c:pt idx="11">
                  <c:v>5045.6839038988055</c:v>
                </c:pt>
                <c:pt idx="12">
                  <c:v>5200.6984734020934</c:v>
                </c:pt>
                <c:pt idx="13">
                  <c:v>5300.7294633526644</c:v>
                </c:pt>
                <c:pt idx="14">
                  <c:v>4799.2011356213252</c:v>
                </c:pt>
                <c:pt idx="15">
                  <c:v>4864.1926174696273</c:v>
                </c:pt>
                <c:pt idx="16">
                  <c:v>5458.6928998476023</c:v>
                </c:pt>
                <c:pt idx="17">
                  <c:v>5247.7368735370892</c:v>
                </c:pt>
                <c:pt idx="18">
                  <c:v>5658.9843937575015</c:v>
                </c:pt>
                <c:pt idx="19">
                  <c:v>5680.4064926568881</c:v>
                </c:pt>
                <c:pt idx="20">
                  <c:v>5552.3273640778198</c:v>
                </c:pt>
                <c:pt idx="21">
                  <c:v>5322.7335909107533</c:v>
                </c:pt>
                <c:pt idx="22">
                  <c:v>5539.843678722711</c:v>
                </c:pt>
                <c:pt idx="23">
                  <c:v>6164.1990354756481</c:v>
                </c:pt>
                <c:pt idx="24">
                  <c:v>6232.5506730215357</c:v>
                </c:pt>
                <c:pt idx="25">
                  <c:v>6282.4188710398694</c:v>
                </c:pt>
                <c:pt idx="26">
                  <c:v>6602.4422138693544</c:v>
                </c:pt>
                <c:pt idx="27">
                  <c:v>6576.4989456243375</c:v>
                </c:pt>
                <c:pt idx="28">
                  <c:v>6569.3454464293154</c:v>
                </c:pt>
                <c:pt idx="29">
                  <c:v>6898.7221563254134</c:v>
                </c:pt>
                <c:pt idx="30">
                  <c:v>6212.7127066015537</c:v>
                </c:pt>
                <c:pt idx="31">
                  <c:v>5691.3665963268213</c:v>
                </c:pt>
                <c:pt idx="32">
                  <c:v>4908.3657801588124</c:v>
                </c:pt>
                <c:pt idx="33">
                  <c:v>4776.9154778887305</c:v>
                </c:pt>
                <c:pt idx="34">
                  <c:v>5113.6075934413839</c:v>
                </c:pt>
                <c:pt idx="35">
                  <c:v>5466.8379464879354</c:v>
                </c:pt>
                <c:pt idx="36">
                  <c:v>6203.8837823765653</c:v>
                </c:pt>
                <c:pt idx="37">
                  <c:v>6430.1214777853393</c:v>
                </c:pt>
                <c:pt idx="38">
                  <c:v>6126.4656718477045</c:v>
                </c:pt>
                <c:pt idx="39">
                  <c:v>6560.752658907244</c:v>
                </c:pt>
                <c:pt idx="40">
                  <c:v>7009.6372128440689</c:v>
                </c:pt>
                <c:pt idx="41">
                  <c:v>8205.6830991173974</c:v>
                </c:pt>
                <c:pt idx="42">
                  <c:v>9741.1051881287531</c:v>
                </c:pt>
                <c:pt idx="43">
                  <c:v>11518.171571769917</c:v>
                </c:pt>
                <c:pt idx="44">
                  <c:v>12333.449664236308</c:v>
                </c:pt>
                <c:pt idx="45">
                  <c:v>11708.647557555156</c:v>
                </c:pt>
                <c:pt idx="46">
                  <c:v>9196.5429688600889</c:v>
                </c:pt>
                <c:pt idx="47">
                  <c:v>8885.9943810129389</c:v>
                </c:pt>
                <c:pt idx="48">
                  <c:v>9064.5622507693461</c:v>
                </c:pt>
                <c:pt idx="49">
                  <c:v>8943.7443212926664</c:v>
                </c:pt>
                <c:pt idx="50">
                  <c:v>9561.347860065267</c:v>
                </c:pt>
                <c:pt idx="51">
                  <c:v>10116.246335825619</c:v>
                </c:pt>
                <c:pt idx="52">
                  <c:v>10315.544610385077</c:v>
                </c:pt>
                <c:pt idx="53">
                  <c:v>10612.608000799082</c:v>
                </c:pt>
                <c:pt idx="54">
                  <c:v>10359.108363083169</c:v>
                </c:pt>
                <c:pt idx="55">
                  <c:v>10896.854716719608</c:v>
                </c:pt>
                <c:pt idx="56">
                  <c:v>10914.28216195095</c:v>
                </c:pt>
                <c:pt idx="57">
                  <c:v>10919.986742952849</c:v>
                </c:pt>
                <c:pt idx="58">
                  <c:v>10630.528013174597</c:v>
                </c:pt>
                <c:pt idx="59">
                  <c:v>11230.169262779074</c:v>
                </c:pt>
                <c:pt idx="60">
                  <c:v>11328.475516269886</c:v>
                </c:pt>
                <c:pt idx="61">
                  <c:v>11401.734434457872</c:v>
                </c:pt>
                <c:pt idx="62">
                  <c:v>11904.984507178178</c:v>
                </c:pt>
                <c:pt idx="63">
                  <c:v>12242.340495238906</c:v>
                </c:pt>
                <c:pt idx="64">
                  <c:v>12772.566431634947</c:v>
                </c:pt>
                <c:pt idx="65">
                  <c:v>13418.701718450056</c:v>
                </c:pt>
                <c:pt idx="66">
                  <c:v>14133.526658526658</c:v>
                </c:pt>
                <c:pt idx="67">
                  <c:v>14330.030395748621</c:v>
                </c:pt>
                <c:pt idx="68">
                  <c:v>14862.9388259444</c:v>
                </c:pt>
                <c:pt idx="69">
                  <c:v>15179.408615679118</c:v>
                </c:pt>
                <c:pt idx="70">
                  <c:v>15029.846087821626</c:v>
                </c:pt>
                <c:pt idx="71">
                  <c:v>15304.298833194485</c:v>
                </c:pt>
                <c:pt idx="72">
                  <c:v>15943.867439112702</c:v>
                </c:pt>
                <c:pt idx="73">
                  <c:v>16689.343067071208</c:v>
                </c:pt>
                <c:pt idx="74">
                  <c:v>16491.269744779151</c:v>
                </c:pt>
                <c:pt idx="75">
                  <c:v>16283.632676306779</c:v>
                </c:pt>
                <c:pt idx="76">
                  <c:v>16975.086568670133</c:v>
                </c:pt>
                <c:pt idx="77">
                  <c:v>17566.502753826517</c:v>
                </c:pt>
                <c:pt idx="78">
                  <c:v>18372.972123009189</c:v>
                </c:pt>
                <c:pt idx="79">
                  <c:v>18789.393703761321</c:v>
                </c:pt>
                <c:pt idx="80">
                  <c:v>18577.366654133661</c:v>
                </c:pt>
                <c:pt idx="81">
                  <c:v>18855.554869995944</c:v>
                </c:pt>
                <c:pt idx="82">
                  <c:v>18325.120263083511</c:v>
                </c:pt>
                <c:pt idx="83">
                  <c:v>18920.156391092147</c:v>
                </c:pt>
                <c:pt idx="84">
                  <c:v>20122.667101821105</c:v>
                </c:pt>
                <c:pt idx="85">
                  <c:v>20717.322960076453</c:v>
                </c:pt>
                <c:pt idx="86">
                  <c:v>21236.085463351239</c:v>
                </c:pt>
                <c:pt idx="87">
                  <c:v>21787.693674127881</c:v>
                </c:pt>
                <c:pt idx="88">
                  <c:v>22499.441620233261</c:v>
                </c:pt>
                <c:pt idx="89">
                  <c:v>23059.278193599559</c:v>
                </c:pt>
                <c:pt idx="90">
                  <c:v>23200.560312401587</c:v>
                </c:pt>
                <c:pt idx="91">
                  <c:v>22832.790045888916</c:v>
                </c:pt>
                <c:pt idx="92">
                  <c:v>23284.981879676943</c:v>
                </c:pt>
                <c:pt idx="93">
                  <c:v>23640.112579572691</c:v>
                </c:pt>
                <c:pt idx="94">
                  <c:v>24312.788958487956</c:v>
                </c:pt>
                <c:pt idx="95">
                  <c:v>24637.329856251417</c:v>
                </c:pt>
                <c:pt idx="96">
                  <c:v>25263.101649088312</c:v>
                </c:pt>
                <c:pt idx="97">
                  <c:v>26074.23942258894</c:v>
                </c:pt>
                <c:pt idx="98">
                  <c:v>26893.450858320117</c:v>
                </c:pt>
                <c:pt idx="99">
                  <c:v>27869.812027671138</c:v>
                </c:pt>
                <c:pt idx="100">
                  <c:v>28701.934318309315</c:v>
                </c:pt>
                <c:pt idx="101">
                  <c:v>28726.094319273958</c:v>
                </c:pt>
                <c:pt idx="102">
                  <c:v>28976.930192684365</c:v>
                </c:pt>
                <c:pt idx="103">
                  <c:v>29458.922506871131</c:v>
                </c:pt>
                <c:pt idx="104">
                  <c:v>30199.800860551808</c:v>
                </c:pt>
                <c:pt idx="105">
                  <c:v>30841.645496424469</c:v>
                </c:pt>
                <c:pt idx="106">
                  <c:v>31357.539587735842</c:v>
                </c:pt>
                <c:pt idx="107">
                  <c:v>31654.92675492245</c:v>
                </c:pt>
                <c:pt idx="108">
                  <c:v>31251.266490333121</c:v>
                </c:pt>
                <c:pt idx="109">
                  <c:v>29898.644216491746</c:v>
                </c:pt>
                <c:pt idx="110">
                  <c:v>30491.344380763734</c:v>
                </c:pt>
              </c:numCache>
            </c:numRef>
          </c:val>
        </c:ser>
        <c:ser>
          <c:idx val="4"/>
          <c:order val="4"/>
          <c:tx>
            <c:strRef>
              <c:f>PerCapitaGDPUpdate!$C$244</c:f>
              <c:strCache>
                <c:ptCount val="1"/>
                <c:pt idx="0">
                  <c:v>Japonia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PerCapitaGDPUpdate!$D$239:$DJ$239</c:f>
              <c:numCache>
                <c:formatCode>General</c:formatCode>
                <c:ptCount val="11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</c:numCache>
            </c:numRef>
          </c:cat>
          <c:val>
            <c:numRef>
              <c:f>PerCapitaGDPUpdate!$D$244:$DJ$244</c:f>
              <c:numCache>
                <c:formatCode>#,##0</c:formatCode>
                <c:ptCount val="111"/>
                <c:pt idx="0">
                  <c:v>1179.5133664376574</c:v>
                </c:pt>
                <c:pt idx="1">
                  <c:v>1206.4631230128502</c:v>
                </c:pt>
                <c:pt idx="2">
                  <c:v>1128.9048502927851</c:v>
                </c:pt>
                <c:pt idx="3">
                  <c:v>1192.6275386662601</c:v>
                </c:pt>
                <c:pt idx="4">
                  <c:v>1188.0882530510155</c:v>
                </c:pt>
                <c:pt idx="5">
                  <c:v>1156.7547459907321</c:v>
                </c:pt>
                <c:pt idx="6">
                  <c:v>1297.2095411523071</c:v>
                </c:pt>
                <c:pt idx="7">
                  <c:v>1325.1545574636746</c:v>
                </c:pt>
                <c:pt idx="8">
                  <c:v>1318.4389556568585</c:v>
                </c:pt>
                <c:pt idx="9">
                  <c:v>1300.5424911498078</c:v>
                </c:pt>
                <c:pt idx="10">
                  <c:v>1303.7552607132761</c:v>
                </c:pt>
                <c:pt idx="11">
                  <c:v>1355.5780145374868</c:v>
                </c:pt>
                <c:pt idx="12">
                  <c:v>1384.082605366993</c:v>
                </c:pt>
                <c:pt idx="13">
                  <c:v>1386.6891159622232</c:v>
                </c:pt>
                <c:pt idx="14">
                  <c:v>1326.502213909459</c:v>
                </c:pt>
                <c:pt idx="15">
                  <c:v>1429.7150064001223</c:v>
                </c:pt>
                <c:pt idx="16">
                  <c:v>1629.7179596766723</c:v>
                </c:pt>
                <c:pt idx="17">
                  <c:v>1665.0631923140488</c:v>
                </c:pt>
                <c:pt idx="18">
                  <c:v>1668.4133294464891</c:v>
                </c:pt>
                <c:pt idx="19">
                  <c:v>1827.2143955984272</c:v>
                </c:pt>
                <c:pt idx="20">
                  <c:v>1695.7542907305879</c:v>
                </c:pt>
                <c:pt idx="21">
                  <c:v>1859.5025314214911</c:v>
                </c:pt>
                <c:pt idx="22">
                  <c:v>1831.1224807285548</c:v>
                </c:pt>
                <c:pt idx="23">
                  <c:v>1809.3504841465729</c:v>
                </c:pt>
                <c:pt idx="24">
                  <c:v>1836.3172136455032</c:v>
                </c:pt>
                <c:pt idx="25">
                  <c:v>1885.1617553173608</c:v>
                </c:pt>
                <c:pt idx="26">
                  <c:v>1871.5777814514811</c:v>
                </c:pt>
                <c:pt idx="27">
                  <c:v>1869.7665472895981</c:v>
                </c:pt>
                <c:pt idx="28">
                  <c:v>1992.3718670322801</c:v>
                </c:pt>
                <c:pt idx="29">
                  <c:v>2025.7346783884636</c:v>
                </c:pt>
                <c:pt idx="30">
                  <c:v>1850.3913212778177</c:v>
                </c:pt>
                <c:pt idx="31">
                  <c:v>1837.3409401119525</c:v>
                </c:pt>
                <c:pt idx="32">
                  <c:v>1961.5832842315153</c:v>
                </c:pt>
                <c:pt idx="33">
                  <c:v>2122.4356226370205</c:v>
                </c:pt>
                <c:pt idx="34">
                  <c:v>2098.3416360699102</c:v>
                </c:pt>
                <c:pt idx="35">
                  <c:v>2120.4684855137293</c:v>
                </c:pt>
                <c:pt idx="36">
                  <c:v>2244.4213991534966</c:v>
                </c:pt>
                <c:pt idx="37">
                  <c:v>2315.1162911417237</c:v>
                </c:pt>
                <c:pt idx="38">
                  <c:v>2449.2747673172967</c:v>
                </c:pt>
                <c:pt idx="39">
                  <c:v>2816.0567685589517</c:v>
                </c:pt>
                <c:pt idx="40">
                  <c:v>2874.2901722696556</c:v>
                </c:pt>
                <c:pt idx="41">
                  <c:v>2872.7038848726434</c:v>
                </c:pt>
                <c:pt idx="42">
                  <c:v>2818.2169960948431</c:v>
                </c:pt>
                <c:pt idx="43">
                  <c:v>2821.6226432471553</c:v>
                </c:pt>
                <c:pt idx="44">
                  <c:v>2658.9726606027607</c:v>
                </c:pt>
                <c:pt idx="45">
                  <c:v>1346.1258396305625</c:v>
                </c:pt>
                <c:pt idx="46">
                  <c:v>1444.2164794880784</c:v>
                </c:pt>
                <c:pt idx="47">
                  <c:v>1540.9444565342608</c:v>
                </c:pt>
                <c:pt idx="48">
                  <c:v>1725.2858836005266</c:v>
                </c:pt>
                <c:pt idx="49">
                  <c:v>1799.8258774444644</c:v>
                </c:pt>
                <c:pt idx="50">
                  <c:v>1920.7207207207211</c:v>
                </c:pt>
                <c:pt idx="51">
                  <c:v>2125.6085093759507</c:v>
                </c:pt>
                <c:pt idx="52">
                  <c:v>2336.4246820965195</c:v>
                </c:pt>
                <c:pt idx="53">
                  <c:v>2474.3436961037892</c:v>
                </c:pt>
                <c:pt idx="54">
                  <c:v>2581.8698745064612</c:v>
                </c:pt>
                <c:pt idx="55">
                  <c:v>2770.7491371714314</c:v>
                </c:pt>
                <c:pt idx="56">
                  <c:v>2947.8701055396086</c:v>
                </c:pt>
                <c:pt idx="57">
                  <c:v>3135.8733525238417</c:v>
                </c:pt>
                <c:pt idx="58">
                  <c:v>3288.8953216089972</c:v>
                </c:pt>
                <c:pt idx="59">
                  <c:v>3553.9357364986022</c:v>
                </c:pt>
                <c:pt idx="60">
                  <c:v>3986.4328857788587</c:v>
                </c:pt>
                <c:pt idx="61">
                  <c:v>4426.2842242052939</c:v>
                </c:pt>
                <c:pt idx="62">
                  <c:v>4776.5168283411522</c:v>
                </c:pt>
                <c:pt idx="63">
                  <c:v>5128.6442560700734</c:v>
                </c:pt>
                <c:pt idx="64">
                  <c:v>5667.6904578194726</c:v>
                </c:pt>
                <c:pt idx="65">
                  <c:v>5933.7476120909278</c:v>
                </c:pt>
                <c:pt idx="66">
                  <c:v>6505.5315792792244</c:v>
                </c:pt>
                <c:pt idx="67">
                  <c:v>7152.2936227134114</c:v>
                </c:pt>
                <c:pt idx="68">
                  <c:v>7983.3134093113858</c:v>
                </c:pt>
                <c:pt idx="69">
                  <c:v>8874.088897385167</c:v>
                </c:pt>
                <c:pt idx="70">
                  <c:v>9713.9514330029051</c:v>
                </c:pt>
                <c:pt idx="71">
                  <c:v>10040.324215724026</c:v>
                </c:pt>
                <c:pt idx="72">
                  <c:v>10733.599560840017</c:v>
                </c:pt>
                <c:pt idx="73">
                  <c:v>11433.802064833166</c:v>
                </c:pt>
                <c:pt idx="74">
                  <c:v>11144.520200748892</c:v>
                </c:pt>
                <c:pt idx="75">
                  <c:v>11343.781059229359</c:v>
                </c:pt>
                <c:pt idx="76">
                  <c:v>11668.967903931674</c:v>
                </c:pt>
                <c:pt idx="77">
                  <c:v>12063.854975732371</c:v>
                </c:pt>
                <c:pt idx="78">
                  <c:v>12584.878299706463</c:v>
                </c:pt>
                <c:pt idx="79">
                  <c:v>13163.097132670064</c:v>
                </c:pt>
                <c:pt idx="80">
                  <c:v>13427.729937687358</c:v>
                </c:pt>
                <c:pt idx="81">
                  <c:v>13754.451708405097</c:v>
                </c:pt>
                <c:pt idx="82">
                  <c:v>14078.37040258014</c:v>
                </c:pt>
                <c:pt idx="83">
                  <c:v>14306.872890504885</c:v>
                </c:pt>
                <c:pt idx="84">
                  <c:v>14772.586962917891</c:v>
                </c:pt>
                <c:pt idx="85">
                  <c:v>15331.25084080833</c:v>
                </c:pt>
                <c:pt idx="86">
                  <c:v>15679.381063001287</c:v>
                </c:pt>
                <c:pt idx="87">
                  <c:v>16251.293857282672</c:v>
                </c:pt>
                <c:pt idx="88">
                  <c:v>17184.637844274261</c:v>
                </c:pt>
                <c:pt idx="89">
                  <c:v>17942.5136567634</c:v>
                </c:pt>
                <c:pt idx="90">
                  <c:v>18789.071163874258</c:v>
                </c:pt>
                <c:pt idx="91">
                  <c:v>19347.103084528633</c:v>
                </c:pt>
                <c:pt idx="92">
                  <c:v>19440.29929885895</c:v>
                </c:pt>
                <c:pt idx="93">
                  <c:v>19417.435610722521</c:v>
                </c:pt>
                <c:pt idx="94">
                  <c:v>19536.819448437316</c:v>
                </c:pt>
                <c:pt idx="95">
                  <c:v>19871.714456558697</c:v>
                </c:pt>
                <c:pt idx="96">
                  <c:v>20343.360449417913</c:v>
                </c:pt>
                <c:pt idx="97">
                  <c:v>20617.437615029226</c:v>
                </c:pt>
                <c:pt idx="98">
                  <c:v>20154.49399706678</c:v>
                </c:pt>
                <c:pt idx="99">
                  <c:v>20070.399088282407</c:v>
                </c:pt>
                <c:pt idx="100">
                  <c:v>20480.951264994899</c:v>
                </c:pt>
                <c:pt idx="101">
                  <c:v>20499.907952727073</c:v>
                </c:pt>
                <c:pt idx="102">
                  <c:v>20516.849232535529</c:v>
                </c:pt>
                <c:pt idx="103">
                  <c:v>20832.997849900727</c:v>
                </c:pt>
                <c:pt idx="104">
                  <c:v>21301.178248739656</c:v>
                </c:pt>
                <c:pt idx="105">
                  <c:v>21575.023474075457</c:v>
                </c:pt>
                <c:pt idx="106">
                  <c:v>21938.170592300456</c:v>
                </c:pt>
                <c:pt idx="107">
                  <c:v>22410.065610134501</c:v>
                </c:pt>
                <c:pt idx="108">
                  <c:v>22175.1244681219</c:v>
                </c:pt>
                <c:pt idx="109">
                  <c:v>20963.200296560117</c:v>
                </c:pt>
                <c:pt idx="110">
                  <c:v>21934.903391345688</c:v>
                </c:pt>
              </c:numCache>
            </c:numRef>
          </c:val>
        </c:ser>
        <c:marker val="1"/>
        <c:axId val="111190784"/>
        <c:axId val="110883584"/>
      </c:lineChart>
      <c:catAx>
        <c:axId val="11119078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10883584"/>
        <c:crosses val="autoZero"/>
        <c:auto val="1"/>
        <c:lblAlgn val="ctr"/>
        <c:lblOffset val="100"/>
        <c:tickLblSkip val="20"/>
        <c:tickMarkSkip val="5"/>
      </c:catAx>
      <c:valAx>
        <c:axId val="110883584"/>
        <c:scaling>
          <c:orientation val="minMax"/>
        </c:scaling>
        <c:axPos val="l"/>
        <c:majorGridlines/>
        <c:numFmt formatCode="#,##0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11190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987690761632535"/>
          <c:y val="0.34471101571592261"/>
          <c:w val="0.19050294916726476"/>
          <c:h val="0.310577968568156"/>
        </c:manualLayout>
      </c:layout>
      <c:txPr>
        <a:bodyPr/>
        <a:lstStyle/>
        <a:p>
          <a:pPr>
            <a:defRPr sz="16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plotArea>
      <c:layout/>
      <c:lineChart>
        <c:grouping val="standard"/>
        <c:ser>
          <c:idx val="0"/>
          <c:order val="0"/>
          <c:tx>
            <c:strRef>
              <c:f>PerCapitaGDPUpdate!$C$274</c:f>
              <c:strCache>
                <c:ptCount val="1"/>
                <c:pt idx="0">
                  <c:v>Polska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PerCapitaGDPUpdate!$D$273:$BL$273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PerCapitaGDPUpdate!$D$274:$BL$274</c:f>
              <c:numCache>
                <c:formatCode>#,##0</c:formatCode>
                <c:ptCount val="61"/>
                <c:pt idx="0">
                  <c:v>2446.8926873108153</c:v>
                </c:pt>
                <c:pt idx="1">
                  <c:v>2510.2379889085578</c:v>
                </c:pt>
                <c:pt idx="2">
                  <c:v>2521.2090182814368</c:v>
                </c:pt>
                <c:pt idx="3">
                  <c:v>2617.6495686431499</c:v>
                </c:pt>
                <c:pt idx="4">
                  <c:v>2714.7738394029993</c:v>
                </c:pt>
                <c:pt idx="5">
                  <c:v>2793.7802046369397</c:v>
                </c:pt>
                <c:pt idx="6">
                  <c:v>2863.6985186678035</c:v>
                </c:pt>
                <c:pt idx="7">
                  <c:v>2962.2895863971207</c:v>
                </c:pt>
                <c:pt idx="8">
                  <c:v>3056.9218642758501</c:v>
                </c:pt>
                <c:pt idx="9">
                  <c:v>3096.222511985774</c:v>
                </c:pt>
                <c:pt idx="10">
                  <c:v>3214.6655576367252</c:v>
                </c:pt>
                <c:pt idx="11">
                  <c:v>3426.2093024688097</c:v>
                </c:pt>
                <c:pt idx="12">
                  <c:v>3340.5333034186542</c:v>
                </c:pt>
                <c:pt idx="13">
                  <c:v>3502.4080223610385</c:v>
                </c:pt>
                <c:pt idx="14">
                  <c:v>3621.8876563469312</c:v>
                </c:pt>
                <c:pt idx="15">
                  <c:v>3786.8385766693441</c:v>
                </c:pt>
                <c:pt idx="16">
                  <c:v>3991.3949032828527</c:v>
                </c:pt>
                <c:pt idx="17">
                  <c:v>4102.9039440043307</c:v>
                </c:pt>
                <c:pt idx="18">
                  <c:v>4317.4520508967225</c:v>
                </c:pt>
                <c:pt idx="19">
                  <c:v>4241.2674788883305</c:v>
                </c:pt>
                <c:pt idx="20">
                  <c:v>4427.7957790538285</c:v>
                </c:pt>
                <c:pt idx="21">
                  <c:v>4706.9595783641835</c:v>
                </c:pt>
                <c:pt idx="22">
                  <c:v>5009.7855339780008</c:v>
                </c:pt>
                <c:pt idx="23">
                  <c:v>5339.5450554775634</c:v>
                </c:pt>
                <c:pt idx="24">
                  <c:v>5600.6080911756144</c:v>
                </c:pt>
                <c:pt idx="25">
                  <c:v>5807.869852216958</c:v>
                </c:pt>
                <c:pt idx="26">
                  <c:v>5895.4044273967575</c:v>
                </c:pt>
                <c:pt idx="27">
                  <c:v>5949.3796169458301</c:v>
                </c:pt>
                <c:pt idx="28">
                  <c:v>6110.8467909279161</c:v>
                </c:pt>
                <c:pt idx="29">
                  <c:v>5942.0855097458343</c:v>
                </c:pt>
                <c:pt idx="30">
                  <c:v>5739.8780922095257</c:v>
                </c:pt>
                <c:pt idx="31">
                  <c:v>5385.2411219037713</c:v>
                </c:pt>
                <c:pt idx="32">
                  <c:v>5288.2434001000665</c:v>
                </c:pt>
                <c:pt idx="33">
                  <c:v>5497.5967317168343</c:v>
                </c:pt>
                <c:pt idx="34">
                  <c:v>5650.4816710137784</c:v>
                </c:pt>
                <c:pt idx="35">
                  <c:v>5660.3989153044467</c:v>
                </c:pt>
                <c:pt idx="36">
                  <c:v>5796.5236151299414</c:v>
                </c:pt>
                <c:pt idx="37">
                  <c:v>5682.9565694571575</c:v>
                </c:pt>
                <c:pt idx="38">
                  <c:v>5789.1460081676205</c:v>
                </c:pt>
                <c:pt idx="39">
                  <c:v>5683.8096246911055</c:v>
                </c:pt>
                <c:pt idx="40">
                  <c:v>5113.4054803051768</c:v>
                </c:pt>
                <c:pt idx="41">
                  <c:v>4738.0385232929411</c:v>
                </c:pt>
                <c:pt idx="42">
                  <c:v>4842.3278699632892</c:v>
                </c:pt>
                <c:pt idx="43">
                  <c:v>5010.6756958751184</c:v>
                </c:pt>
                <c:pt idx="44">
                  <c:v>5264.8565565796816</c:v>
                </c:pt>
                <c:pt idx="45">
                  <c:v>5623.226713339468</c:v>
                </c:pt>
                <c:pt idx="46">
                  <c:v>5969.5393509266296</c:v>
                </c:pt>
                <c:pt idx="47">
                  <c:v>6388.4034545631403</c:v>
                </c:pt>
                <c:pt idx="48">
                  <c:v>6704.2568729899804</c:v>
                </c:pt>
                <c:pt idx="49">
                  <c:v>7008.1545479514834</c:v>
                </c:pt>
                <c:pt idx="50">
                  <c:v>7308.83920385284</c:v>
                </c:pt>
                <c:pt idx="51">
                  <c:v>7398.9463725466785</c:v>
                </c:pt>
                <c:pt idx="52">
                  <c:v>7509.1819029575454</c:v>
                </c:pt>
                <c:pt idx="53">
                  <c:v>7804.2470957455116</c:v>
                </c:pt>
                <c:pt idx="54">
                  <c:v>8226.1419967885231</c:v>
                </c:pt>
                <c:pt idx="55">
                  <c:v>8528.652953292667</c:v>
                </c:pt>
                <c:pt idx="56">
                  <c:v>9064.7364459023447</c:v>
                </c:pt>
                <c:pt idx="57">
                  <c:v>9684.4853243554044</c:v>
                </c:pt>
                <c:pt idx="58">
                  <c:v>10185.603378639878</c:v>
                </c:pt>
                <c:pt idx="59">
                  <c:v>10356.175414963294</c:v>
                </c:pt>
                <c:pt idx="60">
                  <c:v>10762.463507791374</c:v>
                </c:pt>
              </c:numCache>
            </c:numRef>
          </c:val>
        </c:ser>
        <c:ser>
          <c:idx val="2"/>
          <c:order val="1"/>
          <c:tx>
            <c:strRef>
              <c:f>PerCapitaGDPUpdate!$C$276</c:f>
              <c:strCache>
                <c:ptCount val="1"/>
                <c:pt idx="0">
                  <c:v>Bułgaria</c:v>
                </c:pt>
              </c:strCache>
            </c:strRef>
          </c:tx>
          <c:spPr>
            <a:ln w="3810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PerCapitaGDPUpdate!$D$273:$BL$273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PerCapitaGDPUpdate!$D$276:$BL$276</c:f>
              <c:numCache>
                <c:formatCode>#,##0</c:formatCode>
                <c:ptCount val="61"/>
                <c:pt idx="0">
                  <c:v>1651.0311106148492</c:v>
                </c:pt>
                <c:pt idx="1">
                  <c:v>1988.6334501059678</c:v>
                </c:pt>
                <c:pt idx="2">
                  <c:v>1893.2553326987277</c:v>
                </c:pt>
                <c:pt idx="3">
                  <c:v>2085.0747706468173</c:v>
                </c:pt>
                <c:pt idx="4">
                  <c:v>2024.6960240571866</c:v>
                </c:pt>
                <c:pt idx="5">
                  <c:v>2147.7828439777732</c:v>
                </c:pt>
                <c:pt idx="6">
                  <c:v>2128.0187899614807</c:v>
                </c:pt>
                <c:pt idx="7">
                  <c:v>2330.4066658505999</c:v>
                </c:pt>
                <c:pt idx="8">
                  <c:v>2508.1211246233242</c:v>
                </c:pt>
                <c:pt idx="9">
                  <c:v>2683.5293537818466</c:v>
                </c:pt>
                <c:pt idx="10">
                  <c:v>2911.7125659556091</c:v>
                </c:pt>
                <c:pt idx="11">
                  <c:v>3071.9912481030419</c:v>
                </c:pt>
                <c:pt idx="12">
                  <c:v>3295.2550004794912</c:v>
                </c:pt>
                <c:pt idx="13">
                  <c:v>3418.0020090731882</c:v>
                </c:pt>
                <c:pt idx="14">
                  <c:v>3657.3836504553456</c:v>
                </c:pt>
                <c:pt idx="15">
                  <c:v>3849.9588321310512</c:v>
                </c:pt>
                <c:pt idx="16">
                  <c:v>4125.2893729859479</c:v>
                </c:pt>
                <c:pt idx="17">
                  <c:v>4319.7430627850199</c:v>
                </c:pt>
                <c:pt idx="18">
                  <c:v>4368.0324146061503</c:v>
                </c:pt>
                <c:pt idx="19">
                  <c:v>4545.7451212077567</c:v>
                </c:pt>
                <c:pt idx="20">
                  <c:v>4773.2234535725729</c:v>
                </c:pt>
                <c:pt idx="21">
                  <c:v>4901.8286879951411</c:v>
                </c:pt>
                <c:pt idx="22">
                  <c:v>5110.1786532713559</c:v>
                </c:pt>
                <c:pt idx="23">
                  <c:v>5284.3709230158247</c:v>
                </c:pt>
                <c:pt idx="24">
                  <c:v>5413.8672948795383</c:v>
                </c:pt>
                <c:pt idx="25">
                  <c:v>5830.8083899640178</c:v>
                </c:pt>
                <c:pt idx="26">
                  <c:v>5981.8544501657034</c:v>
                </c:pt>
                <c:pt idx="27">
                  <c:v>5896.1639438439324</c:v>
                </c:pt>
                <c:pt idx="28">
                  <c:v>6019.2247482426965</c:v>
                </c:pt>
                <c:pt idx="29">
                  <c:v>6244.9966151979324</c:v>
                </c:pt>
                <c:pt idx="30">
                  <c:v>6043.7999070686001</c:v>
                </c:pt>
                <c:pt idx="31">
                  <c:v>6186.450814884457</c:v>
                </c:pt>
                <c:pt idx="32">
                  <c:v>6370.1590419527747</c:v>
                </c:pt>
                <c:pt idx="33">
                  <c:v>6237.074245480675</c:v>
                </c:pt>
                <c:pt idx="34">
                  <c:v>6430.4107963135984</c:v>
                </c:pt>
                <c:pt idx="35">
                  <c:v>6225.9030616502914</c:v>
                </c:pt>
                <c:pt idx="36">
                  <c:v>6379.6629036436216</c:v>
                </c:pt>
                <c:pt idx="37">
                  <c:v>6382.291167407343</c:v>
                </c:pt>
                <c:pt idx="38">
                  <c:v>6335.1634042622354</c:v>
                </c:pt>
                <c:pt idx="39">
                  <c:v>6216.0785186384483</c:v>
                </c:pt>
                <c:pt idx="40">
                  <c:v>5596.9003927353415</c:v>
                </c:pt>
                <c:pt idx="41">
                  <c:v>5197.8610113344503</c:v>
                </c:pt>
                <c:pt idx="42">
                  <c:v>4884.3715604648023</c:v>
                </c:pt>
                <c:pt idx="43">
                  <c:v>4935.7334334691241</c:v>
                </c:pt>
                <c:pt idx="44">
                  <c:v>5078.2393629374565</c:v>
                </c:pt>
                <c:pt idx="45">
                  <c:v>5285.3287563546164</c:v>
                </c:pt>
                <c:pt idx="46">
                  <c:v>4844.2819104941409</c:v>
                </c:pt>
                <c:pt idx="47">
                  <c:v>4628.0092139160879</c:v>
                </c:pt>
                <c:pt idx="48">
                  <c:v>4870.3951569099454</c:v>
                </c:pt>
                <c:pt idx="49">
                  <c:v>5137.2327931657983</c:v>
                </c:pt>
                <c:pt idx="50">
                  <c:v>5483.3088188271395</c:v>
                </c:pt>
                <c:pt idx="51">
                  <c:v>5770.0357437306275</c:v>
                </c:pt>
                <c:pt idx="52">
                  <c:v>6098.7418100185305</c:v>
                </c:pt>
                <c:pt idx="53">
                  <c:v>6496.7437140899274</c:v>
                </c:pt>
                <c:pt idx="54">
                  <c:v>7000.1130624357456</c:v>
                </c:pt>
                <c:pt idx="55">
                  <c:v>7512.7947009200807</c:v>
                </c:pt>
                <c:pt idx="56">
                  <c:v>8072.3132354912586</c:v>
                </c:pt>
                <c:pt idx="57">
                  <c:v>8666.2000912211897</c:v>
                </c:pt>
                <c:pt idx="58">
                  <c:v>9278.9314688241993</c:v>
                </c:pt>
                <c:pt idx="59">
                  <c:v>8841.3755484274661</c:v>
                </c:pt>
                <c:pt idx="60">
                  <c:v>8945.5096596766671</c:v>
                </c:pt>
              </c:numCache>
            </c:numRef>
          </c:val>
        </c:ser>
        <c:ser>
          <c:idx val="3"/>
          <c:order val="2"/>
          <c:tx>
            <c:strRef>
              <c:f>PerCapitaGDPUpdate!$C$277</c:f>
              <c:strCache>
                <c:ptCount val="1"/>
                <c:pt idx="0">
                  <c:v>Grecja</c:v>
                </c:pt>
              </c:strCache>
            </c:strRef>
          </c:tx>
          <c:spPr>
            <a:ln w="38100"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none"/>
          </c:marker>
          <c:cat>
            <c:numRef>
              <c:f>PerCapitaGDPUpdate!$D$273:$BL$273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PerCapitaGDPUpdate!$D$277:$BL$277</c:f>
              <c:numCache>
                <c:formatCode>#,##0</c:formatCode>
                <c:ptCount val="61"/>
                <c:pt idx="0">
                  <c:v>1915.0074517302896</c:v>
                </c:pt>
                <c:pt idx="1">
                  <c:v>2061.7540118868978</c:v>
                </c:pt>
                <c:pt idx="2">
                  <c:v>2053.2117802993566</c:v>
                </c:pt>
                <c:pt idx="3">
                  <c:v>2309.4256881872357</c:v>
                </c:pt>
                <c:pt idx="4">
                  <c:v>2358.2957534713805</c:v>
                </c:pt>
                <c:pt idx="5">
                  <c:v>2513.5778650481607</c:v>
                </c:pt>
                <c:pt idx="6">
                  <c:v>2705.8852974089318</c:v>
                </c:pt>
                <c:pt idx="7">
                  <c:v>2858.9892218811301</c:v>
                </c:pt>
                <c:pt idx="8">
                  <c:v>2963.1246490787016</c:v>
                </c:pt>
                <c:pt idx="9">
                  <c:v>3040.2648918730338</c:v>
                </c:pt>
                <c:pt idx="10">
                  <c:v>3145.6378067357114</c:v>
                </c:pt>
                <c:pt idx="11">
                  <c:v>3392.6923512005815</c:v>
                </c:pt>
                <c:pt idx="12">
                  <c:v>3499.1932632539842</c:v>
                </c:pt>
                <c:pt idx="13">
                  <c:v>3840.6179518551821</c:v>
                </c:pt>
                <c:pt idx="14">
                  <c:v>4141.1543413381396</c:v>
                </c:pt>
                <c:pt idx="15">
                  <c:v>4508.9471953899265</c:v>
                </c:pt>
                <c:pt idx="16">
                  <c:v>4749.0895556367395</c:v>
                </c:pt>
                <c:pt idx="17">
                  <c:v>4950.6444201251434</c:v>
                </c:pt>
                <c:pt idx="18">
                  <c:v>5265.7862326695767</c:v>
                </c:pt>
                <c:pt idx="19">
                  <c:v>5766.1416629924224</c:v>
                </c:pt>
                <c:pt idx="20">
                  <c:v>6210.6453844199559</c:v>
                </c:pt>
                <c:pt idx="21">
                  <c:v>6623.9113961261091</c:v>
                </c:pt>
                <c:pt idx="22">
                  <c:v>7399.9046872025665</c:v>
                </c:pt>
                <c:pt idx="23">
                  <c:v>7655.3188086664204</c:v>
                </c:pt>
                <c:pt idx="24">
                  <c:v>7349.6798658070848</c:v>
                </c:pt>
                <c:pt idx="25">
                  <c:v>7721.5139221152131</c:v>
                </c:pt>
                <c:pt idx="26">
                  <c:v>8104.555485377743</c:v>
                </c:pt>
                <c:pt idx="27">
                  <c:v>8255.1617724012704</c:v>
                </c:pt>
                <c:pt idx="28">
                  <c:v>8694.5234862633024</c:v>
                </c:pt>
                <c:pt idx="29">
                  <c:v>8903.7183536515258</c:v>
                </c:pt>
                <c:pt idx="30">
                  <c:v>8971.216504424925</c:v>
                </c:pt>
                <c:pt idx="31">
                  <c:v>8896.0721939286523</c:v>
                </c:pt>
                <c:pt idx="32">
                  <c:v>8879.086249601487</c:v>
                </c:pt>
                <c:pt idx="33">
                  <c:v>8865.7862394754011</c:v>
                </c:pt>
                <c:pt idx="34">
                  <c:v>9066.8016294653899</c:v>
                </c:pt>
                <c:pt idx="35">
                  <c:v>9315.6951656880756</c:v>
                </c:pt>
                <c:pt idx="36">
                  <c:v>9440.0067528390719</c:v>
                </c:pt>
                <c:pt idx="37">
                  <c:v>9374.6146419516353</c:v>
                </c:pt>
                <c:pt idx="38">
                  <c:v>9783.9036503366988</c:v>
                </c:pt>
                <c:pt idx="39">
                  <c:v>10111.392301584165</c:v>
                </c:pt>
                <c:pt idx="40">
                  <c:v>10015.400410677605</c:v>
                </c:pt>
                <c:pt idx="41">
                  <c:v>10203.710315602173</c:v>
                </c:pt>
                <c:pt idx="42">
                  <c:v>10200.949500408215</c:v>
                </c:pt>
                <c:pt idx="43">
                  <c:v>9982.0783973803154</c:v>
                </c:pt>
                <c:pt idx="44">
                  <c:v>10136.004134295565</c:v>
                </c:pt>
                <c:pt idx="45">
                  <c:v>10321.400327992695</c:v>
                </c:pt>
                <c:pt idx="46">
                  <c:v>10542.772405343048</c:v>
                </c:pt>
                <c:pt idx="47">
                  <c:v>10902.400124924159</c:v>
                </c:pt>
                <c:pt idx="48">
                  <c:v>11250.162784087925</c:v>
                </c:pt>
                <c:pt idx="49">
                  <c:v>11616.431062709094</c:v>
                </c:pt>
                <c:pt idx="50">
                  <c:v>12110.84551633613</c:v>
                </c:pt>
                <c:pt idx="51">
                  <c:v>12592.433790230514</c:v>
                </c:pt>
                <c:pt idx="52">
                  <c:v>12998.096919423648</c:v>
                </c:pt>
                <c:pt idx="53">
                  <c:v>13742.048475665704</c:v>
                </c:pt>
                <c:pt idx="54">
                  <c:v>14313.178737228251</c:v>
                </c:pt>
                <c:pt idx="55">
                  <c:v>14610.999826589867</c:v>
                </c:pt>
                <c:pt idx="56">
                  <c:v>15392.443530444249</c:v>
                </c:pt>
                <c:pt idx="57">
                  <c:v>15826.623414833728</c:v>
                </c:pt>
                <c:pt idx="58">
                  <c:v>15777.51002068484</c:v>
                </c:pt>
                <c:pt idx="59">
                  <c:v>15243.984826909233</c:v>
                </c:pt>
                <c:pt idx="60">
                  <c:v>14690.733157580416</c:v>
                </c:pt>
              </c:numCache>
            </c:numRef>
          </c:val>
        </c:ser>
        <c:ser>
          <c:idx val="4"/>
          <c:order val="3"/>
          <c:tx>
            <c:strRef>
              <c:f>PerCapitaGDPUpdate!$C$278</c:f>
              <c:strCache>
                <c:ptCount val="1"/>
                <c:pt idx="0">
                  <c:v>Austria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PerCapitaGDPUpdate!$D$273:$BL$273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PerCapitaGDPUpdate!$D$278:$BL$278</c:f>
              <c:numCache>
                <c:formatCode>#,##0</c:formatCode>
                <c:ptCount val="61"/>
                <c:pt idx="0">
                  <c:v>3706.0748943778744</c:v>
                </c:pt>
                <c:pt idx="1">
                  <c:v>3959.3676027701772</c:v>
                </c:pt>
                <c:pt idx="2">
                  <c:v>3967.2206302401405</c:v>
                </c:pt>
                <c:pt idx="3">
                  <c:v>4137.0458463439427</c:v>
                </c:pt>
                <c:pt idx="4">
                  <c:v>4554.7619675430533</c:v>
                </c:pt>
                <c:pt idx="5">
                  <c:v>5053.344052766096</c:v>
                </c:pt>
                <c:pt idx="6">
                  <c:v>5396.7293691249324</c:v>
                </c:pt>
                <c:pt idx="7">
                  <c:v>5716.1642639961265</c:v>
                </c:pt>
                <c:pt idx="8">
                  <c:v>5906.6674413991714</c:v>
                </c:pt>
                <c:pt idx="9">
                  <c:v>6051.1829282079934</c:v>
                </c:pt>
                <c:pt idx="10">
                  <c:v>6518.5400025569634</c:v>
                </c:pt>
                <c:pt idx="11">
                  <c:v>6826.9769593408273</c:v>
                </c:pt>
                <c:pt idx="12">
                  <c:v>6949.6416761946748</c:v>
                </c:pt>
                <c:pt idx="13">
                  <c:v>7186.2260586294724</c:v>
                </c:pt>
                <c:pt idx="14">
                  <c:v>7566.9304843807295</c:v>
                </c:pt>
                <c:pt idx="15">
                  <c:v>7734.1298980083457</c:v>
                </c:pt>
                <c:pt idx="16">
                  <c:v>8112.3278593773948</c:v>
                </c:pt>
                <c:pt idx="17">
                  <c:v>8296.7353386838186</c:v>
                </c:pt>
                <c:pt idx="18">
                  <c:v>8620.5699137322517</c:v>
                </c:pt>
                <c:pt idx="19">
                  <c:v>9131.0976736497432</c:v>
                </c:pt>
                <c:pt idx="20">
                  <c:v>9747.4436480308577</c:v>
                </c:pt>
                <c:pt idx="21">
                  <c:v>10200.144470715386</c:v>
                </c:pt>
                <c:pt idx="22">
                  <c:v>10770.656826349123</c:v>
                </c:pt>
                <c:pt idx="23">
                  <c:v>11234.604273729046</c:v>
                </c:pt>
                <c:pt idx="24">
                  <c:v>11657.791420440326</c:v>
                </c:pt>
                <c:pt idx="25">
                  <c:v>11646.408457793957</c:v>
                </c:pt>
                <c:pt idx="26">
                  <c:v>12201.003895962273</c:v>
                </c:pt>
                <c:pt idx="27">
                  <c:v>12766.716478847016</c:v>
                </c:pt>
                <c:pt idx="28">
                  <c:v>12730.642310776957</c:v>
                </c:pt>
                <c:pt idx="29">
                  <c:v>13448.044056335448</c:v>
                </c:pt>
                <c:pt idx="30">
                  <c:v>13759.179000595144</c:v>
                </c:pt>
                <c:pt idx="31">
                  <c:v>13717.923245145286</c:v>
                </c:pt>
                <c:pt idx="32">
                  <c:v>13961.109300237515</c:v>
                </c:pt>
                <c:pt idx="33">
                  <c:v>14393.949022997273</c:v>
                </c:pt>
                <c:pt idx="34">
                  <c:v>14439.38231420895</c:v>
                </c:pt>
                <c:pt idx="35">
                  <c:v>14752.421235761483</c:v>
                </c:pt>
                <c:pt idx="36">
                  <c:v>15080.780979255151</c:v>
                </c:pt>
                <c:pt idx="37">
                  <c:v>15312.638253847554</c:v>
                </c:pt>
                <c:pt idx="38">
                  <c:v>15754.380613887904</c:v>
                </c:pt>
                <c:pt idx="39">
                  <c:v>16359.894339972891</c:v>
                </c:pt>
                <c:pt idx="40">
                  <c:v>16894.580438821955</c:v>
                </c:pt>
                <c:pt idx="41">
                  <c:v>17262.631068681341</c:v>
                </c:pt>
                <c:pt idx="42">
                  <c:v>17409.042611658668</c:v>
                </c:pt>
                <c:pt idx="43">
                  <c:v>17339.453721553225</c:v>
                </c:pt>
                <c:pt idx="44">
                  <c:v>17669.836587547321</c:v>
                </c:pt>
                <c:pt idx="45">
                  <c:v>18096.427058079415</c:v>
                </c:pt>
                <c:pt idx="46">
                  <c:v>18511.931123888917</c:v>
                </c:pt>
                <c:pt idx="47">
                  <c:v>18918.162351856496</c:v>
                </c:pt>
                <c:pt idx="48">
                  <c:v>19613.076243219759</c:v>
                </c:pt>
                <c:pt idx="49">
                  <c:v>20268.219308736112</c:v>
                </c:pt>
                <c:pt idx="50">
                  <c:v>20961.722629572516</c:v>
                </c:pt>
                <c:pt idx="51">
                  <c:v>21093.922665522179</c:v>
                </c:pt>
                <c:pt idx="52">
                  <c:v>21407.442770341317</c:v>
                </c:pt>
                <c:pt idx="53">
                  <c:v>21554.853442382722</c:v>
                </c:pt>
                <c:pt idx="54">
                  <c:v>22080.303274958496</c:v>
                </c:pt>
                <c:pt idx="55">
                  <c:v>22582.946941179205</c:v>
                </c:pt>
                <c:pt idx="56">
                  <c:v>23388.290808604561</c:v>
                </c:pt>
                <c:pt idx="57">
                  <c:v>24234.638002482992</c:v>
                </c:pt>
                <c:pt idx="58">
                  <c:v>24565.484496431065</c:v>
                </c:pt>
                <c:pt idx="59">
                  <c:v>23622.581690271221</c:v>
                </c:pt>
                <c:pt idx="60">
                  <c:v>24095.676246871193</c:v>
                </c:pt>
              </c:numCache>
            </c:numRef>
          </c:val>
        </c:ser>
        <c:ser>
          <c:idx val="5"/>
          <c:order val="4"/>
          <c:tx>
            <c:strRef>
              <c:f>PerCapitaGDPUpdate!$C$279</c:f>
              <c:strCache>
                <c:ptCount val="1"/>
                <c:pt idx="0">
                  <c:v>Czechy-Słowacja</c:v>
                </c:pt>
              </c:strCache>
            </c:strRef>
          </c:tx>
          <c:spPr>
            <a:ln w="38100">
              <a:solidFill>
                <a:srgbClr val="0070C0"/>
              </a:solidFill>
            </a:ln>
          </c:spPr>
          <c:marker>
            <c:symbol val="none"/>
          </c:marker>
          <c:cat>
            <c:numRef>
              <c:f>PerCapitaGDPUpdate!$D$273:$BL$273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PerCapitaGDPUpdate!$D$279:$BL$279</c:f>
              <c:numCache>
                <c:formatCode>#,##0</c:formatCode>
                <c:ptCount val="61"/>
                <c:pt idx="0">
                  <c:v>3500.6371254552423</c:v>
                </c:pt>
                <c:pt idx="1">
                  <c:v>3523.7293612397257</c:v>
                </c:pt>
                <c:pt idx="2">
                  <c:v>3597.6345112118702</c:v>
                </c:pt>
                <c:pt idx="3">
                  <c:v>3544.2148811752459</c:v>
                </c:pt>
                <c:pt idx="4">
                  <c:v>3651.5657193762167</c:v>
                </c:pt>
                <c:pt idx="5">
                  <c:v>3921.8863209652286</c:v>
                </c:pt>
                <c:pt idx="6">
                  <c:v>4110.0834492602226</c:v>
                </c:pt>
                <c:pt idx="7">
                  <c:v>4319.7646838922028</c:v>
                </c:pt>
                <c:pt idx="8">
                  <c:v>4609.9773501683103</c:v>
                </c:pt>
                <c:pt idx="9">
                  <c:v>4779.8497837659424</c:v>
                </c:pt>
                <c:pt idx="10">
                  <c:v>5108.3185113324407</c:v>
                </c:pt>
                <c:pt idx="11">
                  <c:v>5263.4838036593837</c:v>
                </c:pt>
                <c:pt idx="12">
                  <c:v>5303.6648025999039</c:v>
                </c:pt>
                <c:pt idx="13">
                  <c:v>5169.6987305917937</c:v>
                </c:pt>
                <c:pt idx="14">
                  <c:v>5372.4531304971324</c:v>
                </c:pt>
                <c:pt idx="15">
                  <c:v>5532.7009828395085</c:v>
                </c:pt>
                <c:pt idx="16">
                  <c:v>5740.6161360446249</c:v>
                </c:pt>
                <c:pt idx="17">
                  <c:v>5964.2524512814634</c:v>
                </c:pt>
                <c:pt idx="18">
                  <c:v>6222.5067512519554</c:v>
                </c:pt>
                <c:pt idx="19">
                  <c:v>6353.8937287177614</c:v>
                </c:pt>
                <c:pt idx="20">
                  <c:v>6466.3398726428295</c:v>
                </c:pt>
                <c:pt idx="21">
                  <c:v>6658.3532345608246</c:v>
                </c:pt>
                <c:pt idx="22">
                  <c:v>6858.4152360937151</c:v>
                </c:pt>
                <c:pt idx="23">
                  <c:v>7041.2688925133625</c:v>
                </c:pt>
                <c:pt idx="24">
                  <c:v>7242.8376608826238</c:v>
                </c:pt>
                <c:pt idx="25">
                  <c:v>7399.3287332052132</c:v>
                </c:pt>
                <c:pt idx="26">
                  <c:v>7461.1593775730644</c:v>
                </c:pt>
                <c:pt idx="27">
                  <c:v>7743.5256841828823</c:v>
                </c:pt>
                <c:pt idx="28">
                  <c:v>7786.4329619181417</c:v>
                </c:pt>
                <c:pt idx="29">
                  <c:v>7804.3874686738245</c:v>
                </c:pt>
                <c:pt idx="30">
                  <c:v>7982.0160370616904</c:v>
                </c:pt>
                <c:pt idx="31">
                  <c:v>7912.4679466996204</c:v>
                </c:pt>
                <c:pt idx="32">
                  <c:v>8045.4508072033905</c:v>
                </c:pt>
                <c:pt idx="33">
                  <c:v>8147.2049110608514</c:v>
                </c:pt>
                <c:pt idx="34">
                  <c:v>8319.450688738747</c:v>
                </c:pt>
                <c:pt idx="35">
                  <c:v>8367.152164262201</c:v>
                </c:pt>
                <c:pt idx="36">
                  <c:v>8507.2192892625881</c:v>
                </c:pt>
                <c:pt idx="37">
                  <c:v>8533.7139616068689</c:v>
                </c:pt>
                <c:pt idx="38">
                  <c:v>8708.7439087177845</c:v>
                </c:pt>
                <c:pt idx="39">
                  <c:v>8767.7843152566729</c:v>
                </c:pt>
                <c:pt idx="40">
                  <c:v>8512.6440634646642</c:v>
                </c:pt>
                <c:pt idx="41">
                  <c:v>7438.5982471031521</c:v>
                </c:pt>
                <c:pt idx="42">
                  <c:v>7254.1906791842366</c:v>
                </c:pt>
                <c:pt idx="43">
                  <c:v>7282.4905543191335</c:v>
                </c:pt>
                <c:pt idx="44">
                  <c:v>7516.6729078564349</c:v>
                </c:pt>
                <c:pt idx="45">
                  <c:v>7955.7901541686524</c:v>
                </c:pt>
                <c:pt idx="46">
                  <c:v>8374.453060597345</c:v>
                </c:pt>
                <c:pt idx="47">
                  <c:v>8438.777279880027</c:v>
                </c:pt>
                <c:pt idx="48">
                  <c:v>8542.7024352105909</c:v>
                </c:pt>
                <c:pt idx="49">
                  <c:v>8643.275976672885</c:v>
                </c:pt>
                <c:pt idx="50">
                  <c:v>8929.9260710445451</c:v>
                </c:pt>
                <c:pt idx="51">
                  <c:v>9219.405897367631</c:v>
                </c:pt>
                <c:pt idx="52">
                  <c:v>9489.0200972147304</c:v>
                </c:pt>
                <c:pt idx="53">
                  <c:v>9876.490107860287</c:v>
                </c:pt>
                <c:pt idx="54">
                  <c:v>10353.485537420809</c:v>
                </c:pt>
                <c:pt idx="55">
                  <c:v>11047.391928537247</c:v>
                </c:pt>
                <c:pt idx="56">
                  <c:v>11868.640310305012</c:v>
                </c:pt>
                <c:pt idx="57">
                  <c:v>12733.016505860773</c:v>
                </c:pt>
                <c:pt idx="58">
                  <c:v>13241.308546903865</c:v>
                </c:pt>
                <c:pt idx="59">
                  <c:v>12609.979617159866</c:v>
                </c:pt>
                <c:pt idx="60">
                  <c:v>13020.092508874119</c:v>
                </c:pt>
              </c:numCache>
            </c:numRef>
          </c:val>
        </c:ser>
        <c:ser>
          <c:idx val="1"/>
          <c:order val="5"/>
          <c:tx>
            <c:strRef>
              <c:f>PerCapitaGDPUpdate!$C$280</c:f>
              <c:strCache>
                <c:ptCount val="1"/>
                <c:pt idx="0">
                  <c:v>Słowenia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ymbol val="none"/>
          </c:marker>
          <c:val>
            <c:numRef>
              <c:f>PerCapitaGDPUpdate!$D$280:$BL$280</c:f>
              <c:numCache>
                <c:formatCode>General</c:formatCode>
                <c:ptCount val="61"/>
                <c:pt idx="2" formatCode="#,##0">
                  <c:v>2347.4638128312627</c:v>
                </c:pt>
                <c:pt idx="3" formatCode="#,##0">
                  <c:v>2450.859241088031</c:v>
                </c:pt>
                <c:pt idx="4" formatCode="#,##0">
                  <c:v>2758.3357671245212</c:v>
                </c:pt>
                <c:pt idx="5" formatCode="#,##0">
                  <c:v>2984.8729561363407</c:v>
                </c:pt>
                <c:pt idx="6" formatCode="#,##0">
                  <c:v>2917.8599956543012</c:v>
                </c:pt>
                <c:pt idx="7" formatCode="#,##0">
                  <c:v>3241.8754345353095</c:v>
                </c:pt>
                <c:pt idx="8" formatCode="#,##0">
                  <c:v>3583.6546821392567</c:v>
                </c:pt>
                <c:pt idx="9" formatCode="#,##0">
                  <c:v>3762.241229718019</c:v>
                </c:pt>
                <c:pt idx="10" formatCode="#,##0">
                  <c:v>4276.1381232262574</c:v>
                </c:pt>
                <c:pt idx="11" formatCode="#,##0">
                  <c:v>4630.4635224645954</c:v>
                </c:pt>
                <c:pt idx="12" formatCode="#,##0">
                  <c:v>4791.0752243141214</c:v>
                </c:pt>
                <c:pt idx="13" formatCode="#,##0">
                  <c:v>5294.1597063785603</c:v>
                </c:pt>
                <c:pt idx="14" formatCode="#,##0">
                  <c:v>5743.9393975249495</c:v>
                </c:pt>
                <c:pt idx="15" formatCode="#,##0">
                  <c:v>5722.6852085053952</c:v>
                </c:pt>
                <c:pt idx="16" formatCode="#,##0">
                  <c:v>5985.5958287836202</c:v>
                </c:pt>
                <c:pt idx="17" formatCode="#,##0">
                  <c:v>6124.969714823188</c:v>
                </c:pt>
                <c:pt idx="18" formatCode="#,##0">
                  <c:v>6458.7537307512293</c:v>
                </c:pt>
                <c:pt idx="19" formatCode="#,##0">
                  <c:v>7027.0027854176924</c:v>
                </c:pt>
                <c:pt idx="20" formatCode="#,##0">
                  <c:v>7641.2089614258257</c:v>
                </c:pt>
                <c:pt idx="21" formatCode="#,##0">
                  <c:v>8150.3194004813568</c:v>
                </c:pt>
                <c:pt idx="22" formatCode="#,##0">
                  <c:v>8515.6798949446002</c:v>
                </c:pt>
                <c:pt idx="23" formatCode="#,##0">
                  <c:v>8999.3770100536658</c:v>
                </c:pt>
                <c:pt idx="24" formatCode="#,##0">
                  <c:v>9799.6733996339335</c:v>
                </c:pt>
                <c:pt idx="25" formatCode="#,##0">
                  <c:v>10267.8991891924</c:v>
                </c:pt>
                <c:pt idx="26" formatCode="#,##0">
                  <c:v>10421.822259877688</c:v>
                </c:pt>
                <c:pt idx="27" formatCode="#,##0">
                  <c:v>11097.846241085528</c:v>
                </c:pt>
                <c:pt idx="28" formatCode="#,##0">
                  <c:v>11944.512740503578</c:v>
                </c:pt>
                <c:pt idx="29" formatCode="#,##0">
                  <c:v>12752.201805835351</c:v>
                </c:pt>
                <c:pt idx="30" formatCode="#,##0">
                  <c:v>12623.20296288893</c:v>
                </c:pt>
                <c:pt idx="31" formatCode="#,##0">
                  <c:v>12444.498196482125</c:v>
                </c:pt>
                <c:pt idx="32" formatCode="#,##0">
                  <c:v>12390.478089725495</c:v>
                </c:pt>
                <c:pt idx="33" formatCode="#,##0">
                  <c:v>12423.850104740239</c:v>
                </c:pt>
                <c:pt idx="34" formatCode="#,##0">
                  <c:v>12654.043443949056</c:v>
                </c:pt>
                <c:pt idx="35" formatCode="#,##0">
                  <c:v>12751.898275632559</c:v>
                </c:pt>
                <c:pt idx="36" formatCode="#,##0">
                  <c:v>13104.72998670671</c:v>
                </c:pt>
                <c:pt idx="37" formatCode="#,##0">
                  <c:v>12926.108858404574</c:v>
                </c:pt>
                <c:pt idx="38" formatCode="#,##0">
                  <c:v>12513.243975702766</c:v>
                </c:pt>
                <c:pt idx="39" formatCode="#,##0">
                  <c:v>12382.6852437588</c:v>
                </c:pt>
                <c:pt idx="40" formatCode="#,##0">
                  <c:v>11350.55387383509</c:v>
                </c:pt>
                <c:pt idx="41" formatCode="#,##0">
                  <c:v>10321.610505783641</c:v>
                </c:pt>
                <c:pt idx="42" formatCode="#,##0">
                  <c:v>9782.4699223848784</c:v>
                </c:pt>
                <c:pt idx="43" formatCode="#,##0">
                  <c:v>10212.924340430052</c:v>
                </c:pt>
                <c:pt idx="44" formatCode="#,##0">
                  <c:v>10637.658433982901</c:v>
                </c:pt>
                <c:pt idx="45" formatCode="#,##0">
                  <c:v>11018.775053282005</c:v>
                </c:pt>
                <c:pt idx="46" formatCode="#,##0">
                  <c:v>11424.203051673379</c:v>
                </c:pt>
                <c:pt idx="47" formatCode="#,##0">
                  <c:v>12008.391190448921</c:v>
                </c:pt>
                <c:pt idx="48" formatCode="#,##0">
                  <c:v>12494.61877229397</c:v>
                </c:pt>
                <c:pt idx="49" formatCode="#,##0">
                  <c:v>13152.456088907798</c:v>
                </c:pt>
                <c:pt idx="50" formatCode="#,##0">
                  <c:v>13667.285293214307</c:v>
                </c:pt>
                <c:pt idx="51" formatCode="#,##0">
                  <c:v>14009.78972219045</c:v>
                </c:pt>
                <c:pt idx="52" formatCode="#,##0">
                  <c:v>14478.856330558547</c:v>
                </c:pt>
                <c:pt idx="53" formatCode="#,##0">
                  <c:v>14849.962381996167</c:v>
                </c:pt>
                <c:pt idx="54" formatCode="#,##0">
                  <c:v>15497.07409018697</c:v>
                </c:pt>
                <c:pt idx="55" formatCode="#,##0">
                  <c:v>16092.702877947117</c:v>
                </c:pt>
                <c:pt idx="56" formatCode="#,##0">
                  <c:v>16877.81741451452</c:v>
                </c:pt>
                <c:pt idx="57" formatCode="#,##0">
                  <c:v>18287.87740186508</c:v>
                </c:pt>
                <c:pt idx="58" formatCode="#,##0">
                  <c:v>18745.074336911697</c:v>
                </c:pt>
                <c:pt idx="59" formatCode="#,##0">
                  <c:v>17292.740534227749</c:v>
                </c:pt>
                <c:pt idx="60" formatCode="#,##0">
                  <c:v>17529.426728563521</c:v>
                </c:pt>
              </c:numCache>
            </c:numRef>
          </c:val>
        </c:ser>
        <c:marker val="1"/>
        <c:axId val="112312704"/>
        <c:axId val="112314240"/>
      </c:lineChart>
      <c:catAx>
        <c:axId val="11231270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112314240"/>
        <c:crosses val="autoZero"/>
        <c:auto val="1"/>
        <c:lblAlgn val="ctr"/>
        <c:lblOffset val="100"/>
        <c:tickLblSkip val="10"/>
        <c:tickMarkSkip val="5"/>
      </c:catAx>
      <c:valAx>
        <c:axId val="112314240"/>
        <c:scaling>
          <c:orientation val="minMax"/>
        </c:scaling>
        <c:axPos val="l"/>
        <c:majorGridlines/>
        <c:numFmt formatCode="#,##0" sourceLinked="1"/>
        <c:tickLblPos val="nextTo"/>
        <c:txPr>
          <a:bodyPr/>
          <a:lstStyle/>
          <a:p>
            <a:pPr>
              <a:defRPr sz="1400"/>
            </a:pPr>
            <a:endParaRPr lang="pl-PL"/>
          </a:p>
        </c:txPr>
        <c:crossAx val="1123127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autoTitleDeleted val="1"/>
    <c:plotArea>
      <c:layout>
        <c:manualLayout>
          <c:layoutTarget val="inner"/>
          <c:xMode val="edge"/>
          <c:yMode val="edge"/>
          <c:x val="0.11382833856385891"/>
          <c:y val="3.9793977365732515E-2"/>
          <c:w val="0.86568749311756965"/>
          <c:h val="0.66727675683094034"/>
        </c:manualLayout>
      </c:layout>
      <c:barChart>
        <c:barDir val="col"/>
        <c:grouping val="clustered"/>
        <c:ser>
          <c:idx val="0"/>
          <c:order val="0"/>
          <c:tx>
            <c:strRef>
              <c:f>'porównanie krajów'!$C$3</c:f>
              <c:strCache>
                <c:ptCount val="1"/>
                <c:pt idx="0">
                  <c:v>tys$/os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'porównanie krajów'!$B$4:$B$23</c:f>
              <c:strCache>
                <c:ptCount val="20"/>
                <c:pt idx="0">
                  <c:v>Szwajcaria</c:v>
                </c:pt>
                <c:pt idx="1">
                  <c:v>USA</c:v>
                </c:pt>
                <c:pt idx="2">
                  <c:v>Szwecja</c:v>
                </c:pt>
                <c:pt idx="3">
                  <c:v>Francja</c:v>
                </c:pt>
                <c:pt idx="4">
                  <c:v>Hiszpania</c:v>
                </c:pt>
                <c:pt idx="5">
                  <c:v>Czechy</c:v>
                </c:pt>
                <c:pt idx="6">
                  <c:v>Grecja</c:v>
                </c:pt>
                <c:pt idx="7">
                  <c:v>Polska</c:v>
                </c:pt>
                <c:pt idx="8">
                  <c:v>Rumunia</c:v>
                </c:pt>
                <c:pt idx="9">
                  <c:v>Turcja</c:v>
                </c:pt>
                <c:pt idx="10">
                  <c:v>Meksyk</c:v>
                </c:pt>
                <c:pt idx="11">
                  <c:v>Bułgaria</c:v>
                </c:pt>
                <c:pt idx="12">
                  <c:v>Brazylia</c:v>
                </c:pt>
                <c:pt idx="13">
                  <c:v>Brazylia</c:v>
                </c:pt>
                <c:pt idx="14">
                  <c:v>Chiny</c:v>
                </c:pt>
                <c:pt idx="15">
                  <c:v>Ukraina</c:v>
                </c:pt>
                <c:pt idx="16">
                  <c:v>Indie</c:v>
                </c:pt>
                <c:pt idx="17">
                  <c:v>Pakistan</c:v>
                </c:pt>
                <c:pt idx="18">
                  <c:v>Kamerun</c:v>
                </c:pt>
                <c:pt idx="19">
                  <c:v>Madagaskar</c:v>
                </c:pt>
              </c:strCache>
            </c:strRef>
          </c:cat>
          <c:val>
            <c:numRef>
              <c:f>'porównanie krajów'!$C$4:$C$23</c:f>
              <c:numCache>
                <c:formatCode>General</c:formatCode>
                <c:ptCount val="20"/>
                <c:pt idx="0">
                  <c:v>57235</c:v>
                </c:pt>
                <c:pt idx="1">
                  <c:v>54629</c:v>
                </c:pt>
                <c:pt idx="2">
                  <c:v>45183</c:v>
                </c:pt>
                <c:pt idx="3">
                  <c:v>38847</c:v>
                </c:pt>
                <c:pt idx="4">
                  <c:v>33211</c:v>
                </c:pt>
                <c:pt idx="5">
                  <c:v>30407</c:v>
                </c:pt>
                <c:pt idx="6">
                  <c:v>25877</c:v>
                </c:pt>
                <c:pt idx="7">
                  <c:v>24744</c:v>
                </c:pt>
                <c:pt idx="8">
                  <c:v>19401</c:v>
                </c:pt>
                <c:pt idx="9">
                  <c:v>19200</c:v>
                </c:pt>
                <c:pt idx="10">
                  <c:v>17108</c:v>
                </c:pt>
                <c:pt idx="11">
                  <c:v>16617</c:v>
                </c:pt>
                <c:pt idx="12">
                  <c:v>15838</c:v>
                </c:pt>
                <c:pt idx="13">
                  <c:v>15838</c:v>
                </c:pt>
                <c:pt idx="14">
                  <c:v>13206</c:v>
                </c:pt>
                <c:pt idx="15">
                  <c:v>8665</c:v>
                </c:pt>
                <c:pt idx="16">
                  <c:v>5701</c:v>
                </c:pt>
                <c:pt idx="17">
                  <c:v>4811</c:v>
                </c:pt>
                <c:pt idx="18">
                  <c:v>2972</c:v>
                </c:pt>
                <c:pt idx="19">
                  <c:v>1439</c:v>
                </c:pt>
              </c:numCache>
            </c:numRef>
          </c:val>
        </c:ser>
        <c:axId val="111821952"/>
        <c:axId val="111823488"/>
      </c:barChart>
      <c:catAx>
        <c:axId val="111821952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11823488"/>
        <c:crosses val="autoZero"/>
        <c:auto val="1"/>
        <c:lblAlgn val="ctr"/>
        <c:lblOffset val="100"/>
      </c:catAx>
      <c:valAx>
        <c:axId val="1118234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pl-PL"/>
          </a:p>
        </c:txPr>
        <c:crossAx val="111821952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A4D0B15-6725-4093-92A3-33A4D23FE310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D42FE49-748B-4654-BD10-F5DEDCC09C7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3F09579-B31F-4B24-AC08-DBF2FC334100}" type="slidenum">
              <a:rPr lang="pl-PL" smtClean="0"/>
              <a:pPr>
                <a:defRPr/>
              </a:pPr>
              <a:t>3</a:t>
            </a:fld>
            <a:endParaRPr lang="pl-PL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B5B9874-482D-43B8-A11E-CC15B79A9105}" type="slidenum">
              <a:rPr lang="pl-PL" smtClean="0"/>
              <a:pPr>
                <a:defRPr/>
              </a:pPr>
              <a:t>9</a:t>
            </a:fld>
            <a:endParaRPr lang="pl-PL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5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5AE5-438C-4EA2-87EE-873CAC28724B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6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4FF71-63D3-4154-94C8-9CCB5587DB0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0F0B-3396-4A0F-BC53-3F13611C0748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5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03BDC-8445-49F4-A6FE-0414D48499B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2F59C-CCC1-4259-826E-A8035306EE07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06B65-81EF-4391-B6C0-CB1C407C835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65769-C4A7-46B2-9AC4-D424D792A792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5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34637-B32F-46EE-85F0-ED5D2C65218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ącznik prosty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8DB46-60E4-46A9-9D75-C781C26C2157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7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44515-A2BA-4714-AFFF-0A7CB510AAD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88804-2F18-40D1-BA84-37CC76988EEC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6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42CE5-017D-481F-B994-B423E310435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8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0DE9A-21A5-42FD-8BA1-996E622D335A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9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6A59-E893-485F-9294-361EACB8678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3BDF1-E4C3-4329-BF66-10A9DA7122C1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4" name="Symbol zastępczy stopki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0FAC5-4A51-4B17-9ED9-9D578A16CA3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7CC03-E26F-42CE-97D2-93085C73F1D6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3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D6660-E43E-4105-A8E1-2ED870643E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A2816-F340-41D8-8C82-6C00CF561010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7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320A5-DA67-4FDF-973A-B234496991C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0F77-3CB7-4440-8C3F-01C6D2E8230E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79896-F1BB-431A-A182-2E52102CC3E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269" name="Symbol zastępczy tekstu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416CF8-49B0-4046-9216-364D70BBF0A5}" type="datetimeFigureOut">
              <a:rPr lang="pl-PL"/>
              <a:pPr>
                <a:defRPr/>
              </a:pPr>
              <a:t>2023-04-14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4AD50-18C2-4428-AEF3-B50538F41E2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04" r:id="rId4"/>
    <p:sldLayoutId id="2147484610" r:id="rId5"/>
    <p:sldLayoutId id="2147484605" r:id="rId6"/>
    <p:sldLayoutId id="2147484611" r:id="rId7"/>
    <p:sldLayoutId id="2147484612" r:id="rId8"/>
    <p:sldLayoutId id="2147484613" r:id="rId9"/>
    <p:sldLayoutId id="2147484606" r:id="rId10"/>
    <p:sldLayoutId id="214748461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Arkusz_programu_Microsoft_Office_Excel_97_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7772400" cy="1928826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pl-PL" dirty="0" smtClean="0"/>
              <a:t>Wzrost gospodarczy – </a:t>
            </a:r>
            <a:br>
              <a:rPr lang="pl-PL" dirty="0" smtClean="0"/>
            </a:br>
            <a:r>
              <a:rPr lang="pl-PL" dirty="0" smtClean="0"/>
              <a:t>Model wzrostu solowa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7772400" cy="92868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Jerzy </a:t>
            </a:r>
            <a:r>
              <a:rPr lang="pl-PL" dirty="0" err="1" smtClean="0"/>
              <a:t>Rembeza</a:t>
            </a:r>
            <a:endParaRPr lang="pl-PL" dirty="0" smtClean="0"/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pl-PL" dirty="0" smtClean="0"/>
              <a:t>Politechnika Koszalińska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4124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PKB/osobę wg parytetu siły nabywczej (USD, 2010 r.)</a:t>
            </a:r>
            <a:endParaRPr lang="pl-PL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251520" y="1196752"/>
          <a:ext cx="8640959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395536" y="573325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Źródło: </a:t>
            </a:r>
            <a:r>
              <a:rPr lang="pl-PL" dirty="0" err="1" smtClean="0"/>
              <a:t>World</a:t>
            </a:r>
            <a:r>
              <a:rPr lang="pl-PL" dirty="0" smtClean="0"/>
              <a:t> Bank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6165304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Efektem różnych stóp wzrostu w przeszłości jest dzisiejsze zróżnicowanie dochodu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88" y="214313"/>
            <a:ext cx="7772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pl-PL" dirty="0" smtClean="0"/>
              <a:t>Podstawowe pytania</a:t>
            </a:r>
            <a:endParaRPr lang="pl-PL" dirty="0"/>
          </a:p>
        </p:txBody>
      </p:sp>
      <p:sp>
        <p:nvSpPr>
          <p:cNvPr id="24579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l-PL" dirty="0" smtClean="0"/>
              <a:t>Z czego wynikają podstawowe różnice w poziomie dochodów i produktywności pomiędzy krajami?</a:t>
            </a:r>
          </a:p>
          <a:p>
            <a:pPr eaLnBrk="1" hangingPunct="1"/>
            <a:r>
              <a:rPr lang="pl-PL" dirty="0" smtClean="0"/>
              <a:t>Dlaczego jedne kraje szybko się rozwijają a inne tkwią w stagnacji?</a:t>
            </a:r>
          </a:p>
          <a:p>
            <a:pPr eaLnBrk="1" hangingPunct="1"/>
            <a:r>
              <a:rPr lang="pl-PL" dirty="0" smtClean="0"/>
              <a:t>Czy możliwy jest ciągły wzrost gospodarczy?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>
                <a:solidFill>
                  <a:schemeClr val="tx2">
                    <a:satMod val="200000"/>
                  </a:schemeClr>
                </a:solidFill>
              </a:rPr>
              <a:t>Prawidłowości wzrostu gospodarczego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10668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</a:pPr>
            <a:r>
              <a:rPr lang="pl-PL" sz="2400">
                <a:latin typeface="Corbel" pitchFamily="34" charset="0"/>
              </a:rPr>
              <a:t>1. Szybszy wzrost zasobów kapitału niż ludności (wzrost technicznego uzbrojenia pracy)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0" y="2209800"/>
            <a:ext cx="937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Corbel" pitchFamily="34" charset="0"/>
              </a:rPr>
              <a:t>2. Szybszy wzrost produktu i dochodu niż kapitału i pracy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0" y="3124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Corbel" pitchFamily="34" charset="0"/>
              </a:rPr>
              <a:t>3. Przeciętnie stabilny udział inwestycji w produkcie krajowym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0" y="40386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</a:pPr>
            <a:r>
              <a:rPr lang="pl-PL" sz="2400">
                <a:latin typeface="Corbel" pitchFamily="34" charset="0"/>
              </a:rPr>
              <a:t>4. Przeciętnie stabilny poziom stóp zysku i stóp procentowych przy dużych krótkookresowych wahaniach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0" y="5029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Corbel" pitchFamily="34" charset="0"/>
              </a:rPr>
              <a:t>5. Wzrost płac realnych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0" y="5786438"/>
            <a:ext cx="9144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</a:pPr>
            <a:r>
              <a:rPr lang="pl-PL" sz="2400">
                <a:latin typeface="Corbel" pitchFamily="34" charset="0"/>
              </a:rPr>
              <a:t>6. Wyższe stopy wzrostu  w krajach mniej rozwiniętych (hipoteza konwergencji) – prawidłowość, która nie jest uniwersalną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1" grpId="0" autoUpdateAnimBg="0"/>
      <p:bldP spid="45062" grpId="0" autoUpdateAnimBg="0"/>
      <p:bldP spid="45063" grpId="0" autoUpdateAnimBg="0"/>
      <p:bldP spid="450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88" y="214313"/>
            <a:ext cx="7772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pl-PL" dirty="0" smtClean="0"/>
              <a:t>Hipoteza konwergencji</a:t>
            </a:r>
            <a:endParaRPr lang="pl-PL" dirty="0"/>
          </a:p>
        </p:txBody>
      </p:sp>
      <p:sp>
        <p:nvSpPr>
          <p:cNvPr id="26627" name="Symbol zastępczy zawartości 2"/>
          <p:cNvSpPr>
            <a:spLocks noGrp="1"/>
          </p:cNvSpPr>
          <p:nvPr>
            <p:ph idx="1"/>
          </p:nvPr>
        </p:nvSpPr>
        <p:spPr>
          <a:xfrm>
            <a:off x="857250" y="1071563"/>
            <a:ext cx="7772400" cy="4572000"/>
          </a:xfrm>
        </p:spPr>
        <p:txBody>
          <a:bodyPr/>
          <a:lstStyle/>
          <a:p>
            <a:pPr eaLnBrk="1" hangingPunct="1"/>
            <a:r>
              <a:rPr lang="pl-PL" dirty="0" smtClean="0"/>
              <a:t>Konwergencja bezwarunkowa – stopy wzrostu wyższe w krajach biedniejszych niż bogatszych jak prawidłowość uniwersalna</a:t>
            </a:r>
          </a:p>
          <a:p>
            <a:pPr eaLnBrk="1" hangingPunct="1"/>
            <a:r>
              <a:rPr lang="pl-PL" dirty="0" smtClean="0"/>
              <a:t>Konwergencja warunkowa – stopy wzrosty wyższe w części krajów biedniejszych, spełniających jednak pewne warunki dodatkowe (np. porównywalny z krajami bogatymi poziom kapitału ludzkiego)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88" y="0"/>
            <a:ext cx="7772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pl-PL" dirty="0" smtClean="0"/>
              <a:t>Modele wzrostu gospodarczego</a:t>
            </a:r>
            <a:endParaRPr lang="pl-PL" dirty="0"/>
          </a:p>
        </p:txBody>
      </p:sp>
      <p:sp>
        <p:nvSpPr>
          <p:cNvPr id="27651" name="Symbol zastępczy zawartości 2"/>
          <p:cNvSpPr>
            <a:spLocks noGrp="1"/>
          </p:cNvSpPr>
          <p:nvPr>
            <p:ph idx="1"/>
          </p:nvPr>
        </p:nvSpPr>
        <p:spPr>
          <a:xfrm>
            <a:off x="571500" y="1428750"/>
            <a:ext cx="8215313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l-PL" smtClean="0"/>
              <a:t>Keynesowskie modele Harroda i Domara</a:t>
            </a:r>
          </a:p>
          <a:p>
            <a:pPr eaLnBrk="1" hangingPunct="1">
              <a:lnSpc>
                <a:spcPct val="150000"/>
              </a:lnSpc>
            </a:pPr>
            <a:r>
              <a:rPr lang="pl-PL" smtClean="0"/>
              <a:t>Model wzrostu Solowa (Solowa i Swanna)</a:t>
            </a:r>
          </a:p>
          <a:p>
            <a:pPr eaLnBrk="1" hangingPunct="1">
              <a:lnSpc>
                <a:spcPct val="150000"/>
              </a:lnSpc>
            </a:pPr>
            <a:r>
              <a:rPr lang="pl-PL" smtClean="0"/>
              <a:t>Neoklasyczne modele wzrostu</a:t>
            </a:r>
          </a:p>
          <a:p>
            <a:pPr eaLnBrk="1" hangingPunct="1">
              <a:lnSpc>
                <a:spcPct val="150000"/>
              </a:lnSpc>
            </a:pPr>
            <a:r>
              <a:rPr lang="pl-PL" smtClean="0"/>
              <a:t>Modele wzrostu endogenicznego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85725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800" b="1" dirty="0" smtClean="0">
                <a:latin typeface="Consolas" pitchFamily="49" charset="0"/>
              </a:rPr>
              <a:t>Założenia modelu Solowa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1000125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0988" indent="-280988">
              <a:lnSpc>
                <a:spcPct val="150000"/>
              </a:lnSpc>
              <a:spcBef>
                <a:spcPct val="50000"/>
              </a:spcBef>
            </a:pPr>
            <a:r>
              <a:rPr lang="pl-PL" sz="2400" dirty="0">
                <a:latin typeface="+mn-lt"/>
              </a:rPr>
              <a:t>1. O długookresowych zmianach produktu decydują uwarunkowania podażowe</a:t>
            </a:r>
          </a:p>
          <a:p>
            <a:pPr marL="280988" indent="-280988">
              <a:lnSpc>
                <a:spcPct val="150000"/>
              </a:lnSpc>
              <a:spcBef>
                <a:spcPct val="50000"/>
              </a:spcBef>
            </a:pPr>
            <a:r>
              <a:rPr lang="pl-PL" sz="2400" dirty="0">
                <a:latin typeface="+mn-lt"/>
              </a:rPr>
              <a:t>2.Neoklasyczna funkcja </a:t>
            </a:r>
            <a:r>
              <a:rPr lang="pl-PL" sz="2400" dirty="0" smtClean="0">
                <a:latin typeface="+mn-lt"/>
              </a:rPr>
              <a:t>produkcji (malejące efekty krańcowe), uwzględniająca zasoby pracy, kapitału oraz technologie</a:t>
            </a:r>
            <a:endParaRPr lang="pl-PL" sz="2400" dirty="0">
              <a:latin typeface="+mn-lt"/>
            </a:endParaRPr>
          </a:p>
          <a:p>
            <a:pPr marL="280988" indent="-280988">
              <a:lnSpc>
                <a:spcPct val="150000"/>
              </a:lnSpc>
              <a:spcBef>
                <a:spcPct val="50000"/>
              </a:spcBef>
            </a:pPr>
            <a:r>
              <a:rPr lang="pl-PL" sz="2400" dirty="0">
                <a:latin typeface="+mn-lt"/>
              </a:rPr>
              <a:t>3. Postęp techniczny traktowany jako zmienna egzogeniczna, a technologia traktowana jest jako dobro </a:t>
            </a:r>
            <a:r>
              <a:rPr lang="pl-PL" sz="2400" dirty="0" smtClean="0">
                <a:latin typeface="+mn-lt"/>
              </a:rPr>
              <a:t>wolne</a:t>
            </a:r>
            <a:endParaRPr lang="pl-PL" sz="2400" dirty="0">
              <a:latin typeface="+mn-lt"/>
            </a:endParaRPr>
          </a:p>
          <a:p>
            <a:pPr marL="280988" indent="-280988">
              <a:lnSpc>
                <a:spcPct val="150000"/>
              </a:lnSpc>
              <a:spcBef>
                <a:spcPct val="50000"/>
              </a:spcBef>
            </a:pPr>
            <a:r>
              <a:rPr lang="pl-PL" sz="2400" dirty="0">
                <a:latin typeface="+mn-lt"/>
              </a:rPr>
              <a:t>4. Abstrahujemy od decyzji optymalizacyjnych gospodarstw domowych (przesłanki wyboru określonej stopy oszczędzania)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0125" y="0"/>
            <a:ext cx="7772400" cy="714375"/>
          </a:xfrm>
        </p:spPr>
        <p:txBody>
          <a:bodyPr/>
          <a:lstStyle/>
          <a:p>
            <a:pPr algn="ctr" eaLnBrk="1" hangingPunct="1">
              <a:defRPr/>
            </a:pPr>
            <a:r>
              <a:rPr lang="pl-PL" sz="3200" dirty="0" smtClean="0"/>
              <a:t>Przykłady funkcji Produkcji</a:t>
            </a:r>
            <a:endParaRPr lang="pl-PL" sz="3200" dirty="0"/>
          </a:p>
        </p:txBody>
      </p:sp>
      <p:grpSp>
        <p:nvGrpSpPr>
          <p:cNvPr id="3" name="Grupa 11"/>
          <p:cNvGrpSpPr>
            <a:grpSpLocks/>
          </p:cNvGrpSpPr>
          <p:nvPr/>
        </p:nvGrpSpPr>
        <p:grpSpPr bwMode="auto">
          <a:xfrm>
            <a:off x="684213" y="1125538"/>
            <a:ext cx="2928937" cy="2573337"/>
            <a:chOff x="214313" y="857250"/>
            <a:chExt cx="2928937" cy="2573338"/>
          </a:xfrm>
        </p:grpSpPr>
        <p:cxnSp>
          <p:nvCxnSpPr>
            <p:cNvPr id="4" name="Łącznik prosty ze strzałką 3"/>
            <p:cNvCxnSpPr/>
            <p:nvPr/>
          </p:nvCxnSpPr>
          <p:spPr>
            <a:xfrm rot="5400000" flipH="1" flipV="1">
              <a:off x="-1072357" y="2143920"/>
              <a:ext cx="257333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prosty ze strzałką 5"/>
            <p:cNvCxnSpPr/>
            <p:nvPr/>
          </p:nvCxnSpPr>
          <p:spPr>
            <a:xfrm>
              <a:off x="214313" y="3429001"/>
              <a:ext cx="2786062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owolny kształt 15"/>
            <p:cNvSpPr/>
            <p:nvPr/>
          </p:nvSpPr>
          <p:spPr>
            <a:xfrm>
              <a:off x="225425" y="2357438"/>
              <a:ext cx="2917825" cy="1060450"/>
            </a:xfrm>
            <a:custGeom>
              <a:avLst/>
              <a:gdLst>
                <a:gd name="connsiteX0" fmla="*/ 0 w 3466532"/>
                <a:gd name="connsiteY0" fmla="*/ 1187355 h 1187355"/>
                <a:gd name="connsiteX1" fmla="*/ 627797 w 3466532"/>
                <a:gd name="connsiteY1" fmla="*/ 409433 h 1187355"/>
                <a:gd name="connsiteX2" fmla="*/ 3466532 w 3466532"/>
                <a:gd name="connsiteY2" fmla="*/ 0 h 118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6532" h="1187355">
                  <a:moveTo>
                    <a:pt x="0" y="1187355"/>
                  </a:moveTo>
                  <a:cubicBezTo>
                    <a:pt x="25021" y="897340"/>
                    <a:pt x="50042" y="607326"/>
                    <a:pt x="627797" y="409433"/>
                  </a:cubicBezTo>
                  <a:cubicBezTo>
                    <a:pt x="1205552" y="211541"/>
                    <a:pt x="2336042" y="105770"/>
                    <a:pt x="3466532" y="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l-PL"/>
            </a:p>
          </p:txBody>
        </p:sp>
      </p:grpSp>
      <p:grpSp>
        <p:nvGrpSpPr>
          <p:cNvPr id="5" name="Grupa 12"/>
          <p:cNvGrpSpPr>
            <a:grpSpLocks/>
          </p:cNvGrpSpPr>
          <p:nvPr/>
        </p:nvGrpSpPr>
        <p:grpSpPr bwMode="auto">
          <a:xfrm>
            <a:off x="5724525" y="1268413"/>
            <a:ext cx="2957513" cy="2573337"/>
            <a:chOff x="4357688" y="928688"/>
            <a:chExt cx="2957512" cy="2573337"/>
          </a:xfrm>
        </p:grpSpPr>
        <p:cxnSp>
          <p:nvCxnSpPr>
            <p:cNvPr id="20" name="Łącznik prosty ze strzałką 19"/>
            <p:cNvCxnSpPr/>
            <p:nvPr/>
          </p:nvCxnSpPr>
          <p:spPr>
            <a:xfrm rot="5400000" flipH="1" flipV="1">
              <a:off x="3071019" y="2215357"/>
              <a:ext cx="257333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/>
            <p:cNvCxnSpPr/>
            <p:nvPr/>
          </p:nvCxnSpPr>
          <p:spPr>
            <a:xfrm>
              <a:off x="4357688" y="3500438"/>
              <a:ext cx="2787649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olny kształt 27"/>
            <p:cNvSpPr/>
            <p:nvPr/>
          </p:nvSpPr>
          <p:spPr>
            <a:xfrm>
              <a:off x="4394201" y="2974975"/>
              <a:ext cx="2920999" cy="519113"/>
            </a:xfrm>
            <a:custGeom>
              <a:avLst/>
              <a:gdLst>
                <a:gd name="connsiteX0" fmla="*/ 0 w 2920621"/>
                <a:gd name="connsiteY0" fmla="*/ 518615 h 518615"/>
                <a:gd name="connsiteX1" fmla="*/ 1405720 w 2920621"/>
                <a:gd name="connsiteY1" fmla="*/ 109182 h 518615"/>
                <a:gd name="connsiteX2" fmla="*/ 2920621 w 2920621"/>
                <a:gd name="connsiteY2" fmla="*/ 0 h 51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0621" h="518615">
                  <a:moveTo>
                    <a:pt x="0" y="518615"/>
                  </a:moveTo>
                  <a:cubicBezTo>
                    <a:pt x="459475" y="357116"/>
                    <a:pt x="918950" y="195618"/>
                    <a:pt x="1405720" y="109182"/>
                  </a:cubicBezTo>
                  <a:cubicBezTo>
                    <a:pt x="1892490" y="22746"/>
                    <a:pt x="2406555" y="11373"/>
                    <a:pt x="2920621" y="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l-PL"/>
            </a:p>
          </p:txBody>
        </p:sp>
      </p:grpSp>
      <p:grpSp>
        <p:nvGrpSpPr>
          <p:cNvPr id="7" name="Grupa 13"/>
          <p:cNvGrpSpPr>
            <a:grpSpLocks/>
          </p:cNvGrpSpPr>
          <p:nvPr/>
        </p:nvGrpSpPr>
        <p:grpSpPr bwMode="auto">
          <a:xfrm>
            <a:off x="3779838" y="3716338"/>
            <a:ext cx="2787650" cy="2573337"/>
            <a:chOff x="3000375" y="3714750"/>
            <a:chExt cx="2787650" cy="2573338"/>
          </a:xfrm>
        </p:grpSpPr>
        <p:cxnSp>
          <p:nvCxnSpPr>
            <p:cNvPr id="24" name="Łącznik prosty ze strzałką 23"/>
            <p:cNvCxnSpPr/>
            <p:nvPr/>
          </p:nvCxnSpPr>
          <p:spPr>
            <a:xfrm rot="5400000" flipH="1" flipV="1">
              <a:off x="1713705" y="5001420"/>
              <a:ext cx="257333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ze strzałką 24"/>
            <p:cNvCxnSpPr/>
            <p:nvPr/>
          </p:nvCxnSpPr>
          <p:spPr>
            <a:xfrm>
              <a:off x="3000375" y="6286501"/>
              <a:ext cx="2787650" cy="1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29"/>
            <p:cNvCxnSpPr/>
            <p:nvPr/>
          </p:nvCxnSpPr>
          <p:spPr>
            <a:xfrm flipV="1">
              <a:off x="3000375" y="4857750"/>
              <a:ext cx="2643187" cy="14287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26" name="pole tekstowe 14"/>
          <p:cNvSpPr txBox="1">
            <a:spLocks noChangeArrowheads="1"/>
          </p:cNvSpPr>
          <p:nvPr/>
        </p:nvSpPr>
        <p:spPr bwMode="auto">
          <a:xfrm>
            <a:off x="1258888" y="1412875"/>
            <a:ext cx="649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A</a:t>
            </a:r>
          </a:p>
        </p:txBody>
      </p:sp>
      <p:sp>
        <p:nvSpPr>
          <p:cNvPr id="30727" name="pole tekstowe 16"/>
          <p:cNvSpPr txBox="1">
            <a:spLocks noChangeArrowheads="1"/>
          </p:cNvSpPr>
          <p:nvPr/>
        </p:nvSpPr>
        <p:spPr bwMode="auto">
          <a:xfrm>
            <a:off x="6011863" y="1412875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B</a:t>
            </a:r>
          </a:p>
        </p:txBody>
      </p:sp>
      <p:sp>
        <p:nvSpPr>
          <p:cNvPr id="30728" name="pole tekstowe 17"/>
          <p:cNvSpPr txBox="1">
            <a:spLocks noChangeArrowheads="1"/>
          </p:cNvSpPr>
          <p:nvPr/>
        </p:nvSpPr>
        <p:spPr bwMode="auto">
          <a:xfrm>
            <a:off x="4211638" y="40767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C</a:t>
            </a:r>
          </a:p>
        </p:txBody>
      </p:sp>
      <p:sp>
        <p:nvSpPr>
          <p:cNvPr id="30729" name="pole tekstowe 18"/>
          <p:cNvSpPr txBox="1">
            <a:spLocks noChangeArrowheads="1"/>
          </p:cNvSpPr>
          <p:nvPr/>
        </p:nvSpPr>
        <p:spPr bwMode="auto">
          <a:xfrm>
            <a:off x="179388" y="1125538"/>
            <a:ext cx="431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y</a:t>
            </a:r>
          </a:p>
        </p:txBody>
      </p:sp>
      <p:sp>
        <p:nvSpPr>
          <p:cNvPr id="30730" name="pole tekstowe 21"/>
          <p:cNvSpPr txBox="1">
            <a:spLocks noChangeArrowheads="1"/>
          </p:cNvSpPr>
          <p:nvPr/>
        </p:nvSpPr>
        <p:spPr bwMode="auto">
          <a:xfrm>
            <a:off x="2771775" y="3789363"/>
            <a:ext cx="576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k</a:t>
            </a:r>
          </a:p>
        </p:txBody>
      </p:sp>
      <p:sp>
        <p:nvSpPr>
          <p:cNvPr id="30731" name="pole tekstowe 22"/>
          <p:cNvSpPr txBox="1">
            <a:spLocks noChangeArrowheads="1"/>
          </p:cNvSpPr>
          <p:nvPr/>
        </p:nvSpPr>
        <p:spPr bwMode="auto">
          <a:xfrm>
            <a:off x="5292725" y="1268413"/>
            <a:ext cx="43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y</a:t>
            </a:r>
          </a:p>
        </p:txBody>
      </p:sp>
      <p:sp>
        <p:nvSpPr>
          <p:cNvPr id="30732" name="pole tekstowe 25"/>
          <p:cNvSpPr txBox="1">
            <a:spLocks noChangeArrowheads="1"/>
          </p:cNvSpPr>
          <p:nvPr/>
        </p:nvSpPr>
        <p:spPr bwMode="auto">
          <a:xfrm>
            <a:off x="8243888" y="3860800"/>
            <a:ext cx="360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k</a:t>
            </a:r>
          </a:p>
        </p:txBody>
      </p:sp>
      <p:sp>
        <p:nvSpPr>
          <p:cNvPr id="30733" name="pole tekstowe 26"/>
          <p:cNvSpPr txBox="1">
            <a:spLocks noChangeArrowheads="1"/>
          </p:cNvSpPr>
          <p:nvPr/>
        </p:nvSpPr>
        <p:spPr bwMode="auto">
          <a:xfrm>
            <a:off x="3492500" y="429260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y</a:t>
            </a:r>
          </a:p>
        </p:txBody>
      </p:sp>
      <p:sp>
        <p:nvSpPr>
          <p:cNvPr id="30734" name="pole tekstowe 28"/>
          <p:cNvSpPr txBox="1">
            <a:spLocks noChangeArrowheads="1"/>
          </p:cNvSpPr>
          <p:nvPr/>
        </p:nvSpPr>
        <p:spPr bwMode="auto">
          <a:xfrm>
            <a:off x="6659563" y="6237288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k</a:t>
            </a:r>
          </a:p>
        </p:txBody>
      </p:sp>
      <p:sp>
        <p:nvSpPr>
          <p:cNvPr id="26" name="pole tekstowe 25"/>
          <p:cNvSpPr txBox="1"/>
          <p:nvPr/>
        </p:nvSpPr>
        <p:spPr>
          <a:xfrm>
            <a:off x="251520" y="4365104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Wszystkie opisują dodatni związek produktu z kapitałem, ale tylko A spełnia wszystkie założenia modelu Solowa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7250" y="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pl-PL" sz="3200" dirty="0" smtClean="0"/>
              <a:t>Zmiany zasobu kapitału w gospodarce</a:t>
            </a:r>
            <a:endParaRPr lang="pl-PL" sz="3200" dirty="0"/>
          </a:p>
        </p:txBody>
      </p:sp>
      <p:sp>
        <p:nvSpPr>
          <p:cNvPr id="33795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196752"/>
            <a:ext cx="8572500" cy="4572000"/>
          </a:xfrm>
        </p:spPr>
        <p:txBody>
          <a:bodyPr/>
          <a:lstStyle/>
          <a:p>
            <a:pPr eaLnBrk="1" hangingPunct="1"/>
            <a:r>
              <a:rPr lang="pl-PL" sz="2200" dirty="0" smtClean="0"/>
              <a:t>Problem: jeżeli zgodnie z modelem ze wzrostem kapitału w gospodarce rośnie produkt krajowy, to należy opisać mechanizm wzrostu zasobu kapitału</a:t>
            </a:r>
          </a:p>
          <a:p>
            <a:pPr eaLnBrk="1" hangingPunct="1"/>
            <a:r>
              <a:rPr lang="pl-PL" sz="2200" dirty="0" smtClean="0"/>
              <a:t>Wypadkowa ubytków (amortyzacja) i przyrostu (inwestycje):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200" dirty="0" smtClean="0"/>
              <a:t>				K</a:t>
            </a:r>
            <a:r>
              <a:rPr lang="pl-PL" sz="2200" baseline="-25000" dirty="0" smtClean="0"/>
              <a:t>t+1</a:t>
            </a:r>
            <a:r>
              <a:rPr lang="pl-PL" sz="2200" dirty="0" smtClean="0"/>
              <a:t> = (1-d)</a:t>
            </a:r>
            <a:r>
              <a:rPr lang="pl-PL" sz="2200" dirty="0" err="1" smtClean="0"/>
              <a:t>K</a:t>
            </a:r>
            <a:r>
              <a:rPr lang="pl-PL" sz="2200" baseline="-25000" dirty="0" err="1" smtClean="0"/>
              <a:t>t</a:t>
            </a:r>
            <a:r>
              <a:rPr lang="pl-PL" sz="2200" dirty="0" smtClean="0"/>
              <a:t> + </a:t>
            </a:r>
            <a:r>
              <a:rPr lang="pl-PL" sz="2200" dirty="0" err="1" smtClean="0"/>
              <a:t>I</a:t>
            </a:r>
            <a:r>
              <a:rPr lang="pl-PL" sz="2200" baseline="-25000" dirty="0" err="1" smtClean="0"/>
              <a:t>t</a:t>
            </a:r>
            <a:endParaRPr lang="pl-PL" sz="2200" dirty="0" smtClean="0"/>
          </a:p>
          <a:p>
            <a:pPr eaLnBrk="1" hangingPunct="1">
              <a:buFont typeface="Wingdings" pitchFamily="2" charset="2"/>
              <a:buNone/>
            </a:pPr>
            <a:endParaRPr lang="pl-PL" sz="22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pl-PL" sz="2200" dirty="0" smtClean="0"/>
              <a:t>Inwestycje równe są oszczędnościom S, a te iloczynowi : stopa oszczędzania s i produkt/dochód Y, który jest funkcją kapitału i pracy L oraz technologii A: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200" dirty="0" smtClean="0"/>
              <a:t>				</a:t>
            </a:r>
            <a:r>
              <a:rPr lang="pl-PL" sz="2200" dirty="0" err="1" smtClean="0"/>
              <a:t>I</a:t>
            </a:r>
            <a:r>
              <a:rPr lang="pl-PL" sz="2200" baseline="-25000" dirty="0" err="1" smtClean="0"/>
              <a:t>t</a:t>
            </a:r>
            <a:r>
              <a:rPr lang="pl-PL" sz="2200" dirty="0" smtClean="0"/>
              <a:t> = S = </a:t>
            </a:r>
            <a:r>
              <a:rPr lang="pl-PL" sz="2200" dirty="0" err="1" smtClean="0"/>
              <a:t>s</a:t>
            </a:r>
            <a:r>
              <a:rPr lang="pl-PL" sz="2200" dirty="0" smtClean="0"/>
              <a:t> </a:t>
            </a:r>
            <a:r>
              <a:rPr lang="pl-PL" sz="2200" dirty="0" err="1" smtClean="0"/>
              <a:t>Y</a:t>
            </a:r>
            <a:r>
              <a:rPr lang="pl-PL" sz="2200" baseline="-25000" dirty="0" err="1" smtClean="0"/>
              <a:t>t</a:t>
            </a:r>
            <a:r>
              <a:rPr lang="pl-PL" sz="2200" dirty="0" smtClean="0"/>
              <a:t> = s F(</a:t>
            </a:r>
            <a:r>
              <a:rPr lang="pl-PL" sz="2200" dirty="0" err="1" smtClean="0"/>
              <a:t>K</a:t>
            </a:r>
            <a:r>
              <a:rPr lang="pl-PL" sz="2200" baseline="-25000" dirty="0" err="1" smtClean="0"/>
              <a:t>t</a:t>
            </a:r>
            <a:r>
              <a:rPr lang="pl-PL" sz="2200" dirty="0" smtClean="0"/>
              <a:t>, </a:t>
            </a:r>
            <a:r>
              <a:rPr lang="pl-PL" sz="2200" dirty="0" err="1" smtClean="0"/>
              <a:t>L</a:t>
            </a:r>
            <a:r>
              <a:rPr lang="pl-PL" sz="2200" baseline="-25000" dirty="0" err="1" smtClean="0"/>
              <a:t>t</a:t>
            </a:r>
            <a:r>
              <a:rPr lang="pl-PL" sz="2200" dirty="0" smtClean="0"/>
              <a:t>, </a:t>
            </a:r>
            <a:r>
              <a:rPr lang="pl-PL" sz="2200" dirty="0" err="1" smtClean="0"/>
              <a:t>A</a:t>
            </a:r>
            <a:r>
              <a:rPr lang="pl-PL" sz="2200" baseline="-25000" dirty="0" err="1" smtClean="0"/>
              <a:t>t</a:t>
            </a:r>
            <a:r>
              <a:rPr lang="pl-PL" sz="22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pl-PL" sz="2200" dirty="0" smtClean="0"/>
          </a:p>
          <a:p>
            <a:pPr eaLnBrk="1" hangingPunct="1"/>
            <a:r>
              <a:rPr lang="pl-PL" sz="2200" dirty="0" smtClean="0"/>
              <a:t>Czyli: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2200" dirty="0" smtClean="0"/>
              <a:t>				K</a:t>
            </a:r>
            <a:r>
              <a:rPr lang="pl-PL" sz="2200" baseline="-25000" dirty="0" smtClean="0"/>
              <a:t>t+1</a:t>
            </a:r>
            <a:r>
              <a:rPr lang="pl-PL" sz="2200" dirty="0" smtClean="0"/>
              <a:t> = s F(</a:t>
            </a:r>
            <a:r>
              <a:rPr lang="pl-PL" sz="2200" dirty="0" err="1" smtClean="0"/>
              <a:t>K</a:t>
            </a:r>
            <a:r>
              <a:rPr lang="pl-PL" sz="2200" baseline="-25000" dirty="0" err="1" smtClean="0"/>
              <a:t>t</a:t>
            </a:r>
            <a:r>
              <a:rPr lang="pl-PL" sz="2200" dirty="0" smtClean="0"/>
              <a:t>, </a:t>
            </a:r>
            <a:r>
              <a:rPr lang="pl-PL" sz="2200" dirty="0" err="1" smtClean="0"/>
              <a:t>L</a:t>
            </a:r>
            <a:r>
              <a:rPr lang="pl-PL" sz="2200" baseline="-25000" dirty="0" err="1" smtClean="0"/>
              <a:t>t</a:t>
            </a:r>
            <a:r>
              <a:rPr lang="pl-PL" sz="2200" dirty="0" smtClean="0"/>
              <a:t>, </a:t>
            </a:r>
            <a:r>
              <a:rPr lang="pl-PL" sz="2200" dirty="0" err="1" smtClean="0"/>
              <a:t>A</a:t>
            </a:r>
            <a:r>
              <a:rPr lang="pl-PL" sz="2200" baseline="-25000" dirty="0" err="1" smtClean="0"/>
              <a:t>t</a:t>
            </a:r>
            <a:r>
              <a:rPr lang="pl-PL" sz="2200" dirty="0" smtClean="0"/>
              <a:t>) + (1-d)</a:t>
            </a:r>
            <a:r>
              <a:rPr lang="pl-PL" sz="2200" dirty="0" err="1" smtClean="0"/>
              <a:t>K</a:t>
            </a:r>
            <a:r>
              <a:rPr lang="pl-PL" sz="2200" baseline="-25000" dirty="0" err="1" smtClean="0"/>
              <a:t>t</a:t>
            </a:r>
            <a:endParaRPr lang="pl-PL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88" y="0"/>
            <a:ext cx="77724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pl-PL" sz="3200" dirty="0" smtClean="0"/>
              <a:t>Przyjmijmy….</a:t>
            </a:r>
            <a:endParaRPr lang="pl-PL" sz="3200" dirty="0"/>
          </a:p>
        </p:txBody>
      </p:sp>
      <p:sp>
        <p:nvSpPr>
          <p:cNvPr id="34819" name="Symbol zastępczy zawartości 2"/>
          <p:cNvSpPr>
            <a:spLocks noGrp="1"/>
          </p:cNvSpPr>
          <p:nvPr>
            <p:ph idx="1"/>
          </p:nvPr>
        </p:nvSpPr>
        <p:spPr>
          <a:xfrm>
            <a:off x="142875" y="1052736"/>
            <a:ext cx="9001125" cy="478802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l-PL" sz="1800" dirty="0" smtClean="0"/>
              <a:t>… zerowy przyrost demograficzny i stałe technologie i przeliczmy wszystko na osobę: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1800" dirty="0" smtClean="0"/>
              <a:t>	</a:t>
            </a:r>
            <a:r>
              <a:rPr lang="pl-PL" sz="1800" dirty="0" err="1" smtClean="0"/>
              <a:t>k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 = </a:t>
            </a:r>
            <a:r>
              <a:rPr lang="pl-PL" sz="1800" dirty="0" err="1" smtClean="0"/>
              <a:t>K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/L</a:t>
            </a:r>
          </a:p>
          <a:p>
            <a:pPr eaLnBrk="1" hangingPunct="1">
              <a:buFont typeface="Wingdings" pitchFamily="2" charset="2"/>
              <a:buNone/>
            </a:pPr>
            <a:r>
              <a:rPr lang="pl-PL" sz="1800" dirty="0" smtClean="0"/>
              <a:t>	</a:t>
            </a:r>
            <a:r>
              <a:rPr lang="pl-PL" sz="1800" dirty="0" err="1" smtClean="0"/>
              <a:t>y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 = F(</a:t>
            </a:r>
            <a:r>
              <a:rPr lang="pl-PL" sz="1800" dirty="0" err="1" smtClean="0"/>
              <a:t>K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/L, 1, </a:t>
            </a:r>
            <a:r>
              <a:rPr lang="pl-PL" sz="1800" dirty="0" err="1" smtClean="0"/>
              <a:t>1</a:t>
            </a:r>
            <a:r>
              <a:rPr lang="pl-PL" sz="18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pl-PL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l-PL" sz="1800" dirty="0" smtClean="0"/>
              <a:t>Dlaczego tak? Bo stałe efekty skali!</a:t>
            </a:r>
          </a:p>
          <a:p>
            <a:pPr eaLnBrk="1" hangingPunct="1">
              <a:buFont typeface="Wingdings" pitchFamily="2" charset="2"/>
              <a:buNone/>
            </a:pPr>
            <a:endParaRPr lang="pl-PL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l-PL" sz="1800" dirty="0" smtClean="0"/>
              <a:t>W takim razie kapitał na osobę w okresie t+1 jest wypadkową </a:t>
            </a:r>
          </a:p>
          <a:p>
            <a:pPr eaLnBrk="1" hangingPunct="1">
              <a:buFont typeface="Wingdings" pitchFamily="2" charset="2"/>
              <a:buAutoNum type="alphaLcParenR"/>
            </a:pPr>
            <a:r>
              <a:rPr lang="pl-PL" sz="1800" dirty="0" smtClean="0"/>
              <a:t>inwestycji, które zwiększają zasób kapitału, określiliśmy jako iloczyn stopa oszczędzania s i produkt y, który jest funkcją kapitału na osobę y = f(</a:t>
            </a:r>
            <a:r>
              <a:rPr lang="pl-PL" sz="1800" dirty="0" err="1" smtClean="0"/>
              <a:t>k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) </a:t>
            </a:r>
          </a:p>
          <a:p>
            <a:pPr eaLnBrk="1" hangingPunct="1">
              <a:buFont typeface="Wingdings" pitchFamily="2" charset="2"/>
              <a:buAutoNum type="alphaLcParenR"/>
            </a:pPr>
            <a:r>
              <a:rPr lang="pl-PL" sz="1800" dirty="0" smtClean="0"/>
              <a:t>b) amortyzacji, zależnej od ilości kapitału k (im go więcej tym więcej go się zużywa) i stopy amortyzacji d, czyli </a:t>
            </a:r>
            <a:r>
              <a:rPr lang="pl-PL" sz="1800" dirty="0" err="1" smtClean="0"/>
              <a:t>dk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 </a:t>
            </a:r>
          </a:p>
          <a:p>
            <a:pPr eaLnBrk="1" hangingPunct="1">
              <a:buFont typeface="Wingdings" pitchFamily="2" charset="2"/>
              <a:buAutoNum type="alphaLcParenR"/>
            </a:pPr>
            <a:r>
              <a:rPr lang="pl-PL" sz="1800" dirty="0" smtClean="0"/>
              <a:t>c) wyjściowego zasobu kapitału w okresie t czyli </a:t>
            </a:r>
            <a:r>
              <a:rPr lang="pl-PL" sz="1800" dirty="0" err="1" smtClean="0"/>
              <a:t>k</a:t>
            </a:r>
            <a:r>
              <a:rPr lang="pl-PL" sz="1800" baseline="-25000" dirty="0" err="1" smtClean="0"/>
              <a:t>t</a:t>
            </a:r>
            <a:endParaRPr lang="pl-PL" sz="1800" dirty="0" smtClean="0"/>
          </a:p>
          <a:p>
            <a:pPr>
              <a:buNone/>
            </a:pPr>
            <a:r>
              <a:rPr lang="pl-PL" sz="1800" dirty="0" smtClean="0"/>
              <a:t>	Kapitał w okresie t+1 = inwestycje – amortyzacja + kapitał w okresie t</a:t>
            </a:r>
          </a:p>
          <a:p>
            <a:pPr eaLnBrk="1" hangingPunct="1">
              <a:buFont typeface="Wingdings" pitchFamily="2" charset="2"/>
              <a:buNone/>
            </a:pPr>
            <a:endParaRPr lang="pl-PL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pl-PL" sz="1800" dirty="0" smtClean="0"/>
              <a:t>	k</a:t>
            </a:r>
            <a:r>
              <a:rPr lang="pl-PL" sz="1800" baseline="-25000" dirty="0" smtClean="0"/>
              <a:t>t+1</a:t>
            </a:r>
            <a:r>
              <a:rPr lang="pl-PL" sz="1800" dirty="0" smtClean="0"/>
              <a:t> = s f(</a:t>
            </a:r>
            <a:r>
              <a:rPr lang="pl-PL" sz="1800" dirty="0" err="1" smtClean="0"/>
              <a:t>k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)  - </a:t>
            </a:r>
            <a:r>
              <a:rPr lang="pl-PL" sz="1800" dirty="0" err="1" smtClean="0"/>
              <a:t>dk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 + </a:t>
            </a:r>
            <a:r>
              <a:rPr lang="pl-PL" sz="1800" dirty="0" err="1" smtClean="0"/>
              <a:t>k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 = s f(</a:t>
            </a:r>
            <a:r>
              <a:rPr lang="pl-PL" sz="1800" dirty="0" err="1" smtClean="0"/>
              <a:t>k</a:t>
            </a:r>
            <a:r>
              <a:rPr lang="pl-PL" sz="1800" baseline="-25000" dirty="0" err="1" smtClean="0"/>
              <a:t>t</a:t>
            </a:r>
            <a:r>
              <a:rPr lang="pl-PL" sz="1800" dirty="0" smtClean="0"/>
              <a:t>) + (1-d)</a:t>
            </a:r>
            <a:r>
              <a:rPr lang="pl-PL" sz="1800" dirty="0" err="1" smtClean="0"/>
              <a:t>k</a:t>
            </a:r>
            <a:r>
              <a:rPr lang="pl-PL" sz="1800" baseline="-25000" dirty="0" err="1" smtClean="0"/>
              <a:t>t</a:t>
            </a:r>
            <a:endParaRPr lang="pl-PL" sz="1800" baseline="-25000" dirty="0" smtClean="0"/>
          </a:p>
          <a:p>
            <a:pPr eaLnBrk="1" hangingPunct="1">
              <a:buFont typeface="Wingdings" pitchFamily="2" charset="2"/>
              <a:buNone/>
            </a:pPr>
            <a:endParaRPr lang="pl-PL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304800" y="0"/>
            <a:ext cx="84582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400" b="1" dirty="0" smtClean="0">
                <a:latin typeface="Consolas" pitchFamily="49" charset="0"/>
              </a:rPr>
              <a:t>Produkt, konsumpcja i inwestycje w modelu Solowa</a:t>
            </a:r>
            <a:br>
              <a:rPr lang="pl-PL" sz="2400" b="1" dirty="0" smtClean="0">
                <a:latin typeface="Consolas" pitchFamily="49" charset="0"/>
              </a:rPr>
            </a:br>
            <a:r>
              <a:rPr lang="pl-PL" sz="2400" b="1" dirty="0" smtClean="0">
                <a:latin typeface="Times New Roman" pitchFamily="18" charset="0"/>
              </a:rPr>
              <a:t>( </a:t>
            </a:r>
            <a:r>
              <a:rPr lang="pl-PL" sz="2400" b="1" dirty="0" smtClean="0">
                <a:latin typeface="Consolas" pitchFamily="49" charset="0"/>
              </a:rPr>
              <a:t>zerowym wzrost demograficzny)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2362200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Y=F(K,L)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Y/L=F(K/L, 1)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y = f(k)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y = c + i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y=(1-s)y+i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i = sy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i = s f(k)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438400"/>
            <a:ext cx="5791200" cy="3657600"/>
            <a:chOff x="1584" y="1536"/>
            <a:chExt cx="3648" cy="2304"/>
          </a:xfrm>
        </p:grpSpPr>
        <p:sp>
          <p:nvSpPr>
            <p:cNvPr id="35857" name="Line 5"/>
            <p:cNvSpPr>
              <a:spLocks noChangeShapeType="1"/>
            </p:cNvSpPr>
            <p:nvPr/>
          </p:nvSpPr>
          <p:spPr bwMode="auto">
            <a:xfrm>
              <a:off x="1968" y="1584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5858" name="Line 6"/>
            <p:cNvSpPr>
              <a:spLocks noChangeShapeType="1"/>
            </p:cNvSpPr>
            <p:nvPr/>
          </p:nvSpPr>
          <p:spPr bwMode="auto">
            <a:xfrm>
              <a:off x="1968" y="3648"/>
              <a:ext cx="29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5859" name="Text Box 7"/>
            <p:cNvSpPr txBox="1">
              <a:spLocks noChangeArrowheads="1"/>
            </p:cNvSpPr>
            <p:nvPr/>
          </p:nvSpPr>
          <p:spPr bwMode="auto">
            <a:xfrm>
              <a:off x="4896" y="35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35860" name="Text Box 8"/>
            <p:cNvSpPr txBox="1">
              <a:spLocks noChangeArrowheads="1"/>
            </p:cNvSpPr>
            <p:nvPr/>
          </p:nvSpPr>
          <p:spPr bwMode="auto">
            <a:xfrm>
              <a:off x="1584" y="1536"/>
              <a:ext cx="336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dirty="0" smtClean="0">
                  <a:latin typeface="Times New Roman" pitchFamily="18" charset="0"/>
                </a:rPr>
                <a:t>y</a:t>
              </a:r>
            </a:p>
            <a:p>
              <a:pPr>
                <a:spcBef>
                  <a:spcPct val="50000"/>
                </a:spcBef>
              </a:pPr>
              <a:r>
                <a:rPr lang="pl-PL" sz="2400" dirty="0">
                  <a:latin typeface="Times New Roman" pitchFamily="18" charset="0"/>
                </a:rPr>
                <a:t>i</a:t>
              </a:r>
              <a:endParaRPr lang="pl-PL" sz="2400" dirty="0" smtClean="0">
                <a:latin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pl-PL" sz="2400" dirty="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124200" y="3124200"/>
            <a:ext cx="5410200" cy="2667000"/>
            <a:chOff x="1968" y="1968"/>
            <a:chExt cx="3408" cy="1680"/>
          </a:xfrm>
        </p:grpSpPr>
        <p:sp>
          <p:nvSpPr>
            <p:cNvPr id="35855" name="Freeform 10"/>
            <p:cNvSpPr>
              <a:spLocks/>
            </p:cNvSpPr>
            <p:nvPr/>
          </p:nvSpPr>
          <p:spPr bwMode="auto">
            <a:xfrm>
              <a:off x="1968" y="2160"/>
              <a:ext cx="2976" cy="1488"/>
            </a:xfrm>
            <a:custGeom>
              <a:avLst/>
              <a:gdLst>
                <a:gd name="T0" fmla="*/ 0 w 2976"/>
                <a:gd name="T1" fmla="*/ 1488 h 1488"/>
                <a:gd name="T2" fmla="*/ 720 w 2976"/>
                <a:gd name="T3" fmla="*/ 720 h 1488"/>
                <a:gd name="T4" fmla="*/ 2976 w 2976"/>
                <a:gd name="T5" fmla="*/ 0 h 1488"/>
                <a:gd name="T6" fmla="*/ 0 60000 65536"/>
                <a:gd name="T7" fmla="*/ 0 60000 65536"/>
                <a:gd name="T8" fmla="*/ 0 60000 65536"/>
                <a:gd name="T9" fmla="*/ 0 w 2976"/>
                <a:gd name="T10" fmla="*/ 0 h 1488"/>
                <a:gd name="T11" fmla="*/ 2976 w 2976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6" h="1488">
                  <a:moveTo>
                    <a:pt x="0" y="1488"/>
                  </a:moveTo>
                  <a:cubicBezTo>
                    <a:pt x="112" y="1228"/>
                    <a:pt x="224" y="968"/>
                    <a:pt x="720" y="720"/>
                  </a:cubicBezTo>
                  <a:cubicBezTo>
                    <a:pt x="1216" y="472"/>
                    <a:pt x="2096" y="236"/>
                    <a:pt x="297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5856" name="Text Box 11"/>
            <p:cNvSpPr txBox="1">
              <a:spLocks noChangeArrowheads="1"/>
            </p:cNvSpPr>
            <p:nvPr/>
          </p:nvSpPr>
          <p:spPr bwMode="auto">
            <a:xfrm>
              <a:off x="4848" y="196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f(k)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124200" y="4419600"/>
            <a:ext cx="5791200" cy="1371600"/>
            <a:chOff x="1968" y="2784"/>
            <a:chExt cx="3648" cy="864"/>
          </a:xfrm>
        </p:grpSpPr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1968" y="2928"/>
              <a:ext cx="2976" cy="720"/>
            </a:xfrm>
            <a:custGeom>
              <a:avLst/>
              <a:gdLst>
                <a:gd name="T0" fmla="*/ 0 w 2976"/>
                <a:gd name="T1" fmla="*/ 720 h 720"/>
                <a:gd name="T2" fmla="*/ 624 w 2976"/>
                <a:gd name="T3" fmla="*/ 384 h 720"/>
                <a:gd name="T4" fmla="*/ 2976 w 2976"/>
                <a:gd name="T5" fmla="*/ 0 h 720"/>
                <a:gd name="T6" fmla="*/ 0 60000 65536"/>
                <a:gd name="T7" fmla="*/ 0 60000 65536"/>
                <a:gd name="T8" fmla="*/ 0 60000 65536"/>
                <a:gd name="T9" fmla="*/ 0 w 2976"/>
                <a:gd name="T10" fmla="*/ 0 h 720"/>
                <a:gd name="T11" fmla="*/ 2976 w 29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6" h="720">
                  <a:moveTo>
                    <a:pt x="0" y="720"/>
                  </a:moveTo>
                  <a:cubicBezTo>
                    <a:pt x="64" y="612"/>
                    <a:pt x="128" y="504"/>
                    <a:pt x="624" y="384"/>
                  </a:cubicBezTo>
                  <a:cubicBezTo>
                    <a:pt x="1120" y="264"/>
                    <a:pt x="2048" y="132"/>
                    <a:pt x="297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4944" y="2784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sf(k)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943600" y="4038600"/>
            <a:ext cx="533400" cy="838200"/>
            <a:chOff x="3744" y="2544"/>
            <a:chExt cx="336" cy="528"/>
          </a:xfrm>
        </p:grpSpPr>
        <p:sp>
          <p:nvSpPr>
            <p:cNvPr id="35851" name="Line 16"/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5852" name="Text Box 17"/>
            <p:cNvSpPr txBox="1">
              <a:spLocks noChangeArrowheads="1"/>
            </p:cNvSpPr>
            <p:nvPr/>
          </p:nvSpPr>
          <p:spPr bwMode="auto">
            <a:xfrm>
              <a:off x="3792" y="26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943600" y="4953000"/>
            <a:ext cx="609600" cy="762000"/>
            <a:chOff x="3744" y="3120"/>
            <a:chExt cx="384" cy="480"/>
          </a:xfrm>
        </p:grpSpPr>
        <p:sp>
          <p:nvSpPr>
            <p:cNvPr id="35849" name="Line 19"/>
            <p:cNvSpPr>
              <a:spLocks noChangeShapeType="1"/>
            </p:cNvSpPr>
            <p:nvPr/>
          </p:nvSpPr>
          <p:spPr bwMode="auto">
            <a:xfrm>
              <a:off x="3744" y="31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5850" name="Text Box 20"/>
            <p:cNvSpPr txBox="1">
              <a:spLocks noChangeArrowheads="1"/>
            </p:cNvSpPr>
            <p:nvPr/>
          </p:nvSpPr>
          <p:spPr bwMode="auto">
            <a:xfrm>
              <a:off x="3840" y="326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21" name="pole tekstowe 20"/>
          <p:cNvSpPr txBox="1"/>
          <p:nvPr/>
        </p:nvSpPr>
        <p:spPr>
          <a:xfrm>
            <a:off x="179512" y="602128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Ponieważ </a:t>
            </a:r>
            <a:r>
              <a:rPr lang="pl-PL" dirty="0" err="1" smtClean="0"/>
              <a:t>y=f</a:t>
            </a:r>
            <a:r>
              <a:rPr lang="pl-PL" dirty="0" smtClean="0"/>
              <a:t>(k) to zgodnie z założeniami funkcja o malejących efektach krańcowych taki sam charakter ma funkcja inwestycji  i = s f(k)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dirty="0">
                <a:solidFill>
                  <a:schemeClr val="tx2">
                    <a:satMod val="200000"/>
                  </a:schemeClr>
                </a:solidFill>
              </a:rPr>
              <a:t>Tematyka wykładu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5750" y="1500188"/>
            <a:ext cx="84582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pl-PL" sz="2800" dirty="0">
                <a:latin typeface="+mn-lt"/>
              </a:rPr>
              <a:t>Interpretacja pojęcia</a:t>
            </a:r>
          </a:p>
          <a:p>
            <a:pPr marL="457200" indent="-457200">
              <a:lnSpc>
                <a:spcPct val="125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pl-PL" sz="2800" dirty="0">
                <a:latin typeface="+mn-lt"/>
              </a:rPr>
              <a:t>Prawidłowości długookresowe w gospodarce</a:t>
            </a:r>
          </a:p>
          <a:p>
            <a:pPr marL="457200" indent="-457200">
              <a:lnSpc>
                <a:spcPct val="125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pl-PL" sz="2800" dirty="0">
                <a:latin typeface="+mn-lt"/>
              </a:rPr>
              <a:t>Neoklasyczny model wzrostu </a:t>
            </a:r>
            <a:r>
              <a:rPr lang="pl-PL" sz="2800" dirty="0" smtClean="0">
                <a:latin typeface="+mn-lt"/>
              </a:rPr>
              <a:t>Solowa</a:t>
            </a:r>
          </a:p>
          <a:p>
            <a:pPr marL="457200" indent="-457200">
              <a:lnSpc>
                <a:spcPct val="125000"/>
              </a:lnSpc>
              <a:spcBef>
                <a:spcPct val="50000"/>
              </a:spcBef>
              <a:buFontTx/>
              <a:buAutoNum type="arabicPeriod"/>
              <a:defRPr/>
            </a:pPr>
            <a:r>
              <a:rPr lang="pl-PL" sz="2800" dirty="0" smtClean="0">
                <a:latin typeface="+mn-lt"/>
              </a:rPr>
              <a:t>Czynniki wzrostu w modelu Solowa</a:t>
            </a:r>
            <a:endParaRPr lang="pl-PL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620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400" b="1" smtClean="0">
                <a:latin typeface="Consolas" pitchFamily="49" charset="0"/>
              </a:rPr>
              <a:t>Wyprowadzenie podstawowego modelu Solowa c.d.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1052736"/>
            <a:ext cx="9144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Zestawiamy nieliniowa funkcję inwestycji i = s f(k)z liniową funkcją amortyzacji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dk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pl-PL" sz="2000" dirty="0" err="1" smtClean="0">
                <a:latin typeface="Times New Roman" pitchFamily="18" charset="0"/>
              </a:rPr>
              <a:t>k</a:t>
            </a:r>
            <a:r>
              <a:rPr lang="pl-PL" sz="2000" dirty="0" smtClean="0">
                <a:latin typeface="Times New Roman" pitchFamily="18" charset="0"/>
              </a:rPr>
              <a:t> </a:t>
            </a:r>
            <a:r>
              <a:rPr lang="pl-PL" sz="2000" dirty="0">
                <a:latin typeface="Times New Roman" pitchFamily="18" charset="0"/>
              </a:rPr>
              <a:t>= i – </a:t>
            </a:r>
            <a:r>
              <a:rPr lang="pl-PL" sz="2000" dirty="0" err="1">
                <a:latin typeface="Times New Roman" pitchFamily="18" charset="0"/>
              </a:rPr>
              <a:t>dk</a:t>
            </a:r>
            <a:r>
              <a:rPr lang="pl-PL" sz="2000" dirty="0">
                <a:latin typeface="Times New Roman" pitchFamily="18" charset="0"/>
              </a:rPr>
              <a:t>		d – stopa amortyzacji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1905000"/>
            <a:ext cx="6172200" cy="3810000"/>
            <a:chOff x="1392" y="1200"/>
            <a:chExt cx="3888" cy="2400"/>
          </a:xfrm>
        </p:grpSpPr>
        <p:sp>
          <p:nvSpPr>
            <p:cNvPr id="36892" name="Line 5"/>
            <p:cNvSpPr>
              <a:spLocks noChangeShapeType="1"/>
            </p:cNvSpPr>
            <p:nvPr/>
          </p:nvSpPr>
          <p:spPr bwMode="auto">
            <a:xfrm flipV="1">
              <a:off x="1392" y="1440"/>
              <a:ext cx="312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6893" name="Text Box 6"/>
            <p:cNvSpPr txBox="1">
              <a:spLocks noChangeArrowheads="1"/>
            </p:cNvSpPr>
            <p:nvPr/>
          </p:nvSpPr>
          <p:spPr bwMode="auto">
            <a:xfrm>
              <a:off x="4560" y="120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dk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2743200"/>
            <a:ext cx="6705600" cy="2971800"/>
            <a:chOff x="1392" y="1728"/>
            <a:chExt cx="4224" cy="1872"/>
          </a:xfrm>
        </p:grpSpPr>
        <p:sp>
          <p:nvSpPr>
            <p:cNvPr id="36890" name="Freeform 8"/>
            <p:cNvSpPr>
              <a:spLocks/>
            </p:cNvSpPr>
            <p:nvPr/>
          </p:nvSpPr>
          <p:spPr bwMode="auto">
            <a:xfrm>
              <a:off x="1392" y="1968"/>
              <a:ext cx="3312" cy="1632"/>
            </a:xfrm>
            <a:custGeom>
              <a:avLst/>
              <a:gdLst>
                <a:gd name="T0" fmla="*/ 0 w 3312"/>
                <a:gd name="T1" fmla="*/ 1632 h 1632"/>
                <a:gd name="T2" fmla="*/ 720 w 3312"/>
                <a:gd name="T3" fmla="*/ 672 h 1632"/>
                <a:gd name="T4" fmla="*/ 3312 w 3312"/>
                <a:gd name="T5" fmla="*/ 0 h 1632"/>
                <a:gd name="T6" fmla="*/ 0 60000 65536"/>
                <a:gd name="T7" fmla="*/ 0 60000 65536"/>
                <a:gd name="T8" fmla="*/ 0 60000 65536"/>
                <a:gd name="T9" fmla="*/ 0 w 3312"/>
                <a:gd name="T10" fmla="*/ 0 h 1632"/>
                <a:gd name="T11" fmla="*/ 3312 w 3312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12" h="1632">
                  <a:moveTo>
                    <a:pt x="0" y="1632"/>
                  </a:moveTo>
                  <a:cubicBezTo>
                    <a:pt x="84" y="1288"/>
                    <a:pt x="168" y="944"/>
                    <a:pt x="720" y="672"/>
                  </a:cubicBezTo>
                  <a:cubicBezTo>
                    <a:pt x="1272" y="400"/>
                    <a:pt x="2292" y="200"/>
                    <a:pt x="331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6891" name="Text Box 9"/>
            <p:cNvSpPr txBox="1">
              <a:spLocks noChangeArrowheads="1"/>
            </p:cNvSpPr>
            <p:nvPr/>
          </p:nvSpPr>
          <p:spPr bwMode="auto">
            <a:xfrm>
              <a:off x="4752" y="172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s f(k)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066800" y="2209800"/>
            <a:ext cx="7537450" cy="3890963"/>
            <a:chOff x="672" y="1392"/>
            <a:chExt cx="4748" cy="2451"/>
          </a:xfrm>
        </p:grpSpPr>
        <p:sp>
          <p:nvSpPr>
            <p:cNvPr id="36886" name="Line 11"/>
            <p:cNvSpPr>
              <a:spLocks noChangeShapeType="1"/>
            </p:cNvSpPr>
            <p:nvPr/>
          </p:nvSpPr>
          <p:spPr bwMode="auto">
            <a:xfrm flipV="1">
              <a:off x="1392" y="1392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6887" name="Line 12"/>
            <p:cNvSpPr>
              <a:spLocks noChangeShapeType="1"/>
            </p:cNvSpPr>
            <p:nvPr/>
          </p:nvSpPr>
          <p:spPr bwMode="auto">
            <a:xfrm>
              <a:off x="1392" y="3600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6888" name="Text Box 13"/>
            <p:cNvSpPr txBox="1">
              <a:spLocks noChangeArrowheads="1"/>
            </p:cNvSpPr>
            <p:nvPr/>
          </p:nvSpPr>
          <p:spPr bwMode="auto">
            <a:xfrm>
              <a:off x="4992" y="3552"/>
              <a:ext cx="4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 dirty="0" err="1" smtClean="0">
                  <a:latin typeface="Times New Roman" pitchFamily="18" charset="0"/>
                </a:rPr>
                <a:t>k</a:t>
              </a:r>
              <a:r>
                <a:rPr lang="pl-PL" sz="2400" baseline="-25000" dirty="0" err="1" smtClean="0">
                  <a:latin typeface="Times New Roman" pitchFamily="18" charset="0"/>
                </a:rPr>
                <a:t>t</a:t>
              </a:r>
              <a:endParaRPr lang="pl-PL" sz="2400" dirty="0">
                <a:latin typeface="Times New Roman" pitchFamily="18" charset="0"/>
              </a:endParaRPr>
            </a:p>
          </p:txBody>
        </p:sp>
        <p:sp>
          <p:nvSpPr>
            <p:cNvPr id="36889" name="Text Box 14"/>
            <p:cNvSpPr txBox="1">
              <a:spLocks noChangeArrowheads="1"/>
            </p:cNvSpPr>
            <p:nvPr/>
          </p:nvSpPr>
          <p:spPr bwMode="auto">
            <a:xfrm>
              <a:off x="672" y="139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i, dk</a:t>
              </a:r>
            </a:p>
          </p:txBody>
        </p:sp>
      </p:grp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3340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2209800" y="3581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914400" y="3352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i</a:t>
            </a:r>
            <a:r>
              <a:rPr lang="pl-PL" sz="2400" baseline="30000">
                <a:latin typeface="Times New Roman" pitchFamily="18" charset="0"/>
              </a:rPr>
              <a:t>*</a:t>
            </a:r>
            <a:r>
              <a:rPr lang="pl-PL" sz="2400">
                <a:latin typeface="Times New Roman" pitchFamily="18" charset="0"/>
              </a:rPr>
              <a:t> = dk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029200" y="5791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>
                <a:latin typeface="Times New Roman" pitchFamily="18" charset="0"/>
              </a:rPr>
              <a:t>k</a:t>
            </a:r>
            <a:r>
              <a:rPr lang="pl-PL" sz="2400" baseline="30000" dirty="0">
                <a:latin typeface="Times New Roman" pitchFamily="18" charset="0"/>
              </a:rPr>
              <a:t>*</a:t>
            </a:r>
            <a:endParaRPr lang="pl-PL" sz="2400" dirty="0">
              <a:latin typeface="Times New Roman" pitchFamily="18" charset="0"/>
            </a:endParaRP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2699792" y="594928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pl-PL" sz="2400" dirty="0">
                <a:latin typeface="Times New Roman" pitchFamily="18" charset="0"/>
              </a:rPr>
              <a:t>k&gt;0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6096000" y="5791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pl-PL" sz="2400">
                <a:latin typeface="Times New Roman" pitchFamily="18" charset="0"/>
              </a:rPr>
              <a:t>k&lt;0</a:t>
            </a:r>
          </a:p>
        </p:txBody>
      </p:sp>
      <p:sp>
        <p:nvSpPr>
          <p:cNvPr id="36877" name="Text Box 21"/>
          <p:cNvSpPr txBox="1">
            <a:spLocks noChangeArrowheads="1"/>
          </p:cNvSpPr>
          <p:nvPr/>
        </p:nvSpPr>
        <p:spPr bwMode="auto">
          <a:xfrm>
            <a:off x="0" y="6248400"/>
            <a:ext cx="845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pl-PL" sz="2400" dirty="0">
                <a:latin typeface="Times New Roman" pitchFamily="18" charset="0"/>
              </a:rPr>
              <a:t>Zm. egzogeniczne: s, d	Zm. Endogeniczne: k, y, c</a:t>
            </a:r>
          </a:p>
        </p:txBody>
      </p:sp>
      <p:cxnSp>
        <p:nvCxnSpPr>
          <p:cNvPr id="23" name="Łącznik prosty 22"/>
          <p:cNvCxnSpPr/>
          <p:nvPr/>
        </p:nvCxnSpPr>
        <p:spPr>
          <a:xfrm flipV="1">
            <a:off x="2555875" y="4868863"/>
            <a:ext cx="0" cy="576262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2555875" y="4868863"/>
            <a:ext cx="287338" cy="3603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flipV="1">
            <a:off x="2916238" y="4508500"/>
            <a:ext cx="0" cy="7207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>
            <a:off x="2916238" y="4508500"/>
            <a:ext cx="360362" cy="4333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>
            <a:endCxn id="36890" idx="1"/>
          </p:cNvCxnSpPr>
          <p:nvPr/>
        </p:nvCxnSpPr>
        <p:spPr>
          <a:xfrm flipV="1">
            <a:off x="3348038" y="4191000"/>
            <a:ext cx="4762" cy="7508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stCxn id="36890" idx="1"/>
          </p:cNvCxnSpPr>
          <p:nvPr/>
        </p:nvCxnSpPr>
        <p:spPr>
          <a:xfrm>
            <a:off x="3352800" y="4191000"/>
            <a:ext cx="427038" cy="4619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/>
          <p:nvPr/>
        </p:nvCxnSpPr>
        <p:spPr>
          <a:xfrm>
            <a:off x="2555875" y="5589588"/>
            <a:ext cx="13684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flipV="1">
            <a:off x="2051050" y="4076700"/>
            <a:ext cx="0" cy="1439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2411760" y="56612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</a:t>
            </a:r>
            <a:r>
              <a:rPr lang="pl-PL" baseline="-25000" dirty="0" smtClean="0"/>
              <a:t>1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2843808" y="56612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</a:t>
            </a:r>
            <a:r>
              <a:rPr lang="pl-PL" baseline="-25000" dirty="0" smtClean="0"/>
              <a:t>2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55" grpId="0" animBg="1"/>
      <p:bldP spid="61456" grpId="0" animBg="1"/>
      <p:bldP spid="61457" grpId="0" autoUpdateAnimBg="0"/>
      <p:bldP spid="61458" grpId="0" autoUpdateAnimBg="0"/>
      <p:bldP spid="61459" grpId="0" autoUpdateAnimBg="0"/>
      <p:bldP spid="614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Komentarz do poprzedniego slajdu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4525962"/>
          </a:xfrm>
        </p:spPr>
        <p:txBody>
          <a:bodyPr/>
          <a:lstStyle/>
          <a:p>
            <a:r>
              <a:rPr lang="pl-PL" sz="1400" dirty="0" smtClean="0"/>
              <a:t>Slajd prezentuje zmiany w czasie zasobu kapitału w gospodarce. Wzrost wynika z tego, że inwestycje </a:t>
            </a:r>
            <a:r>
              <a:rPr lang="pl-PL" sz="1400" dirty="0" err="1" smtClean="0"/>
              <a:t>sa</a:t>
            </a:r>
            <a:r>
              <a:rPr lang="pl-PL" sz="1400" dirty="0" smtClean="0"/>
              <a:t> większe od amortyzacji (punkt k</a:t>
            </a:r>
            <a:r>
              <a:rPr lang="pl-PL" sz="1400" baseline="-25000" dirty="0" smtClean="0"/>
              <a:t>1</a:t>
            </a:r>
            <a:r>
              <a:rPr lang="pl-PL" sz="1400" dirty="0" smtClean="0"/>
              <a:t>, k</a:t>
            </a:r>
            <a:r>
              <a:rPr lang="pl-PL" sz="1400" baseline="-25000" dirty="0" smtClean="0"/>
              <a:t>2</a:t>
            </a:r>
            <a:r>
              <a:rPr lang="pl-PL" sz="1400" dirty="0" smtClean="0"/>
              <a:t>).. Jeżeli przy k</a:t>
            </a:r>
            <a:r>
              <a:rPr lang="pl-PL" sz="1400" baseline="-25000" dirty="0" smtClean="0"/>
              <a:t>1</a:t>
            </a:r>
            <a:r>
              <a:rPr lang="pl-PL" sz="1400" dirty="0" smtClean="0"/>
              <a:t> inwestycje </a:t>
            </a:r>
            <a:r>
              <a:rPr lang="pl-PL" sz="1400" dirty="0" err="1" smtClean="0"/>
              <a:t>sa</a:t>
            </a:r>
            <a:r>
              <a:rPr lang="pl-PL" sz="1400" dirty="0" smtClean="0"/>
              <a:t> większe niż amortyzacja to na </a:t>
            </a:r>
            <a:r>
              <a:rPr lang="pl-PL" sz="1400" dirty="0" err="1" smtClean="0"/>
              <a:t>kaniec</a:t>
            </a:r>
            <a:r>
              <a:rPr lang="pl-PL" sz="1400" dirty="0" smtClean="0"/>
              <a:t> okresu zasób kapitału jest większy,( przesuwamy się po osi poziomej w prawo). To oznacz, że wielkość produktu krajowego rośnie, bo y = f(k). – mamy wzrost gospodarczy</a:t>
            </a:r>
          </a:p>
          <a:p>
            <a:endParaRPr lang="pl-PL" sz="1400" dirty="0" smtClean="0"/>
          </a:p>
          <a:p>
            <a:r>
              <a:rPr lang="pl-PL" sz="1400" dirty="0" smtClean="0"/>
              <a:t>Ale ponieważ funkcja </a:t>
            </a:r>
            <a:r>
              <a:rPr lang="pl-PL" sz="1400" dirty="0" err="1" smtClean="0"/>
              <a:t>y=f</a:t>
            </a:r>
            <a:r>
              <a:rPr lang="pl-PL" sz="1400" dirty="0" smtClean="0"/>
              <a:t>(k) jest funkcją o malejących przyrostach krańcowych, to i taki charakter ma funkcja inwestycji i = s f(k). A funkcja inwestycji jest liniowa!. Od pewnego poziomu k </a:t>
            </a:r>
            <a:r>
              <a:rPr lang="pl-PL" sz="1400" dirty="0" err="1" smtClean="0"/>
              <a:t>róznbnice</a:t>
            </a:r>
            <a:r>
              <a:rPr lang="pl-PL" sz="1400" dirty="0" smtClean="0"/>
              <a:t> pomiędzy inwestycjami a amortyzacją maleją, zasób kapitału, a w konsekwencji produkt krajowy, rosną coraz wolniej</a:t>
            </a:r>
          </a:p>
          <a:p>
            <a:r>
              <a:rPr lang="pl-PL" sz="1400" dirty="0" smtClean="0"/>
              <a:t>Konkluzje: </a:t>
            </a:r>
          </a:p>
          <a:p>
            <a:r>
              <a:rPr lang="pl-PL" sz="1400" dirty="0" smtClean="0"/>
              <a:t>- gospodarka, która jest na niższym poziomie k, jeżeli porusza się po tej samej ścieżce inwestycji i amortyzacji, będzie doganiała tą, która jest z przodu – w tej gospodarce przyrosty kapitału (od pewnego poziomu) </a:t>
            </a:r>
            <a:r>
              <a:rPr lang="pl-PL" sz="1400" dirty="0" err="1" smtClean="0"/>
              <a:t>sa</a:t>
            </a:r>
            <a:r>
              <a:rPr lang="pl-PL" sz="1400" dirty="0" smtClean="0"/>
              <a:t> większe niż w gospodarce, która jest z przodu – zjawisko konwergencji</a:t>
            </a:r>
          </a:p>
          <a:p>
            <a:pPr>
              <a:buNone/>
            </a:pPr>
            <a:r>
              <a:rPr lang="pl-PL" sz="1400" dirty="0" smtClean="0"/>
              <a:t>	- funkcje inwestycji i </a:t>
            </a:r>
            <a:r>
              <a:rPr lang="pl-PL" sz="1400" dirty="0" err="1" smtClean="0"/>
              <a:t>amoryzacji</a:t>
            </a:r>
            <a:r>
              <a:rPr lang="pl-PL" sz="1400" dirty="0" smtClean="0"/>
              <a:t> musza się przeciąć. W punkcie przecięcia zasób kapitału przestaje rosnąć</a:t>
            </a:r>
          </a:p>
          <a:p>
            <a:pPr>
              <a:buNone/>
            </a:pPr>
            <a:r>
              <a:rPr lang="pl-PL" sz="1400" dirty="0" smtClean="0"/>
              <a:t>	- punkt przecięcia (brak wzrostu kapitału i produktu na osobę) wyznaczony jest przez parametry funkcji produkcji, stopę amortyzacji d oraz stopę oszczędzania s (wpływa na inwestycje)</a:t>
            </a:r>
          </a:p>
          <a:p>
            <a:pPr>
              <a:buNone/>
            </a:pPr>
            <a:r>
              <a:rPr lang="pl-PL" sz="1400" dirty="0" smtClean="0"/>
              <a:t>	- czy zwiększając stopę oszczędzania możemy zwiększyć wzrost gospodarczy, a może sprawić, że będzie nieskończony?</a:t>
            </a:r>
          </a:p>
          <a:p>
            <a:pPr>
              <a:buNone/>
            </a:pPr>
            <a:endParaRPr lang="pl-PL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620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400" b="1" smtClean="0">
                <a:latin typeface="Consolas" pitchFamily="49" charset="0"/>
              </a:rPr>
              <a:t>Efekt wzrostu stopy oszczędzania w modelu Solowa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3608" y="1484784"/>
            <a:ext cx="7848600" cy="4343400"/>
            <a:chOff x="672" y="1200"/>
            <a:chExt cx="4944" cy="2736"/>
          </a:xfrm>
        </p:grpSpPr>
        <p:sp>
          <p:nvSpPr>
            <p:cNvPr id="37896" name="Line 4"/>
            <p:cNvSpPr>
              <a:spLocks noChangeShapeType="1"/>
            </p:cNvSpPr>
            <p:nvPr/>
          </p:nvSpPr>
          <p:spPr bwMode="auto">
            <a:xfrm flipV="1">
              <a:off x="1392" y="1392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7897" name="Line 5"/>
            <p:cNvSpPr>
              <a:spLocks noChangeShapeType="1"/>
            </p:cNvSpPr>
            <p:nvPr/>
          </p:nvSpPr>
          <p:spPr bwMode="auto">
            <a:xfrm>
              <a:off x="1392" y="3600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7898" name="Freeform 6"/>
            <p:cNvSpPr>
              <a:spLocks/>
            </p:cNvSpPr>
            <p:nvPr/>
          </p:nvSpPr>
          <p:spPr bwMode="auto">
            <a:xfrm>
              <a:off x="1392" y="1968"/>
              <a:ext cx="3312" cy="1632"/>
            </a:xfrm>
            <a:custGeom>
              <a:avLst/>
              <a:gdLst>
                <a:gd name="T0" fmla="*/ 0 w 3312"/>
                <a:gd name="T1" fmla="*/ 1632 h 1632"/>
                <a:gd name="T2" fmla="*/ 720 w 3312"/>
                <a:gd name="T3" fmla="*/ 672 h 1632"/>
                <a:gd name="T4" fmla="*/ 3312 w 3312"/>
                <a:gd name="T5" fmla="*/ 0 h 1632"/>
                <a:gd name="T6" fmla="*/ 0 60000 65536"/>
                <a:gd name="T7" fmla="*/ 0 60000 65536"/>
                <a:gd name="T8" fmla="*/ 0 60000 65536"/>
                <a:gd name="T9" fmla="*/ 0 w 3312"/>
                <a:gd name="T10" fmla="*/ 0 h 1632"/>
                <a:gd name="T11" fmla="*/ 3312 w 3312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12" h="1632">
                  <a:moveTo>
                    <a:pt x="0" y="1632"/>
                  </a:moveTo>
                  <a:cubicBezTo>
                    <a:pt x="84" y="1288"/>
                    <a:pt x="168" y="944"/>
                    <a:pt x="720" y="672"/>
                  </a:cubicBezTo>
                  <a:cubicBezTo>
                    <a:pt x="1272" y="400"/>
                    <a:pt x="2292" y="200"/>
                    <a:pt x="331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7899" name="Line 7"/>
            <p:cNvSpPr>
              <a:spLocks noChangeShapeType="1"/>
            </p:cNvSpPr>
            <p:nvPr/>
          </p:nvSpPr>
          <p:spPr bwMode="auto">
            <a:xfrm flipV="1">
              <a:off x="1392" y="1440"/>
              <a:ext cx="312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7900" name="Text Box 8"/>
            <p:cNvSpPr txBox="1">
              <a:spLocks noChangeArrowheads="1"/>
            </p:cNvSpPr>
            <p:nvPr/>
          </p:nvSpPr>
          <p:spPr bwMode="auto">
            <a:xfrm>
              <a:off x="4560" y="120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dk</a:t>
              </a:r>
            </a:p>
          </p:txBody>
        </p:sp>
        <p:sp>
          <p:nvSpPr>
            <p:cNvPr id="37901" name="Text Box 9"/>
            <p:cNvSpPr txBox="1">
              <a:spLocks noChangeArrowheads="1"/>
            </p:cNvSpPr>
            <p:nvPr/>
          </p:nvSpPr>
          <p:spPr bwMode="auto">
            <a:xfrm>
              <a:off x="4752" y="172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s</a:t>
              </a:r>
              <a:r>
                <a:rPr lang="pl-PL" sz="2400" baseline="-25000">
                  <a:latin typeface="Times New Roman" pitchFamily="18" charset="0"/>
                </a:rPr>
                <a:t>1</a:t>
              </a:r>
              <a:r>
                <a:rPr lang="pl-PL" sz="2400">
                  <a:latin typeface="Times New Roman" pitchFamily="18" charset="0"/>
                </a:rPr>
                <a:t> f(k)</a:t>
              </a:r>
            </a:p>
          </p:txBody>
        </p:sp>
        <p:sp>
          <p:nvSpPr>
            <p:cNvPr id="37902" name="Text Box 10"/>
            <p:cNvSpPr txBox="1">
              <a:spLocks noChangeArrowheads="1"/>
            </p:cNvSpPr>
            <p:nvPr/>
          </p:nvSpPr>
          <p:spPr bwMode="auto">
            <a:xfrm>
              <a:off x="4992" y="355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37903" name="Text Box 11"/>
            <p:cNvSpPr txBox="1">
              <a:spLocks noChangeArrowheads="1"/>
            </p:cNvSpPr>
            <p:nvPr/>
          </p:nvSpPr>
          <p:spPr bwMode="auto">
            <a:xfrm>
              <a:off x="672" y="139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i, dk</a:t>
              </a:r>
            </a:p>
          </p:txBody>
        </p:sp>
        <p:sp>
          <p:nvSpPr>
            <p:cNvPr id="37904" name="Line 12"/>
            <p:cNvSpPr>
              <a:spLocks noChangeShapeType="1"/>
            </p:cNvSpPr>
            <p:nvPr/>
          </p:nvSpPr>
          <p:spPr bwMode="auto">
            <a:xfrm>
              <a:off x="3360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7905" name="Line 13"/>
            <p:cNvSpPr>
              <a:spLocks noChangeShapeType="1"/>
            </p:cNvSpPr>
            <p:nvPr/>
          </p:nvSpPr>
          <p:spPr bwMode="auto">
            <a:xfrm flipH="1">
              <a:off x="1392" y="225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7906" name="Text Box 14"/>
            <p:cNvSpPr txBox="1">
              <a:spLocks noChangeArrowheads="1"/>
            </p:cNvSpPr>
            <p:nvPr/>
          </p:nvSpPr>
          <p:spPr bwMode="auto">
            <a:xfrm>
              <a:off x="3168" y="364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k</a:t>
              </a:r>
              <a:r>
                <a:rPr lang="pl-PL" sz="2400" baseline="-25000">
                  <a:latin typeface="Times New Roman" pitchFamily="18" charset="0"/>
                </a:rPr>
                <a:t>1</a:t>
              </a:r>
              <a:endParaRPr lang="pl-PL" sz="2400">
                <a:latin typeface="Times New Roman" pitchFamily="18" charset="0"/>
              </a:endParaRPr>
            </a:p>
          </p:txBody>
        </p:sp>
      </p:grpSp>
      <p:sp>
        <p:nvSpPr>
          <p:cNvPr id="64527" name="Freeform 15"/>
          <p:cNvSpPr>
            <a:spLocks/>
          </p:cNvSpPr>
          <p:nvPr/>
        </p:nvSpPr>
        <p:spPr bwMode="auto">
          <a:xfrm>
            <a:off x="2195736" y="2060848"/>
            <a:ext cx="5029200" cy="3124200"/>
          </a:xfrm>
          <a:custGeom>
            <a:avLst/>
            <a:gdLst>
              <a:gd name="T0" fmla="*/ 0 w 3312"/>
              <a:gd name="T1" fmla="*/ 2147483647 h 1632"/>
              <a:gd name="T2" fmla="*/ 2147483647 w 3312"/>
              <a:gd name="T3" fmla="*/ 2147483647 h 1632"/>
              <a:gd name="T4" fmla="*/ 2147483647 w 3312"/>
              <a:gd name="T5" fmla="*/ 0 h 1632"/>
              <a:gd name="T6" fmla="*/ 0 60000 65536"/>
              <a:gd name="T7" fmla="*/ 0 60000 65536"/>
              <a:gd name="T8" fmla="*/ 0 60000 65536"/>
              <a:gd name="T9" fmla="*/ 0 w 3312"/>
              <a:gd name="T10" fmla="*/ 0 h 1632"/>
              <a:gd name="T11" fmla="*/ 3312 w 3312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2" h="1632">
                <a:moveTo>
                  <a:pt x="0" y="1632"/>
                </a:moveTo>
                <a:cubicBezTo>
                  <a:pt x="84" y="1288"/>
                  <a:pt x="168" y="944"/>
                  <a:pt x="720" y="672"/>
                </a:cubicBezTo>
                <a:cubicBezTo>
                  <a:pt x="1272" y="400"/>
                  <a:pt x="2292" y="200"/>
                  <a:pt x="3312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6588224" y="2204864"/>
            <a:ext cx="0" cy="29718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 flipH="1">
            <a:off x="2267744" y="2204864"/>
            <a:ext cx="42672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6300192" y="5517232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>
                <a:solidFill>
                  <a:srgbClr val="FF3300"/>
                </a:solidFill>
                <a:latin typeface="Times New Roman" pitchFamily="18" charset="0"/>
              </a:rPr>
              <a:t>k</a:t>
            </a:r>
            <a:r>
              <a:rPr lang="pl-PL" sz="2400" baseline="-25000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endParaRPr lang="pl-PL" sz="24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395536" y="5805264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Przy wyższej stopie oszczędzania inwestycje </a:t>
            </a:r>
            <a:r>
              <a:rPr lang="pl-PL" sz="1400" dirty="0" err="1" smtClean="0"/>
              <a:t>sa</a:t>
            </a:r>
            <a:r>
              <a:rPr lang="pl-PL" sz="1400" dirty="0" smtClean="0"/>
              <a:t> większe, kapitał rośnie, ale ponieważ cały czas funkcja i =s f(k) ma malejące efekty krańcowe, to nieuchronnie musi </a:t>
            </a:r>
            <a:r>
              <a:rPr lang="pl-PL" sz="1400" dirty="0" err="1" smtClean="0"/>
              <a:t>przeciąc</a:t>
            </a:r>
            <a:r>
              <a:rPr lang="pl-PL" sz="1400" dirty="0" smtClean="0"/>
              <a:t> funkcję amortyzacji, gdy wzrost zanika, tyle, że osiągnięte  to zostanie przy wyższym zasobie kapitału (i produktu) na osobę (punkt </a:t>
            </a:r>
            <a:r>
              <a:rPr lang="pl-PL" sz="1400" dirty="0" smtClean="0">
                <a:solidFill>
                  <a:srgbClr val="FF0000"/>
                </a:solidFill>
              </a:rPr>
              <a:t>k</a:t>
            </a:r>
            <a:r>
              <a:rPr lang="pl-PL" sz="1400" dirty="0" smtClean="0"/>
              <a:t> )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7" grpId="0" animBg="1"/>
      <p:bldP spid="64528" grpId="0" animBg="1"/>
      <p:bldP spid="64529" grpId="0" animBg="1"/>
      <p:bldP spid="6453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066800" y="0"/>
            <a:ext cx="7086600" cy="1066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400" b="1" smtClean="0">
                <a:latin typeface="Consolas" pitchFamily="49" charset="0"/>
              </a:rPr>
              <a:t>Udział inwestycji w PKB</a:t>
            </a:r>
            <a:br>
              <a:rPr lang="pl-PL" sz="2400" b="1" smtClean="0">
                <a:latin typeface="Consolas" pitchFamily="49" charset="0"/>
              </a:rPr>
            </a:br>
            <a:r>
              <a:rPr lang="pl-PL" sz="2400" b="1" smtClean="0">
                <a:latin typeface="Consolas" pitchFamily="49" charset="0"/>
              </a:rPr>
              <a:t>(średnia lat 1965-1990)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85800" y="1395413"/>
          <a:ext cx="7467600" cy="4981575"/>
        </p:xfrm>
        <a:graphic>
          <a:graphicData uri="http://schemas.openxmlformats.org/presentationml/2006/ole">
            <p:oleObj spid="_x0000_s129026" name="Wykres" r:id="rId3" imgW="6096124" imgH="4069112" progId="MSGraph.Chart.8">
              <p:embed followColorScheme="full"/>
            </p:oleObj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251520" y="616530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Kraje rozwinięte miały znacznie większą stopę inwestycji (i oszczędzania) co potwierdza sugestie modelu.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09600" y="0"/>
            <a:ext cx="7772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400" b="1" dirty="0" smtClean="0">
                <a:latin typeface="Consolas" pitchFamily="49" charset="0"/>
              </a:rPr>
              <a:t>Równowaga stabilna w modelu Solowa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9552" y="1052736"/>
            <a:ext cx="776624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 dirty="0" smtClean="0">
                <a:latin typeface="Times New Roman" pitchFamily="18" charset="0"/>
              </a:rPr>
              <a:t>Równowaga stabilna (</a:t>
            </a:r>
            <a:r>
              <a:rPr lang="pl-PL" sz="2000" dirty="0" err="1" smtClean="0">
                <a:latin typeface="Times New Roman" pitchFamily="18" charset="0"/>
              </a:rPr>
              <a:t>steady</a:t>
            </a:r>
            <a:r>
              <a:rPr lang="pl-PL" sz="2000" dirty="0" smtClean="0">
                <a:latin typeface="Times New Roman" pitchFamily="18" charset="0"/>
              </a:rPr>
              <a:t> state) – punkt, w którym dynamika zmian określonych wielkości spada do zera.</a:t>
            </a:r>
          </a:p>
          <a:p>
            <a:pPr>
              <a:spcBef>
                <a:spcPct val="50000"/>
              </a:spcBef>
            </a:pPr>
            <a:r>
              <a:rPr lang="pl-PL" sz="2000" dirty="0" smtClean="0">
                <a:latin typeface="Times New Roman" pitchFamily="18" charset="0"/>
              </a:rPr>
              <a:t>W rozpatrywanym modelu określa go punkt k</a:t>
            </a:r>
            <a:r>
              <a:rPr lang="pl-PL" sz="2000" baseline="30000" dirty="0" smtClean="0">
                <a:latin typeface="Times New Roman" pitchFamily="18" charset="0"/>
              </a:rPr>
              <a:t>* </a:t>
            </a:r>
            <a:r>
              <a:rPr lang="pl-PL" sz="2000" dirty="0" smtClean="0">
                <a:latin typeface="Times New Roman" pitchFamily="18" charset="0"/>
              </a:rPr>
              <a:t>(przecięcie funkcji inwestycji i amortyzacji)</a:t>
            </a:r>
          </a:p>
          <a:p>
            <a:pPr>
              <a:spcBef>
                <a:spcPct val="50000"/>
              </a:spcBef>
            </a:pPr>
            <a:r>
              <a:rPr lang="pl-PL" sz="2000" dirty="0" smtClean="0">
                <a:latin typeface="Times New Roman" pitchFamily="18" charset="0"/>
              </a:rPr>
              <a:t>Zmianę </a:t>
            </a:r>
            <a:r>
              <a:rPr lang="pl-PL" sz="2000" dirty="0">
                <a:latin typeface="Times New Roman" pitchFamily="18" charset="0"/>
              </a:rPr>
              <a:t>zasobu </a:t>
            </a:r>
            <a:r>
              <a:rPr lang="pl-PL" sz="2000" dirty="0" smtClean="0">
                <a:latin typeface="Times New Roman" pitchFamily="18" charset="0"/>
              </a:rPr>
              <a:t>kapitału </a:t>
            </a:r>
            <a:r>
              <a:rPr lang="pl-PL" sz="2000" dirty="0">
                <a:latin typeface="Times New Roman" pitchFamily="18" charset="0"/>
              </a:rPr>
              <a:t>można wyrazić następująco:</a:t>
            </a:r>
          </a:p>
          <a:p>
            <a:pPr>
              <a:spcBef>
                <a:spcPct val="50000"/>
              </a:spcBef>
            </a:pP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pl-PL" sz="2000" dirty="0" err="1">
                <a:latin typeface="Times New Roman" pitchFamily="18" charset="0"/>
              </a:rPr>
              <a:t>k</a:t>
            </a:r>
            <a:r>
              <a:rPr lang="pl-PL" sz="2000" dirty="0">
                <a:latin typeface="Times New Roman" pitchFamily="18" charset="0"/>
              </a:rPr>
              <a:t> = </a:t>
            </a:r>
            <a:r>
              <a:rPr lang="pl-PL" sz="2000" dirty="0" err="1">
                <a:latin typeface="Times New Roman" pitchFamily="18" charset="0"/>
              </a:rPr>
              <a:t>sf</a:t>
            </a:r>
            <a:r>
              <a:rPr lang="pl-PL" sz="2000" dirty="0">
                <a:latin typeface="Times New Roman" pitchFamily="18" charset="0"/>
              </a:rPr>
              <a:t>(k) – </a:t>
            </a:r>
            <a:r>
              <a:rPr lang="pl-PL" sz="2000" dirty="0" err="1" smtClean="0">
                <a:latin typeface="Times New Roman" pitchFamily="18" charset="0"/>
              </a:rPr>
              <a:t>dk</a:t>
            </a:r>
            <a:endParaRPr lang="pl-PL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2000" dirty="0">
                <a:latin typeface="Times New Roman" pitchFamily="18" charset="0"/>
              </a:rPr>
              <a:t>W „</a:t>
            </a:r>
            <a:r>
              <a:rPr lang="pl-PL" sz="2000" dirty="0" err="1">
                <a:latin typeface="Times New Roman" pitchFamily="18" charset="0"/>
              </a:rPr>
              <a:t>steady</a:t>
            </a:r>
            <a:r>
              <a:rPr lang="pl-PL" sz="2000" dirty="0">
                <a:latin typeface="Times New Roman" pitchFamily="18" charset="0"/>
              </a:rPr>
              <a:t> state” </a:t>
            </a:r>
            <a:r>
              <a:rPr lang="pl-PL" sz="20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pl-PL" sz="2000" dirty="0" err="1">
                <a:latin typeface="Times New Roman" pitchFamily="18" charset="0"/>
              </a:rPr>
              <a:t>k</a:t>
            </a:r>
            <a:r>
              <a:rPr lang="pl-PL" sz="2000" dirty="0">
                <a:latin typeface="Times New Roman" pitchFamily="18" charset="0"/>
              </a:rPr>
              <a:t> = 0</a:t>
            </a:r>
          </a:p>
          <a:p>
            <a:pPr>
              <a:spcBef>
                <a:spcPct val="50000"/>
              </a:spcBef>
            </a:pPr>
            <a:r>
              <a:rPr lang="pl-PL" sz="2000" dirty="0">
                <a:latin typeface="Times New Roman" pitchFamily="18" charset="0"/>
              </a:rPr>
              <a:t>0 = </a:t>
            </a:r>
            <a:r>
              <a:rPr lang="pl-PL" sz="2000" dirty="0" err="1">
                <a:latin typeface="Times New Roman" pitchFamily="18" charset="0"/>
              </a:rPr>
              <a:t>sf</a:t>
            </a:r>
            <a:r>
              <a:rPr lang="pl-PL" sz="2000" dirty="0">
                <a:latin typeface="Times New Roman" pitchFamily="18" charset="0"/>
              </a:rPr>
              <a:t>(k</a:t>
            </a:r>
            <a:r>
              <a:rPr lang="pl-PL" sz="2000" baseline="30000" dirty="0">
                <a:latin typeface="Times New Roman" pitchFamily="18" charset="0"/>
              </a:rPr>
              <a:t>*</a:t>
            </a:r>
            <a:r>
              <a:rPr lang="pl-PL" sz="2000" dirty="0">
                <a:latin typeface="Times New Roman" pitchFamily="18" charset="0"/>
              </a:rPr>
              <a:t>) – </a:t>
            </a:r>
            <a:r>
              <a:rPr lang="pl-PL" sz="2000" dirty="0" err="1">
                <a:latin typeface="Times New Roman" pitchFamily="18" charset="0"/>
              </a:rPr>
              <a:t>dk</a:t>
            </a:r>
            <a:r>
              <a:rPr lang="pl-PL" sz="2000" baseline="30000" dirty="0">
                <a:latin typeface="Times New Roman" pitchFamily="18" charset="0"/>
              </a:rPr>
              <a:t>*</a:t>
            </a:r>
            <a:endParaRPr lang="pl-PL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2000" dirty="0">
                <a:latin typeface="Times New Roman" pitchFamily="18" charset="0"/>
              </a:rPr>
              <a:t>Lub</a:t>
            </a:r>
          </a:p>
          <a:p>
            <a:pPr>
              <a:spcBef>
                <a:spcPct val="50000"/>
              </a:spcBef>
            </a:pPr>
            <a:r>
              <a:rPr lang="pl-PL" sz="2000" dirty="0">
                <a:latin typeface="Times New Roman" pitchFamily="18" charset="0"/>
              </a:rPr>
              <a:t>k</a:t>
            </a:r>
            <a:r>
              <a:rPr lang="pl-PL" sz="2000" baseline="30000" dirty="0">
                <a:latin typeface="Times New Roman" pitchFamily="18" charset="0"/>
              </a:rPr>
              <a:t>*</a:t>
            </a:r>
            <a:r>
              <a:rPr lang="pl-PL" sz="2000" dirty="0">
                <a:latin typeface="Times New Roman" pitchFamily="18" charset="0"/>
              </a:rPr>
              <a:t>/f(k</a:t>
            </a:r>
            <a:r>
              <a:rPr lang="pl-PL" sz="2000" baseline="30000" dirty="0">
                <a:latin typeface="Times New Roman" pitchFamily="18" charset="0"/>
              </a:rPr>
              <a:t>*</a:t>
            </a:r>
            <a:r>
              <a:rPr lang="pl-PL" sz="2000" dirty="0">
                <a:latin typeface="Times New Roman" pitchFamily="18" charset="0"/>
              </a:rPr>
              <a:t>) = </a:t>
            </a:r>
            <a:r>
              <a:rPr lang="pl-PL" sz="2000" dirty="0" smtClean="0">
                <a:latin typeface="Times New Roman" pitchFamily="18" charset="0"/>
              </a:rPr>
              <a:t>s/d</a:t>
            </a:r>
          </a:p>
          <a:p>
            <a:pPr>
              <a:spcBef>
                <a:spcPct val="50000"/>
              </a:spcBef>
            </a:pPr>
            <a:r>
              <a:rPr lang="pl-PL" sz="2000" dirty="0" smtClean="0">
                <a:latin typeface="Times New Roman" pitchFamily="18" charset="0"/>
              </a:rPr>
              <a:t>W punkcie stabilnym kapitał na jednostkę produktu równy jest relacji stopy oszczędzania do stopy deprecjacji kapitału. Znając </a:t>
            </a:r>
            <a:r>
              <a:rPr lang="pl-PL" sz="2000" dirty="0" err="1" smtClean="0">
                <a:latin typeface="Times New Roman" pitchFamily="18" charset="0"/>
              </a:rPr>
              <a:t>paarametry</a:t>
            </a:r>
            <a:r>
              <a:rPr lang="pl-PL" sz="2000" dirty="0" smtClean="0">
                <a:latin typeface="Times New Roman" pitchFamily="18" charset="0"/>
              </a:rPr>
              <a:t> funkcji produkcji f(k) , stopę amortyzacji i stopę oszczędzania możemy go teoretycznie wyznaczyć (i </a:t>
            </a:r>
            <a:r>
              <a:rPr lang="pl-PL" sz="2000" dirty="0" err="1" smtClean="0">
                <a:latin typeface="Times New Roman" pitchFamily="18" charset="0"/>
              </a:rPr>
              <a:t>okresślić</a:t>
            </a:r>
            <a:r>
              <a:rPr lang="pl-PL" sz="2000" dirty="0" smtClean="0">
                <a:latin typeface="Times New Roman" pitchFamily="18" charset="0"/>
              </a:rPr>
              <a:t> docelową </a:t>
            </a:r>
            <a:r>
              <a:rPr lang="pl-PL" sz="2000" dirty="0" err="1" smtClean="0">
                <a:latin typeface="Times New Roman" pitchFamily="18" charset="0"/>
              </a:rPr>
              <a:t>wielkośc</a:t>
            </a:r>
            <a:r>
              <a:rPr lang="pl-PL" sz="2000" dirty="0" smtClean="0">
                <a:latin typeface="Times New Roman" pitchFamily="18" charset="0"/>
              </a:rPr>
              <a:t> produktu/osobę)</a:t>
            </a:r>
            <a:endParaRPr lang="pl-PL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620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400" b="1" smtClean="0">
                <a:latin typeface="Consolas" pitchFamily="49" charset="0"/>
              </a:rPr>
              <a:t>Optymalna stopa oszczędzania w modelu Solowa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0" y="1052736"/>
            <a:ext cx="746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</a:rPr>
              <a:t>Zwiększając stopę oszczędzania s możemy zwiększyć inwestycje , zasób kapitału, a w konsekwencji wielkość produktu/osobę. Ale po pierwsze nie można w nieskończoność zwiększać s, po drugie celem wzrostu nie jest maksymalizacja produkcji lecz maksymalizacja konsumpcji</a:t>
            </a:r>
          </a:p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</a:rPr>
              <a:t>Funkcja </a:t>
            </a:r>
            <a:r>
              <a:rPr lang="pl-PL" sz="1600" dirty="0">
                <a:latin typeface="Times New Roman" pitchFamily="18" charset="0"/>
              </a:rPr>
              <a:t>celu: maksymalizacja </a:t>
            </a:r>
            <a:r>
              <a:rPr lang="pl-PL" sz="1600" dirty="0" smtClean="0">
                <a:latin typeface="Times New Roman" pitchFamily="18" charset="0"/>
              </a:rPr>
              <a:t>konsumpcji (część produktu/dochodu y, która nie jest zaoszczędzona)</a:t>
            </a:r>
          </a:p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</a:rPr>
              <a:t>c = y – s</a:t>
            </a:r>
          </a:p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</a:rPr>
              <a:t>W punkcie stabilnym y = f(k</a:t>
            </a:r>
            <a:r>
              <a:rPr lang="pl-PL" sz="1600" baseline="30000" dirty="0" smtClean="0">
                <a:latin typeface="Times New Roman" pitchFamily="18" charset="0"/>
              </a:rPr>
              <a:t>*</a:t>
            </a:r>
            <a:r>
              <a:rPr lang="pl-PL" sz="1600" dirty="0" smtClean="0">
                <a:latin typeface="Times New Roman" pitchFamily="18" charset="0"/>
              </a:rPr>
              <a:t>) a oszczędności =</a:t>
            </a:r>
            <a:r>
              <a:rPr lang="pl-PL" sz="1600" dirty="0" err="1" smtClean="0">
                <a:latin typeface="Times New Roman" pitchFamily="18" charset="0"/>
              </a:rPr>
              <a:t>inwestycje=amortyzacja</a:t>
            </a:r>
            <a:r>
              <a:rPr lang="pl-PL" sz="1600" dirty="0" smtClean="0">
                <a:latin typeface="Times New Roman" pitchFamily="18" charset="0"/>
              </a:rPr>
              <a:t> =</a:t>
            </a:r>
            <a:r>
              <a:rPr lang="pl-PL" sz="1600" dirty="0" err="1" smtClean="0">
                <a:latin typeface="Times New Roman" pitchFamily="18" charset="0"/>
              </a:rPr>
              <a:t>dk</a:t>
            </a:r>
            <a:r>
              <a:rPr lang="pl-PL" sz="1600" baseline="30000" dirty="0" smtClean="0">
                <a:latin typeface="Times New Roman" pitchFamily="18" charset="0"/>
              </a:rPr>
              <a:t>*</a:t>
            </a:r>
            <a:endParaRPr lang="pl-PL" sz="16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1600" dirty="0">
                <a:latin typeface="Times New Roman" pitchFamily="18" charset="0"/>
              </a:rPr>
              <a:t>c = f(k</a:t>
            </a:r>
            <a:r>
              <a:rPr lang="pl-PL" sz="1600" baseline="30000" dirty="0">
                <a:latin typeface="Times New Roman" pitchFamily="18" charset="0"/>
              </a:rPr>
              <a:t>*</a:t>
            </a:r>
            <a:r>
              <a:rPr lang="pl-PL" sz="1600" dirty="0">
                <a:latin typeface="Times New Roman" pitchFamily="18" charset="0"/>
              </a:rPr>
              <a:t>) – </a:t>
            </a:r>
            <a:r>
              <a:rPr lang="pl-PL" sz="1600" dirty="0" err="1">
                <a:latin typeface="Times New Roman" pitchFamily="18" charset="0"/>
              </a:rPr>
              <a:t>dk</a:t>
            </a:r>
            <a:r>
              <a:rPr lang="pl-PL" sz="1600" baseline="30000" dirty="0" smtClean="0">
                <a:latin typeface="Times New Roman" pitchFamily="18" charset="0"/>
              </a:rPr>
              <a:t>*</a:t>
            </a:r>
            <a:endParaRPr lang="pl-PL" sz="16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</a:rPr>
              <a:t>0 = f’(k</a:t>
            </a:r>
            <a:r>
              <a:rPr lang="pl-PL" sz="1600" baseline="30000" dirty="0" smtClean="0">
                <a:latin typeface="Times New Roman" pitchFamily="18" charset="0"/>
              </a:rPr>
              <a:t>*</a:t>
            </a:r>
            <a:r>
              <a:rPr lang="pl-PL" sz="1600" dirty="0" smtClean="0">
                <a:latin typeface="Times New Roman" pitchFamily="18" charset="0"/>
              </a:rPr>
              <a:t>) – d</a:t>
            </a:r>
          </a:p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</a:rPr>
              <a:t>Gdzie pochodna z funkcji produkcji f’(k</a:t>
            </a:r>
            <a:r>
              <a:rPr lang="pl-PL" sz="1600" baseline="30000" dirty="0" smtClean="0">
                <a:latin typeface="Times New Roman" pitchFamily="18" charset="0"/>
              </a:rPr>
              <a:t>*</a:t>
            </a:r>
            <a:r>
              <a:rPr lang="pl-PL" sz="1600" dirty="0" smtClean="0">
                <a:latin typeface="Times New Roman" pitchFamily="18" charset="0"/>
              </a:rPr>
              <a:t>) to krańcowy produkt kapitału MPK (określa o ile rośnie produkt, gdy kapitał rośnie o jednostkę)</a:t>
            </a:r>
            <a:endParaRPr lang="pl-PL" sz="1600" dirty="0">
              <a:latin typeface="Times New Roman" pitchFamily="18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0" y="4919008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000" dirty="0">
                <a:latin typeface="Times New Roman" pitchFamily="18" charset="0"/>
              </a:rPr>
              <a:t>Konsumpcja jest maksymalizowana gdy dla punktu równowagi długookresowej spełniony jest warunek, że krańcowy produkt kapitału MPK zrównuje się ze stopę deprecjacji kapitału, </a:t>
            </a:r>
            <a:r>
              <a:rPr lang="pl-PL" sz="2000" dirty="0" err="1">
                <a:latin typeface="Times New Roman" pitchFamily="18" charset="0"/>
              </a:rPr>
              <a:t>tzn</a:t>
            </a:r>
            <a:r>
              <a:rPr lang="pl-PL" sz="2000" dirty="0">
                <a:latin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pl-PL" sz="2000" dirty="0">
                <a:latin typeface="Times New Roman" pitchFamily="18" charset="0"/>
              </a:rPr>
              <a:t>MPK = d</a:t>
            </a:r>
          </a:p>
          <a:p>
            <a:pPr>
              <a:spcBef>
                <a:spcPct val="50000"/>
              </a:spcBef>
            </a:pPr>
            <a:r>
              <a:rPr lang="pl-PL" sz="2000" dirty="0">
                <a:latin typeface="Times New Roman" pitchFamily="18" charset="0"/>
              </a:rPr>
              <a:t>Równość ta określa tzw. złotą regułę akumulacji kapitału.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85800" y="0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400" b="1" smtClean="0">
                <a:latin typeface="Consolas" pitchFamily="49" charset="0"/>
              </a:rPr>
              <a:t>Złota reguła akumulacji kapitału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 flipV="1">
            <a:off x="1905000" y="1219200"/>
            <a:ext cx="4648200" cy="297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3429000" y="3276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914400"/>
            <a:ext cx="7086600" cy="4419600"/>
            <a:chOff x="1200" y="576"/>
            <a:chExt cx="4464" cy="2784"/>
          </a:xfrm>
        </p:grpSpPr>
        <p:sp>
          <p:nvSpPr>
            <p:cNvPr id="42002" name="Line 6"/>
            <p:cNvSpPr>
              <a:spLocks noChangeShapeType="1"/>
            </p:cNvSpPr>
            <p:nvPr/>
          </p:nvSpPr>
          <p:spPr bwMode="auto">
            <a:xfrm flipV="1">
              <a:off x="1200" y="768"/>
              <a:ext cx="4032" cy="2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2003" name="Text Box 7"/>
            <p:cNvSpPr txBox="1">
              <a:spLocks noChangeArrowheads="1"/>
            </p:cNvSpPr>
            <p:nvPr/>
          </p:nvSpPr>
          <p:spPr bwMode="auto">
            <a:xfrm>
              <a:off x="5232" y="57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dk</a:t>
              </a:r>
              <a:r>
                <a:rPr lang="pl-PL" sz="2400" baseline="30000">
                  <a:latin typeface="Times New Roman" pitchFamily="18" charset="0"/>
                </a:rPr>
                <a:t>*</a:t>
              </a:r>
              <a:endParaRPr lang="pl-PL" sz="2400">
                <a:latin typeface="Times New Roman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5000" y="1676400"/>
            <a:ext cx="7162800" cy="3657600"/>
            <a:chOff x="1200" y="1056"/>
            <a:chExt cx="4512" cy="2304"/>
          </a:xfrm>
        </p:grpSpPr>
        <p:sp>
          <p:nvSpPr>
            <p:cNvPr id="42000" name="Freeform 9"/>
            <p:cNvSpPr>
              <a:spLocks/>
            </p:cNvSpPr>
            <p:nvPr/>
          </p:nvSpPr>
          <p:spPr bwMode="auto">
            <a:xfrm>
              <a:off x="1200" y="1104"/>
              <a:ext cx="3600" cy="2256"/>
            </a:xfrm>
            <a:custGeom>
              <a:avLst/>
              <a:gdLst>
                <a:gd name="T0" fmla="*/ 0 w 3600"/>
                <a:gd name="T1" fmla="*/ 2256 h 2256"/>
                <a:gd name="T2" fmla="*/ 912 w 3600"/>
                <a:gd name="T3" fmla="*/ 960 h 2256"/>
                <a:gd name="T4" fmla="*/ 3600 w 3600"/>
                <a:gd name="T5" fmla="*/ 0 h 2256"/>
                <a:gd name="T6" fmla="*/ 0 60000 65536"/>
                <a:gd name="T7" fmla="*/ 0 60000 65536"/>
                <a:gd name="T8" fmla="*/ 0 60000 65536"/>
                <a:gd name="T9" fmla="*/ 0 w 3600"/>
                <a:gd name="T10" fmla="*/ 0 h 2256"/>
                <a:gd name="T11" fmla="*/ 3600 w 3600"/>
                <a:gd name="T12" fmla="*/ 2256 h 2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0" h="2256">
                  <a:moveTo>
                    <a:pt x="0" y="2256"/>
                  </a:moveTo>
                  <a:cubicBezTo>
                    <a:pt x="156" y="1796"/>
                    <a:pt x="312" y="1336"/>
                    <a:pt x="912" y="960"/>
                  </a:cubicBezTo>
                  <a:cubicBezTo>
                    <a:pt x="1512" y="584"/>
                    <a:pt x="2556" y="292"/>
                    <a:pt x="36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2001" name="Text Box 10"/>
            <p:cNvSpPr txBox="1">
              <a:spLocks noChangeArrowheads="1"/>
            </p:cNvSpPr>
            <p:nvPr/>
          </p:nvSpPr>
          <p:spPr bwMode="auto">
            <a:xfrm>
              <a:off x="4800" y="10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f(k</a:t>
              </a:r>
              <a:r>
                <a:rPr lang="pl-PL" sz="2400" baseline="30000">
                  <a:latin typeface="Times New Roman" pitchFamily="18" charset="0"/>
                </a:rPr>
                <a:t>*</a:t>
              </a:r>
              <a:r>
                <a:rPr lang="pl-PL" sz="2400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905000" y="3716338"/>
            <a:ext cx="5907088" cy="1617662"/>
            <a:chOff x="1200" y="2352"/>
            <a:chExt cx="3648" cy="1008"/>
          </a:xfrm>
        </p:grpSpPr>
        <p:sp>
          <p:nvSpPr>
            <p:cNvPr id="41998" name="Freeform 12"/>
            <p:cNvSpPr>
              <a:spLocks/>
            </p:cNvSpPr>
            <p:nvPr/>
          </p:nvSpPr>
          <p:spPr bwMode="auto">
            <a:xfrm>
              <a:off x="1200" y="2397"/>
              <a:ext cx="2759" cy="963"/>
            </a:xfrm>
            <a:custGeom>
              <a:avLst/>
              <a:gdLst>
                <a:gd name="T0" fmla="*/ 0 w 3600"/>
                <a:gd name="T1" fmla="*/ 10 h 2256"/>
                <a:gd name="T2" fmla="*/ 193 w 3600"/>
                <a:gd name="T3" fmla="*/ 4 h 2256"/>
                <a:gd name="T4" fmla="*/ 763 w 3600"/>
                <a:gd name="T5" fmla="*/ 0 h 2256"/>
                <a:gd name="T6" fmla="*/ 0 60000 65536"/>
                <a:gd name="T7" fmla="*/ 0 60000 65536"/>
                <a:gd name="T8" fmla="*/ 0 60000 65536"/>
                <a:gd name="T9" fmla="*/ 0 w 3600"/>
                <a:gd name="T10" fmla="*/ 0 h 2256"/>
                <a:gd name="T11" fmla="*/ 3600 w 3600"/>
                <a:gd name="T12" fmla="*/ 2256 h 2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0" h="2256">
                  <a:moveTo>
                    <a:pt x="0" y="2256"/>
                  </a:moveTo>
                  <a:cubicBezTo>
                    <a:pt x="156" y="1796"/>
                    <a:pt x="312" y="1336"/>
                    <a:pt x="912" y="960"/>
                  </a:cubicBezTo>
                  <a:cubicBezTo>
                    <a:pt x="1512" y="584"/>
                    <a:pt x="2556" y="292"/>
                    <a:pt x="3600" y="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1999" name="Text Box 13"/>
            <p:cNvSpPr txBox="1">
              <a:spLocks noChangeArrowheads="1"/>
            </p:cNvSpPr>
            <p:nvPr/>
          </p:nvSpPr>
          <p:spPr bwMode="auto">
            <a:xfrm>
              <a:off x="3984" y="2352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solidFill>
                    <a:srgbClr val="FF3300"/>
                  </a:solidFill>
                  <a:latin typeface="Times New Roman" pitchFamily="18" charset="0"/>
                </a:rPr>
                <a:t>s f(k</a:t>
              </a:r>
              <a:r>
                <a:rPr lang="pl-PL" sz="2400" baseline="30000">
                  <a:solidFill>
                    <a:srgbClr val="FF3300"/>
                  </a:solidFill>
                  <a:latin typeface="Times New Roman" pitchFamily="18" charset="0"/>
                </a:rPr>
                <a:t>*</a:t>
              </a:r>
              <a:r>
                <a:rPr lang="pl-PL" sz="2400">
                  <a:solidFill>
                    <a:srgbClr val="FF33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28600" y="1143000"/>
            <a:ext cx="8458200" cy="4419600"/>
            <a:chOff x="144" y="720"/>
            <a:chExt cx="5328" cy="2784"/>
          </a:xfrm>
        </p:grpSpPr>
        <p:sp>
          <p:nvSpPr>
            <p:cNvPr id="41994" name="Line 15"/>
            <p:cNvSpPr>
              <a:spLocks noChangeShapeType="1"/>
            </p:cNvSpPr>
            <p:nvPr/>
          </p:nvSpPr>
          <p:spPr bwMode="auto">
            <a:xfrm flipV="1">
              <a:off x="1200" y="720"/>
              <a:ext cx="0" cy="2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1995" name="Line 16"/>
            <p:cNvSpPr>
              <a:spLocks noChangeShapeType="1"/>
            </p:cNvSpPr>
            <p:nvPr/>
          </p:nvSpPr>
          <p:spPr bwMode="auto">
            <a:xfrm>
              <a:off x="1200" y="3360"/>
              <a:ext cx="37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1996" name="Text Box 17"/>
            <p:cNvSpPr txBox="1">
              <a:spLocks noChangeArrowheads="1"/>
            </p:cNvSpPr>
            <p:nvPr/>
          </p:nvSpPr>
          <p:spPr bwMode="auto">
            <a:xfrm>
              <a:off x="5136" y="321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k</a:t>
              </a:r>
              <a:r>
                <a:rPr lang="pl-PL" sz="2400" baseline="30000">
                  <a:latin typeface="Times New Roman" pitchFamily="18" charset="0"/>
                </a:rPr>
                <a:t>*</a:t>
              </a:r>
              <a:endParaRPr lang="pl-PL" sz="2400">
                <a:latin typeface="Times New Roman" pitchFamily="18" charset="0"/>
              </a:endParaRPr>
            </a:p>
          </p:txBody>
        </p:sp>
        <p:sp>
          <p:nvSpPr>
            <p:cNvPr id="41997" name="Text Box 18"/>
            <p:cNvSpPr txBox="1">
              <a:spLocks noChangeArrowheads="1"/>
            </p:cNvSpPr>
            <p:nvPr/>
          </p:nvSpPr>
          <p:spPr bwMode="auto">
            <a:xfrm>
              <a:off x="144" y="816"/>
              <a:ext cx="100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y</a:t>
              </a:r>
              <a:r>
                <a:rPr lang="pl-PL" sz="2400" baseline="30000">
                  <a:latin typeface="Times New Roman" pitchFamily="18" charset="0"/>
                </a:rPr>
                <a:t>*</a:t>
              </a:r>
              <a:r>
                <a:rPr lang="pl-PL" sz="2400">
                  <a:latin typeface="Times New Roman" pitchFamily="18" charset="0"/>
                </a:rPr>
                <a:t>, dk</a:t>
              </a:r>
              <a:r>
                <a:rPr lang="pl-PL" sz="2400" baseline="30000">
                  <a:latin typeface="Times New Roman" pitchFamily="18" charset="0"/>
                </a:rPr>
                <a:t>*</a:t>
              </a:r>
            </a:p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s f(k</a:t>
              </a:r>
              <a:r>
                <a:rPr lang="pl-PL" sz="2400" baseline="30000">
                  <a:latin typeface="Times New Roman" pitchFamily="18" charset="0"/>
                </a:rPr>
                <a:t>*)</a:t>
              </a:r>
              <a:endParaRPr lang="pl-PL" sz="2400">
                <a:latin typeface="Times New Roman" pitchFamily="18" charset="0"/>
              </a:endParaRPr>
            </a:p>
          </p:txBody>
        </p:sp>
      </p:grp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3048000" y="5486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latin typeface="Times New Roman" pitchFamily="18" charset="0"/>
              </a:rPr>
              <a:t>k</a:t>
            </a:r>
            <a:r>
              <a:rPr lang="pl-PL" sz="2400" baseline="-25000">
                <a:latin typeface="Times New Roman" pitchFamily="18" charset="0"/>
              </a:rPr>
              <a:t>gold</a:t>
            </a:r>
            <a:endParaRPr lang="pl-PL" sz="2400">
              <a:latin typeface="Times New Roman" pitchFamily="18" charset="0"/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251520" y="609329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punkcie </a:t>
            </a:r>
            <a:r>
              <a:rPr lang="pl-PL" dirty="0" err="1" smtClean="0"/>
              <a:t>k</a:t>
            </a:r>
            <a:r>
              <a:rPr lang="pl-PL" baseline="-25000" dirty="0" err="1" smtClean="0"/>
              <a:t>gold</a:t>
            </a:r>
            <a:r>
              <a:rPr lang="pl-PL" dirty="0" smtClean="0"/>
              <a:t> pierwsza pochodna z funkcji produkcji (czyli MPK) – graficznie jej nachylenie, jest równa pierwszej pochodnej z funkcji </a:t>
            </a:r>
            <a:r>
              <a:rPr lang="pl-PL" dirty="0" err="1" smtClean="0"/>
              <a:t>amertyzacji</a:t>
            </a:r>
            <a:r>
              <a:rPr lang="pl-PL" dirty="0" smtClean="0"/>
              <a:t> (czyli d)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  <p:bldP spid="6760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pl-PL" sz="3200" dirty="0" smtClean="0"/>
              <a:t>Konsumpcja w punkcie stabilnym w zależności od stopy oszczędzania</a:t>
            </a:r>
            <a:endParaRPr lang="pl-PL" sz="3200" dirty="0"/>
          </a:p>
        </p:txBody>
      </p:sp>
      <p:cxnSp>
        <p:nvCxnSpPr>
          <p:cNvPr id="4" name="Łącznik prosty ze strzałką 3"/>
          <p:cNvCxnSpPr/>
          <p:nvPr/>
        </p:nvCxnSpPr>
        <p:spPr>
          <a:xfrm rot="5400000" flipH="1" flipV="1">
            <a:off x="69850" y="3500438"/>
            <a:ext cx="3287713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/>
          <p:cNvCxnSpPr/>
          <p:nvPr/>
        </p:nvCxnSpPr>
        <p:spPr>
          <a:xfrm>
            <a:off x="1714500" y="5143500"/>
            <a:ext cx="492918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olny kształt 6"/>
          <p:cNvSpPr/>
          <p:nvPr/>
        </p:nvSpPr>
        <p:spPr>
          <a:xfrm>
            <a:off x="1733550" y="2779713"/>
            <a:ext cx="3981450" cy="2363787"/>
          </a:xfrm>
          <a:custGeom>
            <a:avLst/>
            <a:gdLst>
              <a:gd name="connsiteX0" fmla="*/ 0 w 3998794"/>
              <a:gd name="connsiteY0" fmla="*/ 2392907 h 2392907"/>
              <a:gd name="connsiteX1" fmla="*/ 1842447 w 3998794"/>
              <a:gd name="connsiteY1" fmla="*/ 18197 h 2392907"/>
              <a:gd name="connsiteX2" fmla="*/ 3998794 w 3998794"/>
              <a:gd name="connsiteY2" fmla="*/ 2283725 h 239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8794" h="2392907">
                <a:moveTo>
                  <a:pt x="0" y="2392907"/>
                </a:moveTo>
                <a:cubicBezTo>
                  <a:pt x="587990" y="1214650"/>
                  <a:pt x="1175981" y="36394"/>
                  <a:pt x="1842447" y="18197"/>
                </a:cubicBezTo>
                <a:cubicBezTo>
                  <a:pt x="2508913" y="0"/>
                  <a:pt x="3253853" y="1141862"/>
                  <a:pt x="3998794" y="2283725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39942" name="pole tekstowe 8"/>
          <p:cNvSpPr txBox="1">
            <a:spLocks noChangeArrowheads="1"/>
          </p:cNvSpPr>
          <p:nvPr/>
        </p:nvSpPr>
        <p:spPr bwMode="auto">
          <a:xfrm>
            <a:off x="1285875" y="1857375"/>
            <a:ext cx="285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/>
              <a:t>c</a:t>
            </a:r>
          </a:p>
        </p:txBody>
      </p:sp>
      <p:sp>
        <p:nvSpPr>
          <p:cNvPr id="39943" name="pole tekstowe 9"/>
          <p:cNvSpPr txBox="1">
            <a:spLocks noChangeArrowheads="1"/>
          </p:cNvSpPr>
          <p:nvPr/>
        </p:nvSpPr>
        <p:spPr bwMode="auto">
          <a:xfrm>
            <a:off x="6572250" y="5286375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/>
              <a:t>s</a:t>
            </a:r>
          </a:p>
        </p:txBody>
      </p:sp>
      <p:sp>
        <p:nvSpPr>
          <p:cNvPr id="39944" name="pole tekstowe 10"/>
          <p:cNvSpPr txBox="1">
            <a:spLocks noChangeArrowheads="1"/>
          </p:cNvSpPr>
          <p:nvPr/>
        </p:nvSpPr>
        <p:spPr bwMode="auto">
          <a:xfrm>
            <a:off x="3500438" y="5286375"/>
            <a:ext cx="928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/>
              <a:t>s</a:t>
            </a:r>
            <a:r>
              <a:rPr lang="pl-PL" sz="2400" baseline="30000"/>
              <a:t>*</a:t>
            </a:r>
            <a:r>
              <a:rPr lang="pl-PL" sz="2400" baseline="-25000"/>
              <a:t>gold</a:t>
            </a:r>
            <a:endParaRPr lang="pl-PL" sz="2400"/>
          </a:p>
        </p:txBody>
      </p:sp>
      <p:cxnSp>
        <p:nvCxnSpPr>
          <p:cNvPr id="13" name="Łącznik prosty 12"/>
          <p:cNvCxnSpPr>
            <a:stCxn id="7" idx="1"/>
          </p:cNvCxnSpPr>
          <p:nvPr/>
        </p:nvCxnSpPr>
        <p:spPr>
          <a:xfrm>
            <a:off x="3567113" y="2797175"/>
            <a:ext cx="4762" cy="22748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>
            <a:stCxn id="7" idx="1"/>
          </p:cNvCxnSpPr>
          <p:nvPr/>
        </p:nvCxnSpPr>
        <p:spPr>
          <a:xfrm flipH="1" flipV="1">
            <a:off x="1714500" y="2786063"/>
            <a:ext cx="1852613" cy="111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7" name="pole tekstowe 15"/>
          <p:cNvSpPr txBox="1">
            <a:spLocks noChangeArrowheads="1"/>
          </p:cNvSpPr>
          <p:nvPr/>
        </p:nvSpPr>
        <p:spPr bwMode="auto">
          <a:xfrm>
            <a:off x="285750" y="2500313"/>
            <a:ext cx="2071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/>
              <a:t>(1-s)f(k</a:t>
            </a:r>
            <a:r>
              <a:rPr lang="pl-PL" sz="2000" baseline="30000"/>
              <a:t>*</a:t>
            </a:r>
            <a:r>
              <a:rPr lang="pl-PL" sz="2000" baseline="-25000"/>
              <a:t>gold</a:t>
            </a:r>
            <a:r>
              <a:rPr lang="pl-PL" sz="2000"/>
              <a:t>)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611560" y="602128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Konkluzja: za mała i za duża stopa oszczędzania nie jest optymalna z punktu widzenia maksymalizacji długookresowej konsumpcji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79512" y="125760"/>
            <a:ext cx="871296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2400" b="1" dirty="0" smtClean="0">
                <a:latin typeface="Consolas" pitchFamily="49" charset="0"/>
              </a:rPr>
              <a:t>Model Solowa w warunkach wzrostu demograficznego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1052736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</a:rPr>
              <a:t>Dotąd analizowano czynnik kapitał. A co z czynnikiem praca?</a:t>
            </a:r>
          </a:p>
          <a:p>
            <a:pPr>
              <a:spcBef>
                <a:spcPct val="50000"/>
              </a:spcBef>
            </a:pPr>
            <a:r>
              <a:rPr lang="pl-PL" sz="1600" dirty="0" smtClean="0">
                <a:latin typeface="Times New Roman" pitchFamily="18" charset="0"/>
              </a:rPr>
              <a:t>n </a:t>
            </a:r>
            <a:r>
              <a:rPr lang="pl-PL" sz="1600" dirty="0">
                <a:latin typeface="Times New Roman" pitchFamily="18" charset="0"/>
              </a:rPr>
              <a:t>– roczne tempo wzrostu demograficznego. </a:t>
            </a:r>
            <a:r>
              <a:rPr lang="pl-PL" sz="1600" dirty="0" smtClean="0">
                <a:latin typeface="Times New Roman" pitchFamily="18" charset="0"/>
              </a:rPr>
              <a:t>Jeżeli zasób pracy rośnie to zmniejsza to zasób kapitału na osobę. Maleje on w tempie (</a:t>
            </a:r>
            <a:r>
              <a:rPr lang="pl-PL" sz="1600" dirty="0" err="1" smtClean="0">
                <a:latin typeface="Times New Roman" pitchFamily="18" charset="0"/>
              </a:rPr>
              <a:t>n+d</a:t>
            </a:r>
            <a:r>
              <a:rPr lang="pl-PL" sz="1600" dirty="0" smtClean="0">
                <a:latin typeface="Times New Roman" pitchFamily="18" charset="0"/>
              </a:rPr>
              <a:t>)k. Z </a:t>
            </a:r>
            <a:r>
              <a:rPr lang="pl-PL" sz="1600" dirty="0">
                <a:latin typeface="Times New Roman" pitchFamily="18" charset="0"/>
              </a:rPr>
              <a:t>tego tytułu zasób kapitału i produkt </a:t>
            </a:r>
            <a:r>
              <a:rPr lang="pl-PL" sz="1600" dirty="0">
                <a:solidFill>
                  <a:srgbClr val="FF0000"/>
                </a:solidFill>
                <a:latin typeface="Times New Roman" pitchFamily="18" charset="0"/>
              </a:rPr>
              <a:t>na osobę</a:t>
            </a:r>
            <a:r>
              <a:rPr lang="pl-PL" sz="1600" dirty="0">
                <a:latin typeface="Times New Roman" pitchFamily="18" charset="0"/>
              </a:rPr>
              <a:t> </a:t>
            </a:r>
            <a:r>
              <a:rPr lang="pl-PL" sz="1600" dirty="0" smtClean="0">
                <a:latin typeface="Times New Roman" pitchFamily="18" charset="0"/>
              </a:rPr>
              <a:t>są niższe niż przy zerowym wzroście demograficznym</a:t>
            </a:r>
            <a:endParaRPr lang="pl-PL" sz="1600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057400"/>
            <a:ext cx="7848600" cy="4343400"/>
            <a:chOff x="672" y="1200"/>
            <a:chExt cx="4944" cy="2736"/>
          </a:xfrm>
        </p:grpSpPr>
        <p:sp>
          <p:nvSpPr>
            <p:cNvPr id="44041" name="Line 5"/>
            <p:cNvSpPr>
              <a:spLocks noChangeShapeType="1"/>
            </p:cNvSpPr>
            <p:nvPr/>
          </p:nvSpPr>
          <p:spPr bwMode="auto">
            <a:xfrm flipV="1">
              <a:off x="1392" y="1392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4042" name="Line 6"/>
            <p:cNvSpPr>
              <a:spLocks noChangeShapeType="1"/>
            </p:cNvSpPr>
            <p:nvPr/>
          </p:nvSpPr>
          <p:spPr bwMode="auto">
            <a:xfrm>
              <a:off x="1392" y="3600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4043" name="Freeform 7"/>
            <p:cNvSpPr>
              <a:spLocks/>
            </p:cNvSpPr>
            <p:nvPr/>
          </p:nvSpPr>
          <p:spPr bwMode="auto">
            <a:xfrm>
              <a:off x="1392" y="1968"/>
              <a:ext cx="3312" cy="1632"/>
            </a:xfrm>
            <a:custGeom>
              <a:avLst/>
              <a:gdLst>
                <a:gd name="T0" fmla="*/ 0 w 3312"/>
                <a:gd name="T1" fmla="*/ 1632 h 1632"/>
                <a:gd name="T2" fmla="*/ 720 w 3312"/>
                <a:gd name="T3" fmla="*/ 672 h 1632"/>
                <a:gd name="T4" fmla="*/ 3312 w 3312"/>
                <a:gd name="T5" fmla="*/ 0 h 1632"/>
                <a:gd name="T6" fmla="*/ 0 60000 65536"/>
                <a:gd name="T7" fmla="*/ 0 60000 65536"/>
                <a:gd name="T8" fmla="*/ 0 60000 65536"/>
                <a:gd name="T9" fmla="*/ 0 w 3312"/>
                <a:gd name="T10" fmla="*/ 0 h 1632"/>
                <a:gd name="T11" fmla="*/ 3312 w 3312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12" h="1632">
                  <a:moveTo>
                    <a:pt x="0" y="1632"/>
                  </a:moveTo>
                  <a:cubicBezTo>
                    <a:pt x="84" y="1288"/>
                    <a:pt x="168" y="944"/>
                    <a:pt x="720" y="672"/>
                  </a:cubicBezTo>
                  <a:cubicBezTo>
                    <a:pt x="1272" y="400"/>
                    <a:pt x="2292" y="200"/>
                    <a:pt x="331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4044" name="Line 8"/>
            <p:cNvSpPr>
              <a:spLocks noChangeShapeType="1"/>
            </p:cNvSpPr>
            <p:nvPr/>
          </p:nvSpPr>
          <p:spPr bwMode="auto">
            <a:xfrm flipV="1">
              <a:off x="1392" y="1440"/>
              <a:ext cx="312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4045" name="Text Box 9"/>
            <p:cNvSpPr txBox="1">
              <a:spLocks noChangeArrowheads="1"/>
            </p:cNvSpPr>
            <p:nvPr/>
          </p:nvSpPr>
          <p:spPr bwMode="auto">
            <a:xfrm>
              <a:off x="4560" y="120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dk</a:t>
              </a:r>
            </a:p>
          </p:txBody>
        </p:sp>
        <p:sp>
          <p:nvSpPr>
            <p:cNvPr id="44046" name="Text Box 10"/>
            <p:cNvSpPr txBox="1">
              <a:spLocks noChangeArrowheads="1"/>
            </p:cNvSpPr>
            <p:nvPr/>
          </p:nvSpPr>
          <p:spPr bwMode="auto">
            <a:xfrm>
              <a:off x="4752" y="172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s</a:t>
              </a:r>
              <a:r>
                <a:rPr lang="pl-PL" sz="2400" baseline="-25000">
                  <a:latin typeface="Times New Roman" pitchFamily="18" charset="0"/>
                </a:rPr>
                <a:t>1</a:t>
              </a:r>
              <a:r>
                <a:rPr lang="pl-PL" sz="2400">
                  <a:latin typeface="Times New Roman" pitchFamily="18" charset="0"/>
                </a:rPr>
                <a:t> f(k)</a:t>
              </a:r>
            </a:p>
          </p:txBody>
        </p:sp>
        <p:sp>
          <p:nvSpPr>
            <p:cNvPr id="44047" name="Text Box 11"/>
            <p:cNvSpPr txBox="1">
              <a:spLocks noChangeArrowheads="1"/>
            </p:cNvSpPr>
            <p:nvPr/>
          </p:nvSpPr>
          <p:spPr bwMode="auto">
            <a:xfrm>
              <a:off x="4992" y="355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44048" name="Text Box 12"/>
            <p:cNvSpPr txBox="1">
              <a:spLocks noChangeArrowheads="1"/>
            </p:cNvSpPr>
            <p:nvPr/>
          </p:nvSpPr>
          <p:spPr bwMode="auto">
            <a:xfrm>
              <a:off x="672" y="139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i, dk</a:t>
              </a:r>
            </a:p>
          </p:txBody>
        </p:sp>
        <p:sp>
          <p:nvSpPr>
            <p:cNvPr id="44049" name="Line 13"/>
            <p:cNvSpPr>
              <a:spLocks noChangeShapeType="1"/>
            </p:cNvSpPr>
            <p:nvPr/>
          </p:nvSpPr>
          <p:spPr bwMode="auto">
            <a:xfrm>
              <a:off x="3360" y="225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4050" name="Line 14"/>
            <p:cNvSpPr>
              <a:spLocks noChangeShapeType="1"/>
            </p:cNvSpPr>
            <p:nvPr/>
          </p:nvSpPr>
          <p:spPr bwMode="auto">
            <a:xfrm flipH="1">
              <a:off x="1392" y="225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4051" name="Text Box 15"/>
            <p:cNvSpPr txBox="1">
              <a:spLocks noChangeArrowheads="1"/>
            </p:cNvSpPr>
            <p:nvPr/>
          </p:nvSpPr>
          <p:spPr bwMode="auto">
            <a:xfrm>
              <a:off x="3168" y="364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sz="2400">
                  <a:latin typeface="Times New Roman" pitchFamily="18" charset="0"/>
                </a:rPr>
                <a:t>k</a:t>
              </a:r>
              <a:r>
                <a:rPr lang="pl-PL" sz="2400" baseline="-25000">
                  <a:latin typeface="Times New Roman" pitchFamily="18" charset="0"/>
                </a:rPr>
                <a:t>1</a:t>
              </a:r>
              <a:endParaRPr lang="pl-PL" sz="2400">
                <a:latin typeface="Times New Roman" pitchFamily="18" charset="0"/>
              </a:endParaRPr>
            </a:p>
          </p:txBody>
        </p:sp>
      </p:grpSp>
      <p:sp>
        <p:nvSpPr>
          <p:cNvPr id="69648" name="Line 16"/>
          <p:cNvSpPr>
            <a:spLocks noChangeShapeType="1"/>
          </p:cNvSpPr>
          <p:nvPr/>
        </p:nvSpPr>
        <p:spPr bwMode="auto">
          <a:xfrm flipV="1">
            <a:off x="2133600" y="2209800"/>
            <a:ext cx="3657600" cy="3657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3886200" y="4114800"/>
            <a:ext cx="0" cy="175260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 flipH="1">
            <a:off x="2133600" y="4114800"/>
            <a:ext cx="17526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3657600" y="586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>
                <a:solidFill>
                  <a:srgbClr val="FF3300"/>
                </a:solidFill>
                <a:latin typeface="Times New Roman" pitchFamily="18" charset="0"/>
              </a:rPr>
              <a:t>k</a:t>
            </a:r>
            <a:r>
              <a:rPr lang="pl-PL" sz="2400" baseline="-25000">
                <a:solidFill>
                  <a:srgbClr val="FF3300"/>
                </a:solidFill>
                <a:latin typeface="Times New Roman" pitchFamily="18" charset="0"/>
              </a:rPr>
              <a:t>2</a:t>
            </a:r>
            <a:endParaRPr lang="pl-PL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0" name="pole tekstowe 19"/>
          <p:cNvSpPr txBox="1"/>
          <p:nvPr/>
        </p:nvSpPr>
        <p:spPr>
          <a:xfrm>
            <a:off x="5580112" y="22048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(</a:t>
            </a:r>
            <a:r>
              <a:rPr lang="pl-PL" dirty="0" err="1" smtClean="0">
                <a:solidFill>
                  <a:srgbClr val="FF0000"/>
                </a:solidFill>
              </a:rPr>
              <a:t>n+d</a:t>
            </a:r>
            <a:r>
              <a:rPr lang="pl-PL" dirty="0" smtClean="0">
                <a:solidFill>
                  <a:srgbClr val="FF0000"/>
                </a:solidFill>
              </a:rPr>
              <a:t>)k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467544" y="6211669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Uwaga: w punkcie k</a:t>
            </a:r>
            <a:r>
              <a:rPr lang="pl-PL" baseline="-25000" dirty="0" smtClean="0"/>
              <a:t>2</a:t>
            </a:r>
            <a:r>
              <a:rPr lang="pl-PL" dirty="0" smtClean="0"/>
              <a:t> produkt na osobę nie </a:t>
            </a:r>
            <a:r>
              <a:rPr lang="pl-PL" dirty="0" err="1" smtClean="0"/>
              <a:t>rośsnie</a:t>
            </a:r>
            <a:r>
              <a:rPr lang="pl-PL" dirty="0" smtClean="0"/>
              <a:t>, ale w skali całej gospodarki rośnie </a:t>
            </a:r>
            <a:r>
              <a:rPr lang="pl-PL" dirty="0" err="1" smtClean="0"/>
              <a:t>gdyz</a:t>
            </a:r>
            <a:r>
              <a:rPr lang="pl-PL" dirty="0" smtClean="0"/>
              <a:t> </a:t>
            </a:r>
            <a:r>
              <a:rPr lang="pl-PL" dirty="0" err="1" smtClean="0"/>
              <a:t>rośnnie</a:t>
            </a:r>
            <a:r>
              <a:rPr lang="pl-PL" dirty="0" smtClean="0"/>
              <a:t> liczba pracujących!!!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48" grpId="0" animBg="1"/>
      <p:bldP spid="69649" grpId="0" animBg="1"/>
      <p:bldP spid="69650" grpId="0" animBg="1"/>
      <p:bldP spid="696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ctrTitle" idx="4294967295"/>
          </p:nvPr>
        </p:nvSpPr>
        <p:spPr bwMode="auto">
          <a:xfrm>
            <a:off x="609600" y="0"/>
            <a:ext cx="78486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2800" b="1" smtClean="0">
                <a:latin typeface="Consolas" pitchFamily="49" charset="0"/>
              </a:rPr>
              <a:t>Zmiany zasobu kapitału na osobę przy wzroście demograficznym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23528" y="1600200"/>
            <a:ext cx="882047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 smtClean="0">
                <a:latin typeface="Times New Roman" pitchFamily="18" charset="0"/>
              </a:rPr>
              <a:t>Na wzrost Y </a:t>
            </a:r>
            <a:r>
              <a:rPr lang="pl-PL" sz="2400" dirty="0" err="1" smtClean="0">
                <a:latin typeface="Times New Roman" pitchFamily="18" charset="0"/>
              </a:rPr>
              <a:t>wpływaja</a:t>
            </a:r>
            <a:r>
              <a:rPr lang="pl-PL" sz="2400" dirty="0" smtClean="0">
                <a:latin typeface="Times New Roman" pitchFamily="18" charset="0"/>
              </a:rPr>
              <a:t> zmiany K i L, ale co ze zmianami </a:t>
            </a:r>
            <a:r>
              <a:rPr lang="pl-PL" sz="2400" dirty="0" err="1" smtClean="0">
                <a:latin typeface="Times New Roman" pitchFamily="18" charset="0"/>
              </a:rPr>
              <a:t>Y?L</a:t>
            </a:r>
            <a:r>
              <a:rPr lang="pl-PL" sz="2400" dirty="0" smtClean="0">
                <a:latin typeface="Times New Roman" pitchFamily="18" charset="0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pl-PL" sz="2400" dirty="0" smtClean="0">
                <a:latin typeface="Times New Roman" pitchFamily="18" charset="0"/>
              </a:rPr>
              <a:t>n </a:t>
            </a:r>
            <a:r>
              <a:rPr lang="pl-PL" sz="2400" dirty="0">
                <a:latin typeface="Times New Roman" pitchFamily="18" charset="0"/>
              </a:rPr>
              <a:t>– stopa wzrostu liczby ludności</a:t>
            </a:r>
          </a:p>
          <a:p>
            <a:pPr>
              <a:spcBef>
                <a:spcPct val="50000"/>
              </a:spcBef>
            </a:pPr>
            <a:r>
              <a:rPr lang="pl-PL" sz="24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pl-PL" sz="2400" dirty="0" err="1">
                <a:latin typeface="Times New Roman" pitchFamily="18" charset="0"/>
              </a:rPr>
              <a:t>k</a:t>
            </a:r>
            <a:r>
              <a:rPr lang="pl-PL" sz="2400" dirty="0">
                <a:latin typeface="Times New Roman" pitchFamily="18" charset="0"/>
              </a:rPr>
              <a:t> = i – (d + n)k</a:t>
            </a:r>
          </a:p>
          <a:p>
            <a:pPr>
              <a:spcBef>
                <a:spcPct val="50000"/>
              </a:spcBef>
            </a:pPr>
            <a:r>
              <a:rPr lang="pl-PL" sz="24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pl-PL" sz="2400" dirty="0" err="1">
                <a:latin typeface="Times New Roman" pitchFamily="18" charset="0"/>
              </a:rPr>
              <a:t>k</a:t>
            </a:r>
            <a:r>
              <a:rPr lang="pl-PL" sz="2400" dirty="0">
                <a:latin typeface="Times New Roman" pitchFamily="18" charset="0"/>
              </a:rPr>
              <a:t> = </a:t>
            </a:r>
            <a:r>
              <a:rPr lang="pl-PL" sz="2400" dirty="0" err="1">
                <a:latin typeface="Times New Roman" pitchFamily="18" charset="0"/>
              </a:rPr>
              <a:t>s</a:t>
            </a:r>
            <a:r>
              <a:rPr lang="pl-PL" sz="2400" i="1" dirty="0" err="1">
                <a:latin typeface="Times New Roman" pitchFamily="18" charset="0"/>
              </a:rPr>
              <a:t>f</a:t>
            </a:r>
            <a:r>
              <a:rPr lang="pl-PL" sz="2400" dirty="0">
                <a:latin typeface="Times New Roman" pitchFamily="18" charset="0"/>
              </a:rPr>
              <a:t>(k) – (d +n)k</a:t>
            </a:r>
          </a:p>
          <a:p>
            <a:pPr>
              <a:spcBef>
                <a:spcPct val="50000"/>
              </a:spcBef>
            </a:pPr>
            <a:endParaRPr lang="pl-PL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2400" dirty="0">
                <a:latin typeface="Times New Roman" pitchFamily="18" charset="0"/>
              </a:rPr>
              <a:t>W punkcie </a:t>
            </a:r>
            <a:r>
              <a:rPr lang="pl-PL" sz="2400" dirty="0" smtClean="0">
                <a:latin typeface="Times New Roman" pitchFamily="18" charset="0"/>
              </a:rPr>
              <a:t>stabilnym (</a:t>
            </a:r>
            <a:r>
              <a:rPr lang="pl-PL" sz="2400" dirty="0" err="1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pl-PL" sz="2400" dirty="0" err="1" smtClean="0">
                <a:latin typeface="Times New Roman" pitchFamily="18" charset="0"/>
              </a:rPr>
              <a:t>k</a:t>
            </a:r>
            <a:r>
              <a:rPr lang="pl-PL" sz="2400" dirty="0" smtClean="0">
                <a:latin typeface="Times New Roman" pitchFamily="18" charset="0"/>
              </a:rPr>
              <a:t> </a:t>
            </a:r>
            <a:r>
              <a:rPr lang="pl-PL" sz="2400" dirty="0">
                <a:latin typeface="Times New Roman" pitchFamily="18" charset="0"/>
              </a:rPr>
              <a:t>= 0) mamy</a:t>
            </a:r>
          </a:p>
          <a:p>
            <a:pPr>
              <a:spcBef>
                <a:spcPct val="50000"/>
              </a:spcBef>
            </a:pPr>
            <a:r>
              <a:rPr lang="pl-PL" sz="2400" dirty="0">
                <a:latin typeface="Times New Roman" pitchFamily="18" charset="0"/>
              </a:rPr>
              <a:t> i = </a:t>
            </a:r>
            <a:r>
              <a:rPr lang="pl-PL" sz="2400" dirty="0" err="1">
                <a:latin typeface="Times New Roman" pitchFamily="18" charset="0"/>
              </a:rPr>
              <a:t>dk</a:t>
            </a:r>
            <a:r>
              <a:rPr lang="pl-PL" sz="2400" dirty="0">
                <a:latin typeface="Times New Roman" pitchFamily="18" charset="0"/>
              </a:rPr>
              <a:t> +</a:t>
            </a:r>
            <a:r>
              <a:rPr lang="pl-PL" sz="2400" dirty="0" err="1">
                <a:latin typeface="Times New Roman" pitchFamily="18" charset="0"/>
              </a:rPr>
              <a:t>nk</a:t>
            </a:r>
            <a:r>
              <a:rPr lang="pl-PL" sz="2400" dirty="0">
                <a:latin typeface="Times New Roman" pitchFamily="18" charset="0"/>
              </a:rPr>
              <a:t> = (d +n)k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95536" y="573325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Ale pamiętajmy: w punkcie stabilnym przy wzroście demograficznym nie rośnie produkt na osobę, ale rośnie produkt krajowy (bo to iloczyn produktu na </a:t>
            </a:r>
            <a:r>
              <a:rPr lang="pl-PL" dirty="0" err="1" smtClean="0"/>
              <a:t>sobę</a:t>
            </a:r>
            <a:r>
              <a:rPr lang="pl-PL" dirty="0" smtClean="0"/>
              <a:t> i liczby pracujących)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pl-PL" b="1" dirty="0"/>
              <a:t>Procesy dynamiczne w gospodarce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141277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pl-PL" sz="2400" b="1" dirty="0"/>
              <a:t>1. Ogólna, długookresowa tendencja rozwojowa </a:t>
            </a:r>
            <a:r>
              <a:rPr lang="pl-PL" sz="2400" b="1" dirty="0" smtClean="0"/>
              <a:t>– trend </a:t>
            </a:r>
            <a:r>
              <a:rPr lang="pl-PL" sz="2400" b="1" dirty="0" err="1" smtClean="0"/>
              <a:t>Y</a:t>
            </a:r>
            <a:r>
              <a:rPr lang="pl-PL" sz="2400" b="1" baseline="-25000" dirty="0" err="1" smtClean="0"/>
              <a:t>tr</a:t>
            </a:r>
            <a:endParaRPr lang="pl-PL" sz="2400" b="1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pl-PL" sz="2400" b="1" dirty="0"/>
              <a:t>2</a:t>
            </a:r>
            <a:r>
              <a:rPr lang="pl-PL" sz="2400" b="1" dirty="0" smtClean="0"/>
              <a:t>. Cykliczne (koniunkturalne) wahania- </a:t>
            </a:r>
            <a:r>
              <a:rPr lang="pl-PL" sz="2400" b="1" dirty="0" err="1" smtClean="0"/>
              <a:t>Y</a:t>
            </a:r>
            <a:r>
              <a:rPr lang="pl-PL" sz="2400" b="1" baseline="-25000" dirty="0" err="1" smtClean="0"/>
              <a:t>c</a:t>
            </a:r>
            <a:endParaRPr lang="pl-PL" sz="2400" b="1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pl-PL" sz="2400" b="1" dirty="0"/>
              <a:t>3. </a:t>
            </a:r>
            <a:r>
              <a:rPr lang="pl-PL" sz="2400" b="1" dirty="0" smtClean="0"/>
              <a:t>Wahania sezonowe - w ciągu roku - </a:t>
            </a:r>
            <a:r>
              <a:rPr lang="pl-PL" sz="2400" b="1" dirty="0" err="1" smtClean="0"/>
              <a:t>Y</a:t>
            </a:r>
            <a:r>
              <a:rPr lang="pl-PL" sz="2400" b="1" baseline="-25000" dirty="0" err="1" smtClean="0"/>
              <a:t>s</a:t>
            </a:r>
            <a:endParaRPr lang="pl-PL" sz="2400" b="1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pl-PL" sz="2400" b="1" dirty="0"/>
              <a:t>4. Wahania nieregularne, o </a:t>
            </a:r>
            <a:r>
              <a:rPr lang="pl-PL" sz="2400" b="1" dirty="0" smtClean="0"/>
              <a:t>losowym charakterze - </a:t>
            </a:r>
            <a:r>
              <a:rPr lang="pl-PL" sz="2400" b="1" dirty="0" err="1" smtClean="0"/>
              <a:t>Y</a:t>
            </a:r>
            <a:r>
              <a:rPr lang="pl-PL" sz="2400" b="1" baseline="-25000" dirty="0" err="1" smtClean="0"/>
              <a:t>ir</a:t>
            </a:r>
            <a:endParaRPr lang="pl-PL" sz="2400" b="1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pl-PL" sz="2400" b="1" dirty="0" smtClean="0"/>
              <a:t>Wielkość produktu w okresie t jest sumą tych </a:t>
            </a:r>
            <a:r>
              <a:rPr lang="pl-PL" sz="2400" b="1" dirty="0" err="1" smtClean="0"/>
              <a:t>skłądowych</a:t>
            </a:r>
            <a:r>
              <a:rPr lang="pl-PL" sz="2400" b="1" dirty="0" smtClean="0"/>
              <a:t>	</a:t>
            </a:r>
            <a:r>
              <a:rPr lang="pl-PL" sz="2400" b="1" dirty="0" err="1" smtClean="0"/>
              <a:t>Y</a:t>
            </a:r>
            <a:r>
              <a:rPr lang="pl-PL" sz="2400" b="1" baseline="-25000" dirty="0" err="1" smtClean="0"/>
              <a:t>t</a:t>
            </a:r>
            <a:r>
              <a:rPr lang="pl-PL" sz="2400" b="1" dirty="0" smtClean="0"/>
              <a:t> = </a:t>
            </a:r>
            <a:r>
              <a:rPr lang="pl-PL" sz="2400" b="1" dirty="0" err="1" smtClean="0"/>
              <a:t>Y</a:t>
            </a:r>
            <a:r>
              <a:rPr lang="pl-PL" sz="2400" b="1" baseline="-25000" dirty="0" err="1" smtClean="0"/>
              <a:t>tr</a:t>
            </a:r>
            <a:r>
              <a:rPr lang="pl-PL" sz="2400" b="1" dirty="0" smtClean="0"/>
              <a:t> + </a:t>
            </a:r>
            <a:r>
              <a:rPr lang="pl-PL" sz="2400" b="1" dirty="0" err="1" smtClean="0"/>
              <a:t>Y</a:t>
            </a:r>
            <a:r>
              <a:rPr lang="pl-PL" sz="2400" b="1" baseline="-25000" dirty="0" err="1" smtClean="0"/>
              <a:t>c</a:t>
            </a:r>
            <a:r>
              <a:rPr lang="pl-PL" sz="2400" b="1" dirty="0" smtClean="0"/>
              <a:t> + </a:t>
            </a:r>
            <a:r>
              <a:rPr lang="pl-PL" sz="2400" b="1" dirty="0" err="1" smtClean="0"/>
              <a:t>Y</a:t>
            </a:r>
            <a:r>
              <a:rPr lang="pl-PL" sz="2400" b="1" baseline="-25000" dirty="0" err="1" smtClean="0"/>
              <a:t>s</a:t>
            </a:r>
            <a:r>
              <a:rPr lang="pl-PL" sz="2400" b="1" baseline="-25000" dirty="0" smtClean="0"/>
              <a:t> </a:t>
            </a:r>
            <a:r>
              <a:rPr lang="pl-PL" sz="2400" b="1" dirty="0" smtClean="0"/>
              <a:t> + </a:t>
            </a:r>
            <a:r>
              <a:rPr lang="pl-PL" sz="2400" b="1" dirty="0" err="1" smtClean="0"/>
              <a:t>Y</a:t>
            </a:r>
            <a:r>
              <a:rPr lang="pl-PL" sz="2400" b="1" baseline="-25000" dirty="0" err="1" smtClean="0"/>
              <a:t>ir</a:t>
            </a:r>
            <a:endParaRPr lang="pl-P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762000" y="0"/>
            <a:ext cx="77724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pl-PL" sz="2400" b="1" dirty="0" smtClean="0">
                <a:latin typeface="Consolas" pitchFamily="49" charset="0"/>
              </a:rPr>
              <a:t>Optymalna stopa oszczędzania przy wzroście demograficznym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0" y="1143000"/>
            <a:ext cx="7467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>
                <a:latin typeface="Times New Roman" pitchFamily="18" charset="0"/>
              </a:rPr>
              <a:t>Funkcja celu: maksymalizacja konsumpcji</a:t>
            </a:r>
          </a:p>
          <a:p>
            <a:pPr>
              <a:spcBef>
                <a:spcPct val="50000"/>
              </a:spcBef>
            </a:pPr>
            <a:r>
              <a:rPr lang="pl-PL" sz="2400" dirty="0">
                <a:latin typeface="Times New Roman" pitchFamily="18" charset="0"/>
              </a:rPr>
              <a:t>c = f(k</a:t>
            </a:r>
            <a:r>
              <a:rPr lang="pl-PL" sz="2400" baseline="30000" dirty="0">
                <a:latin typeface="Times New Roman" pitchFamily="18" charset="0"/>
              </a:rPr>
              <a:t>*</a:t>
            </a:r>
            <a:r>
              <a:rPr lang="pl-PL" sz="2400" dirty="0">
                <a:latin typeface="Times New Roman" pitchFamily="18" charset="0"/>
              </a:rPr>
              <a:t>) – </a:t>
            </a:r>
            <a:r>
              <a:rPr lang="pl-PL" sz="2400" dirty="0" smtClean="0">
                <a:latin typeface="Times New Roman" pitchFamily="18" charset="0"/>
              </a:rPr>
              <a:t>(</a:t>
            </a:r>
            <a:r>
              <a:rPr lang="pl-PL" sz="2400" dirty="0" err="1" smtClean="0">
                <a:latin typeface="Times New Roman" pitchFamily="18" charset="0"/>
              </a:rPr>
              <a:t>d+n</a:t>
            </a:r>
            <a:r>
              <a:rPr lang="pl-PL" sz="2400" dirty="0" smtClean="0">
                <a:latin typeface="Times New Roman" pitchFamily="18" charset="0"/>
              </a:rPr>
              <a:t>)k</a:t>
            </a:r>
            <a:r>
              <a:rPr lang="pl-PL" sz="2400" baseline="30000" dirty="0">
                <a:latin typeface="Times New Roman" pitchFamily="18" charset="0"/>
              </a:rPr>
              <a:t>*</a:t>
            </a:r>
            <a:endParaRPr lang="pl-PL" sz="2400" dirty="0">
              <a:latin typeface="Times New Roman" pitchFamily="18" charset="0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0" y="2743200"/>
            <a:ext cx="91440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400" dirty="0">
                <a:latin typeface="Times New Roman" pitchFamily="18" charset="0"/>
              </a:rPr>
              <a:t>Konsumpcja jest maksymalizowana gdy dla punktu równowagi długookresowej spełniony jest warunek, że krańcowy produkt kapitału MPK zrównuje się ze stopę deprecjacji kapitału, </a:t>
            </a:r>
            <a:r>
              <a:rPr lang="pl-PL" sz="2400" dirty="0" err="1">
                <a:latin typeface="Times New Roman" pitchFamily="18" charset="0"/>
              </a:rPr>
              <a:t>tzn</a:t>
            </a:r>
            <a:r>
              <a:rPr lang="pl-PL" sz="2400" dirty="0">
                <a:latin typeface="Times New Roman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pl-PL" sz="2400" dirty="0">
                <a:latin typeface="Times New Roman" pitchFamily="18" charset="0"/>
              </a:rPr>
              <a:t>MPK = </a:t>
            </a:r>
            <a:r>
              <a:rPr lang="pl-PL" sz="2400" dirty="0" smtClean="0">
                <a:latin typeface="Times New Roman" pitchFamily="18" charset="0"/>
              </a:rPr>
              <a:t>d +n</a:t>
            </a:r>
            <a:endParaRPr lang="pl-PL" sz="24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pl-PL" sz="24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sz="2400" dirty="0" smtClean="0">
                <a:latin typeface="Times New Roman" pitchFamily="18" charset="0"/>
              </a:rPr>
              <a:t>Wniosek: optymalna stopa oszczędzania rośnie o tempo wzrostu zasobów pracy. Przy </a:t>
            </a:r>
            <a:r>
              <a:rPr lang="pl-PL" sz="2400" dirty="0" err="1" smtClean="0">
                <a:latin typeface="Times New Roman" pitchFamily="18" charset="0"/>
              </a:rPr>
              <a:t>wzroscie</a:t>
            </a:r>
            <a:r>
              <a:rPr lang="pl-PL" sz="2400" dirty="0" smtClean="0">
                <a:latin typeface="Times New Roman" pitchFamily="18" charset="0"/>
              </a:rPr>
              <a:t> demograficznym trzeba więcej oszczędzać!</a:t>
            </a:r>
            <a:endParaRPr lang="pl-PL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pl-PL" sz="3200" dirty="0" smtClean="0"/>
              <a:t>Podsumujmy dotychczasowe analizy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 smtClean="0"/>
              <a:t>Co wiemy:</a:t>
            </a:r>
          </a:p>
          <a:p>
            <a:pPr>
              <a:buNone/>
            </a:pPr>
            <a:r>
              <a:rPr lang="pl-PL" sz="2000" dirty="0" smtClean="0"/>
              <a:t>	- nie grozi nam regres</a:t>
            </a:r>
          </a:p>
          <a:p>
            <a:pPr>
              <a:buNone/>
            </a:pPr>
            <a:r>
              <a:rPr lang="pl-PL" sz="2000" dirty="0" smtClean="0"/>
              <a:t>	- przy poruszaniu się po tej samej ścieżce wzrostu obserwujemy konwergencję</a:t>
            </a:r>
          </a:p>
          <a:p>
            <a:pPr>
              <a:buNone/>
            </a:pPr>
            <a:r>
              <a:rPr lang="pl-PL" sz="2000" dirty="0" smtClean="0"/>
              <a:t>	- stopa oszczędzania jest istotna dla wzrostu, ale sama w sobie nie usuwa barier wzrostu</a:t>
            </a:r>
          </a:p>
          <a:p>
            <a:pPr>
              <a:buNone/>
            </a:pPr>
            <a:r>
              <a:rPr lang="pl-PL" sz="2000" dirty="0" smtClean="0"/>
              <a:t>	- wzrost zasobów pracy umożliwia ciągły wzrost produktu w gospodarce, ale wpływa ujemnie na poziom produktu na osobę i wymaga wyższej stopy oszczędzania</a:t>
            </a:r>
          </a:p>
          <a:p>
            <a:pPr>
              <a:buNone/>
            </a:pPr>
            <a:endParaRPr lang="pl-PL" sz="2000" dirty="0" smtClean="0"/>
          </a:p>
          <a:p>
            <a:r>
              <a:rPr lang="pl-PL" sz="2000" dirty="0" smtClean="0"/>
              <a:t>Problem dla dalszych analiz:</a:t>
            </a:r>
          </a:p>
          <a:p>
            <a:pPr>
              <a:buNone/>
            </a:pPr>
            <a:r>
              <a:rPr lang="pl-PL" sz="2000" dirty="0" smtClean="0"/>
              <a:t>	-  czy możliwy jest ciągły wzrost gospodarczy?</a:t>
            </a:r>
          </a:p>
          <a:p>
            <a:pPr>
              <a:buNone/>
            </a:pPr>
            <a:r>
              <a:rPr lang="pl-PL" sz="2000" dirty="0" smtClean="0"/>
              <a:t>	- czy uwzględniliśmy wszystkie czynniki wzrostu?</a:t>
            </a:r>
            <a:endParaRPr lang="pl-PL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81000" y="0"/>
            <a:ext cx="8991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 b="1">
                <a:solidFill>
                  <a:schemeClr val="tx2"/>
                </a:solidFill>
                <a:latin typeface="Consolas" pitchFamily="49" charset="0"/>
              </a:rPr>
              <a:t>Model Solowa w warunkach postępu technicznego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763000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300">
                <a:latin typeface="Times New Roman" pitchFamily="18" charset="0"/>
              </a:rPr>
              <a:t>W warunkach postępu technicznego funkcję produkcji można zapisać następująco:</a:t>
            </a:r>
          </a:p>
          <a:p>
            <a:pPr>
              <a:spcBef>
                <a:spcPct val="50000"/>
              </a:spcBef>
            </a:pPr>
            <a:r>
              <a:rPr lang="pl-PL" sz="2300">
                <a:latin typeface="Times New Roman" pitchFamily="18" charset="0"/>
              </a:rPr>
              <a:t>Y = F(K, L</a:t>
            </a:r>
            <a:r>
              <a:rPr lang="pl-PL" sz="23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pl-PL" sz="2300">
                <a:latin typeface="Times New Roman" pitchFamily="18" charset="0"/>
              </a:rPr>
              <a:t> E)    gdzie L</a:t>
            </a:r>
            <a:r>
              <a:rPr lang="pl-PL" sz="23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pl-PL" sz="2300">
                <a:latin typeface="Times New Roman" pitchFamily="18" charset="0"/>
              </a:rPr>
              <a:t> E to zasób siły roboczej w jednostkach efektywnych. Rośnie on wg stopy (n + g) gdzie g to stopa postępu technicznego zwiększającego wydajność pracy.</a:t>
            </a:r>
            <a:endParaRPr lang="pl-PL" sz="230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28600" y="3733800"/>
            <a:ext cx="8915400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2300">
                <a:latin typeface="Times New Roman" pitchFamily="18" charset="0"/>
              </a:rPr>
              <a:t>W warunkach postępu technicznego gospodarkę należy analizować w przeliczeniu na jednostkę efektywną:</a:t>
            </a:r>
          </a:p>
          <a:p>
            <a:pPr>
              <a:spcBef>
                <a:spcPct val="50000"/>
              </a:spcBef>
            </a:pPr>
            <a:r>
              <a:rPr lang="pl-PL" sz="2300">
                <a:latin typeface="Times New Roman" pitchFamily="18" charset="0"/>
              </a:rPr>
              <a:t>k = K/(L</a:t>
            </a:r>
            <a:r>
              <a:rPr lang="pl-PL" sz="23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pl-PL" sz="2300">
                <a:latin typeface="Times New Roman" pitchFamily="18" charset="0"/>
              </a:rPr>
              <a:t> E)		y = Y/(L</a:t>
            </a:r>
            <a:r>
              <a:rPr lang="pl-PL" sz="23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pl-PL" sz="2300">
                <a:latin typeface="Times New Roman" pitchFamily="18" charset="0"/>
              </a:rPr>
              <a:t> E)		y = f(k)</a:t>
            </a:r>
          </a:p>
          <a:p>
            <a:pPr>
              <a:spcBef>
                <a:spcPct val="50000"/>
              </a:spcBef>
            </a:pPr>
            <a:r>
              <a:rPr lang="pl-PL" sz="23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pl-PL" sz="2300">
                <a:latin typeface="Times New Roman" pitchFamily="18" charset="0"/>
              </a:rPr>
              <a:t>k = s</a:t>
            </a:r>
            <a:r>
              <a:rPr lang="pl-PL" sz="23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pl-PL" sz="2300">
                <a:latin typeface="Times New Roman" pitchFamily="18" charset="0"/>
              </a:rPr>
              <a:t>f(k) – (d + n + g)k</a:t>
            </a:r>
          </a:p>
          <a:p>
            <a:pPr>
              <a:spcBef>
                <a:spcPct val="50000"/>
              </a:spcBef>
            </a:pPr>
            <a:r>
              <a:rPr lang="pl-PL" sz="2300">
                <a:latin typeface="Times New Roman" pitchFamily="18" charset="0"/>
              </a:rPr>
              <a:t>Utrzymanie zasobu kapitału na jednostkę efektywną wymaga większych inwestycji niż na jednostkę fizyczną.</a:t>
            </a:r>
            <a:endParaRPr lang="pl-PL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0006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b="1" dirty="0" smtClean="0">
                <a:solidFill>
                  <a:schemeClr val="tx2">
                    <a:satMod val="200000"/>
                  </a:schemeClr>
                </a:solidFill>
              </a:rPr>
              <a:t>Postęp techniczny a wzrost gospodarczy</a:t>
            </a:r>
            <a:endParaRPr lang="pl-PL" sz="2800" b="1" dirty="0">
              <a:solidFill>
                <a:schemeClr val="tx2">
                  <a:satMod val="200000"/>
                </a:schemeClr>
              </a:solidFill>
            </a:endParaRPr>
          </a:p>
        </p:txBody>
      </p:sp>
      <p:grpSp>
        <p:nvGrpSpPr>
          <p:cNvPr id="2" name="Grupa 29"/>
          <p:cNvGrpSpPr>
            <a:grpSpLocks/>
          </p:cNvGrpSpPr>
          <p:nvPr/>
        </p:nvGrpSpPr>
        <p:grpSpPr bwMode="auto">
          <a:xfrm>
            <a:off x="1066800" y="1676400"/>
            <a:ext cx="7848600" cy="4419600"/>
            <a:chOff x="1066800" y="1676400"/>
            <a:chExt cx="7848600" cy="441960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209800" y="1676400"/>
              <a:ext cx="6629400" cy="4038600"/>
              <a:chOff x="1392" y="1056"/>
              <a:chExt cx="4176" cy="2544"/>
            </a:xfrm>
          </p:grpSpPr>
          <p:sp>
            <p:nvSpPr>
              <p:cNvPr id="45085" name="Line 4"/>
              <p:cNvSpPr>
                <a:spLocks noChangeShapeType="1"/>
              </p:cNvSpPr>
              <p:nvPr/>
            </p:nvSpPr>
            <p:spPr bwMode="auto">
              <a:xfrm flipV="1">
                <a:off x="1392" y="1207"/>
                <a:ext cx="3438" cy="23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5086" name="Text Box 5"/>
              <p:cNvSpPr txBox="1">
                <a:spLocks noChangeArrowheads="1"/>
              </p:cNvSpPr>
              <p:nvPr/>
            </p:nvSpPr>
            <p:spPr bwMode="auto">
              <a:xfrm>
                <a:off x="4368" y="1056"/>
                <a:ext cx="1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 dirty="0">
                    <a:latin typeface="Corbel" pitchFamily="34" charset="0"/>
                  </a:rPr>
                  <a:t>(d + n +g)k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209800" y="2743200"/>
              <a:ext cx="6705600" cy="2971800"/>
              <a:chOff x="1392" y="1728"/>
              <a:chExt cx="4224" cy="1872"/>
            </a:xfrm>
          </p:grpSpPr>
          <p:sp>
            <p:nvSpPr>
              <p:cNvPr id="45083" name="Freeform 7"/>
              <p:cNvSpPr>
                <a:spLocks/>
              </p:cNvSpPr>
              <p:nvPr/>
            </p:nvSpPr>
            <p:spPr bwMode="auto">
              <a:xfrm>
                <a:off x="1392" y="1968"/>
                <a:ext cx="3312" cy="1632"/>
              </a:xfrm>
              <a:custGeom>
                <a:avLst/>
                <a:gdLst>
                  <a:gd name="T0" fmla="*/ 0 w 3312"/>
                  <a:gd name="T1" fmla="*/ 1632 h 1632"/>
                  <a:gd name="T2" fmla="*/ 720 w 3312"/>
                  <a:gd name="T3" fmla="*/ 672 h 1632"/>
                  <a:gd name="T4" fmla="*/ 3312 w 3312"/>
                  <a:gd name="T5" fmla="*/ 0 h 1632"/>
                  <a:gd name="T6" fmla="*/ 0 60000 65536"/>
                  <a:gd name="T7" fmla="*/ 0 60000 65536"/>
                  <a:gd name="T8" fmla="*/ 0 60000 65536"/>
                  <a:gd name="T9" fmla="*/ 0 w 3312"/>
                  <a:gd name="T10" fmla="*/ 0 h 1632"/>
                  <a:gd name="T11" fmla="*/ 3312 w 3312"/>
                  <a:gd name="T12" fmla="*/ 1632 h 16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12" h="1632">
                    <a:moveTo>
                      <a:pt x="0" y="1632"/>
                    </a:moveTo>
                    <a:cubicBezTo>
                      <a:pt x="84" y="1288"/>
                      <a:pt x="168" y="944"/>
                      <a:pt x="720" y="672"/>
                    </a:cubicBezTo>
                    <a:cubicBezTo>
                      <a:pt x="1272" y="400"/>
                      <a:pt x="2292" y="200"/>
                      <a:pt x="331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5084" name="Text Box 8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>
                    <a:latin typeface="Corbel" pitchFamily="34" charset="0"/>
                  </a:rPr>
                  <a:t>s</a:t>
                </a:r>
                <a:r>
                  <a:rPr lang="pl-PL" baseline="-25000">
                    <a:latin typeface="Corbel" pitchFamily="34" charset="0"/>
                  </a:rPr>
                  <a:t>1</a:t>
                </a:r>
                <a:r>
                  <a:rPr lang="pl-PL">
                    <a:latin typeface="Corbel" pitchFamily="34" charset="0"/>
                  </a:rPr>
                  <a:t> f(k)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066800" y="2209800"/>
              <a:ext cx="7239000" cy="3886200"/>
              <a:chOff x="672" y="1392"/>
              <a:chExt cx="4560" cy="2448"/>
            </a:xfrm>
          </p:grpSpPr>
          <p:sp>
            <p:nvSpPr>
              <p:cNvPr id="45079" name="Line 10"/>
              <p:cNvSpPr>
                <a:spLocks noChangeShapeType="1"/>
              </p:cNvSpPr>
              <p:nvPr/>
            </p:nvSpPr>
            <p:spPr bwMode="auto">
              <a:xfrm flipV="1">
                <a:off x="1392" y="1392"/>
                <a:ext cx="1" cy="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5080" name="Line 11"/>
              <p:cNvSpPr>
                <a:spLocks noChangeShapeType="1"/>
              </p:cNvSpPr>
              <p:nvPr/>
            </p:nvSpPr>
            <p:spPr bwMode="auto">
              <a:xfrm>
                <a:off x="1392" y="3600"/>
                <a:ext cx="350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5081" name="Text Box 12"/>
              <p:cNvSpPr txBox="1">
                <a:spLocks noChangeArrowheads="1"/>
              </p:cNvSpPr>
              <p:nvPr/>
            </p:nvSpPr>
            <p:spPr bwMode="auto">
              <a:xfrm>
                <a:off x="4992" y="355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>
                    <a:latin typeface="Corbel" pitchFamily="34" charset="0"/>
                  </a:rPr>
                  <a:t>k</a:t>
                </a:r>
              </a:p>
            </p:txBody>
          </p:sp>
          <p:sp>
            <p:nvSpPr>
              <p:cNvPr id="45082" name="Text Box 13"/>
              <p:cNvSpPr txBox="1">
                <a:spLocks noChangeArrowheads="1"/>
              </p:cNvSpPr>
              <p:nvPr/>
            </p:nvSpPr>
            <p:spPr bwMode="auto">
              <a:xfrm>
                <a:off x="672" y="1392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l-PL">
                    <a:latin typeface="Corbel" pitchFamily="34" charset="0"/>
                  </a:rPr>
                  <a:t>i, dk</a:t>
                </a:r>
              </a:p>
            </p:txBody>
          </p:sp>
        </p:grpSp>
      </p:grp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334000" y="3581400"/>
            <a:ext cx="1588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>
            <a:off x="2209800" y="3581400"/>
            <a:ext cx="31242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5029200" y="5791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>
                <a:latin typeface="Corbel" pitchFamily="34" charset="0"/>
              </a:rPr>
              <a:t>k</a:t>
            </a:r>
            <a:r>
              <a:rPr lang="pl-PL" baseline="-25000">
                <a:latin typeface="Corbel" pitchFamily="34" charset="0"/>
              </a:rPr>
              <a:t>1</a:t>
            </a:r>
            <a:endParaRPr lang="pl-PL">
              <a:latin typeface="Corbel" pitchFamily="34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214563" y="2714625"/>
            <a:ext cx="6929437" cy="2971800"/>
            <a:chOff x="1251" y="1638"/>
            <a:chExt cx="4365" cy="1737"/>
          </a:xfrm>
        </p:grpSpPr>
        <p:sp>
          <p:nvSpPr>
            <p:cNvPr id="45074" name="Freeform 7"/>
            <p:cNvSpPr>
              <a:spLocks/>
            </p:cNvSpPr>
            <p:nvPr/>
          </p:nvSpPr>
          <p:spPr bwMode="auto">
            <a:xfrm>
              <a:off x="1251" y="1638"/>
              <a:ext cx="3279" cy="1737"/>
            </a:xfrm>
            <a:custGeom>
              <a:avLst/>
              <a:gdLst>
                <a:gd name="T0" fmla="*/ 0 w 3312"/>
                <a:gd name="T1" fmla="*/ 2526 h 1632"/>
                <a:gd name="T2" fmla="*/ 671 w 3312"/>
                <a:gd name="T3" fmla="*/ 1039 h 1632"/>
                <a:gd name="T4" fmla="*/ 3088 w 3312"/>
                <a:gd name="T5" fmla="*/ 0 h 1632"/>
                <a:gd name="T6" fmla="*/ 0 60000 65536"/>
                <a:gd name="T7" fmla="*/ 0 60000 65536"/>
                <a:gd name="T8" fmla="*/ 0 60000 65536"/>
                <a:gd name="T9" fmla="*/ 0 w 3312"/>
                <a:gd name="T10" fmla="*/ 0 h 1632"/>
                <a:gd name="T11" fmla="*/ 3312 w 3312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12" h="1632">
                  <a:moveTo>
                    <a:pt x="0" y="1632"/>
                  </a:moveTo>
                  <a:cubicBezTo>
                    <a:pt x="84" y="1288"/>
                    <a:pt x="168" y="944"/>
                    <a:pt x="720" y="672"/>
                  </a:cubicBezTo>
                  <a:cubicBezTo>
                    <a:pt x="1272" y="400"/>
                    <a:pt x="2292" y="200"/>
                    <a:pt x="3312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5075" name="Text Box 8"/>
            <p:cNvSpPr txBox="1">
              <a:spLocks noChangeArrowheads="1"/>
            </p:cNvSpPr>
            <p:nvPr/>
          </p:nvSpPr>
          <p:spPr bwMode="auto">
            <a:xfrm>
              <a:off x="4752" y="172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</a:t>
              </a:r>
              <a:r>
                <a:rPr lang="pl-PL" baseline="-25000">
                  <a:latin typeface="Corbel" pitchFamily="34" charset="0"/>
                </a:rPr>
                <a:t>1</a:t>
              </a:r>
              <a:r>
                <a:rPr lang="pl-PL">
                  <a:latin typeface="Corbel" pitchFamily="34" charset="0"/>
                </a:rPr>
                <a:t> f(k)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286000" y="2357438"/>
            <a:ext cx="6991350" cy="3338512"/>
            <a:chOff x="1251" y="1638"/>
            <a:chExt cx="4365" cy="1737"/>
          </a:xfrm>
        </p:grpSpPr>
        <p:sp>
          <p:nvSpPr>
            <p:cNvPr id="45072" name="Freeform 7"/>
            <p:cNvSpPr>
              <a:spLocks/>
            </p:cNvSpPr>
            <p:nvPr/>
          </p:nvSpPr>
          <p:spPr bwMode="auto">
            <a:xfrm>
              <a:off x="1251" y="1638"/>
              <a:ext cx="3279" cy="1737"/>
            </a:xfrm>
            <a:custGeom>
              <a:avLst/>
              <a:gdLst>
                <a:gd name="T0" fmla="*/ 0 w 3312"/>
                <a:gd name="T1" fmla="*/ 2526 h 1632"/>
                <a:gd name="T2" fmla="*/ 671 w 3312"/>
                <a:gd name="T3" fmla="*/ 1039 h 1632"/>
                <a:gd name="T4" fmla="*/ 3088 w 3312"/>
                <a:gd name="T5" fmla="*/ 0 h 1632"/>
                <a:gd name="T6" fmla="*/ 0 60000 65536"/>
                <a:gd name="T7" fmla="*/ 0 60000 65536"/>
                <a:gd name="T8" fmla="*/ 0 60000 65536"/>
                <a:gd name="T9" fmla="*/ 0 w 3312"/>
                <a:gd name="T10" fmla="*/ 0 h 1632"/>
                <a:gd name="T11" fmla="*/ 3312 w 3312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12" h="1632">
                  <a:moveTo>
                    <a:pt x="0" y="1632"/>
                  </a:moveTo>
                  <a:cubicBezTo>
                    <a:pt x="84" y="1288"/>
                    <a:pt x="168" y="944"/>
                    <a:pt x="720" y="672"/>
                  </a:cubicBezTo>
                  <a:cubicBezTo>
                    <a:pt x="1272" y="400"/>
                    <a:pt x="2292" y="200"/>
                    <a:pt x="331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5073" name="Text Box 8"/>
            <p:cNvSpPr txBox="1">
              <a:spLocks noChangeArrowheads="1"/>
            </p:cNvSpPr>
            <p:nvPr/>
          </p:nvSpPr>
          <p:spPr bwMode="auto">
            <a:xfrm>
              <a:off x="4752" y="172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>
                  <a:latin typeface="Corbel" pitchFamily="34" charset="0"/>
                </a:rPr>
                <a:t>s</a:t>
              </a:r>
              <a:r>
                <a:rPr lang="pl-PL" baseline="-25000">
                  <a:latin typeface="Corbel" pitchFamily="34" charset="0"/>
                </a:rPr>
                <a:t>1</a:t>
              </a:r>
              <a:r>
                <a:rPr lang="pl-PL">
                  <a:latin typeface="Corbel" pitchFamily="34" charset="0"/>
                </a:rPr>
                <a:t> f(k)</a:t>
              </a:r>
            </a:p>
          </p:txBody>
        </p:sp>
      </p:grpSp>
      <p:sp>
        <p:nvSpPr>
          <p:cNvPr id="23" name="Elipsa 22"/>
          <p:cNvSpPr/>
          <p:nvPr/>
        </p:nvSpPr>
        <p:spPr>
          <a:xfrm>
            <a:off x="3286125" y="4143375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24" name="Elipsa 23"/>
          <p:cNvSpPr/>
          <p:nvPr/>
        </p:nvSpPr>
        <p:spPr>
          <a:xfrm>
            <a:off x="4500563" y="307181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25" name="Elipsa 24"/>
          <p:cNvSpPr/>
          <p:nvPr/>
        </p:nvSpPr>
        <p:spPr>
          <a:xfrm>
            <a:off x="3786188" y="3643313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45068" name="pole tekstowe 25"/>
          <p:cNvSpPr txBox="1">
            <a:spLocks noChangeArrowheads="1"/>
          </p:cNvSpPr>
          <p:nvPr/>
        </p:nvSpPr>
        <p:spPr bwMode="auto">
          <a:xfrm>
            <a:off x="3143250" y="42148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A</a:t>
            </a:r>
          </a:p>
        </p:txBody>
      </p:sp>
      <p:sp>
        <p:nvSpPr>
          <p:cNvPr id="45069" name="pole tekstowe 26"/>
          <p:cNvSpPr txBox="1">
            <a:spLocks noChangeArrowheads="1"/>
          </p:cNvSpPr>
          <p:nvPr/>
        </p:nvSpPr>
        <p:spPr bwMode="auto">
          <a:xfrm>
            <a:off x="3857625" y="350043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45070" name="pole tekstowe 27"/>
          <p:cNvSpPr txBox="1">
            <a:spLocks noChangeArrowheads="1"/>
          </p:cNvSpPr>
          <p:nvPr/>
        </p:nvSpPr>
        <p:spPr bwMode="auto">
          <a:xfrm>
            <a:off x="4429125" y="271462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Dowolny kształt 30"/>
          <p:cNvSpPr/>
          <p:nvPr/>
        </p:nvSpPr>
        <p:spPr>
          <a:xfrm>
            <a:off x="3429000" y="3214688"/>
            <a:ext cx="1071563" cy="884237"/>
          </a:xfrm>
          <a:custGeom>
            <a:avLst/>
            <a:gdLst>
              <a:gd name="connsiteX0" fmla="*/ 0 w 1037229"/>
              <a:gd name="connsiteY0" fmla="*/ 955344 h 955344"/>
              <a:gd name="connsiteX1" fmla="*/ 464023 w 1037229"/>
              <a:gd name="connsiteY1" fmla="*/ 395785 h 955344"/>
              <a:gd name="connsiteX2" fmla="*/ 1037229 w 1037229"/>
              <a:gd name="connsiteY2" fmla="*/ 0 h 95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955344">
                <a:moveTo>
                  <a:pt x="0" y="955344"/>
                </a:moveTo>
                <a:cubicBezTo>
                  <a:pt x="145576" y="755176"/>
                  <a:pt x="291152" y="555009"/>
                  <a:pt x="464023" y="395785"/>
                </a:cubicBezTo>
                <a:cubicBezTo>
                  <a:pt x="636894" y="236561"/>
                  <a:pt x="837061" y="118280"/>
                  <a:pt x="1037229" y="0"/>
                </a:cubicBezTo>
              </a:path>
            </a:pathLst>
          </a:custGeom>
          <a:ln w="28575">
            <a:solidFill>
              <a:srgbClr val="00B0F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sp>
        <p:nvSpPr>
          <p:cNvPr id="32" name="pole tekstowe 31"/>
          <p:cNvSpPr txBox="1"/>
          <p:nvPr/>
        </p:nvSpPr>
        <p:spPr>
          <a:xfrm>
            <a:off x="539552" y="616530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Postęp techniczny na wykresie obrazuje przesuwanie funkcji inwestycji w górę (bo przesuwana jest funkcja produkcji f(k)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nimBg="1"/>
      <p:bldP spid="52239" grpId="0" animBg="1"/>
      <p:bldP spid="5224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2800" b="1">
                <a:solidFill>
                  <a:schemeClr val="tx2">
                    <a:satMod val="200000"/>
                  </a:schemeClr>
                </a:solidFill>
              </a:rPr>
              <a:t>Model Solowa w warunkach postępu technicznego c.d.</a:t>
            </a:r>
          </a:p>
        </p:txBody>
      </p:sp>
      <p:grpSp>
        <p:nvGrpSpPr>
          <p:cNvPr id="19" name="Grupa 18"/>
          <p:cNvGrpSpPr/>
          <p:nvPr/>
        </p:nvGrpSpPr>
        <p:grpSpPr>
          <a:xfrm>
            <a:off x="971600" y="1340768"/>
            <a:ext cx="7848600" cy="4633664"/>
            <a:chOff x="971600" y="1340768"/>
            <a:chExt cx="7848600" cy="4633664"/>
          </a:xfrm>
        </p:grpSpPr>
        <p:grpSp>
          <p:nvGrpSpPr>
            <p:cNvPr id="18" name="Grupa 17"/>
            <p:cNvGrpSpPr/>
            <p:nvPr/>
          </p:nvGrpSpPr>
          <p:grpSpPr>
            <a:xfrm>
              <a:off x="971600" y="1340768"/>
              <a:ext cx="7848600" cy="4419600"/>
              <a:chOff x="1066800" y="1676400"/>
              <a:chExt cx="7848600" cy="4419600"/>
            </a:xfrm>
          </p:grpSpPr>
          <p:grpSp>
            <p:nvGrpSpPr>
              <p:cNvPr id="2" name="Group 3"/>
              <p:cNvGrpSpPr>
                <a:grpSpLocks/>
              </p:cNvGrpSpPr>
              <p:nvPr/>
            </p:nvGrpSpPr>
            <p:grpSpPr bwMode="auto">
              <a:xfrm>
                <a:off x="2209800" y="1676400"/>
                <a:ext cx="6629400" cy="4038600"/>
                <a:chOff x="1392" y="1056"/>
                <a:chExt cx="4176" cy="2544"/>
              </a:xfrm>
            </p:grpSpPr>
            <p:sp>
              <p:nvSpPr>
                <p:cNvPr id="47119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1392" y="1440"/>
                  <a:ext cx="3120" cy="21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712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368" y="1056"/>
                  <a:ext cx="120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pl-PL">
                      <a:latin typeface="Corbel" pitchFamily="34" charset="0"/>
                    </a:rPr>
                    <a:t>(d + n +g)k</a:t>
                  </a:r>
                </a:p>
              </p:txBody>
            </p:sp>
          </p:grpSp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2209800" y="2743200"/>
                <a:ext cx="6705600" cy="2971800"/>
                <a:chOff x="1392" y="1728"/>
                <a:chExt cx="4224" cy="1872"/>
              </a:xfrm>
            </p:grpSpPr>
            <p:sp>
              <p:nvSpPr>
                <p:cNvPr id="47117" name="Freeform 7"/>
                <p:cNvSpPr>
                  <a:spLocks/>
                </p:cNvSpPr>
                <p:nvPr/>
              </p:nvSpPr>
              <p:spPr bwMode="auto">
                <a:xfrm>
                  <a:off x="1392" y="1968"/>
                  <a:ext cx="3312" cy="1632"/>
                </a:xfrm>
                <a:custGeom>
                  <a:avLst/>
                  <a:gdLst>
                    <a:gd name="T0" fmla="*/ 0 w 3312"/>
                    <a:gd name="T1" fmla="*/ 1632 h 1632"/>
                    <a:gd name="T2" fmla="*/ 720 w 3312"/>
                    <a:gd name="T3" fmla="*/ 672 h 1632"/>
                    <a:gd name="T4" fmla="*/ 3312 w 3312"/>
                    <a:gd name="T5" fmla="*/ 0 h 1632"/>
                    <a:gd name="T6" fmla="*/ 0 60000 65536"/>
                    <a:gd name="T7" fmla="*/ 0 60000 65536"/>
                    <a:gd name="T8" fmla="*/ 0 60000 65536"/>
                    <a:gd name="T9" fmla="*/ 0 w 3312"/>
                    <a:gd name="T10" fmla="*/ 0 h 1632"/>
                    <a:gd name="T11" fmla="*/ 3312 w 3312"/>
                    <a:gd name="T12" fmla="*/ 1632 h 16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12" h="1632">
                      <a:moveTo>
                        <a:pt x="0" y="1632"/>
                      </a:moveTo>
                      <a:cubicBezTo>
                        <a:pt x="84" y="1288"/>
                        <a:pt x="168" y="944"/>
                        <a:pt x="720" y="672"/>
                      </a:cubicBezTo>
                      <a:cubicBezTo>
                        <a:pt x="1272" y="400"/>
                        <a:pt x="2292" y="200"/>
                        <a:pt x="3312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711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52" y="1728"/>
                  <a:ext cx="86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pl-PL">
                      <a:latin typeface="Corbel" pitchFamily="34" charset="0"/>
                    </a:rPr>
                    <a:t>s</a:t>
                  </a:r>
                  <a:r>
                    <a:rPr lang="pl-PL" baseline="-25000">
                      <a:latin typeface="Corbel" pitchFamily="34" charset="0"/>
                    </a:rPr>
                    <a:t>1</a:t>
                  </a:r>
                  <a:r>
                    <a:rPr lang="pl-PL">
                      <a:latin typeface="Corbel" pitchFamily="34" charset="0"/>
                    </a:rPr>
                    <a:t> f(k)</a:t>
                  </a:r>
                </a:p>
              </p:txBody>
            </p:sp>
          </p:grp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066800" y="2209800"/>
                <a:ext cx="7239000" cy="3886200"/>
                <a:chOff x="672" y="1392"/>
                <a:chExt cx="4560" cy="2448"/>
              </a:xfrm>
            </p:grpSpPr>
            <p:sp>
              <p:nvSpPr>
                <p:cNvPr id="47113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392" y="1392"/>
                  <a:ext cx="1" cy="2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7114" name="Line 11"/>
                <p:cNvSpPr>
                  <a:spLocks noChangeShapeType="1"/>
                </p:cNvSpPr>
                <p:nvPr/>
              </p:nvSpPr>
              <p:spPr bwMode="auto">
                <a:xfrm>
                  <a:off x="1392" y="3600"/>
                  <a:ext cx="350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4711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992" y="3552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pl-PL">
                      <a:latin typeface="Corbel" pitchFamily="34" charset="0"/>
                    </a:rPr>
                    <a:t>k</a:t>
                  </a:r>
                </a:p>
              </p:txBody>
            </p:sp>
            <p:sp>
              <p:nvSpPr>
                <p:cNvPr id="4711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2" y="1392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pl-PL">
                      <a:latin typeface="Corbel" pitchFamily="34" charset="0"/>
                    </a:rPr>
                    <a:t>i, dk</a:t>
                  </a:r>
                </a:p>
              </p:txBody>
            </p:sp>
          </p:grp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5334000" y="3581400"/>
                <a:ext cx="1588" cy="213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52239" name="Line 15"/>
              <p:cNvSpPr>
                <a:spLocks noChangeShapeType="1"/>
              </p:cNvSpPr>
              <p:nvPr/>
            </p:nvSpPr>
            <p:spPr bwMode="auto">
              <a:xfrm flipH="1">
                <a:off x="2209800" y="3581400"/>
                <a:ext cx="31242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</p:grp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4932040" y="5517232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l-PL" dirty="0">
                  <a:latin typeface="Corbel" pitchFamily="34" charset="0"/>
                </a:rPr>
                <a:t>k</a:t>
              </a:r>
              <a:r>
                <a:rPr lang="pl-PL" baseline="-25000" dirty="0">
                  <a:latin typeface="Corbel" pitchFamily="34" charset="0"/>
                </a:rPr>
                <a:t>1</a:t>
              </a:r>
              <a:endParaRPr lang="pl-PL" dirty="0">
                <a:latin typeface="Corbel" pitchFamily="34" charset="0"/>
              </a:endParaRPr>
            </a:p>
          </p:txBody>
        </p:sp>
      </p:grpSp>
      <p:sp>
        <p:nvSpPr>
          <p:cNvPr id="17" name="pole tekstowe 16"/>
          <p:cNvSpPr txBox="1"/>
          <p:nvPr/>
        </p:nvSpPr>
        <p:spPr>
          <a:xfrm>
            <a:off x="539552" y="587727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punkcie przecięcia kapitał i produkt na jednostkę efektywną są stałe, ale rośnie kapitał i produkt na pracownika (w tempie g)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000" b="1" dirty="0">
                <a:solidFill>
                  <a:schemeClr val="tx2">
                    <a:satMod val="200000"/>
                  </a:schemeClr>
                </a:solidFill>
              </a:rPr>
              <a:t>Stopy wzrostu w punkcie równowagi długookresowej </a:t>
            </a:r>
            <a:r>
              <a:rPr lang="pl-PL" sz="2000" b="1" dirty="0" smtClean="0">
                <a:solidFill>
                  <a:schemeClr val="tx2">
                    <a:satMod val="200000"/>
                  </a:schemeClr>
                </a:solidFill>
              </a:rPr>
              <a:t>(</a:t>
            </a:r>
            <a:r>
              <a:rPr lang="pl-PL" sz="2000" b="1" dirty="0" err="1" smtClean="0">
                <a:solidFill>
                  <a:schemeClr val="tx2">
                    <a:satMod val="200000"/>
                  </a:schemeClr>
                </a:solidFill>
              </a:rPr>
              <a:t>piunkt</a:t>
            </a:r>
            <a:r>
              <a:rPr lang="pl-PL" sz="2000" b="1" dirty="0" smtClean="0">
                <a:solidFill>
                  <a:schemeClr val="tx2">
                    <a:satMod val="200000"/>
                  </a:schemeClr>
                </a:solidFill>
              </a:rPr>
              <a:t> stabilny </a:t>
            </a:r>
            <a:r>
              <a:rPr lang="pl-PL" sz="2000" b="1" dirty="0" err="1" smtClean="0">
                <a:solidFill>
                  <a:schemeClr val="tx2">
                    <a:satMod val="200000"/>
                  </a:schemeClr>
                </a:solidFill>
              </a:rPr>
              <a:t>steady</a:t>
            </a:r>
            <a:r>
              <a:rPr lang="pl-PL" sz="2000" b="1" dirty="0" smtClean="0">
                <a:solidFill>
                  <a:schemeClr val="tx2">
                    <a:satMod val="200000"/>
                  </a:schemeClr>
                </a:solidFill>
              </a:rPr>
              <a:t> state) w </a:t>
            </a:r>
            <a:r>
              <a:rPr lang="pl-PL" sz="2000" b="1" dirty="0">
                <a:solidFill>
                  <a:schemeClr val="tx2">
                    <a:satMod val="200000"/>
                  </a:schemeClr>
                </a:solidFill>
              </a:rPr>
              <a:t>modelu Solowa z postępem technicznym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/>
        </p:nvGraphicFramePr>
        <p:xfrm>
          <a:off x="609600" y="1397000"/>
          <a:ext cx="8382000" cy="5080000"/>
        </p:xfrm>
        <a:graphic>
          <a:graphicData uri="http://schemas.openxmlformats.org/drawingml/2006/table">
            <a:tbl>
              <a:tblPr/>
              <a:tblGrid>
                <a:gridCol w="3657600"/>
                <a:gridCol w="2514600"/>
                <a:gridCol w="22098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Zmienna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Formuła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Stopa wzrostu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Kapitał na jedn. efekt.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 = K/(L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•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Produkt na jedn.efekt.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 = Y /(L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•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E) = f(k)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Całkowity produkt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 = y 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• 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•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 +g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Produkt na pracownika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Y/L = y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•</a:t>
                      </a: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pl-P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4313" y="0"/>
            <a:ext cx="8472487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 dirty="0" smtClean="0">
                <a:solidFill>
                  <a:schemeClr val="tx2">
                    <a:satMod val="200000"/>
                  </a:schemeClr>
                </a:solidFill>
              </a:rPr>
              <a:t>Efekty wybranych zmian w modelu Solowa</a:t>
            </a:r>
            <a:endParaRPr lang="pl-PL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graphicFrame>
        <p:nvGraphicFramePr>
          <p:cNvPr id="38964" name="Group 52"/>
          <p:cNvGraphicFramePr>
            <a:graphicFrameLocks noGrp="1"/>
          </p:cNvGraphicFramePr>
          <p:nvPr/>
        </p:nvGraphicFramePr>
        <p:xfrm>
          <a:off x="214313" y="1428750"/>
          <a:ext cx="8929688" cy="4317365"/>
        </p:xfrm>
        <a:graphic>
          <a:graphicData uri="http://schemas.openxmlformats.org/drawingml/2006/table">
            <a:tbl>
              <a:tblPr/>
              <a:tblGrid>
                <a:gridCol w="1623560"/>
                <a:gridCol w="1254604"/>
                <a:gridCol w="1328383"/>
                <a:gridCol w="1402182"/>
                <a:gridCol w="1833497"/>
                <a:gridCol w="1487462"/>
              </a:tblGrid>
              <a:tr h="3730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parametru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(K/Y)*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Y/L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Długookresowy 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37306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Y/L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b.zmian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b.zmian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Spadek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Spadek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b.zmian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Spadek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Spadek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Spadek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b.zmian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b.zmian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spadek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wzrost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</a:tbl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179512" y="594928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Uwaga: jedynym czynnikiem, który może zapewnić ciągły wzrost gospodarczy na </a:t>
            </a:r>
            <a:r>
              <a:rPr lang="pl-PL" dirty="0" err="1" smtClean="0"/>
              <a:t>osobe</a:t>
            </a:r>
            <a:r>
              <a:rPr lang="pl-PL" dirty="0" smtClean="0"/>
              <a:t> jest postęp techniczny!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086600" cy="990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b="1" smtClean="0">
                <a:latin typeface="Consolas" pitchFamily="49" charset="0"/>
              </a:rPr>
              <a:t>Dlaczego model Solowa?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1676400"/>
            <a:ext cx="9372600" cy="3925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pl-PL" sz="2400">
                <a:latin typeface="Corbel" pitchFamily="34" charset="0"/>
              </a:rPr>
              <a:t>Ponieważ wypada go znać ( w końcu noblista z 1987 r.)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pl-PL" sz="2400">
                <a:latin typeface="Corbel" pitchFamily="34" charset="0"/>
              </a:rPr>
              <a:t> Jest punktem wyjścia dla niektórych współczesnych teorii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pl-PL" sz="2400">
                <a:latin typeface="Corbel" pitchFamily="34" charset="0"/>
              </a:rPr>
              <a:t> Zdaniem niektórych współczesnych ekonomistów ma silniejsze podstawy teoretyczne niż niektóre „nowe teorie”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pl-PL" sz="2400">
                <a:latin typeface="Corbel" pitchFamily="34" charset="0"/>
              </a:rPr>
              <a:t> Wykazuje przydatność w empirycznych analizach wzrostu, zwłaszcza w krajach rozwijających się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800" dirty="0">
                <a:solidFill>
                  <a:schemeClr val="tx2">
                    <a:satMod val="200000"/>
                  </a:schemeClr>
                </a:solidFill>
              </a:rPr>
              <a:t>Wzrost gospodarczy – interpretacja i pomiar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1268760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pl-PL" sz="2800" dirty="0">
                <a:latin typeface="Corbel" pitchFamily="34" charset="0"/>
              </a:rPr>
              <a:t>Definicja wzrostu </a:t>
            </a:r>
            <a:r>
              <a:rPr lang="pl-PL" sz="2800" dirty="0" smtClean="0">
                <a:latin typeface="Corbel" pitchFamily="34" charset="0"/>
              </a:rPr>
              <a:t>gospodarczego – wzrost aktywności gospodarczej (np. produkcji) utrzymujący się w długim okresie</a:t>
            </a:r>
            <a:endParaRPr lang="pl-PL" sz="2800" dirty="0">
              <a:latin typeface="Corbel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pl-PL" sz="2800" dirty="0">
                <a:latin typeface="Corbel" pitchFamily="34" charset="0"/>
              </a:rPr>
              <a:t>Pomiar wzrostu </a:t>
            </a:r>
            <a:r>
              <a:rPr lang="pl-PL" sz="2800" dirty="0" smtClean="0">
                <a:latin typeface="Corbel" pitchFamily="34" charset="0"/>
              </a:rPr>
              <a:t>gospodarczego – zazwyczaj wzrost PKB</a:t>
            </a:r>
            <a:endParaRPr lang="pl-PL" sz="2800" dirty="0">
              <a:latin typeface="Corbel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pl-PL" sz="2800" dirty="0">
                <a:latin typeface="Corbel" pitchFamily="34" charset="0"/>
              </a:rPr>
              <a:t>Wzrost a rozwój </a:t>
            </a:r>
            <a:r>
              <a:rPr lang="pl-PL" sz="2800" dirty="0" smtClean="0">
                <a:latin typeface="Corbel" pitchFamily="34" charset="0"/>
              </a:rPr>
              <a:t>gospodarczy – wzrost g. ma charakter ilościowy, rozwój także jakościowy (np. zmiany strukturalne, sektorowe, dotyczące jakości życia)</a:t>
            </a:r>
            <a:endParaRPr lang="pl-PL" sz="2800" dirty="0">
              <a:latin typeface="Corbel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pl-PL" sz="2800" dirty="0">
                <a:latin typeface="Corbel" pitchFamily="34" charset="0"/>
              </a:rPr>
              <a:t>Spory wokół pomiaru wzrostu </a:t>
            </a:r>
            <a:r>
              <a:rPr lang="pl-PL" sz="2800" dirty="0" smtClean="0">
                <a:latin typeface="Corbel" pitchFamily="34" charset="0"/>
              </a:rPr>
              <a:t>gospodarczego – czy PKB nie zawęża problemu (obarczony jest też licznymi wadami)</a:t>
            </a:r>
            <a:endParaRPr lang="pl-PL" sz="28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086600" cy="914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>
                <a:solidFill>
                  <a:schemeClr val="tx2">
                    <a:satMod val="200000"/>
                  </a:schemeClr>
                </a:solidFill>
              </a:rPr>
              <a:t>PKB/osobę w perspektywie historycznej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" y="1219200"/>
          <a:ext cx="8153400" cy="5297488"/>
        </p:xfrm>
        <a:graphic>
          <a:graphicData uri="http://schemas.openxmlformats.org/presentationml/2006/ole">
            <p:oleObj spid="_x0000_s152578" name="Wykres" r:id="rId3" imgW="5298840" imgH="344268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10715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3200" dirty="0" smtClean="0">
                <a:solidFill>
                  <a:schemeClr val="tx2">
                    <a:satMod val="200000"/>
                  </a:schemeClr>
                </a:solidFill>
              </a:rPr>
              <a:t>Liczba godzin pracy do nabycia danego dobra w USA</a:t>
            </a:r>
            <a:endParaRPr lang="pl-PL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graphicFrame>
        <p:nvGraphicFramePr>
          <p:cNvPr id="23606" name="Group 54"/>
          <p:cNvGraphicFramePr>
            <a:graphicFrameLocks noGrp="1"/>
          </p:cNvGraphicFramePr>
          <p:nvPr>
            <p:ph idx="1"/>
          </p:nvPr>
        </p:nvGraphicFramePr>
        <p:xfrm>
          <a:off x="304800" y="1784350"/>
          <a:ext cx="8686800" cy="4754880"/>
        </p:xfrm>
        <a:graphic>
          <a:graphicData uri="http://schemas.openxmlformats.org/drawingml/2006/table">
            <a:tbl>
              <a:tblPr/>
              <a:tblGrid>
                <a:gridCol w="2416175"/>
                <a:gridCol w="2092325"/>
                <a:gridCol w="2089150"/>
                <a:gridCol w="20891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Produkt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1895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Wzrost siły nabywczej pracy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Rower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260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7,2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36,1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Krzesło biurowe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Złoty medalionik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4,7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Fortepian Steinway’a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2400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1107,6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2,2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Pomarańcze (12)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Wołowina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0,8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Mleko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0,25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</a:tbl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611560" y="126876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Efekt wzrostu gosp. – wzrost siły nabywczej płac</a:t>
            </a:r>
            <a:endParaRPr lang="pl-P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pl-PL" sz="2800" dirty="0" smtClean="0"/>
              <a:t>PKB/osobę Polski w porównaniu z innymi krajami  (Polska=100)</a:t>
            </a:r>
            <a:endParaRPr lang="pl-PL" sz="28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Łącznik prosty 5"/>
          <p:cNvCxnSpPr/>
          <p:nvPr/>
        </p:nvCxnSpPr>
        <p:spPr>
          <a:xfrm>
            <a:off x="899592" y="4509120"/>
            <a:ext cx="70567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956376" y="2564904"/>
            <a:ext cx="97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Lata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95536" y="616530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Im bardziej wstecz tym dane bardziej przybliżone!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l-PL" dirty="0" smtClean="0"/>
              <a:t>PKB/osobę w wybranych krajach</a:t>
            </a:r>
            <a:endParaRPr lang="pl-PL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611560" y="1484785"/>
          <a:ext cx="792088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l-PL" b="1" dirty="0" smtClean="0"/>
              <a:t>PKB/osobę w Europie Środkowej</a:t>
            </a:r>
            <a:endParaRPr lang="pl-PL" b="1" dirty="0"/>
          </a:p>
        </p:txBody>
      </p:sp>
      <p:graphicFrame>
        <p:nvGraphicFramePr>
          <p:cNvPr id="5" name="Wykres 4"/>
          <p:cNvGraphicFramePr/>
          <p:nvPr/>
        </p:nvGraphicFramePr>
        <p:xfrm>
          <a:off x="611560" y="1484784"/>
          <a:ext cx="7992888" cy="4678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Wędrówk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1620</TotalTime>
  <Words>1936</Words>
  <Application>Microsoft Office PowerPoint</Application>
  <PresentationFormat>Pokaz na ekranie (4:3)</PresentationFormat>
  <Paragraphs>327</Paragraphs>
  <Slides>37</Slides>
  <Notes>2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9" baseType="lpstr">
      <vt:lpstr>Wędrówka</vt:lpstr>
      <vt:lpstr>Wykres</vt:lpstr>
      <vt:lpstr>Wzrost gospodarczy –  Model wzrostu solowa</vt:lpstr>
      <vt:lpstr>Tematyka wykładu</vt:lpstr>
      <vt:lpstr>Procesy dynamiczne w gospodarce</vt:lpstr>
      <vt:lpstr>Wzrost gospodarczy – interpretacja i pomiar</vt:lpstr>
      <vt:lpstr>PKB/osobę w perspektywie historycznej</vt:lpstr>
      <vt:lpstr>Liczba godzin pracy do nabycia danego dobra w USA</vt:lpstr>
      <vt:lpstr>PKB/osobę Polski w porównaniu z innymi krajami  (Polska=100)</vt:lpstr>
      <vt:lpstr>PKB/osobę w wybranych krajach</vt:lpstr>
      <vt:lpstr>PKB/osobę w Europie Środkowej</vt:lpstr>
      <vt:lpstr>PKB/osobę wg parytetu siły nabywczej (USD, 2010 r.)</vt:lpstr>
      <vt:lpstr>Podstawowe pytania</vt:lpstr>
      <vt:lpstr>Prawidłowości wzrostu gospodarczego</vt:lpstr>
      <vt:lpstr>Hipoteza konwergencji</vt:lpstr>
      <vt:lpstr>Modele wzrostu gospodarczego</vt:lpstr>
      <vt:lpstr>Założenia modelu Solowa</vt:lpstr>
      <vt:lpstr>Przykłady funkcji Produkcji</vt:lpstr>
      <vt:lpstr>Zmiany zasobu kapitału w gospodarce</vt:lpstr>
      <vt:lpstr>Przyjmijmy….</vt:lpstr>
      <vt:lpstr>Produkt, konsumpcja i inwestycje w modelu Solowa ( zerowym wzrost demograficzny)</vt:lpstr>
      <vt:lpstr>Wyprowadzenie podstawowego modelu Solowa c.d.</vt:lpstr>
      <vt:lpstr>Komentarz do poprzedniego slajdu</vt:lpstr>
      <vt:lpstr>Efekt wzrostu stopy oszczędzania w modelu Solowa</vt:lpstr>
      <vt:lpstr>Udział inwestycji w PKB (średnia lat 1965-1990)</vt:lpstr>
      <vt:lpstr>Równowaga stabilna w modelu Solowa</vt:lpstr>
      <vt:lpstr>Optymalna stopa oszczędzania w modelu Solowa</vt:lpstr>
      <vt:lpstr>Złota reguła akumulacji kapitału</vt:lpstr>
      <vt:lpstr>Konsumpcja w punkcie stabilnym w zależności od stopy oszczędzania</vt:lpstr>
      <vt:lpstr>Model Solowa w warunkach wzrostu demograficznego</vt:lpstr>
      <vt:lpstr>Zmiany zasobu kapitału na osobę przy wzroście demograficznym</vt:lpstr>
      <vt:lpstr>Optymalna stopa oszczędzania przy wzroście demograficznym</vt:lpstr>
      <vt:lpstr>Podsumujmy dotychczasowe analizy</vt:lpstr>
      <vt:lpstr>Slajd 32</vt:lpstr>
      <vt:lpstr>Postęp techniczny a wzrost gospodarczy</vt:lpstr>
      <vt:lpstr>Model Solowa w warunkach postępu technicznego c.d.</vt:lpstr>
      <vt:lpstr>Stopy wzrostu w punkcie równowagi długookresowej (piunkt stabilny steady state) w modelu Solowa z postępem technicznym</vt:lpstr>
      <vt:lpstr>Efekty wybranych zmian w modelu Solowa</vt:lpstr>
      <vt:lpstr>Dlaczego model Solowa?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Ekonomia a GMO</dc:title>
  <dc:creator>Jurek</dc:creator>
  <cp:lastModifiedBy>JR</cp:lastModifiedBy>
  <cp:revision>114</cp:revision>
  <dcterms:created xsi:type="dcterms:W3CDTF">2011-10-02T15:04:30Z</dcterms:created>
  <dcterms:modified xsi:type="dcterms:W3CDTF">2023-04-14T09:42:51Z</dcterms:modified>
</cp:coreProperties>
</file>