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presProps" Target="presProps.xml" /><Relationship Id="rId18" Type="http://schemas.openxmlformats.org/officeDocument/2006/relationships/tableStyles" Target="tableStyles.xml" /><Relationship Id="rId19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6">
            <a:lumMod val="50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3600488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-15797" y="20265"/>
            <a:ext cx="10683797" cy="830904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 algn="l">
              <a:defRPr/>
            </a:pPr>
            <a:r>
              <a:rPr lang="en-US" sz="3000" b="0" i="0" u="none" strike="noStrike" cap="none" spc="0">
                <a:solidFill>
                  <a:schemeClr val="bg1"/>
                </a:solidFill>
                <a:latin typeface="Noto Sans Arabic Black"/>
                <a:ea typeface="Times New Roman"/>
                <a:cs typeface="Noto Sans Arabic Black"/>
              </a:rPr>
              <a:t>Culture, Lifestyle, and Health</a:t>
            </a:r>
            <a:endParaRPr>
              <a:latin typeface="Noto Sans Arabic Black"/>
              <a:cs typeface="Noto Sans Arabic Black"/>
            </a:endParaRPr>
          </a:p>
        </p:txBody>
      </p:sp>
      <p:sp>
        <p:nvSpPr>
          <p:cNvPr id="502832244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754101" y="1210654"/>
            <a:ext cx="11409941" cy="570003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algn="l">
              <a:defRPr/>
            </a:pPr>
            <a:r>
              <a:rPr sz="2700">
                <a:solidFill>
                  <a:schemeClr val="bg1"/>
                </a:solidFill>
                <a:latin typeface="Source Code Pro Semibold"/>
                <a:cs typeface="Source Code Pro Semibold"/>
              </a:rPr>
              <a:t>Temat prezentacji: </a:t>
            </a:r>
            <a:r>
              <a:rPr sz="2700">
                <a:solidFill>
                  <a:schemeClr val="bg1"/>
                </a:solidFill>
                <a:latin typeface="Times New Roman"/>
                <a:cs typeface="Times New Roman"/>
              </a:rPr>
              <a:t>warunki wzajemnuch wpływów kultury, zdrowia i stylu życia.</a:t>
            </a:r>
            <a:endParaRPr sz="27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r>
              <a:rPr sz="2700">
                <a:solidFill>
                  <a:schemeClr val="bg1"/>
                </a:solidFill>
                <a:latin typeface="Source Code Pro Semibold"/>
                <a:cs typeface="Source Code Pro Semibold"/>
              </a:rPr>
              <a:t>Spis treści:</a:t>
            </a:r>
            <a:endParaRPr sz="2700">
              <a:solidFill>
                <a:schemeClr val="bg1"/>
              </a:solidFill>
              <a:latin typeface="Source Code Pro Semibold"/>
              <a:cs typeface="Source Code Pro Semibold"/>
            </a:endParaRPr>
          </a:p>
          <a:p>
            <a:pPr marL="383008" indent="-383008" algn="l">
              <a:buFont typeface="Wingdings"/>
              <a:buChar char="§"/>
              <a:defRPr/>
            </a:pPr>
            <a:r>
              <a:rPr lang="en-US" sz="2700" b="0" i="0" u="none" strike="noStrike" cap="none" spc="0">
                <a:solidFill>
                  <a:schemeClr val="bg1"/>
                </a:solidFill>
                <a:latin typeface="Times New Roman"/>
                <a:ea typeface="Source Code Pro Semibold"/>
                <a:cs typeface="Times New Roman"/>
              </a:rPr>
              <a:t>Zd</a:t>
            </a:r>
            <a:r>
              <a:rPr lang="en-US" sz="2700" b="0" i="0" u="none" strike="noStrike" cap="none" spc="0">
                <a:solidFill>
                  <a:schemeClr val="bg1"/>
                </a:solidFill>
                <a:latin typeface="Times New Roman"/>
                <a:ea typeface="Source Code Pro Semibold"/>
                <a:cs typeface="Times New Roman"/>
              </a:rPr>
              <a:t>rowie</a:t>
            </a:r>
            <a:endParaRPr sz="2700" b="0" i="0" u="none" strike="noStrike" cap="none" spc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83008" indent="-383008" algn="l">
              <a:buFont typeface="Wingdings"/>
              <a:buChar char="§"/>
              <a:defRPr/>
            </a:pPr>
            <a:r>
              <a:rPr lang="en-US" sz="2700" b="0" i="0" u="none" strike="noStrike" cap="none" spc="0">
                <a:solidFill>
                  <a:schemeClr val="bg1"/>
                </a:solidFill>
                <a:latin typeface="Times New Roman"/>
                <a:ea typeface="Source Code Pro Semibold"/>
                <a:cs typeface="Times New Roman"/>
              </a:rPr>
              <a:t>Wpływ styly </a:t>
            </a:r>
            <a:r>
              <a:rPr lang="en-US" sz="2700" b="0" i="0" u="none" strike="noStrike" cap="none" spc="0">
                <a:solidFill>
                  <a:schemeClr val="bg1"/>
                </a:solidFill>
                <a:latin typeface="Times New Roman"/>
                <a:ea typeface="Source Code Pro Semibold"/>
                <a:cs typeface="Times New Roman"/>
              </a:rPr>
              <a:t>życia </a:t>
            </a:r>
            <a:r>
              <a:rPr lang="en-US" sz="2700" b="0" i="0" u="none" strike="noStrike" cap="none" spc="0">
                <a:solidFill>
                  <a:schemeClr val="bg1"/>
                </a:solidFill>
                <a:latin typeface="Times New Roman"/>
                <a:ea typeface="Source Code Pro Semibold"/>
                <a:cs typeface="Times New Roman"/>
              </a:rPr>
              <a:t>na zdrowie</a:t>
            </a:r>
            <a:endParaRPr sz="2700" b="0" i="0" u="none" strike="noStrike" cap="none" spc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83008" indent="-383008" algn="l">
              <a:buFont typeface="Wingdings"/>
              <a:buChar char="§"/>
              <a:defRPr/>
            </a:pPr>
            <a:r>
              <a:rPr lang="en-US" sz="2700" b="0" i="0" u="none" strike="noStrike" cap="none" spc="0">
                <a:solidFill>
                  <a:schemeClr val="bg1"/>
                </a:solidFill>
                <a:latin typeface="Times New Roman"/>
                <a:ea typeface="Source Code Pro Semibold"/>
                <a:cs typeface="Times New Roman"/>
              </a:rPr>
              <a:t>Wpływ stylu życia na fizycznie i psychyczne zdrowie</a:t>
            </a:r>
            <a:endParaRPr lang="en-US" sz="2700" b="0" i="0" u="none" strike="noStrike" cap="none" spc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83007" indent="-383007" algn="l">
              <a:buFont typeface="Wingdings"/>
              <a:buChar char="§"/>
              <a:defRPr/>
            </a:pPr>
            <a:r>
              <a:rPr lang="en-US" sz="2700" b="0" i="0" u="none" strike="noStrike" cap="none" spc="0">
                <a:solidFill>
                  <a:schemeClr val="bg1"/>
                </a:solidFill>
                <a:latin typeface="Times New Roman"/>
                <a:ea typeface="Source Code Pro Semibold"/>
                <a:cs typeface="Times New Roman"/>
              </a:rPr>
              <a:t>Wpływ stylu życia na społeczne zdrowie</a:t>
            </a:r>
            <a:endParaRPr sz="2700" b="0" i="0" u="none" strike="noStrike" cap="none" spc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83008" indent="-383008" algn="l">
              <a:buFont typeface="Wingdings"/>
              <a:buChar char="§"/>
              <a:defRPr/>
            </a:pPr>
            <a:r>
              <a:rPr lang="en-US" sz="2700" b="0" i="0" u="none" strike="noStrike" cap="none" spc="0">
                <a:solidFill>
                  <a:schemeClr val="bg1"/>
                </a:solidFill>
                <a:latin typeface="Times New Roman"/>
                <a:ea typeface="Source Code Pro Semibold"/>
                <a:cs typeface="Times New Roman"/>
              </a:rPr>
              <a:t>Kultura</a:t>
            </a:r>
            <a:endParaRPr lang="en-US" sz="2700" b="0" i="0" u="none" strike="noStrike" cap="none" spc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83008" indent="-383008" algn="l">
              <a:buFont typeface="Wingdings"/>
              <a:buChar char="§"/>
              <a:defRPr/>
            </a:pPr>
            <a:r>
              <a:rPr lang="en-US" sz="2700" b="0" i="0" u="none" strike="noStrike" cap="none" spc="0">
                <a:solidFill>
                  <a:schemeClr val="bg1"/>
                </a:solidFill>
                <a:latin typeface="Times New Roman"/>
                <a:ea typeface="Source Code Pro Semibold"/>
                <a:cs typeface="Times New Roman"/>
              </a:rPr>
              <a:t>Wpływ kultury na stył życia i zdrowie</a:t>
            </a:r>
            <a:endParaRPr lang="en-US" sz="2700" b="0" i="0" u="none" strike="noStrike" cap="none" spc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83008" indent="-383008" algn="l">
              <a:buFont typeface="Wingdings"/>
              <a:buChar char="§"/>
              <a:defRPr/>
            </a:pPr>
            <a:endParaRPr lang="en-US" sz="2700" b="0" i="0" u="none" strike="noStrike" cap="none" spc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6">
            <a:lumMod val="50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967678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-15796" y="20264"/>
            <a:ext cx="10683796" cy="830903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 algn="l">
              <a:defRPr/>
            </a:pPr>
            <a:r>
              <a:rPr sz="3000">
                <a:solidFill>
                  <a:schemeClr val="bg1"/>
                </a:solidFill>
                <a:latin typeface="Noto Sans Arabic Black"/>
                <a:cs typeface="Noto Sans Arabic Black"/>
              </a:rPr>
              <a:t>Wpływ kultury na stył życia i zdrowie</a:t>
            </a:r>
            <a:endParaRPr sz="3000">
              <a:solidFill>
                <a:schemeClr val="bg1"/>
              </a:solidFill>
              <a:latin typeface="Noto Sans Arabic Black"/>
              <a:cs typeface="Noto Sans Arabic Black"/>
            </a:endParaRPr>
          </a:p>
        </p:txBody>
      </p:sp>
      <p:sp>
        <p:nvSpPr>
          <p:cNvPr id="221540388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754101" y="1137109"/>
            <a:ext cx="5341897" cy="57187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 algn="l">
              <a:defRPr/>
            </a:pPr>
            <a:r>
              <a:rPr sz="2500">
                <a:solidFill>
                  <a:schemeClr val="bg1"/>
                </a:solidFill>
              </a:rPr>
              <a:t>Średnia długość życia w krajach Europy:</a:t>
            </a:r>
            <a:endParaRPr i="0" u="none" strike="noStrike"/>
          </a:p>
        </p:txBody>
      </p:sp>
      <p:sp>
        <p:nvSpPr>
          <p:cNvPr id="1162204222" name=""/>
          <p:cNvSpPr txBox="1"/>
          <p:nvPr/>
        </p:nvSpPr>
        <p:spPr bwMode="auto">
          <a:xfrm flipH="0" flipV="0">
            <a:off x="4996820" y="4014105"/>
            <a:ext cx="914400" cy="36611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199085233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754100" y="1786042"/>
            <a:ext cx="5674467" cy="4456126"/>
          </a:xfrm>
          <a:prstGeom prst="rect">
            <a:avLst/>
          </a:prstGeom>
          <a:ln w="76199">
            <a:solidFill>
              <a:schemeClr val="tx1"/>
            </a:solidFill>
            <a:prstDash val="solid"/>
          </a:ln>
        </p:spPr>
      </p:pic>
      <p:sp>
        <p:nvSpPr>
          <p:cNvPr id="954196430" name=""/>
          <p:cNvSpPr txBox="1"/>
          <p:nvPr/>
        </p:nvSpPr>
        <p:spPr bwMode="auto">
          <a:xfrm flipH="0" flipV="0">
            <a:off x="7050449" y="1708989"/>
            <a:ext cx="4742639" cy="41151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 b="1">
                <a:solidFill>
                  <a:schemeClr val="bg1"/>
                </a:solidFill>
                <a:latin typeface="Times New Roman"/>
                <a:cs typeface="Times New Roman"/>
              </a:rPr>
              <a:t>Trzeba pamiętać że na mapie </a:t>
            </a:r>
            <a:r>
              <a:rPr lang="en-US" sz="2400" b="1" i="0" u="none" strike="noStrike" cap="none" spc="0">
                <a:solidFill>
                  <a:schemeClr val="bg1"/>
                </a:solidFill>
                <a:latin typeface="Times New Roman"/>
                <a:cs typeface="Times New Roman"/>
              </a:rPr>
              <a:t>liczby pokazują </a:t>
            </a:r>
            <a:r>
              <a:rPr lang="en-US" sz="2400" b="1" i="0" u="none" strike="noStrike" cap="none" spc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oczekiwaną </a:t>
            </a:r>
            <a:r>
              <a:rPr lang="en-US" sz="2400" b="1" i="0" u="none" strike="noStrike" cap="none" spc="0">
                <a:solidFill>
                  <a:schemeClr val="bg1"/>
                </a:solidFill>
                <a:latin typeface="Times New Roman"/>
                <a:cs typeface="Times New Roman"/>
              </a:rPr>
              <a:t>długość życia</a:t>
            </a:r>
            <a:r>
              <a:rPr sz="2400" b="1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400" b="1" i="0" u="none" strike="noStrike" cap="none" spc="0">
                <a:solidFill>
                  <a:schemeClr val="bg1"/>
                </a:solidFill>
                <a:latin typeface="Times New Roman"/>
                <a:cs typeface="Times New Roman"/>
              </a:rPr>
              <a:t>w określonym momencie</a:t>
            </a:r>
            <a:r>
              <a:rPr sz="2400" b="1">
                <a:solidFill>
                  <a:schemeClr val="bg1"/>
                </a:solidFill>
                <a:latin typeface="Times New Roman"/>
                <a:cs typeface="Times New Roman"/>
              </a:rPr>
              <a:t> (2018r), inaczej:</a:t>
            </a:r>
            <a:endParaRPr sz="2400" b="1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sz="2400" b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jeśli człowiek zaraz urodzi się, oczekuje się, że on będzie żyć </a:t>
            </a:r>
            <a:r>
              <a:rPr lang="en-US" sz="2400" b="1" i="0" u="none" strike="noStrike" cap="none" spc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tyle, ile wskazuje liczba</a:t>
            </a:r>
            <a:r>
              <a:rPr sz="2400" b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 na mapie.</a:t>
            </a:r>
            <a:r>
              <a:rPr sz="2400" b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 </a:t>
            </a:r>
            <a:endParaRPr sz="2400" b="1">
              <a:solidFill>
                <a:schemeClr val="accent4">
                  <a:lumMod val="60000"/>
                  <a:lumOff val="40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sz="2400" b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Żeby zrozumieć, ile żyją ludzi w okreśłonym momencie trzeba patrzeć tak że na medianu wieku umarłych (bez śmierci niemówłąt).</a:t>
            </a:r>
            <a:endParaRPr sz="2400" b="1">
              <a:solidFill>
                <a:schemeClr val="accent4">
                  <a:lumMod val="60000"/>
                  <a:lumOff val="40000"/>
                </a:schemeClr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54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1540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1540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085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908523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90852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90852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19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4196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" dur="500" fill="hold"/>
                                        <p:tgtEl>
                                          <p:spTgt spid="954196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6">
            <a:lumMod val="50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6091004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-15796" y="20264"/>
            <a:ext cx="10683796" cy="830903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 algn="l">
              <a:defRPr/>
            </a:pPr>
            <a:r>
              <a:rPr sz="3000">
                <a:solidFill>
                  <a:schemeClr val="bg1"/>
                </a:solidFill>
                <a:latin typeface="Noto Sans Arabic Black"/>
                <a:cs typeface="Noto Sans Arabic Black"/>
              </a:rPr>
              <a:t>Wpływ kultury na stył życia i zdrowie</a:t>
            </a:r>
            <a:endParaRPr sz="3000">
              <a:solidFill>
                <a:schemeClr val="bg1"/>
              </a:solidFill>
              <a:latin typeface="Noto Sans Arabic Black"/>
              <a:cs typeface="Noto Sans Arabic Black"/>
            </a:endParaRPr>
          </a:p>
        </p:txBody>
      </p:sp>
      <p:sp>
        <p:nvSpPr>
          <p:cNvPr id="215080543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595350" y="1247769"/>
            <a:ext cx="5157119" cy="57187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/>
          <a:p>
            <a:pPr algn="l">
              <a:defRPr/>
            </a:pPr>
            <a:r>
              <a:rPr sz="2500">
                <a:solidFill>
                  <a:schemeClr val="bg1"/>
                </a:solidFill>
              </a:rPr>
              <a:t>Wplyw kultury palenia na śmierci w Europie:</a:t>
            </a:r>
            <a:endParaRPr i="0" u="none" strike="noStrike"/>
          </a:p>
        </p:txBody>
      </p:sp>
      <p:sp>
        <p:nvSpPr>
          <p:cNvPr id="325964360" name=""/>
          <p:cNvSpPr txBox="1"/>
          <p:nvPr/>
        </p:nvSpPr>
        <p:spPr bwMode="auto">
          <a:xfrm flipH="0" flipV="0">
            <a:off x="4996820" y="4014105"/>
            <a:ext cx="914400" cy="36611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2049321078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595350" y="2173777"/>
            <a:ext cx="5157119" cy="4161790"/>
          </a:xfrm>
          <a:prstGeom prst="rect">
            <a:avLst/>
          </a:prstGeom>
        </p:spPr>
      </p:pic>
      <p:pic>
        <p:nvPicPr>
          <p:cNvPr id="168085808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413805" y="2173777"/>
            <a:ext cx="5236680" cy="4161790"/>
          </a:xfrm>
          <a:prstGeom prst="rect">
            <a:avLst/>
          </a:prstGeom>
        </p:spPr>
      </p:pic>
      <p:sp>
        <p:nvSpPr>
          <p:cNvPr id="1498042766" name=""/>
          <p:cNvSpPr txBox="1"/>
          <p:nvPr/>
        </p:nvSpPr>
        <p:spPr bwMode="auto">
          <a:xfrm flipH="0" flipV="0">
            <a:off x="6389166" y="1247769"/>
            <a:ext cx="5505853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US" sz="2000" b="0" i="0" u="none" strike="noStrike" cap="none" spc="0">
                <a:solidFill>
                  <a:schemeClr val="bg1"/>
                </a:solidFill>
                <a:latin typeface="Arial"/>
                <a:cs typeface="Arial"/>
              </a:rPr>
              <a:t>Liczba papierosów wypalanych na osobę</a:t>
            </a:r>
            <a:r>
              <a:rPr lang="en-US" sz="20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:</a:t>
            </a:r>
            <a:endParaRPr sz="2000" i="0" u="none" strike="noStrik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150805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5080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5080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804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980427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98042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98042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2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49321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49321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049321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85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" dur="1000"/>
                                        <p:tgtEl>
                                          <p:spTgt spid="1680858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80858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" dur="1000" fill="hold"/>
                                        <p:tgtEl>
                                          <p:spTgt spid="1680858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6">
            <a:lumMod val="50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0432407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-15796" y="20264"/>
            <a:ext cx="10683796" cy="830903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 algn="l">
              <a:defRPr/>
            </a:pPr>
            <a:r>
              <a:rPr sz="3000">
                <a:solidFill>
                  <a:schemeClr val="bg1"/>
                </a:solidFill>
                <a:latin typeface="Noto Sans Arabic Black"/>
                <a:cs typeface="Noto Sans Arabic Black"/>
              </a:rPr>
              <a:t>Wpływ kultury na stył życia i zdrowie</a:t>
            </a:r>
            <a:endParaRPr sz="3000">
              <a:solidFill>
                <a:schemeClr val="bg1"/>
              </a:solidFill>
              <a:latin typeface="Noto Sans Arabic Black"/>
              <a:cs typeface="Noto Sans Arabic Black"/>
            </a:endParaRPr>
          </a:p>
        </p:txBody>
      </p:sp>
      <p:sp>
        <p:nvSpPr>
          <p:cNvPr id="1843304861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595350" y="1247769"/>
            <a:ext cx="5315869" cy="57187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/>
          <a:p>
            <a:pPr algn="l">
              <a:defRPr/>
            </a:pPr>
            <a:r>
              <a:rPr sz="2500">
                <a:solidFill>
                  <a:schemeClr val="bg1"/>
                </a:solidFill>
              </a:rPr>
              <a:t>Wplyw zużucia etanolu na śmierci w Europie:</a:t>
            </a:r>
            <a:endParaRPr i="0" u="none" strike="noStrike"/>
          </a:p>
        </p:txBody>
      </p:sp>
      <p:sp>
        <p:nvSpPr>
          <p:cNvPr id="1936647239" name=""/>
          <p:cNvSpPr txBox="1"/>
          <p:nvPr/>
        </p:nvSpPr>
        <p:spPr bwMode="auto">
          <a:xfrm flipH="0" flipV="0">
            <a:off x="4996820" y="4014105"/>
            <a:ext cx="914400" cy="36611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970874952" name=""/>
          <p:cNvSpPr txBox="1"/>
          <p:nvPr/>
        </p:nvSpPr>
        <p:spPr bwMode="auto">
          <a:xfrm flipH="0" flipV="0">
            <a:off x="6389166" y="1247769"/>
            <a:ext cx="5524213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US" sz="2000" b="0" i="0" u="none" strike="noStrike" cap="none" spc="0">
                <a:solidFill>
                  <a:schemeClr val="bg1"/>
                </a:solidFill>
                <a:latin typeface="Arial"/>
                <a:cs typeface="Arial"/>
              </a:rPr>
              <a:t>Liczba spożytych litrów alkoholu na osobę</a:t>
            </a:r>
            <a:r>
              <a:rPr lang="en-US" sz="20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:</a:t>
            </a:r>
            <a:endParaRPr sz="2000" i="0" u="none" strike="noStrike"/>
          </a:p>
        </p:txBody>
      </p:sp>
      <p:pic>
        <p:nvPicPr>
          <p:cNvPr id="39485982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6478499" y="2139395"/>
            <a:ext cx="5084884" cy="4115540"/>
          </a:xfrm>
          <a:prstGeom prst="rect">
            <a:avLst/>
          </a:prstGeom>
        </p:spPr>
      </p:pic>
      <p:pic>
        <p:nvPicPr>
          <p:cNvPr id="115323909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17392" y="2139395"/>
            <a:ext cx="5136238" cy="4115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04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433048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43304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43304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087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708749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70874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70874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23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53239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53239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53239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85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" dur="1000"/>
                                        <p:tgtEl>
                                          <p:spTgt spid="3948598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94859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" dur="1000" fill="hold"/>
                                        <p:tgtEl>
                                          <p:spTgt spid="394859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6">
            <a:lumMod val="50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1675384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-15796" y="20264"/>
            <a:ext cx="10683796" cy="830903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 algn="l">
              <a:defRPr/>
            </a:pPr>
            <a:r>
              <a:rPr sz="3000">
                <a:solidFill>
                  <a:schemeClr val="bg1"/>
                </a:solidFill>
                <a:latin typeface="Noto Sans Arabic Black"/>
                <a:cs typeface="Noto Sans Arabic Black"/>
              </a:rPr>
              <a:t>Wpływ kultury na stył życia i zdrowie</a:t>
            </a:r>
            <a:endParaRPr sz="3000">
              <a:solidFill>
                <a:schemeClr val="bg1"/>
              </a:solidFill>
              <a:latin typeface="Noto Sans Arabic Black"/>
              <a:cs typeface="Noto Sans Arabic Black"/>
            </a:endParaRPr>
          </a:p>
        </p:txBody>
      </p:sp>
      <p:sp>
        <p:nvSpPr>
          <p:cNvPr id="1103937296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595350" y="1247769"/>
            <a:ext cx="5315869" cy="57187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/>
          <a:p>
            <a:pPr algn="l">
              <a:defRPr/>
            </a:pPr>
            <a:r>
              <a:rPr sz="2500">
                <a:solidFill>
                  <a:schemeClr val="bg1"/>
                </a:solidFill>
              </a:rPr>
              <a:t>Samoocena zadowolenia z życia</a:t>
            </a:r>
            <a:r>
              <a:rPr sz="2500">
                <a:solidFill>
                  <a:schemeClr val="bg1"/>
                </a:solidFill>
              </a:rPr>
              <a:t> w Europie:</a:t>
            </a:r>
            <a:endParaRPr sz="2500">
              <a:solidFill>
                <a:schemeClr val="bg1"/>
              </a:solidFill>
            </a:endParaRPr>
          </a:p>
        </p:txBody>
      </p:sp>
      <p:sp>
        <p:nvSpPr>
          <p:cNvPr id="986566791" name=""/>
          <p:cNvSpPr txBox="1"/>
          <p:nvPr/>
        </p:nvSpPr>
        <p:spPr bwMode="auto">
          <a:xfrm flipH="0" flipV="0">
            <a:off x="4996820" y="4014105"/>
            <a:ext cx="914400" cy="36611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123805919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558142" y="1819648"/>
            <a:ext cx="5537856" cy="3992057"/>
          </a:xfrm>
          <a:prstGeom prst="rect">
            <a:avLst/>
          </a:prstGeom>
        </p:spPr>
      </p:pic>
      <p:sp>
        <p:nvSpPr>
          <p:cNvPr id="248591014" name="Subtitle 2"/>
          <p:cNvSpPr>
            <a:spLocks noGrp="1"/>
          </p:cNvSpPr>
          <p:nvPr/>
        </p:nvSpPr>
        <p:spPr bwMode="auto">
          <a:xfrm flipH="0" flipV="0">
            <a:off x="6281293" y="1247769"/>
            <a:ext cx="5315868" cy="57187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sz="2500">
                <a:solidFill>
                  <a:schemeClr val="bg1"/>
                </a:solidFill>
              </a:rPr>
              <a:t>Ilość samobójstw  w Europie:</a:t>
            </a:r>
            <a:endParaRPr i="0" u="none" strike="noStrike"/>
          </a:p>
        </p:txBody>
      </p:sp>
      <p:pic>
        <p:nvPicPr>
          <p:cNvPr id="42916793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281293" y="1819648"/>
            <a:ext cx="5537856" cy="39920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93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039372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03937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03937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05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38059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38059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38059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6">
            <a:lumMod val="50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7474239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-15797" y="20265"/>
            <a:ext cx="10683797" cy="830904"/>
          </a:xfrm>
        </p:spPr>
        <p:txBody>
          <a:bodyPr/>
          <a:lstStyle/>
          <a:p>
            <a:pPr algn="l">
              <a:defRPr/>
            </a:pPr>
            <a:r>
              <a:rPr lang="en-US" sz="3000">
                <a:solidFill>
                  <a:schemeClr val="bg1"/>
                </a:solidFill>
                <a:latin typeface="Noto Sans Arabic Black"/>
                <a:cs typeface="Noto Sans Arabic Black"/>
              </a:rPr>
              <a:t>Żródła:</a:t>
            </a:r>
            <a:endParaRPr sz="3000">
              <a:solidFill>
                <a:schemeClr val="bg1"/>
              </a:solidFill>
              <a:latin typeface="Noto Sans Arabic Black"/>
              <a:cs typeface="Noto Sans Arabic Black"/>
            </a:endParaRPr>
          </a:p>
        </p:txBody>
      </p:sp>
      <p:sp>
        <p:nvSpPr>
          <p:cNvPr id="1314019725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754101" y="1210654"/>
            <a:ext cx="9386220" cy="570003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 algn="l">
              <a:defRPr/>
            </a:pPr>
            <a:r>
              <a:rPr lang="en-US" sz="1600" b="0" i="0" strike="noStrike" cap="none" spc="0">
                <a:solidFill>
                  <a:schemeClr val="bg1"/>
                </a:solidFill>
                <a:latin typeface="Source Code Pro Semibold"/>
                <a:cs typeface="Source Code Pro Semibold"/>
              </a:rPr>
              <a:t>https://pl.wikipedia.org/wiki/Zdrowie</a:t>
            </a:r>
            <a:endParaRPr sz="1600">
              <a:solidFill>
                <a:schemeClr val="bg1"/>
              </a:solidFill>
              <a:latin typeface="Source Code Pro Semibold"/>
              <a:cs typeface="Source Code Pro Semibold"/>
            </a:endParaRPr>
          </a:p>
          <a:p>
            <a:pPr algn="l">
              <a:defRPr/>
            </a:pPr>
            <a:r>
              <a:rPr lang="en-US" sz="1600" b="0" i="0" strike="noStrike" cap="none" spc="0">
                <a:solidFill>
                  <a:schemeClr val="bg1"/>
                </a:solidFill>
                <a:latin typeface="Source Code Pro Semibold"/>
                <a:cs typeface="Source Code Pro Semibold"/>
              </a:rPr>
              <a:t>https://en.wikipedia.org/wiki/Lifestyle</a:t>
            </a:r>
            <a:endParaRPr sz="1600">
              <a:solidFill>
                <a:schemeClr val="bg1"/>
              </a:solidFill>
              <a:latin typeface="Source Code Pro Semibold"/>
              <a:cs typeface="Source Code Pro Semibold"/>
            </a:endParaRPr>
          </a:p>
          <a:p>
            <a:pPr algn="l">
              <a:defRPr/>
            </a:pPr>
            <a:r>
              <a:rPr lang="en-US" sz="1600" b="0" i="0" u="none" strike="noStrike" cap="none" spc="0">
                <a:solidFill>
                  <a:schemeClr val="bg1"/>
                </a:solidFill>
                <a:latin typeface="Source Code Pro Semibold"/>
                <a:cs typeface="Source Code Pro Semibold"/>
              </a:rPr>
              <a:t>https://pl.wikipedia.org/wiki/Styl_%C5%BCycia</a:t>
            </a:r>
            <a:endParaRPr sz="1600" b="0" i="0" u="none" strike="noStrike" cap="none" spc="0">
              <a:solidFill>
                <a:schemeClr val="bg1"/>
              </a:solidFill>
              <a:latin typeface="Source Code Pro Semibold"/>
              <a:cs typeface="Source Code Pro Semibold"/>
            </a:endParaRPr>
          </a:p>
          <a:p>
            <a:pPr algn="l">
              <a:defRPr/>
            </a:pPr>
            <a:r>
              <a:rPr lang="en-US" sz="1600" b="0" i="0" strike="noStrike" cap="none" spc="0">
                <a:solidFill>
                  <a:schemeClr val="bg1"/>
                </a:solidFill>
                <a:latin typeface="Source Code Pro Semibold"/>
                <a:cs typeface="Source Code Pro Semibold"/>
              </a:rPr>
              <a:t>https://ru.wikipedia.org/wiki/%D0%9F%D1%81%D0%B8%D1%85%D0%B8%D1%87%D0%B5%D1%81%D0%BA%D0%BE%D0%B5_%D0%B7%D0%B4%D0%BE%D1%80%D0%BE%D0%B2%D1%8C%D0%B5</a:t>
            </a:r>
            <a:endParaRPr sz="1600" b="0" i="0" u="none" strike="noStrike" cap="none" spc="0">
              <a:solidFill>
                <a:schemeClr val="bg1"/>
              </a:solidFill>
              <a:latin typeface="Source Code Pro Semibold"/>
              <a:cs typeface="Source Code Pro Semibold"/>
            </a:endParaRPr>
          </a:p>
          <a:p>
            <a:pPr algn="l">
              <a:defRPr/>
            </a:pPr>
            <a:r>
              <a:rPr lang="en-US" sz="1600" b="0" i="0" strike="noStrike" cap="none" spc="0">
                <a:solidFill>
                  <a:schemeClr val="bg1"/>
                </a:solidFill>
                <a:latin typeface="Source Code Pro Semibold"/>
                <a:cs typeface="Source Code Pro Semibold"/>
              </a:rPr>
              <a:t>https://yi.wikipedia.org/wiki/%D7%A7%D7%95%D7%9C%D7%98%D7%95%D7%A8</a:t>
            </a:r>
            <a:endParaRPr sz="1600" b="0" i="0" u="none" strike="noStrike" cap="none" spc="0">
              <a:solidFill>
                <a:schemeClr val="bg1"/>
              </a:solidFill>
              <a:latin typeface="Source Code Pro Semibold"/>
              <a:cs typeface="Source Code Pro Semibold"/>
            </a:endParaRPr>
          </a:p>
          <a:p>
            <a:pPr algn="l">
              <a:defRPr/>
            </a:pPr>
            <a:r>
              <a:rPr lang="en-US" sz="1600" b="0" i="0" strike="noStrike" cap="none" spc="0">
                <a:solidFill>
                  <a:schemeClr val="bg1"/>
                </a:solidFill>
                <a:latin typeface="Source Code Pro Semibold"/>
                <a:cs typeface="Source Code Pro Semibold"/>
              </a:rPr>
              <a:t>https://data.worldbank.org/indicator/SP.DYN.LE00.IN?view=map</a:t>
            </a:r>
            <a:r>
              <a:rPr sz="1600">
                <a:solidFill>
                  <a:schemeClr val="bg1"/>
                </a:solidFill>
                <a:latin typeface="Source Code Pro Semibold"/>
                <a:cs typeface="Source Code Pro Semibold"/>
              </a:rPr>
              <a:t>НLОбj</a:t>
            </a:r>
            <a:endParaRPr sz="1600">
              <a:solidFill>
                <a:schemeClr val="bg1"/>
              </a:solidFill>
              <a:latin typeface="Source Code Pro Semibold"/>
              <a:cs typeface="Source Code Pro Semibold"/>
            </a:endParaRPr>
          </a:p>
          <a:p>
            <a:pPr algn="l">
              <a:defRPr/>
            </a:pPr>
            <a:r>
              <a:rPr lang="en-US" sz="1600" b="0" i="0" strike="noStrike" cap="none" spc="0">
                <a:solidFill>
                  <a:schemeClr val="bg1"/>
                </a:solidFill>
                <a:latin typeface="Source Code Pro Semibold"/>
                <a:cs typeface="Source Code Pro Semibold"/>
              </a:rPr>
              <a:t>https://en.wikipedia.org/wiki/List_of_European_countries_by_life_expectancy</a:t>
            </a:r>
            <a:endParaRPr sz="1600">
              <a:solidFill>
                <a:schemeClr val="bg1"/>
              </a:solidFill>
              <a:latin typeface="Source Code Pro Semibold"/>
              <a:cs typeface="Source Code Pro Semibold"/>
            </a:endParaRPr>
          </a:p>
          <a:p>
            <a:pPr algn="l">
              <a:defRPr/>
            </a:pPr>
            <a:r>
              <a:rPr lang="en-US" sz="1600" b="0" i="0" u="none" strike="noStrike" cap="none" spc="0">
                <a:solidFill>
                  <a:schemeClr val="bg1"/>
                </a:solidFill>
                <a:latin typeface="Source Code Pro Semibold"/>
                <a:cs typeface="Source Code Pro Semibold"/>
              </a:rPr>
              <a:t>https://en.wikipedia.org/wiki/Tobacco_consumption_by_country</a:t>
            </a:r>
            <a:endParaRPr sz="1600" b="0" i="0" strike="noStrike" cap="none" spc="0">
              <a:solidFill>
                <a:schemeClr val="bg1"/>
              </a:solidFill>
              <a:latin typeface="Source Code Pro Semibold"/>
              <a:cs typeface="Source Code Pro Semibold"/>
            </a:endParaRPr>
          </a:p>
          <a:p>
            <a:pPr algn="l">
              <a:defRPr/>
            </a:pPr>
            <a:r>
              <a:rPr lang="en-US" sz="1600" b="0" i="0" u="none" strike="noStrike" cap="none" spc="0">
                <a:solidFill>
                  <a:schemeClr val="bg1"/>
                </a:solidFill>
                <a:latin typeface="Source Code Pro Semibold"/>
                <a:cs typeface="Source Code Pro Semibold"/>
              </a:rPr>
              <a:t>https://ourworldindata.org/smoking</a:t>
            </a:r>
            <a:endParaRPr sz="1600">
              <a:solidFill>
                <a:schemeClr val="bg1"/>
              </a:solidFill>
              <a:latin typeface="Source Code Pro Semibold"/>
              <a:cs typeface="Source Code Pro Semibold"/>
            </a:endParaRPr>
          </a:p>
          <a:p>
            <a:pPr algn="l">
              <a:defRPr/>
            </a:pPr>
            <a:r>
              <a:rPr lang="en-US" sz="1600" b="0" i="0" u="none" strike="noStrike" cap="none" spc="0">
                <a:solidFill>
                  <a:schemeClr val="bg1"/>
                </a:solidFill>
                <a:latin typeface="Source Code Pro Semibold"/>
                <a:cs typeface="Source Code Pro Semibold"/>
              </a:rPr>
              <a:t>https://jakubmarian.com/amount-of-alcohol-consumed-per-capita-by-country-in-europe-map/</a:t>
            </a:r>
            <a:endParaRPr sz="1600">
              <a:solidFill>
                <a:schemeClr val="bg1"/>
              </a:solidFill>
              <a:latin typeface="Source Code Pro Semibold"/>
              <a:cs typeface="Source Code Pro Semibold"/>
            </a:endParaRPr>
          </a:p>
          <a:p>
            <a:pPr algn="l">
              <a:defRPr/>
            </a:pPr>
            <a:r>
              <a:rPr lang="en-US" sz="1600" b="0" i="0" u="none" strike="noStrike" cap="none" spc="0">
                <a:solidFill>
                  <a:schemeClr val="bg1"/>
                </a:solidFill>
                <a:latin typeface="Source Code Pro Semibold"/>
                <a:cs typeface="Source Code Pro Semibold"/>
              </a:rPr>
              <a:t>https://ourworldindata.org/alcohol-consumption</a:t>
            </a:r>
            <a:endParaRPr sz="1600">
              <a:solidFill>
                <a:schemeClr val="bg1"/>
              </a:solidFill>
              <a:latin typeface="Source Code Pro Semibold"/>
              <a:cs typeface="Source Code Pro Semibold"/>
            </a:endParaRPr>
          </a:p>
          <a:p>
            <a:pPr algn="l">
              <a:defRPr/>
            </a:pPr>
            <a:r>
              <a:rPr lang="en-US" sz="1600" b="0" i="0" u="none" strike="noStrike" cap="none" spc="0">
                <a:solidFill>
                  <a:schemeClr val="bg1"/>
                </a:solidFill>
                <a:latin typeface="Source Code Pro Semibold"/>
                <a:cs typeface="Source Code Pro Semibold"/>
              </a:rPr>
              <a:t>https://worldpopulationreview.com/country-rankings/depression-rates-by-country</a:t>
            </a:r>
            <a:endParaRPr sz="1600">
              <a:solidFill>
                <a:schemeClr val="bg1"/>
              </a:solidFill>
              <a:latin typeface="Source Code Pro Semibold"/>
              <a:cs typeface="Source Code Pro Semibold"/>
            </a:endParaRPr>
          </a:p>
          <a:p>
            <a:pPr algn="l">
              <a:defRPr/>
            </a:pPr>
            <a:r>
              <a:rPr lang="en-US" sz="1600" b="0" i="0" u="none" strike="noStrike" cap="none" spc="0">
                <a:solidFill>
                  <a:schemeClr val="bg1"/>
                </a:solidFill>
                <a:latin typeface="Source Code Pro Semibold"/>
                <a:cs typeface="Source Code Pro Semibold"/>
              </a:rPr>
              <a:t>https://ourworldindata.org/grapher/death-rate-from-suicides?region=Europe&amp;country=~GRL</a:t>
            </a:r>
            <a:endParaRPr sz="1600">
              <a:solidFill>
                <a:schemeClr val="bg1"/>
              </a:solidFill>
              <a:latin typeface="Source Code Pro Semibold"/>
              <a:cs typeface="Source Code Pro Semibold"/>
            </a:endParaRPr>
          </a:p>
          <a:p>
            <a:pPr algn="l">
              <a:defRPr/>
            </a:pPr>
            <a:endParaRPr sz="1600">
              <a:solidFill>
                <a:schemeClr val="bg1"/>
              </a:solidFill>
              <a:latin typeface="Source Code Pro Semibold"/>
              <a:cs typeface="Source Code Pro Semibold"/>
            </a:endParaRPr>
          </a:p>
          <a:p>
            <a:pPr algn="l">
              <a:defRPr/>
            </a:pPr>
            <a:endParaRPr sz="1600">
              <a:solidFill>
                <a:schemeClr val="bg1"/>
              </a:solidFill>
              <a:latin typeface="Source Code Pro Semibold"/>
              <a:cs typeface="Source Code Pro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6">
            <a:lumMod val="50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3418181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-15797" y="20265"/>
            <a:ext cx="10683797" cy="830904"/>
          </a:xfrm>
        </p:spPr>
        <p:txBody>
          <a:bodyPr/>
          <a:lstStyle/>
          <a:p>
            <a:pPr algn="l">
              <a:defRPr/>
            </a:pPr>
            <a:r>
              <a:rPr lang="en-US" sz="3000">
                <a:solidFill>
                  <a:schemeClr val="bg1"/>
                </a:solidFill>
                <a:latin typeface="Noto Sans Arabic Black"/>
                <a:cs typeface="Noto Sans Arabic Black"/>
              </a:rPr>
              <a:t>Kim jest wasze “Zdrowie”?</a:t>
            </a:r>
            <a:endParaRPr sz="3000">
              <a:solidFill>
                <a:schemeClr val="bg1"/>
              </a:solidFill>
              <a:latin typeface="Noto Sans Arabic Black"/>
              <a:cs typeface="Noto Sans Arabic Black"/>
            </a:endParaRPr>
          </a:p>
        </p:txBody>
      </p:sp>
      <p:sp>
        <p:nvSpPr>
          <p:cNvPr id="1436898213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754101" y="1210654"/>
            <a:ext cx="11409941" cy="571880"/>
          </a:xfrm>
        </p:spPr>
        <p:txBody>
          <a:bodyPr/>
          <a:lstStyle/>
          <a:p>
            <a:pPr algn="l">
              <a:defRPr/>
            </a:pPr>
            <a:r>
              <a:rPr sz="2500" b="1" i="0" u="none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Zdrowie</a:t>
            </a:r>
            <a:r>
              <a:rPr sz="2500" b="0" i="0" u="none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 – </a:t>
            </a:r>
            <a:r>
              <a:rPr sz="2500" b="0" i="0" u="none" strike="noStrike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brak choroby/niepełnosprawności</a:t>
            </a:r>
            <a:endParaRPr i="0" u="none" strike="noStrike"/>
          </a:p>
        </p:txBody>
      </p:sp>
      <p:sp>
        <p:nvSpPr>
          <p:cNvPr id="989454688" name="Subtitle 2"/>
          <p:cNvSpPr>
            <a:spLocks noGrp="1"/>
          </p:cNvSpPr>
          <p:nvPr/>
        </p:nvSpPr>
        <p:spPr bwMode="auto">
          <a:xfrm flipH="0" flipV="0">
            <a:off x="754101" y="1934934"/>
            <a:ext cx="11409940" cy="57187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sz="2500" b="1" i="0" u="none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Zdrowie</a:t>
            </a:r>
            <a:r>
              <a:rPr sz="2500" b="0" i="0" u="none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 – </a:t>
            </a:r>
            <a:r>
              <a:rPr sz="2500" b="0" i="0" u="none" strike="noStrike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stan pełnego społecznego, psychiczne, fizycznego dobrostanu:</a:t>
            </a:r>
            <a:endParaRPr strike="noStrike"/>
          </a:p>
        </p:txBody>
      </p:sp>
      <p:sp>
        <p:nvSpPr>
          <p:cNvPr id="1045021727" name=""/>
          <p:cNvSpPr txBox="1"/>
          <p:nvPr/>
        </p:nvSpPr>
        <p:spPr bwMode="auto">
          <a:xfrm flipH="0" flipV="0">
            <a:off x="4996821" y="4014106"/>
            <a:ext cx="914400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393535272" name="Subtitle 2"/>
          <p:cNvSpPr>
            <a:spLocks noGrp="1"/>
          </p:cNvSpPr>
          <p:nvPr/>
        </p:nvSpPr>
        <p:spPr bwMode="auto">
          <a:xfrm flipH="0" flipV="0">
            <a:off x="1478000" y="2506814"/>
            <a:ext cx="11409940" cy="422872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sz="2500" b="1" i="0" u="none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· </a:t>
            </a:r>
            <a:r>
              <a:rPr sz="2500" b="1" i="0" u="none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Zdrowie</a:t>
            </a:r>
            <a:r>
              <a:rPr sz="2500" b="1" i="0" u="none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fizyczne </a:t>
            </a:r>
            <a:r>
              <a:rPr sz="2500" b="0" i="0" u="none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– </a:t>
            </a:r>
            <a:r>
              <a:rPr sz="2500" strike="noStrike">
                <a:solidFill>
                  <a:schemeClr val="bg1"/>
                </a:solidFill>
                <a:latin typeface="Times New Roman"/>
                <a:cs typeface="Times New Roman"/>
              </a:rPr>
              <a:t>prawidłowe funkcjonowanie układów i narządow </a:t>
            </a:r>
            <a:endParaRPr sz="2500" strike="noStrike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r>
              <a:rPr sz="2500" strike="noStrike">
                <a:solidFill>
                  <a:schemeClr val="bg1"/>
                </a:solidFill>
                <a:latin typeface="Times New Roman"/>
                <a:cs typeface="Times New Roman"/>
              </a:rPr>
              <a:t>orgranizmu</a:t>
            </a:r>
            <a:endParaRPr sz="2500" strike="noStrike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r>
              <a:rPr sz="2500" b="1" strike="noStrike">
                <a:solidFill>
                  <a:schemeClr val="bg1"/>
                </a:solidFill>
                <a:latin typeface="Times New Roman"/>
                <a:cs typeface="Times New Roman"/>
              </a:rPr>
              <a:t>· Zdrowie psychiczne:</a:t>
            </a:r>
            <a:endParaRPr sz="2500" b="1" strike="noStrike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r>
              <a:rPr sz="2400" b="1" strike="noStrike">
                <a:solidFill>
                  <a:schemeClr val="bg1"/>
                </a:solidFill>
                <a:latin typeface="Times New Roman"/>
                <a:cs typeface="Times New Roman"/>
              </a:rPr>
              <a:t>	Zdrowie emocjonale –</a:t>
            </a:r>
            <a:r>
              <a:rPr sz="2500" strike="noStrike">
                <a:solidFill>
                  <a:schemeClr val="bg1"/>
                </a:solidFill>
                <a:latin typeface="Times New Roman"/>
                <a:cs typeface="Times New Roman"/>
              </a:rPr>
              <a:t> zdolność do rozpoznowania i wyrażenia emocji,</a:t>
            </a:r>
            <a:endParaRPr sz="2500" strike="noStrike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r>
              <a:rPr sz="2500" strike="noStrike">
                <a:solidFill>
                  <a:schemeClr val="bg1"/>
                </a:solidFill>
                <a:latin typeface="Times New Roman"/>
                <a:cs typeface="Times New Roman"/>
              </a:rPr>
              <a:t>umiejętność radzenia sobie ze stresem/napięciem/depresją/lękiem/agresją</a:t>
            </a:r>
            <a:endParaRPr sz="2500" strike="noStrike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r>
              <a:rPr sz="2500" strike="noStrike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2500" b="1" strike="noStrike">
                <a:solidFill>
                  <a:schemeClr val="bg1"/>
                </a:solidFill>
                <a:latin typeface="Times New Roman"/>
                <a:cs typeface="Times New Roman"/>
              </a:rPr>
              <a:t>Zdrowie umysłowe</a:t>
            </a:r>
            <a:r>
              <a:rPr sz="2500" strike="noStrike">
                <a:solidFill>
                  <a:schemeClr val="bg1"/>
                </a:solidFill>
                <a:latin typeface="Times New Roman"/>
                <a:cs typeface="Times New Roman"/>
              </a:rPr>
              <a:t> – zdołność do łogicznego myślenia</a:t>
            </a:r>
            <a:endParaRPr sz="2500" strike="noStrike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r>
              <a:rPr sz="2500" b="1" strike="noStrike">
                <a:solidFill>
                  <a:schemeClr val="bg1"/>
                </a:solidFill>
                <a:latin typeface="Times New Roman"/>
                <a:cs typeface="Times New Roman"/>
              </a:rPr>
              <a:t>· Zdrowie społeczne – </a:t>
            </a:r>
            <a:r>
              <a:rPr sz="2500" b="0" strike="noStrike">
                <a:solidFill>
                  <a:schemeClr val="bg1"/>
                </a:solidFill>
                <a:latin typeface="Times New Roman"/>
                <a:cs typeface="Times New Roman"/>
              </a:rPr>
              <a:t>zdolność do nawiązywania, podtrzynywania, rozwijania</a:t>
            </a:r>
            <a:endParaRPr sz="2500" b="0" strike="noStrike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r>
              <a:rPr sz="2500" b="0" strike="noStrike">
                <a:solidFill>
                  <a:schemeClr val="bg1"/>
                </a:solidFill>
                <a:latin typeface="Times New Roman"/>
                <a:cs typeface="Times New Roman"/>
              </a:rPr>
              <a:t>relacji z innymi ludźmi </a:t>
            </a:r>
            <a:endParaRPr sz="2500" strike="noStrike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endParaRPr sz="2500" b="0" i="0" u="none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9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6898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6898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454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89454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89454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53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3535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" dur="500" fill="hold"/>
                                        <p:tgtEl>
                                          <p:spTgt spid="393535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6">
            <a:lumMod val="50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4770514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-15797" y="20265"/>
            <a:ext cx="10683797" cy="830904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 algn="l">
              <a:defRPr/>
            </a:pPr>
            <a:r>
              <a:rPr lang="en-US" sz="3000" b="0" i="0" u="none" strike="noStrike" cap="none" spc="0">
                <a:solidFill>
                  <a:schemeClr val="bg1"/>
                </a:solidFill>
                <a:latin typeface="Noto Sans Arabic Black"/>
                <a:ea typeface="Source Code Pro Semibold"/>
                <a:cs typeface="Noto Sans Arabic Black"/>
              </a:rPr>
              <a:t>Wpływ stylu życia na zdrowie</a:t>
            </a:r>
            <a:endParaRPr>
              <a:latin typeface="Noto Sans Arabic Black"/>
              <a:cs typeface="Noto Sans Arabic Black"/>
            </a:endParaRPr>
          </a:p>
        </p:txBody>
      </p:sp>
      <p:sp>
        <p:nvSpPr>
          <p:cNvPr id="321678152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754101" y="1210654"/>
            <a:ext cx="11409941" cy="571880"/>
          </a:xfrm>
        </p:spPr>
        <p:txBody>
          <a:bodyPr/>
          <a:lstStyle/>
          <a:p>
            <a:pPr algn="l">
              <a:defRPr/>
            </a:pPr>
            <a:r>
              <a:rPr sz="2500" b="1" i="0" u="none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Styl życia</a:t>
            </a:r>
            <a:r>
              <a:rPr sz="2500" b="0" i="0" u="none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 – jest sposobem w który człowiek żyje</a:t>
            </a:r>
            <a:endParaRPr i="0" u="none" strike="noStrike"/>
          </a:p>
        </p:txBody>
      </p:sp>
      <p:sp>
        <p:nvSpPr>
          <p:cNvPr id="923629943" name="Subtitle 2"/>
          <p:cNvSpPr>
            <a:spLocks noGrp="1"/>
          </p:cNvSpPr>
          <p:nvPr/>
        </p:nvSpPr>
        <p:spPr bwMode="auto">
          <a:xfrm flipH="0" flipV="0">
            <a:off x="754101" y="1934934"/>
            <a:ext cx="11409940" cy="57187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sz="2500" b="1" i="0" u="none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Stył życia wpływa na zdrowie:</a:t>
            </a:r>
            <a:endParaRPr strike="noStrike"/>
          </a:p>
        </p:txBody>
      </p:sp>
      <p:sp>
        <p:nvSpPr>
          <p:cNvPr id="53810058" name=""/>
          <p:cNvSpPr txBox="1"/>
          <p:nvPr/>
        </p:nvSpPr>
        <p:spPr bwMode="auto">
          <a:xfrm flipH="0" flipV="0">
            <a:off x="4996821" y="4014106"/>
            <a:ext cx="914400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970459761" name="Subtitle 2"/>
          <p:cNvSpPr>
            <a:spLocks noGrp="1"/>
          </p:cNvSpPr>
          <p:nvPr/>
        </p:nvSpPr>
        <p:spPr bwMode="auto">
          <a:xfrm flipH="0" flipV="0">
            <a:off x="1478000" y="2506814"/>
            <a:ext cx="11409940" cy="422872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sz="2500" b="1" i="0" u="none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· </a:t>
            </a:r>
            <a:r>
              <a:rPr sz="2500" b="1" i="0" u="none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Fizyczne</a:t>
            </a:r>
            <a:endParaRPr sz="2500" strike="noStrike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r>
              <a:rPr sz="2500" b="1" strike="noStrike">
                <a:solidFill>
                  <a:schemeClr val="bg1"/>
                </a:solidFill>
                <a:latin typeface="Times New Roman"/>
                <a:cs typeface="Times New Roman"/>
              </a:rPr>
              <a:t>· Psychiczne</a:t>
            </a:r>
            <a:endParaRPr sz="2500" b="1" strike="noStrike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r>
              <a:rPr sz="2500" b="1" strike="noStrike">
                <a:solidFill>
                  <a:schemeClr val="bg1"/>
                </a:solidFill>
                <a:latin typeface="Times New Roman"/>
                <a:cs typeface="Times New Roman"/>
              </a:rPr>
              <a:t>· Społeczne</a:t>
            </a:r>
            <a:endParaRPr sz="2500" b="1" strike="noStrike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endParaRPr sz="2500" b="0" strike="noStrike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endParaRPr sz="2500" b="0" i="0" u="none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7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1678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1678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2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3629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3629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45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0459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" dur="500" fill="hold"/>
                                        <p:tgtEl>
                                          <p:spTgt spid="970459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6">
            <a:lumMod val="50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2106688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-15797" y="20265"/>
            <a:ext cx="12179839" cy="830904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 algn="l">
              <a:defRPr/>
            </a:pPr>
            <a:r>
              <a:rPr lang="en-US" sz="3000" b="0" i="0" u="none" strike="noStrike" cap="none" spc="0">
                <a:solidFill>
                  <a:schemeClr val="bg1"/>
                </a:solidFill>
                <a:latin typeface="Noto Sans Arabic Black"/>
                <a:ea typeface="Source Code Pro Semibold"/>
                <a:cs typeface="Noto Sans Arabic Black"/>
              </a:rPr>
              <a:t>Wpływ stylu życia na psychyczne i fizyczne zdrowie </a:t>
            </a:r>
            <a:r>
              <a:rPr sz="3000">
                <a:solidFill>
                  <a:schemeClr val="bg1"/>
                </a:solidFill>
                <a:latin typeface="Noto Sans Arabic Black"/>
                <a:cs typeface="Noto Sans Arabic Black"/>
              </a:rPr>
              <a:t>(</a:t>
            </a:r>
            <a:r>
              <a:rPr lang="en-US" sz="3000" b="0" i="0" u="none" strike="noStrike" cap="none" spc="0">
                <a:solidFill>
                  <a:schemeClr val="bg1"/>
                </a:solidFill>
                <a:latin typeface="Noto Sans Arabic Black"/>
                <a:ea typeface="Arial"/>
                <a:cs typeface="Noto Sans Arabic Black"/>
              </a:rPr>
              <a:t>bezpośredni</a:t>
            </a:r>
            <a:r>
              <a:rPr sz="3000">
                <a:solidFill>
                  <a:schemeClr val="bg1"/>
                </a:solidFill>
                <a:latin typeface="Noto Sans Arabic Black"/>
                <a:cs typeface="Noto Sans Arabic Black"/>
              </a:rPr>
              <a:t>)</a:t>
            </a:r>
            <a:endParaRPr sz="3000">
              <a:latin typeface="Noto Sans Arabic Black"/>
              <a:cs typeface="Noto Sans Arabic Black"/>
            </a:endParaRPr>
          </a:p>
        </p:txBody>
      </p:sp>
      <p:sp>
        <p:nvSpPr>
          <p:cNvPr id="961329819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754101" y="2394476"/>
            <a:ext cx="5341898" cy="571880"/>
          </a:xfrm>
        </p:spPr>
        <p:txBody>
          <a:bodyPr/>
          <a:lstStyle/>
          <a:p>
            <a:pPr algn="l">
              <a:defRPr/>
            </a:pPr>
            <a:r>
              <a:rPr sz="2500">
                <a:solidFill>
                  <a:schemeClr val="bg1"/>
                </a:solidFill>
              </a:rPr>
              <a:t>Negatywne czynniki wpływu: </a:t>
            </a:r>
            <a:endParaRPr i="0" u="none" strike="noStrike"/>
          </a:p>
        </p:txBody>
      </p:sp>
      <p:sp>
        <p:nvSpPr>
          <p:cNvPr id="1741794118" name=""/>
          <p:cNvSpPr txBox="1"/>
          <p:nvPr/>
        </p:nvSpPr>
        <p:spPr bwMode="auto">
          <a:xfrm flipH="0" flipV="0">
            <a:off x="4996821" y="4014106"/>
            <a:ext cx="914400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480562107" name="Subtitle 2"/>
          <p:cNvSpPr>
            <a:spLocks noGrp="1"/>
          </p:cNvSpPr>
          <p:nvPr/>
        </p:nvSpPr>
        <p:spPr bwMode="auto">
          <a:xfrm flipH="0" flipV="0">
            <a:off x="754101" y="2966356"/>
            <a:ext cx="5704970" cy="304489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sz="2500" b="1" i="0" u="none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· </a:t>
            </a:r>
            <a:r>
              <a:rPr lang="en-US" sz="2500" b="1" i="0" u="none" strike="noStrike" cap="none" spc="0">
                <a:solidFill>
                  <a:schemeClr val="bg1"/>
                </a:solidFill>
                <a:latin typeface="Times New Roman"/>
                <a:cs typeface="Times New Roman"/>
              </a:rPr>
              <a:t>Spożycie cukru i trans-tłuszczów</a:t>
            </a:r>
            <a:endParaRPr sz="2500" b="1" i="0" u="none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  <a:p>
            <a:pPr algn="l">
              <a:defRPr/>
            </a:pPr>
            <a:r>
              <a:rPr sz="2500" b="1" strike="noStrike">
                <a:solidFill>
                  <a:schemeClr val="bg1"/>
                </a:solidFill>
                <a:latin typeface="Times New Roman"/>
                <a:cs typeface="Times New Roman"/>
              </a:rPr>
              <a:t>· </a:t>
            </a:r>
            <a:r>
              <a:rPr lang="en-US" sz="2500" b="1" i="0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Stosowanie </a:t>
            </a:r>
            <a:r>
              <a:rPr lang="en-US" sz="2500" b="1" i="0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szkodliwych substancj</a:t>
            </a:r>
            <a:endParaRPr lang="en-US" sz="2500" b="1" i="0" u="none" strike="noStrike" cap="none" spc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r>
              <a:rPr lang="en-US" sz="2500" b="1" i="0" u="none" strike="noStrike" cap="none" spc="0">
                <a:solidFill>
                  <a:schemeClr val="bg1"/>
                </a:solidFill>
                <a:latin typeface="Times New Roman"/>
                <a:cs typeface="Times New Roman"/>
              </a:rPr>
              <a:t>	(4mmc, nikotyn, alkohol itd.)</a:t>
            </a:r>
            <a:endParaRPr lang="en-US" sz="2500" b="1" i="0" u="none" strike="noStrike" cap="none" spc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r>
              <a:rPr lang="en-US" sz="2500" b="1" i="0" u="none" strike="noStrike" cap="none" spc="0">
                <a:solidFill>
                  <a:schemeClr val="bg1"/>
                </a:solidFill>
                <a:latin typeface="Times New Roman"/>
                <a:cs typeface="Times New Roman"/>
              </a:rPr>
              <a:t>· </a:t>
            </a:r>
            <a:r>
              <a:rPr lang="en-US" sz="2500" b="1" i="0" u="none" strike="noStrike" cap="none" spc="0">
                <a:solidFill>
                  <a:schemeClr val="bg1"/>
                </a:solidFill>
                <a:latin typeface="Times New Roman"/>
                <a:cs typeface="Times New Roman"/>
              </a:rPr>
              <a:t>Niska aktywność fizyczna</a:t>
            </a:r>
            <a:endParaRPr lang="en-US" sz="2500" b="1" i="0" u="none" strike="noStrike" cap="none" spc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r>
              <a:rPr lang="en-US" sz="2500" b="1" i="0" u="none" strike="noStrike" cap="none" spc="0">
                <a:solidFill>
                  <a:schemeClr val="bg1"/>
                </a:solidFill>
                <a:latin typeface="Times New Roman"/>
                <a:cs typeface="Times New Roman"/>
              </a:rPr>
              <a:t>· Nieprzestrzeganie reżimu snu</a:t>
            </a:r>
            <a:endParaRPr lang="en-US" sz="2500" b="1" i="0" u="none" strike="noStrike" cap="none" spc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endParaRPr sz="2500" b="1" strike="noStrike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374982797" name="Subtitle 2"/>
          <p:cNvSpPr>
            <a:spLocks noGrp="1"/>
          </p:cNvSpPr>
          <p:nvPr/>
        </p:nvSpPr>
        <p:spPr bwMode="auto">
          <a:xfrm flipH="0" flipV="0">
            <a:off x="6459071" y="2394476"/>
            <a:ext cx="11409940" cy="57188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sz="2500">
                <a:solidFill>
                  <a:schemeClr val="bg1"/>
                </a:solidFill>
              </a:rPr>
              <a:t>Pozitywne czynniki wpływu: </a:t>
            </a:r>
            <a:endParaRPr i="0" u="none" strike="noStrike"/>
          </a:p>
        </p:txBody>
      </p:sp>
      <p:sp>
        <p:nvSpPr>
          <p:cNvPr id="725683993" name="Subtitle 2"/>
          <p:cNvSpPr>
            <a:spLocks noGrp="1"/>
          </p:cNvSpPr>
          <p:nvPr/>
        </p:nvSpPr>
        <p:spPr bwMode="auto">
          <a:xfrm flipH="0" flipV="0">
            <a:off x="6459071" y="2966356"/>
            <a:ext cx="5704969" cy="304489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sz="2500" b="1" i="0" u="none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· Dyjeta optymalna</a:t>
            </a:r>
            <a:endParaRPr sz="2500" b="1" i="0" u="none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  <a:p>
            <a:pPr algn="l">
              <a:defRPr/>
            </a:pPr>
            <a:r>
              <a:rPr sz="2500" b="1" strike="noStrike">
                <a:solidFill>
                  <a:schemeClr val="bg1"/>
                </a:solidFill>
                <a:latin typeface="Times New Roman"/>
                <a:cs typeface="Times New Roman"/>
              </a:rPr>
              <a:t>· </a:t>
            </a:r>
            <a:r>
              <a:rPr lang="en-US" sz="2500" b="1" i="0" u="none" strike="noStrike" cap="none" spc="0">
                <a:solidFill>
                  <a:schemeClr val="bg1"/>
                </a:solidFill>
                <a:latin typeface="Times New Roman"/>
                <a:cs typeface="Times New Roman"/>
              </a:rPr>
              <a:t>Terminowe Leczenie</a:t>
            </a:r>
            <a:endParaRPr lang="en-US" sz="2500" b="1" i="0" u="none" strike="noStrike" cap="none" spc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r>
              <a:rPr lang="en-US" sz="2500" b="1" i="0" u="none" strike="noStrike" cap="none" spc="0">
                <a:solidFill>
                  <a:schemeClr val="bg1"/>
                </a:solidFill>
                <a:latin typeface="Times New Roman"/>
                <a:cs typeface="Times New Roman"/>
              </a:rPr>
              <a:t>· </a:t>
            </a:r>
            <a:r>
              <a:rPr lang="en-US" sz="2500" b="1" i="0" u="none" strike="noStrike" cap="none" spc="0">
                <a:solidFill>
                  <a:schemeClr val="bg1"/>
                </a:solidFill>
                <a:latin typeface="Times New Roman"/>
                <a:cs typeface="Times New Roman"/>
              </a:rPr>
              <a:t>Regularna aktywność fizyczna</a:t>
            </a:r>
            <a:endParaRPr lang="en-US" sz="2500" b="1" strike="noStrike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r>
              <a:rPr sz="2500" b="1" strike="noStrike">
                <a:solidFill>
                  <a:schemeClr val="bg1"/>
                </a:solidFill>
                <a:latin typeface="Times New Roman"/>
                <a:cs typeface="Times New Roman"/>
              </a:rPr>
              <a:t>· </a:t>
            </a:r>
            <a:r>
              <a:rPr lang="en-US" sz="2500" b="1" i="0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Przestrzeganie reżimu snu</a:t>
            </a:r>
            <a:endParaRPr sz="2500" b="1" strike="noStrike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32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61329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61329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98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74982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74982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56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0562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80562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683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5683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" dur="500" fill="hold"/>
                                        <p:tgtEl>
                                          <p:spTgt spid="725683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6">
            <a:lumMod val="50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17072425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-430844" y="-204107"/>
            <a:ext cx="12858129" cy="71573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6">
            <a:lumMod val="50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5030671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-15797" y="20265"/>
            <a:ext cx="10683797" cy="830904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 algn="l">
              <a:defRPr/>
            </a:pPr>
            <a:r>
              <a:rPr lang="en-US" sz="3000" b="0" i="0" u="none" strike="noStrike" cap="none" spc="0">
                <a:solidFill>
                  <a:schemeClr val="bg1"/>
                </a:solidFill>
                <a:latin typeface="Noto Sans Arabic Black"/>
                <a:ea typeface="Source Code Pro Semibold"/>
                <a:cs typeface="Noto Sans Arabic Black"/>
              </a:rPr>
              <a:t>Wpływ </a:t>
            </a:r>
            <a:r>
              <a:rPr lang="en-US" sz="3000" b="0" i="0" u="none" strike="noStrike" cap="none" spc="0">
                <a:solidFill>
                  <a:schemeClr val="bg1"/>
                </a:solidFill>
                <a:latin typeface="Noto Sans Arabic Black"/>
                <a:ea typeface="Source Code Pro Semibold"/>
                <a:cs typeface="Noto Sans Arabic Black"/>
              </a:rPr>
              <a:t>stylu życia na społeczne zdrowie</a:t>
            </a:r>
            <a:endParaRPr sz="3000">
              <a:latin typeface="Noto Sans Arabic Black"/>
              <a:cs typeface="Noto Sans Arabic Black"/>
            </a:endParaRPr>
          </a:p>
        </p:txBody>
      </p:sp>
      <p:sp>
        <p:nvSpPr>
          <p:cNvPr id="1362087485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754101" y="2394476"/>
            <a:ext cx="5341898" cy="571880"/>
          </a:xfrm>
        </p:spPr>
        <p:txBody>
          <a:bodyPr/>
          <a:lstStyle/>
          <a:p>
            <a:pPr algn="l">
              <a:defRPr/>
            </a:pPr>
            <a:r>
              <a:rPr sz="2500">
                <a:solidFill>
                  <a:schemeClr val="bg1"/>
                </a:solidFill>
              </a:rPr>
              <a:t>Czym jest “społeczne zdrowie”:</a:t>
            </a:r>
            <a:endParaRPr i="0" u="none" strike="noStrike"/>
          </a:p>
        </p:txBody>
      </p:sp>
      <p:sp>
        <p:nvSpPr>
          <p:cNvPr id="985141660" name=""/>
          <p:cNvSpPr txBox="1"/>
          <p:nvPr/>
        </p:nvSpPr>
        <p:spPr bwMode="auto">
          <a:xfrm flipH="0" flipV="0">
            <a:off x="4996821" y="4014106"/>
            <a:ext cx="914400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921119488" name="Subtitle 2"/>
          <p:cNvSpPr>
            <a:spLocks noGrp="1"/>
          </p:cNvSpPr>
          <p:nvPr/>
        </p:nvSpPr>
        <p:spPr bwMode="auto">
          <a:xfrm flipH="0" flipV="0">
            <a:off x="754101" y="2966356"/>
            <a:ext cx="5704970" cy="304489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2500" b="1" i="0" u="none" strike="noStrike" cap="none" spc="0">
                <a:solidFill>
                  <a:schemeClr val="bg1"/>
                </a:solidFill>
                <a:latin typeface="Times New Roman"/>
                <a:cs typeface="Times New Roman"/>
              </a:rPr>
              <a:t>Jest </a:t>
            </a:r>
            <a:r>
              <a:rPr lang="en-US" sz="2500" b="1" i="0" u="none" strike="noStrike" cap="none" spc="0">
                <a:solidFill>
                  <a:schemeClr val="bg1"/>
                </a:solidFill>
                <a:latin typeface="Times New Roman"/>
                <a:cs typeface="Times New Roman"/>
              </a:rPr>
              <a:t>stanem dobrego samopoczucia, w którym osoba może realizować swój własny potencjał, wytrzymać normalne stresy życiowe, pracować produktywnie i produktywnie oraz wnosić wkład w swoją społeczność</a:t>
            </a:r>
            <a:endParaRPr lang="en-US" sz="2500" b="1" i="0" u="none" strike="noStrike" cap="none" spc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endParaRPr lang="en-US" sz="2500" b="1" i="0" u="none" strike="noStrike" cap="none" spc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r>
              <a:rPr sz="2500" b="1" strike="noStrike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endParaRPr sz="2500" b="1" strike="noStrike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14762086" name="Subtitle 2"/>
          <p:cNvSpPr>
            <a:spLocks noGrp="1"/>
          </p:cNvSpPr>
          <p:nvPr/>
        </p:nvSpPr>
        <p:spPr bwMode="auto">
          <a:xfrm flipH="0" flipV="0">
            <a:off x="6459071" y="2394476"/>
            <a:ext cx="11409940" cy="57188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sz="2500">
                <a:solidFill>
                  <a:schemeClr val="bg1"/>
                </a:solidFill>
              </a:rPr>
              <a:t>Czynniki wpływu: </a:t>
            </a:r>
            <a:endParaRPr i="0" u="none" strike="noStrike"/>
          </a:p>
        </p:txBody>
      </p:sp>
      <p:sp>
        <p:nvSpPr>
          <p:cNvPr id="322865754" name="Subtitle 2"/>
          <p:cNvSpPr>
            <a:spLocks noGrp="1"/>
          </p:cNvSpPr>
          <p:nvPr/>
        </p:nvSpPr>
        <p:spPr bwMode="auto">
          <a:xfrm flipH="0" flipV="0">
            <a:off x="6459071" y="2966356"/>
            <a:ext cx="5704969" cy="304489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978" indent="-360978" algn="l">
              <a:buFont typeface="Arial"/>
              <a:buChar char="•"/>
              <a:defRPr/>
            </a:pPr>
            <a:r>
              <a:rPr sz="2500" b="1" i="0" u="none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Relacje </a:t>
            </a:r>
            <a:endParaRPr sz="2500" b="1" i="0" u="none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  <a:p>
            <a:pPr marL="360978" indent="-360978" algn="l">
              <a:buFont typeface="Arial"/>
              <a:buChar char="•"/>
              <a:defRPr/>
            </a:pPr>
            <a:r>
              <a:rPr sz="2500" b="1" i="0" u="none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Komunikacja</a:t>
            </a:r>
            <a:endParaRPr sz="2500" b="1" i="0" u="none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  <a:p>
            <a:pPr marL="360978" indent="-360978" algn="l">
              <a:buFont typeface="Arial"/>
              <a:buChar char="•"/>
              <a:defRPr/>
            </a:pPr>
            <a:r>
              <a:rPr lang="en-US" sz="2500" b="1" i="0" u="none" strike="noStrike" cap="none" spc="0">
                <a:solidFill>
                  <a:schemeClr val="bg1"/>
                </a:solidFill>
                <a:latin typeface="Times New Roman"/>
                <a:cs typeface="Times New Roman"/>
              </a:rPr>
              <a:t>Wsparcie Spoleczne, </a:t>
            </a:r>
            <a:endParaRPr sz="2500" b="1" i="0" u="none" strike="noStrike" cap="none" spc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60978" indent="-360978" algn="l">
              <a:buFont typeface="Arial"/>
              <a:buChar char="•"/>
              <a:defRPr/>
            </a:pPr>
            <a:r>
              <a:rPr lang="en-US" sz="2500" b="1" i="0" u="none" strike="noStrike" cap="none" spc="0">
                <a:solidFill>
                  <a:schemeClr val="bg1"/>
                </a:solidFill>
                <a:latin typeface="Times New Roman"/>
                <a:cs typeface="Times New Roman"/>
              </a:rPr>
              <a:t>Work-life balacne </a:t>
            </a:r>
            <a:r>
              <a:rPr sz="2500" b="1" strike="noStrike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endParaRPr sz="2500" b="1" strike="noStrike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60978" indent="-360978" algn="l">
              <a:buFont typeface="Arial"/>
              <a:buChar char="•"/>
              <a:defRPr/>
            </a:pPr>
            <a:r>
              <a:rPr sz="2500" b="1" i="0" u="none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Korzystanie z mediów społecznościowych</a:t>
            </a:r>
            <a:endParaRPr sz="2500" b="1" strike="noStrike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pic>
        <p:nvPicPr>
          <p:cNvPr id="128948250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1609892" y="510216"/>
            <a:ext cx="4340399" cy="21701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87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62087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62087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76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4762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4762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11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21119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119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865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2865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22865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 -0.014 L -1.347 -0.014" pathEditMode="relative" ptsTypes="">
                                      <p:cBhvr>
                                        <p:cTn id="6" dur="5000" fill="hold"/>
                                        <p:tgtEl>
                                          <p:spTgt spid="12894825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6">
            <a:lumMod val="50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530147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-430843" y="-204106"/>
            <a:ext cx="12858129" cy="71573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6">
            <a:lumMod val="50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9194087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-15797" y="20265"/>
            <a:ext cx="10683797" cy="830904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 algn="l">
              <a:defRPr/>
            </a:pPr>
            <a:r>
              <a:rPr sz="3000">
                <a:solidFill>
                  <a:schemeClr val="bg1"/>
                </a:solidFill>
                <a:latin typeface="Noto Sans Arabic Black"/>
                <a:cs typeface="Noto Sans Arabic Black"/>
              </a:rPr>
              <a:t>Kultura</a:t>
            </a:r>
            <a:endParaRPr sz="3000">
              <a:solidFill>
                <a:schemeClr val="bg1"/>
              </a:solidFill>
              <a:latin typeface="Noto Sans Arabic Black"/>
              <a:cs typeface="Noto Sans Arabic Black"/>
            </a:endParaRPr>
          </a:p>
        </p:txBody>
      </p:sp>
      <p:sp>
        <p:nvSpPr>
          <p:cNvPr id="735211243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754101" y="1137110"/>
            <a:ext cx="5341898" cy="571880"/>
          </a:xfrm>
        </p:spPr>
        <p:txBody>
          <a:bodyPr/>
          <a:lstStyle/>
          <a:p>
            <a:pPr algn="l">
              <a:defRPr/>
            </a:pPr>
            <a:r>
              <a:rPr sz="2500">
                <a:solidFill>
                  <a:schemeClr val="bg1"/>
                </a:solidFill>
              </a:rPr>
              <a:t>Definicja:</a:t>
            </a:r>
            <a:endParaRPr i="0" u="none" strike="noStrike"/>
          </a:p>
        </p:txBody>
      </p:sp>
      <p:sp>
        <p:nvSpPr>
          <p:cNvPr id="1654036656" name=""/>
          <p:cNvSpPr txBox="1"/>
          <p:nvPr/>
        </p:nvSpPr>
        <p:spPr bwMode="auto">
          <a:xfrm flipH="0" flipV="0">
            <a:off x="4996821" y="4014106"/>
            <a:ext cx="914400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924793931" name="Subtitle 2"/>
          <p:cNvSpPr>
            <a:spLocks noGrp="1"/>
          </p:cNvSpPr>
          <p:nvPr/>
        </p:nvSpPr>
        <p:spPr bwMode="auto">
          <a:xfrm flipH="0" flipV="0">
            <a:off x="754101" y="1423050"/>
            <a:ext cx="5704970" cy="446884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sz="2400" b="1">
              <a:solidFill>
                <a:schemeClr val="bg1"/>
              </a:solidFill>
            </a:endParaRPr>
          </a:p>
          <a:p>
            <a:pPr algn="l">
              <a:defRPr/>
            </a:pPr>
            <a:r>
              <a:rPr sz="2400" b="1" i="0" u="none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Kultura jest demonstracją wiedzów.</a:t>
            </a:r>
            <a:endParaRPr sz="2400" b="1" i="0" u="none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  <a:p>
            <a:pPr algn="l">
              <a:defRPr/>
            </a:pPr>
            <a:r>
              <a:rPr sz="2400" b="1" i="0" u="none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Stan kultury jest styłem życia.</a:t>
            </a:r>
            <a:endParaRPr sz="2400" b="1" i="0" u="none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  <a:p>
            <a:pPr algn="l">
              <a:defRPr/>
            </a:pPr>
            <a:r>
              <a:rPr sz="2400" b="1" i="0" u="none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Kultura składa się z wiedzy, </a:t>
            </a:r>
            <a:r>
              <a:rPr sz="2400" b="1" i="0" u="none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wierzeń, sztuki, etyki, zachowania i wszystkich nawyków, które człowiek nabywa jako część społeczeństwa.</a:t>
            </a:r>
            <a:endParaRPr sz="2400" b="1" i="0" u="none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  <a:p>
            <a:pPr algn="l">
              <a:defRPr/>
            </a:pPr>
            <a:endParaRPr sz="2400" b="1" i="0" u="none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45486036" name="Subtitle 2"/>
          <p:cNvSpPr>
            <a:spLocks noGrp="1"/>
          </p:cNvSpPr>
          <p:nvPr/>
        </p:nvSpPr>
        <p:spPr bwMode="auto">
          <a:xfrm flipH="0" flipV="0">
            <a:off x="6459071" y="1137110"/>
            <a:ext cx="11409940" cy="57188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sz="2500">
                <a:solidFill>
                  <a:schemeClr val="bg1"/>
                </a:solidFill>
              </a:rPr>
              <a:t>Definicja z wikipedii: </a:t>
            </a:r>
            <a:endParaRPr i="0" u="none" strike="noStrike"/>
          </a:p>
        </p:txBody>
      </p:sp>
      <p:sp>
        <p:nvSpPr>
          <p:cNvPr id="310410708" name="Subtitle 2"/>
          <p:cNvSpPr>
            <a:spLocks noGrp="1"/>
          </p:cNvSpPr>
          <p:nvPr/>
        </p:nvSpPr>
        <p:spPr bwMode="auto">
          <a:xfrm flipH="0" flipV="0">
            <a:off x="6459071" y="1708990"/>
            <a:ext cx="5704969" cy="304489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sz="2400" b="1" i="0" u="none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Kultura to ogólny termin obejmujący zachowania  społeczne, instytucje i normy występujące w społeczeństwach ludzkich, a  także wiedzę, wierzenia, sztukę, prawa, zwyczaje, zdolności i nawyki  jednostek w tych grupach. Kultura często pochodzi z określonego  regionu lub miejsca lub jest do niego przypisywana.</a:t>
            </a:r>
            <a:endParaRPr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1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5211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35211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8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45486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5486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479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24793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24793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1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0410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10410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6">
            <a:lumMod val="50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059779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-15797" y="20265"/>
            <a:ext cx="10683797" cy="830904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 algn="l">
              <a:defRPr/>
            </a:pPr>
            <a:r>
              <a:rPr sz="3000">
                <a:solidFill>
                  <a:schemeClr val="bg1"/>
                </a:solidFill>
                <a:latin typeface="Noto Sans Arabic Black"/>
                <a:cs typeface="Noto Sans Arabic Black"/>
              </a:rPr>
              <a:t>Wpływ kultury na stył życia i zdrowie</a:t>
            </a:r>
            <a:endParaRPr sz="3000">
              <a:solidFill>
                <a:schemeClr val="bg1"/>
              </a:solidFill>
              <a:latin typeface="Noto Sans Arabic Black"/>
              <a:cs typeface="Noto Sans Arabic Black"/>
            </a:endParaRPr>
          </a:p>
        </p:txBody>
      </p:sp>
      <p:sp>
        <p:nvSpPr>
          <p:cNvPr id="858402420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754101" y="1137110"/>
            <a:ext cx="5341898" cy="571880"/>
          </a:xfrm>
        </p:spPr>
        <p:txBody>
          <a:bodyPr/>
          <a:lstStyle/>
          <a:p>
            <a:pPr algn="l">
              <a:defRPr/>
            </a:pPr>
            <a:r>
              <a:rPr sz="2500">
                <a:solidFill>
                  <a:schemeClr val="bg1"/>
                </a:solidFill>
              </a:rPr>
              <a:t>Czynniki wpływu na stył życia:</a:t>
            </a:r>
            <a:endParaRPr i="0" u="none" strike="noStrike"/>
          </a:p>
        </p:txBody>
      </p:sp>
      <p:sp>
        <p:nvSpPr>
          <p:cNvPr id="1145836346" name=""/>
          <p:cNvSpPr txBox="1"/>
          <p:nvPr/>
        </p:nvSpPr>
        <p:spPr bwMode="auto">
          <a:xfrm flipH="0" flipV="0">
            <a:off x="4996821" y="4014106"/>
            <a:ext cx="914400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2060958633" name="Subtitle 2"/>
          <p:cNvSpPr>
            <a:spLocks noGrp="1"/>
          </p:cNvSpPr>
          <p:nvPr/>
        </p:nvSpPr>
        <p:spPr bwMode="auto">
          <a:xfrm flipH="0" flipV="0">
            <a:off x="647271" y="1595316"/>
            <a:ext cx="5704970" cy="315857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965" indent="-349965" algn="l">
              <a:buFont typeface="Arial"/>
              <a:buChar char="•"/>
              <a:defRPr/>
            </a:pPr>
            <a:r>
              <a:rPr b="1">
                <a:solidFill>
                  <a:schemeClr val="bg1"/>
                </a:solidFill>
                <a:latin typeface="Times New Roman"/>
                <a:cs typeface="Times New Roman"/>
              </a:rPr>
              <a:t>Religia</a:t>
            </a:r>
            <a:endParaRPr b="1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49965" indent="-349965" algn="l">
              <a:buFont typeface="Arial"/>
              <a:buChar char="•"/>
              <a:defRPr/>
            </a:pPr>
            <a:r>
              <a:rPr b="1">
                <a:solidFill>
                  <a:schemeClr val="bg1"/>
                </a:solidFill>
                <a:latin typeface="Times New Roman"/>
                <a:cs typeface="Times New Roman"/>
              </a:rPr>
              <a:t>Normy społeczne</a:t>
            </a:r>
            <a:endParaRPr b="1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49965" indent="-349965" algn="l">
              <a:buFont typeface="Arial"/>
              <a:buChar char="•"/>
              <a:defRPr/>
            </a:pPr>
            <a:r>
              <a:rPr b="1">
                <a:solidFill>
                  <a:schemeClr val="bg1"/>
                </a:solidFill>
                <a:latin typeface="Times New Roman"/>
                <a:cs typeface="Times New Roman"/>
              </a:rPr>
              <a:t>Edukajca</a:t>
            </a:r>
            <a:endParaRPr b="1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49965" indent="-349965" algn="l">
              <a:buFont typeface="Arial"/>
              <a:buChar char="•"/>
              <a:defRPr/>
            </a:pPr>
            <a:r>
              <a:rPr b="1">
                <a:solidFill>
                  <a:schemeClr val="bg1"/>
                </a:solidFill>
                <a:latin typeface="Times New Roman"/>
                <a:cs typeface="Times New Roman"/>
              </a:rPr>
              <a:t>Struktura rodziny</a:t>
            </a:r>
            <a:endParaRPr b="1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49965" indent="-349965" algn="l">
              <a:buFont typeface="Arial"/>
              <a:buChar char="•"/>
              <a:defRPr/>
            </a:pPr>
            <a:r>
              <a:rPr lang="en-US" sz="2400" b="1" i="0" u="none" strike="noStrike" cap="none" spc="0">
                <a:solidFill>
                  <a:schemeClr val="bg1"/>
                </a:solidFill>
                <a:latin typeface="Times New Roman"/>
                <a:cs typeface="Times New Roman"/>
              </a:rPr>
              <a:t>Wydarzenia historyczne</a:t>
            </a:r>
            <a:endParaRPr sz="2400" b="1" i="0" u="none" strike="noStrike" cap="none" spc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49965" indent="-349965" algn="l">
              <a:buFont typeface="Arial"/>
              <a:buChar char="•"/>
              <a:defRPr/>
            </a:pPr>
            <a:r>
              <a:rPr lang="en-US" sz="2400" b="1" i="0" u="none" strike="noStrike" cap="none" spc="0">
                <a:solidFill>
                  <a:schemeClr val="bg1"/>
                </a:solidFill>
                <a:latin typeface="Times New Roman"/>
                <a:cs typeface="Times New Roman"/>
              </a:rPr>
              <a:t>Faktory ekonomiczne</a:t>
            </a:r>
            <a:endParaRPr b="1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49965" indent="-349965" algn="l">
              <a:buFont typeface="Arial"/>
              <a:buChar char="•"/>
              <a:defRPr/>
            </a:pPr>
            <a:endParaRPr b="1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815470190" name="Subtitle 2"/>
          <p:cNvSpPr>
            <a:spLocks noGrp="1"/>
          </p:cNvSpPr>
          <p:nvPr/>
        </p:nvSpPr>
        <p:spPr bwMode="auto">
          <a:xfrm flipH="0" flipV="0">
            <a:off x="6459071" y="1595316"/>
            <a:ext cx="5704969" cy="315857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978" indent="-360978" algn="l">
              <a:buFont typeface="Arial"/>
              <a:buChar char="•"/>
              <a:defRPr/>
            </a:pPr>
            <a:r>
              <a:rPr sz="2500" b="1" strike="noStrike">
                <a:solidFill>
                  <a:schemeClr val="bg1"/>
                </a:solidFill>
                <a:latin typeface="Times New Roman"/>
                <a:cs typeface="Times New Roman"/>
              </a:rPr>
              <a:t>Dieta</a:t>
            </a:r>
            <a:endParaRPr sz="2500" b="1" strike="noStrike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60978" indent="-360978" algn="l">
              <a:buFont typeface="Arial"/>
              <a:buChar char="•"/>
              <a:defRPr/>
            </a:pPr>
            <a:r>
              <a:rPr sz="2500" b="1" strike="noStrike">
                <a:solidFill>
                  <a:schemeClr val="bg1"/>
                </a:solidFill>
                <a:latin typeface="Times New Roman"/>
                <a:cs typeface="Times New Roman"/>
              </a:rPr>
              <a:t>Medycyna tradycyjna</a:t>
            </a:r>
            <a:endParaRPr sz="2500" b="1" strike="noStrike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60978" indent="-360978" algn="l">
              <a:buFont typeface="Arial"/>
              <a:buChar char="•"/>
              <a:defRPr/>
            </a:pPr>
            <a:r>
              <a:rPr sz="2500" b="1" strike="noStrike">
                <a:solidFill>
                  <a:schemeClr val="bg1"/>
                </a:solidFill>
                <a:latin typeface="Times New Roman"/>
                <a:cs typeface="Times New Roman"/>
              </a:rPr>
              <a:t>Zachowanie zdrowotne</a:t>
            </a:r>
            <a:endParaRPr sz="2500" b="1" strike="noStrike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60978" indent="-360978" algn="l">
              <a:buFont typeface="Arial"/>
              <a:buChar char="•"/>
              <a:defRPr/>
            </a:pPr>
            <a:r>
              <a:rPr sz="2500" b="1" strike="noStrike">
                <a:solidFill>
                  <a:schemeClr val="bg1"/>
                </a:solidFill>
                <a:latin typeface="Times New Roman"/>
                <a:cs typeface="Times New Roman"/>
              </a:rPr>
              <a:t>Praktyki religijne </a:t>
            </a:r>
            <a:endParaRPr sz="2500" b="1" strike="noStrike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60978" indent="-360978" algn="l">
              <a:buFont typeface="Arial"/>
              <a:buChar char="•"/>
              <a:defRPr/>
            </a:pPr>
            <a:r>
              <a:rPr sz="2500" b="1" strike="noStrike">
                <a:solidFill>
                  <a:schemeClr val="bg1"/>
                </a:solidFill>
                <a:latin typeface="Times New Roman"/>
                <a:cs typeface="Times New Roman"/>
              </a:rPr>
              <a:t>Język i komunikacja</a:t>
            </a:r>
            <a:endParaRPr sz="2500" b="1" strike="noStrike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60978" indent="-360978" algn="l">
              <a:buFont typeface="Arial"/>
              <a:buChar char="•"/>
              <a:defRPr/>
            </a:pPr>
            <a:r>
              <a:rPr lang="en-US" sz="2500" b="1" i="0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Wsparcie spoleczne</a:t>
            </a:r>
            <a:endParaRPr sz="2500" b="1" strike="noStrike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885535416" name="Subtitle 2"/>
          <p:cNvSpPr>
            <a:spLocks noGrp="1"/>
          </p:cNvSpPr>
          <p:nvPr/>
        </p:nvSpPr>
        <p:spPr bwMode="auto">
          <a:xfrm flipH="0" flipV="0">
            <a:off x="6352242" y="1137110"/>
            <a:ext cx="5341897" cy="57187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sz="2500">
                <a:solidFill>
                  <a:schemeClr val="bg1"/>
                </a:solidFill>
              </a:rPr>
              <a:t>Czynniki wpływu na zdrowie:</a:t>
            </a:r>
            <a:endParaRPr i="0" u="none" strike="noStrik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40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58402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58402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53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85535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85535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95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60958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060958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547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15470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" dur="500" fill="hold"/>
                                        <p:tgtEl>
                                          <p:spTgt spid="1815470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ONLYOFFICE/7.3.0.184</Application>
  <DocSecurity>0</DocSecurity>
  <PresentationFormat>Widescreen</PresentationFormat>
  <Paragraphs>0</Paragraphs>
  <Slides>14</Slides>
  <Notes>14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8</cp:revision>
  <dcterms:created xsi:type="dcterms:W3CDTF">2012-12-03T06:56:55Z</dcterms:created>
  <dcterms:modified xsi:type="dcterms:W3CDTF">2023-03-20T10:19:49Z</dcterms:modified>
  <cp:category/>
  <cp:contentStatus/>
  <cp:version/>
</cp:coreProperties>
</file>