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38"/>
  </p:notesMasterIdLst>
  <p:sldIdLst>
    <p:sldId id="341" r:id="rId2"/>
    <p:sldId id="342" r:id="rId3"/>
    <p:sldId id="378" r:id="rId4"/>
    <p:sldId id="377" r:id="rId5"/>
    <p:sldId id="379" r:id="rId6"/>
    <p:sldId id="343" r:id="rId7"/>
    <p:sldId id="344" r:id="rId8"/>
    <p:sldId id="380" r:id="rId9"/>
    <p:sldId id="348" r:id="rId10"/>
    <p:sldId id="345" r:id="rId11"/>
    <p:sldId id="346" r:id="rId12"/>
    <p:sldId id="347" r:id="rId13"/>
    <p:sldId id="413" r:id="rId14"/>
    <p:sldId id="349" r:id="rId15"/>
    <p:sldId id="384" r:id="rId16"/>
    <p:sldId id="371" r:id="rId17"/>
    <p:sldId id="369" r:id="rId18"/>
    <p:sldId id="386" r:id="rId19"/>
    <p:sldId id="368" r:id="rId20"/>
    <p:sldId id="387" r:id="rId21"/>
    <p:sldId id="388" r:id="rId22"/>
    <p:sldId id="389" r:id="rId23"/>
    <p:sldId id="415" r:id="rId24"/>
    <p:sldId id="414" r:id="rId25"/>
    <p:sldId id="409" r:id="rId26"/>
    <p:sldId id="354" r:id="rId27"/>
    <p:sldId id="403" r:id="rId28"/>
    <p:sldId id="404" r:id="rId29"/>
    <p:sldId id="405" r:id="rId30"/>
    <p:sldId id="406" r:id="rId31"/>
    <p:sldId id="407" r:id="rId32"/>
    <p:sldId id="408" r:id="rId33"/>
    <p:sldId id="416" r:id="rId34"/>
    <p:sldId id="417" r:id="rId35"/>
    <p:sldId id="418" r:id="rId36"/>
    <p:sldId id="410" r:id="rId37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Stopa%20bezrobocia%20w%20wybranych%20krajach%20U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Łącznie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przedprodukcyjnym</c:v>
                </c:pt>
                <c:pt idx="1">
                  <c:v>produkcyjnym</c:v>
                </c:pt>
                <c:pt idx="2">
                  <c:v>poprodukcyjnym</c:v>
                </c:pt>
              </c:strCache>
            </c:strRef>
          </c:cat>
          <c:val>
            <c:numRef>
              <c:f>Arkusz1!$B$2:$B$4</c:f>
              <c:numCache>
                <c:formatCode>General</c:formatCode>
                <c:ptCount val="3"/>
                <c:pt idx="0">
                  <c:v>7066.8</c:v>
                </c:pt>
                <c:pt idx="1">
                  <c:v>24605.599999999937</c:v>
                </c:pt>
                <c:pt idx="2">
                  <c:v>6861</c:v>
                </c:pt>
              </c:numCache>
            </c:numRef>
          </c:val>
        </c:ser>
        <c:firstSliceAng val="0"/>
      </c:pieChart>
    </c:plotArea>
    <c:legend>
      <c:legendPos val="b"/>
      <c:layout/>
    </c:legend>
    <c:plotVisOnly val="1"/>
    <c:dispBlanksAs val="zero"/>
  </c:chart>
  <c:txPr>
    <a:bodyPr/>
    <a:lstStyle/>
    <a:p>
      <a:pPr>
        <a:defRPr sz="18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cat>
            <c:strRef>
              <c:f>Arkusz1!$A$2:$A$7</c:f>
              <c:strCache>
                <c:ptCount val="6"/>
                <c:pt idx="0">
                  <c:v>Dania </c:v>
                </c:pt>
                <c:pt idx="1">
                  <c:v>Francja</c:v>
                </c:pt>
                <c:pt idx="2">
                  <c:v>Holandia</c:v>
                </c:pt>
                <c:pt idx="3">
                  <c:v>Grecja</c:v>
                </c:pt>
                <c:pt idx="4">
                  <c:v>Polska</c:v>
                </c:pt>
                <c:pt idx="5">
                  <c:v>Włochy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76.900000000000006</c:v>
                </c:pt>
                <c:pt idx="1">
                  <c:v>70.599999999999994</c:v>
                </c:pt>
                <c:pt idx="2">
                  <c:v>78</c:v>
                </c:pt>
                <c:pt idx="3">
                  <c:v>57.8</c:v>
                </c:pt>
                <c:pt idx="4">
                  <c:v>70.900000000000006</c:v>
                </c:pt>
                <c:pt idx="5">
                  <c:v>62.3</c:v>
                </c:pt>
              </c:numCache>
            </c:numRef>
          </c:val>
        </c:ser>
        <c:axId val="142702848"/>
        <c:axId val="142712832"/>
      </c:barChart>
      <c:catAx>
        <c:axId val="142702848"/>
        <c:scaling>
          <c:orientation val="minMax"/>
        </c:scaling>
        <c:axPos val="b"/>
        <c:tickLblPos val="nextTo"/>
        <c:crossAx val="142712832"/>
        <c:crosses val="autoZero"/>
        <c:auto val="1"/>
        <c:lblAlgn val="ctr"/>
        <c:lblOffset val="100"/>
      </c:catAx>
      <c:valAx>
        <c:axId val="142712832"/>
        <c:scaling>
          <c:orientation val="minMax"/>
        </c:scaling>
        <c:axPos val="l"/>
        <c:majorGridlines/>
        <c:numFmt formatCode="General" sourceLinked="1"/>
        <c:tickLblPos val="nextTo"/>
        <c:crossAx val="1427028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 2</c:v>
                </c:pt>
              </c:strCache>
            </c:strRef>
          </c:tx>
          <c:dPt>
            <c:idx val="3"/>
            <c:spPr>
              <a:solidFill>
                <a:srgbClr val="FFC000"/>
              </a:solidFill>
            </c:spPr>
          </c:dPt>
          <c:dPt>
            <c:idx val="4"/>
            <c:spPr>
              <a:solidFill>
                <a:srgbClr val="FFFF00"/>
              </a:solidFill>
            </c:spPr>
          </c:dPt>
          <c:cat>
            <c:strRef>
              <c:f>Arkusz1!$A$2:$A$6</c:f>
              <c:strCache>
                <c:ptCount val="5"/>
                <c:pt idx="0">
                  <c:v>emerytura</c:v>
                </c:pt>
                <c:pt idx="1">
                  <c:v>nauka, uzupełnianie kwalifik.</c:v>
                </c:pt>
                <c:pt idx="2">
                  <c:v>choroba, nieesprawność</c:v>
                </c:pt>
                <c:pt idx="3">
                  <c:v>obowiązki rodzinne</c:v>
                </c:pt>
                <c:pt idx="4">
                  <c:v>pozostałe</c:v>
                </c:pt>
              </c:strCache>
            </c:strRef>
          </c:cat>
          <c:val>
            <c:numRef>
              <c:f>Arkusz1!$B$2:$B$6</c:f>
              <c:numCache>
                <c:formatCode>General</c:formatCode>
                <c:ptCount val="5"/>
                <c:pt idx="0">
                  <c:v>6342037</c:v>
                </c:pt>
                <c:pt idx="1">
                  <c:v>2826859</c:v>
                </c:pt>
                <c:pt idx="2">
                  <c:v>1698974</c:v>
                </c:pt>
                <c:pt idx="3">
                  <c:v>824167</c:v>
                </c:pt>
                <c:pt idx="4">
                  <c:v>2215431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735518257586455"/>
          <c:y val="9.9783869153121527E-2"/>
          <c:w val="0.34387288759957896"/>
          <c:h val="0.7691027896389766"/>
        </c:manualLayout>
      </c:layout>
      <c:txPr>
        <a:bodyPr/>
        <a:lstStyle/>
        <a:p>
          <a:pPr>
            <a:defRPr sz="2000"/>
          </a:pPr>
          <a:endParaRPr lang="pl-PL"/>
        </a:p>
      </c:txPr>
    </c:legend>
    <c:plotVisOnly val="1"/>
    <c:dispBlanksAs val="zero"/>
  </c:chart>
  <c:txPr>
    <a:bodyPr/>
    <a:lstStyle/>
    <a:p>
      <a:pPr>
        <a:defRPr sz="1800"/>
      </a:pPr>
      <a:endParaRPr lang="pl-P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plotArea>
      <c:layout>
        <c:manualLayout>
          <c:layoutTarget val="inner"/>
          <c:xMode val="edge"/>
          <c:yMode val="edge"/>
          <c:x val="7.5575624746928943E-2"/>
          <c:y val="4.39376131696868E-2"/>
          <c:w val="0.70908604278128873"/>
          <c:h val="0.72955953237164684"/>
        </c:manualLayout>
      </c:layout>
      <c:lineChart>
        <c:grouping val="standard"/>
        <c:ser>
          <c:idx val="0"/>
          <c:order val="0"/>
          <c:tx>
            <c:strRef>
              <c:f>Arkusz2!$AT$4</c:f>
              <c:strCache>
                <c:ptCount val="1"/>
                <c:pt idx="0">
                  <c:v>Czechia</c:v>
                </c:pt>
              </c:strCache>
            </c:strRef>
          </c:tx>
          <c:marker>
            <c:symbol val="none"/>
          </c:marker>
          <c:cat>
            <c:strRef>
              <c:f>Arkusz2!$AS$5:$AS$96</c:f>
              <c:strCache>
                <c:ptCount val="92"/>
                <c:pt idx="0">
                  <c:v>2000-Q1</c:v>
                </c:pt>
                <c:pt idx="1">
                  <c:v>2000-Q2</c:v>
                </c:pt>
                <c:pt idx="2">
                  <c:v>2000-Q3</c:v>
                </c:pt>
                <c:pt idx="3">
                  <c:v>2000-Q4</c:v>
                </c:pt>
                <c:pt idx="4">
                  <c:v>2001-Q1</c:v>
                </c:pt>
                <c:pt idx="5">
                  <c:v>2001-Q2</c:v>
                </c:pt>
                <c:pt idx="6">
                  <c:v>2001-Q3</c:v>
                </c:pt>
                <c:pt idx="7">
                  <c:v>2001-Q4</c:v>
                </c:pt>
                <c:pt idx="8">
                  <c:v>2002-Q1</c:v>
                </c:pt>
                <c:pt idx="9">
                  <c:v>2002-Q2</c:v>
                </c:pt>
                <c:pt idx="10">
                  <c:v>2002-Q3</c:v>
                </c:pt>
                <c:pt idx="11">
                  <c:v>2002-Q4</c:v>
                </c:pt>
                <c:pt idx="12">
                  <c:v>2003-Q1</c:v>
                </c:pt>
                <c:pt idx="13">
                  <c:v>2003-Q2</c:v>
                </c:pt>
                <c:pt idx="14">
                  <c:v>2003-Q3</c:v>
                </c:pt>
                <c:pt idx="15">
                  <c:v>2003-Q4</c:v>
                </c:pt>
                <c:pt idx="16">
                  <c:v>2004-Q1</c:v>
                </c:pt>
                <c:pt idx="17">
                  <c:v>2004-Q2</c:v>
                </c:pt>
                <c:pt idx="18">
                  <c:v>2004-Q3</c:v>
                </c:pt>
                <c:pt idx="19">
                  <c:v>2004-Q4</c:v>
                </c:pt>
                <c:pt idx="20">
                  <c:v>2005-Q1</c:v>
                </c:pt>
                <c:pt idx="21">
                  <c:v>2005-Q2</c:v>
                </c:pt>
                <c:pt idx="22">
                  <c:v>2005-Q3</c:v>
                </c:pt>
                <c:pt idx="23">
                  <c:v>2005-Q4</c:v>
                </c:pt>
                <c:pt idx="24">
                  <c:v>2006-Q1</c:v>
                </c:pt>
                <c:pt idx="25">
                  <c:v>2006-Q2</c:v>
                </c:pt>
                <c:pt idx="26">
                  <c:v>2006-Q3</c:v>
                </c:pt>
                <c:pt idx="27">
                  <c:v>2006-Q4</c:v>
                </c:pt>
                <c:pt idx="28">
                  <c:v>2007-Q1</c:v>
                </c:pt>
                <c:pt idx="29">
                  <c:v>2007-Q2</c:v>
                </c:pt>
                <c:pt idx="30">
                  <c:v>2007-Q3</c:v>
                </c:pt>
                <c:pt idx="31">
                  <c:v>2007-Q4</c:v>
                </c:pt>
                <c:pt idx="32">
                  <c:v>2008-Q1</c:v>
                </c:pt>
                <c:pt idx="33">
                  <c:v>2008-Q2</c:v>
                </c:pt>
                <c:pt idx="34">
                  <c:v>2008-Q3</c:v>
                </c:pt>
                <c:pt idx="35">
                  <c:v>2008-Q4</c:v>
                </c:pt>
                <c:pt idx="36">
                  <c:v>2009-Q1</c:v>
                </c:pt>
                <c:pt idx="37">
                  <c:v>2009-Q2</c:v>
                </c:pt>
                <c:pt idx="38">
                  <c:v>2009-Q3</c:v>
                </c:pt>
                <c:pt idx="39">
                  <c:v>2009-Q4</c:v>
                </c:pt>
                <c:pt idx="40">
                  <c:v>2010-Q1</c:v>
                </c:pt>
                <c:pt idx="41">
                  <c:v>2010-Q2</c:v>
                </c:pt>
                <c:pt idx="42">
                  <c:v>2010-Q3</c:v>
                </c:pt>
                <c:pt idx="43">
                  <c:v>2010-Q4</c:v>
                </c:pt>
                <c:pt idx="44">
                  <c:v>2011-Q1</c:v>
                </c:pt>
                <c:pt idx="45">
                  <c:v>2011-Q2</c:v>
                </c:pt>
                <c:pt idx="46">
                  <c:v>2011-Q3</c:v>
                </c:pt>
                <c:pt idx="47">
                  <c:v>2011-Q4</c:v>
                </c:pt>
                <c:pt idx="48">
                  <c:v>2012-Q1</c:v>
                </c:pt>
                <c:pt idx="49">
                  <c:v>2012-Q2</c:v>
                </c:pt>
                <c:pt idx="50">
                  <c:v>2012-Q3</c:v>
                </c:pt>
                <c:pt idx="51">
                  <c:v>2012-Q4</c:v>
                </c:pt>
                <c:pt idx="52">
                  <c:v>2013-Q1</c:v>
                </c:pt>
                <c:pt idx="53">
                  <c:v>2013-Q2</c:v>
                </c:pt>
                <c:pt idx="54">
                  <c:v>2013-Q3</c:v>
                </c:pt>
                <c:pt idx="55">
                  <c:v>2013-Q4</c:v>
                </c:pt>
                <c:pt idx="56">
                  <c:v>2014-Q1</c:v>
                </c:pt>
                <c:pt idx="57">
                  <c:v>2014-Q2</c:v>
                </c:pt>
                <c:pt idx="58">
                  <c:v>2014-Q3</c:v>
                </c:pt>
                <c:pt idx="59">
                  <c:v>2014-Q4</c:v>
                </c:pt>
                <c:pt idx="60">
                  <c:v>2015-Q1</c:v>
                </c:pt>
                <c:pt idx="61">
                  <c:v>2015-Q2</c:v>
                </c:pt>
                <c:pt idx="62">
                  <c:v>2015-Q3</c:v>
                </c:pt>
                <c:pt idx="63">
                  <c:v>2015-Q4</c:v>
                </c:pt>
                <c:pt idx="64">
                  <c:v>2016-Q1</c:v>
                </c:pt>
                <c:pt idx="65">
                  <c:v>2016-Q2</c:v>
                </c:pt>
                <c:pt idx="66">
                  <c:v>2016-Q3</c:v>
                </c:pt>
                <c:pt idx="67">
                  <c:v>2016-Q4</c:v>
                </c:pt>
                <c:pt idx="68">
                  <c:v>2017-Q1</c:v>
                </c:pt>
                <c:pt idx="69">
                  <c:v>2017-Q2</c:v>
                </c:pt>
                <c:pt idx="70">
                  <c:v>2017-Q3</c:v>
                </c:pt>
                <c:pt idx="71">
                  <c:v>2017-Q4</c:v>
                </c:pt>
                <c:pt idx="72">
                  <c:v>2018-Q1</c:v>
                </c:pt>
                <c:pt idx="73">
                  <c:v>2018-Q2</c:v>
                </c:pt>
                <c:pt idx="74">
                  <c:v>2018-Q3</c:v>
                </c:pt>
                <c:pt idx="75">
                  <c:v>2018-Q4</c:v>
                </c:pt>
                <c:pt idx="76">
                  <c:v>2019-Q1</c:v>
                </c:pt>
                <c:pt idx="77">
                  <c:v>2019-Q2</c:v>
                </c:pt>
                <c:pt idx="78">
                  <c:v>2019-Q3</c:v>
                </c:pt>
                <c:pt idx="79">
                  <c:v>2019-Q4</c:v>
                </c:pt>
                <c:pt idx="80">
                  <c:v>2020-Q1</c:v>
                </c:pt>
                <c:pt idx="81">
                  <c:v>2020-Q2</c:v>
                </c:pt>
                <c:pt idx="82">
                  <c:v>2020-Q3</c:v>
                </c:pt>
                <c:pt idx="83">
                  <c:v>2020-Q4</c:v>
                </c:pt>
                <c:pt idx="84">
                  <c:v>2021-Q1</c:v>
                </c:pt>
                <c:pt idx="85">
                  <c:v>2021-Q2</c:v>
                </c:pt>
                <c:pt idx="86">
                  <c:v>2021-Q3</c:v>
                </c:pt>
                <c:pt idx="87">
                  <c:v>2021-Q4</c:v>
                </c:pt>
                <c:pt idx="88">
                  <c:v>2022-Q1</c:v>
                </c:pt>
                <c:pt idx="89">
                  <c:v>2022-Q2</c:v>
                </c:pt>
                <c:pt idx="90">
                  <c:v>2022-Q3</c:v>
                </c:pt>
                <c:pt idx="91">
                  <c:v>2022-Q4</c:v>
                </c:pt>
              </c:strCache>
            </c:strRef>
          </c:cat>
          <c:val>
            <c:numRef>
              <c:f>Arkusz2!$AT$5:$AT$96</c:f>
              <c:numCache>
                <c:formatCode>#,##0.##########</c:formatCode>
                <c:ptCount val="92"/>
                <c:pt idx="0">
                  <c:v>9.6</c:v>
                </c:pt>
                <c:pt idx="1">
                  <c:v>8.8000000000000007</c:v>
                </c:pt>
                <c:pt idx="2">
                  <c:v>8.6</c:v>
                </c:pt>
                <c:pt idx="3">
                  <c:v>8.4</c:v>
                </c:pt>
                <c:pt idx="4">
                  <c:v>8.5</c:v>
                </c:pt>
                <c:pt idx="5" formatCode="#,##0.0">
                  <c:v>8</c:v>
                </c:pt>
                <c:pt idx="6">
                  <c:v>8.3000000000000007</c:v>
                </c:pt>
                <c:pt idx="7">
                  <c:v>7.9</c:v>
                </c:pt>
                <c:pt idx="8">
                  <c:v>7.7</c:v>
                </c:pt>
                <c:pt idx="9" formatCode="#,##0.0">
                  <c:v>7</c:v>
                </c:pt>
                <c:pt idx="10">
                  <c:v>7.3</c:v>
                </c:pt>
                <c:pt idx="11">
                  <c:v>7.3</c:v>
                </c:pt>
                <c:pt idx="12">
                  <c:v>7.6</c:v>
                </c:pt>
                <c:pt idx="13">
                  <c:v>7.6</c:v>
                </c:pt>
                <c:pt idx="14" formatCode="#,##0.0">
                  <c:v>8</c:v>
                </c:pt>
                <c:pt idx="15">
                  <c:v>8.1</c:v>
                </c:pt>
                <c:pt idx="16">
                  <c:v>8.6999999999999993</c:v>
                </c:pt>
                <c:pt idx="17">
                  <c:v>8.1999999999999993</c:v>
                </c:pt>
                <c:pt idx="18">
                  <c:v>8.1999999999999993</c:v>
                </c:pt>
                <c:pt idx="19">
                  <c:v>8.1999999999999993</c:v>
                </c:pt>
                <c:pt idx="20">
                  <c:v>8.4</c:v>
                </c:pt>
                <c:pt idx="21">
                  <c:v>7.8</c:v>
                </c:pt>
                <c:pt idx="22">
                  <c:v>7.8</c:v>
                </c:pt>
                <c:pt idx="23">
                  <c:v>7.8</c:v>
                </c:pt>
                <c:pt idx="24" formatCode="#,##0.0">
                  <c:v>8</c:v>
                </c:pt>
                <c:pt idx="25">
                  <c:v>7.1</c:v>
                </c:pt>
                <c:pt idx="26" formatCode="#,##0.0">
                  <c:v>7</c:v>
                </c:pt>
                <c:pt idx="27">
                  <c:v>6.5</c:v>
                </c:pt>
                <c:pt idx="28" formatCode="#,##0.0">
                  <c:v>6</c:v>
                </c:pt>
                <c:pt idx="29">
                  <c:v>5.3</c:v>
                </c:pt>
                <c:pt idx="30">
                  <c:v>5.0999999999999996</c:v>
                </c:pt>
                <c:pt idx="31">
                  <c:v>4.9000000000000004</c:v>
                </c:pt>
                <c:pt idx="32">
                  <c:v>4.7</c:v>
                </c:pt>
                <c:pt idx="33">
                  <c:v>4.2</c:v>
                </c:pt>
                <c:pt idx="34">
                  <c:v>4.3</c:v>
                </c:pt>
                <c:pt idx="35">
                  <c:v>4.4000000000000004</c:v>
                </c:pt>
                <c:pt idx="36">
                  <c:v>5.8</c:v>
                </c:pt>
                <c:pt idx="37">
                  <c:v>6.3</c:v>
                </c:pt>
                <c:pt idx="38">
                  <c:v>7.3</c:v>
                </c:pt>
                <c:pt idx="39">
                  <c:v>7.3</c:v>
                </c:pt>
                <c:pt idx="40">
                  <c:v>8.1</c:v>
                </c:pt>
                <c:pt idx="41">
                  <c:v>7.1</c:v>
                </c:pt>
                <c:pt idx="42">
                  <c:v>7.1</c:v>
                </c:pt>
                <c:pt idx="43">
                  <c:v>6.9</c:v>
                </c:pt>
                <c:pt idx="44">
                  <c:v>7.2</c:v>
                </c:pt>
                <c:pt idx="45">
                  <c:v>6.7</c:v>
                </c:pt>
                <c:pt idx="46">
                  <c:v>6.5</c:v>
                </c:pt>
                <c:pt idx="47">
                  <c:v>6.4</c:v>
                </c:pt>
                <c:pt idx="48">
                  <c:v>7.1</c:v>
                </c:pt>
                <c:pt idx="49">
                  <c:v>6.7</c:v>
                </c:pt>
                <c:pt idx="50" formatCode="#,##0.0">
                  <c:v>7</c:v>
                </c:pt>
                <c:pt idx="51">
                  <c:v>7.2</c:v>
                </c:pt>
                <c:pt idx="52">
                  <c:v>7.4</c:v>
                </c:pt>
                <c:pt idx="53">
                  <c:v>6.8</c:v>
                </c:pt>
                <c:pt idx="54" formatCode="#,##0.0">
                  <c:v>7</c:v>
                </c:pt>
                <c:pt idx="55">
                  <c:v>6.7</c:v>
                </c:pt>
                <c:pt idx="56">
                  <c:v>6.8</c:v>
                </c:pt>
                <c:pt idx="57" formatCode="#,##0.0">
                  <c:v>6</c:v>
                </c:pt>
                <c:pt idx="58">
                  <c:v>5.9</c:v>
                </c:pt>
                <c:pt idx="59">
                  <c:v>5.7</c:v>
                </c:pt>
                <c:pt idx="60" formatCode="#,##0.0">
                  <c:v>6</c:v>
                </c:pt>
                <c:pt idx="61">
                  <c:v>4.9000000000000004</c:v>
                </c:pt>
                <c:pt idx="62">
                  <c:v>4.8</c:v>
                </c:pt>
                <c:pt idx="63">
                  <c:v>4.5</c:v>
                </c:pt>
                <c:pt idx="64">
                  <c:v>4.4000000000000004</c:v>
                </c:pt>
                <c:pt idx="65">
                  <c:v>3.9</c:v>
                </c:pt>
                <c:pt idx="66" formatCode="#,##0.0">
                  <c:v>4</c:v>
                </c:pt>
                <c:pt idx="67">
                  <c:v>3.6</c:v>
                </c:pt>
                <c:pt idx="68">
                  <c:v>3.5</c:v>
                </c:pt>
                <c:pt idx="69" formatCode="#,##0.0">
                  <c:v>3</c:v>
                </c:pt>
                <c:pt idx="70">
                  <c:v>2.8</c:v>
                </c:pt>
                <c:pt idx="71">
                  <c:v>2.4</c:v>
                </c:pt>
                <c:pt idx="72">
                  <c:v>2.4</c:v>
                </c:pt>
                <c:pt idx="73">
                  <c:v>2.2000000000000002</c:v>
                </c:pt>
                <c:pt idx="74">
                  <c:v>2.2999999999999998</c:v>
                </c:pt>
                <c:pt idx="75" formatCode="#,##0.0">
                  <c:v>2</c:v>
                </c:pt>
                <c:pt idx="76" formatCode="#,##0.0">
                  <c:v>2</c:v>
                </c:pt>
                <c:pt idx="77">
                  <c:v>1.9</c:v>
                </c:pt>
                <c:pt idx="78">
                  <c:v>2.1</c:v>
                </c:pt>
                <c:pt idx="79" formatCode="#,##0.0">
                  <c:v>2</c:v>
                </c:pt>
                <c:pt idx="80" formatCode="#,##0.0">
                  <c:v>2</c:v>
                </c:pt>
                <c:pt idx="81">
                  <c:v>2.4</c:v>
                </c:pt>
                <c:pt idx="82">
                  <c:v>2.9</c:v>
                </c:pt>
                <c:pt idx="83" formatCode="#,##0.0">
                  <c:v>3</c:v>
                </c:pt>
                <c:pt idx="84">
                  <c:v>3.4</c:v>
                </c:pt>
                <c:pt idx="85" formatCode="#,##0.0">
                  <c:v>3</c:v>
                </c:pt>
                <c:pt idx="86">
                  <c:v>2.7</c:v>
                </c:pt>
                <c:pt idx="87">
                  <c:v>2.2000000000000002</c:v>
                </c:pt>
                <c:pt idx="88">
                  <c:v>2.5</c:v>
                </c:pt>
                <c:pt idx="89">
                  <c:v>2.4</c:v>
                </c:pt>
                <c:pt idx="90">
                  <c:v>2.2000000000000002</c:v>
                </c:pt>
                <c:pt idx="91">
                  <c:v>2.2000000000000002</c:v>
                </c:pt>
              </c:numCache>
            </c:numRef>
          </c:val>
        </c:ser>
        <c:ser>
          <c:idx val="1"/>
          <c:order val="1"/>
          <c:tx>
            <c:strRef>
              <c:f>Arkusz2!$AU$4</c:f>
              <c:strCache>
                <c:ptCount val="1"/>
                <c:pt idx="0">
                  <c:v>Denmark</c:v>
                </c:pt>
              </c:strCache>
            </c:strRef>
          </c:tx>
          <c:marker>
            <c:symbol val="none"/>
          </c:marker>
          <c:cat>
            <c:strRef>
              <c:f>Arkusz2!$AS$5:$AS$96</c:f>
              <c:strCache>
                <c:ptCount val="92"/>
                <c:pt idx="0">
                  <c:v>2000-Q1</c:v>
                </c:pt>
                <c:pt idx="1">
                  <c:v>2000-Q2</c:v>
                </c:pt>
                <c:pt idx="2">
                  <c:v>2000-Q3</c:v>
                </c:pt>
                <c:pt idx="3">
                  <c:v>2000-Q4</c:v>
                </c:pt>
                <c:pt idx="4">
                  <c:v>2001-Q1</c:v>
                </c:pt>
                <c:pt idx="5">
                  <c:v>2001-Q2</c:v>
                </c:pt>
                <c:pt idx="6">
                  <c:v>2001-Q3</c:v>
                </c:pt>
                <c:pt idx="7">
                  <c:v>2001-Q4</c:v>
                </c:pt>
                <c:pt idx="8">
                  <c:v>2002-Q1</c:v>
                </c:pt>
                <c:pt idx="9">
                  <c:v>2002-Q2</c:v>
                </c:pt>
                <c:pt idx="10">
                  <c:v>2002-Q3</c:v>
                </c:pt>
                <c:pt idx="11">
                  <c:v>2002-Q4</c:v>
                </c:pt>
                <c:pt idx="12">
                  <c:v>2003-Q1</c:v>
                </c:pt>
                <c:pt idx="13">
                  <c:v>2003-Q2</c:v>
                </c:pt>
                <c:pt idx="14">
                  <c:v>2003-Q3</c:v>
                </c:pt>
                <c:pt idx="15">
                  <c:v>2003-Q4</c:v>
                </c:pt>
                <c:pt idx="16">
                  <c:v>2004-Q1</c:v>
                </c:pt>
                <c:pt idx="17">
                  <c:v>2004-Q2</c:v>
                </c:pt>
                <c:pt idx="18">
                  <c:v>2004-Q3</c:v>
                </c:pt>
                <c:pt idx="19">
                  <c:v>2004-Q4</c:v>
                </c:pt>
                <c:pt idx="20">
                  <c:v>2005-Q1</c:v>
                </c:pt>
                <c:pt idx="21">
                  <c:v>2005-Q2</c:v>
                </c:pt>
                <c:pt idx="22">
                  <c:v>2005-Q3</c:v>
                </c:pt>
                <c:pt idx="23">
                  <c:v>2005-Q4</c:v>
                </c:pt>
                <c:pt idx="24">
                  <c:v>2006-Q1</c:v>
                </c:pt>
                <c:pt idx="25">
                  <c:v>2006-Q2</c:v>
                </c:pt>
                <c:pt idx="26">
                  <c:v>2006-Q3</c:v>
                </c:pt>
                <c:pt idx="27">
                  <c:v>2006-Q4</c:v>
                </c:pt>
                <c:pt idx="28">
                  <c:v>2007-Q1</c:v>
                </c:pt>
                <c:pt idx="29">
                  <c:v>2007-Q2</c:v>
                </c:pt>
                <c:pt idx="30">
                  <c:v>2007-Q3</c:v>
                </c:pt>
                <c:pt idx="31">
                  <c:v>2007-Q4</c:v>
                </c:pt>
                <c:pt idx="32">
                  <c:v>2008-Q1</c:v>
                </c:pt>
                <c:pt idx="33">
                  <c:v>2008-Q2</c:v>
                </c:pt>
                <c:pt idx="34">
                  <c:v>2008-Q3</c:v>
                </c:pt>
                <c:pt idx="35">
                  <c:v>2008-Q4</c:v>
                </c:pt>
                <c:pt idx="36">
                  <c:v>2009-Q1</c:v>
                </c:pt>
                <c:pt idx="37">
                  <c:v>2009-Q2</c:v>
                </c:pt>
                <c:pt idx="38">
                  <c:v>2009-Q3</c:v>
                </c:pt>
                <c:pt idx="39">
                  <c:v>2009-Q4</c:v>
                </c:pt>
                <c:pt idx="40">
                  <c:v>2010-Q1</c:v>
                </c:pt>
                <c:pt idx="41">
                  <c:v>2010-Q2</c:v>
                </c:pt>
                <c:pt idx="42">
                  <c:v>2010-Q3</c:v>
                </c:pt>
                <c:pt idx="43">
                  <c:v>2010-Q4</c:v>
                </c:pt>
                <c:pt idx="44">
                  <c:v>2011-Q1</c:v>
                </c:pt>
                <c:pt idx="45">
                  <c:v>2011-Q2</c:v>
                </c:pt>
                <c:pt idx="46">
                  <c:v>2011-Q3</c:v>
                </c:pt>
                <c:pt idx="47">
                  <c:v>2011-Q4</c:v>
                </c:pt>
                <c:pt idx="48">
                  <c:v>2012-Q1</c:v>
                </c:pt>
                <c:pt idx="49">
                  <c:v>2012-Q2</c:v>
                </c:pt>
                <c:pt idx="50">
                  <c:v>2012-Q3</c:v>
                </c:pt>
                <c:pt idx="51">
                  <c:v>2012-Q4</c:v>
                </c:pt>
                <c:pt idx="52">
                  <c:v>2013-Q1</c:v>
                </c:pt>
                <c:pt idx="53">
                  <c:v>2013-Q2</c:v>
                </c:pt>
                <c:pt idx="54">
                  <c:v>2013-Q3</c:v>
                </c:pt>
                <c:pt idx="55">
                  <c:v>2013-Q4</c:v>
                </c:pt>
                <c:pt idx="56">
                  <c:v>2014-Q1</c:v>
                </c:pt>
                <c:pt idx="57">
                  <c:v>2014-Q2</c:v>
                </c:pt>
                <c:pt idx="58">
                  <c:v>2014-Q3</c:v>
                </c:pt>
                <c:pt idx="59">
                  <c:v>2014-Q4</c:v>
                </c:pt>
                <c:pt idx="60">
                  <c:v>2015-Q1</c:v>
                </c:pt>
                <c:pt idx="61">
                  <c:v>2015-Q2</c:v>
                </c:pt>
                <c:pt idx="62">
                  <c:v>2015-Q3</c:v>
                </c:pt>
                <c:pt idx="63">
                  <c:v>2015-Q4</c:v>
                </c:pt>
                <c:pt idx="64">
                  <c:v>2016-Q1</c:v>
                </c:pt>
                <c:pt idx="65">
                  <c:v>2016-Q2</c:v>
                </c:pt>
                <c:pt idx="66">
                  <c:v>2016-Q3</c:v>
                </c:pt>
                <c:pt idx="67">
                  <c:v>2016-Q4</c:v>
                </c:pt>
                <c:pt idx="68">
                  <c:v>2017-Q1</c:v>
                </c:pt>
                <c:pt idx="69">
                  <c:v>2017-Q2</c:v>
                </c:pt>
                <c:pt idx="70">
                  <c:v>2017-Q3</c:v>
                </c:pt>
                <c:pt idx="71">
                  <c:v>2017-Q4</c:v>
                </c:pt>
                <c:pt idx="72">
                  <c:v>2018-Q1</c:v>
                </c:pt>
                <c:pt idx="73">
                  <c:v>2018-Q2</c:v>
                </c:pt>
                <c:pt idx="74">
                  <c:v>2018-Q3</c:v>
                </c:pt>
                <c:pt idx="75">
                  <c:v>2018-Q4</c:v>
                </c:pt>
                <c:pt idx="76">
                  <c:v>2019-Q1</c:v>
                </c:pt>
                <c:pt idx="77">
                  <c:v>2019-Q2</c:v>
                </c:pt>
                <c:pt idx="78">
                  <c:v>2019-Q3</c:v>
                </c:pt>
                <c:pt idx="79">
                  <c:v>2019-Q4</c:v>
                </c:pt>
                <c:pt idx="80">
                  <c:v>2020-Q1</c:v>
                </c:pt>
                <c:pt idx="81">
                  <c:v>2020-Q2</c:v>
                </c:pt>
                <c:pt idx="82">
                  <c:v>2020-Q3</c:v>
                </c:pt>
                <c:pt idx="83">
                  <c:v>2020-Q4</c:v>
                </c:pt>
                <c:pt idx="84">
                  <c:v>2021-Q1</c:v>
                </c:pt>
                <c:pt idx="85">
                  <c:v>2021-Q2</c:v>
                </c:pt>
                <c:pt idx="86">
                  <c:v>2021-Q3</c:v>
                </c:pt>
                <c:pt idx="87">
                  <c:v>2021-Q4</c:v>
                </c:pt>
                <c:pt idx="88">
                  <c:v>2022-Q1</c:v>
                </c:pt>
                <c:pt idx="89">
                  <c:v>2022-Q2</c:v>
                </c:pt>
                <c:pt idx="90">
                  <c:v>2022-Q3</c:v>
                </c:pt>
                <c:pt idx="91">
                  <c:v>2022-Q4</c:v>
                </c:pt>
              </c:strCache>
            </c:strRef>
          </c:cat>
          <c:val>
            <c:numRef>
              <c:f>Arkusz2!$AU$5:$AU$96</c:f>
              <c:numCache>
                <c:formatCode>#,##0.##########</c:formatCode>
                <c:ptCount val="92"/>
                <c:pt idx="0">
                  <c:v>5.3</c:v>
                </c:pt>
                <c:pt idx="1">
                  <c:v>4.5</c:v>
                </c:pt>
                <c:pt idx="2">
                  <c:v>4.5</c:v>
                </c:pt>
                <c:pt idx="3">
                  <c:v>4.2</c:v>
                </c:pt>
                <c:pt idx="4" formatCode="#,##0.0">
                  <c:v>5</c:v>
                </c:pt>
                <c:pt idx="5">
                  <c:v>4.2</c:v>
                </c:pt>
                <c:pt idx="6">
                  <c:v>4.7</c:v>
                </c:pt>
                <c:pt idx="7">
                  <c:v>4.5999999999999996</c:v>
                </c:pt>
                <c:pt idx="8">
                  <c:v>4.7</c:v>
                </c:pt>
                <c:pt idx="9">
                  <c:v>4.3</c:v>
                </c:pt>
                <c:pt idx="10">
                  <c:v>4.8</c:v>
                </c:pt>
                <c:pt idx="11">
                  <c:v>4.5999999999999996</c:v>
                </c:pt>
                <c:pt idx="12">
                  <c:v>5.3</c:v>
                </c:pt>
                <c:pt idx="13">
                  <c:v>5.4</c:v>
                </c:pt>
                <c:pt idx="14">
                  <c:v>5.5</c:v>
                </c:pt>
                <c:pt idx="15">
                  <c:v>5.4</c:v>
                </c:pt>
                <c:pt idx="16">
                  <c:v>6.1</c:v>
                </c:pt>
                <c:pt idx="17">
                  <c:v>5.2</c:v>
                </c:pt>
                <c:pt idx="18">
                  <c:v>5.7</c:v>
                </c:pt>
                <c:pt idx="19" formatCode="#,##0.0">
                  <c:v>5</c:v>
                </c:pt>
                <c:pt idx="20">
                  <c:v>5.7</c:v>
                </c:pt>
                <c:pt idx="21">
                  <c:v>4.8</c:v>
                </c:pt>
                <c:pt idx="22">
                  <c:v>4.8</c:v>
                </c:pt>
                <c:pt idx="23" formatCode="#,##0.0">
                  <c:v>4</c:v>
                </c:pt>
                <c:pt idx="24">
                  <c:v>4.5</c:v>
                </c:pt>
                <c:pt idx="25">
                  <c:v>3.9</c:v>
                </c:pt>
                <c:pt idx="26">
                  <c:v>3.7</c:v>
                </c:pt>
                <c:pt idx="27">
                  <c:v>3.5</c:v>
                </c:pt>
                <c:pt idx="28">
                  <c:v>4.3</c:v>
                </c:pt>
                <c:pt idx="29">
                  <c:v>3.6</c:v>
                </c:pt>
                <c:pt idx="30" formatCode="#,##0.0">
                  <c:v>4</c:v>
                </c:pt>
                <c:pt idx="31">
                  <c:v>3.3</c:v>
                </c:pt>
                <c:pt idx="32">
                  <c:v>3.7</c:v>
                </c:pt>
                <c:pt idx="33">
                  <c:v>3.4</c:v>
                </c:pt>
                <c:pt idx="34">
                  <c:v>3.8</c:v>
                </c:pt>
                <c:pt idx="35">
                  <c:v>3.9</c:v>
                </c:pt>
                <c:pt idx="36">
                  <c:v>5.7</c:v>
                </c:pt>
                <c:pt idx="37">
                  <c:v>6.4</c:v>
                </c:pt>
                <c:pt idx="38">
                  <c:v>6.7</c:v>
                </c:pt>
                <c:pt idx="39">
                  <c:v>6.9</c:v>
                </c:pt>
                <c:pt idx="40">
                  <c:v>8.3000000000000007</c:v>
                </c:pt>
                <c:pt idx="41">
                  <c:v>7.6</c:v>
                </c:pt>
                <c:pt idx="42">
                  <c:v>7.6</c:v>
                </c:pt>
                <c:pt idx="43">
                  <c:v>7.5</c:v>
                </c:pt>
                <c:pt idx="44">
                  <c:v>8.5</c:v>
                </c:pt>
                <c:pt idx="45">
                  <c:v>7.3</c:v>
                </c:pt>
                <c:pt idx="46">
                  <c:v>7.6</c:v>
                </c:pt>
                <c:pt idx="47">
                  <c:v>7.7</c:v>
                </c:pt>
                <c:pt idx="48">
                  <c:v>8.3000000000000007</c:v>
                </c:pt>
                <c:pt idx="49" formatCode="#,##0.0">
                  <c:v>8</c:v>
                </c:pt>
                <c:pt idx="50">
                  <c:v>7.8</c:v>
                </c:pt>
                <c:pt idx="51">
                  <c:v>7.1</c:v>
                </c:pt>
                <c:pt idx="52" formatCode="#,##0.0">
                  <c:v>8</c:v>
                </c:pt>
                <c:pt idx="53">
                  <c:v>7.3</c:v>
                </c:pt>
                <c:pt idx="54">
                  <c:v>7.5</c:v>
                </c:pt>
                <c:pt idx="55">
                  <c:v>6.8</c:v>
                </c:pt>
                <c:pt idx="56">
                  <c:v>7.5</c:v>
                </c:pt>
                <c:pt idx="57">
                  <c:v>6.6</c:v>
                </c:pt>
                <c:pt idx="58">
                  <c:v>7.1</c:v>
                </c:pt>
                <c:pt idx="59">
                  <c:v>6.6</c:v>
                </c:pt>
                <c:pt idx="60">
                  <c:v>6.7</c:v>
                </c:pt>
                <c:pt idx="61">
                  <c:v>6.1</c:v>
                </c:pt>
                <c:pt idx="62">
                  <c:v>6.4</c:v>
                </c:pt>
                <c:pt idx="63">
                  <c:v>5.9</c:v>
                </c:pt>
                <c:pt idx="64">
                  <c:v>6.4</c:v>
                </c:pt>
                <c:pt idx="65">
                  <c:v>5.8</c:v>
                </c:pt>
                <c:pt idx="66">
                  <c:v>6.1</c:v>
                </c:pt>
                <c:pt idx="67">
                  <c:v>5.7</c:v>
                </c:pt>
                <c:pt idx="68">
                  <c:v>6.5</c:v>
                </c:pt>
                <c:pt idx="69">
                  <c:v>5.6</c:v>
                </c:pt>
                <c:pt idx="70" formatCode="#,##0.0">
                  <c:v>6</c:v>
                </c:pt>
                <c:pt idx="71">
                  <c:v>5.2</c:v>
                </c:pt>
                <c:pt idx="72">
                  <c:v>5.5</c:v>
                </c:pt>
                <c:pt idx="73">
                  <c:v>4.9000000000000004</c:v>
                </c:pt>
                <c:pt idx="74" formatCode="#,##0.0">
                  <c:v>5</c:v>
                </c:pt>
                <c:pt idx="75">
                  <c:v>5.0999999999999996</c:v>
                </c:pt>
                <c:pt idx="76">
                  <c:v>5.5</c:v>
                </c:pt>
                <c:pt idx="77">
                  <c:v>4.7</c:v>
                </c:pt>
                <c:pt idx="78" formatCode="#,##0.0">
                  <c:v>5</c:v>
                </c:pt>
                <c:pt idx="79">
                  <c:v>4.9000000000000004</c:v>
                </c:pt>
                <c:pt idx="80">
                  <c:v>5.2</c:v>
                </c:pt>
                <c:pt idx="81">
                  <c:v>5.2</c:v>
                </c:pt>
                <c:pt idx="82">
                  <c:v>6.4</c:v>
                </c:pt>
                <c:pt idx="83">
                  <c:v>5.8</c:v>
                </c:pt>
                <c:pt idx="84">
                  <c:v>6.4</c:v>
                </c:pt>
                <c:pt idx="85">
                  <c:v>4.7</c:v>
                </c:pt>
                <c:pt idx="86">
                  <c:v>4.8</c:v>
                </c:pt>
                <c:pt idx="87">
                  <c:v>4.3</c:v>
                </c:pt>
                <c:pt idx="88">
                  <c:v>4.5999999999999996</c:v>
                </c:pt>
                <c:pt idx="89" formatCode="#,##0.0">
                  <c:v>4</c:v>
                </c:pt>
                <c:pt idx="90">
                  <c:v>4.7</c:v>
                </c:pt>
                <c:pt idx="91">
                  <c:v>4.5999999999999996</c:v>
                </c:pt>
              </c:numCache>
            </c:numRef>
          </c:val>
        </c:ser>
        <c:ser>
          <c:idx val="2"/>
          <c:order val="2"/>
          <c:tx>
            <c:strRef>
              <c:f>Arkusz2!$AV$4</c:f>
              <c:strCache>
                <c:ptCount val="1"/>
                <c:pt idx="0">
                  <c:v>Greece</c:v>
                </c:pt>
              </c:strCache>
            </c:strRef>
          </c:tx>
          <c:marker>
            <c:symbol val="none"/>
          </c:marker>
          <c:cat>
            <c:strRef>
              <c:f>Arkusz2!$AS$5:$AS$96</c:f>
              <c:strCache>
                <c:ptCount val="92"/>
                <c:pt idx="0">
                  <c:v>2000-Q1</c:v>
                </c:pt>
                <c:pt idx="1">
                  <c:v>2000-Q2</c:v>
                </c:pt>
                <c:pt idx="2">
                  <c:v>2000-Q3</c:v>
                </c:pt>
                <c:pt idx="3">
                  <c:v>2000-Q4</c:v>
                </c:pt>
                <c:pt idx="4">
                  <c:v>2001-Q1</c:v>
                </c:pt>
                <c:pt idx="5">
                  <c:v>2001-Q2</c:v>
                </c:pt>
                <c:pt idx="6">
                  <c:v>2001-Q3</c:v>
                </c:pt>
                <c:pt idx="7">
                  <c:v>2001-Q4</c:v>
                </c:pt>
                <c:pt idx="8">
                  <c:v>2002-Q1</c:v>
                </c:pt>
                <c:pt idx="9">
                  <c:v>2002-Q2</c:v>
                </c:pt>
                <c:pt idx="10">
                  <c:v>2002-Q3</c:v>
                </c:pt>
                <c:pt idx="11">
                  <c:v>2002-Q4</c:v>
                </c:pt>
                <c:pt idx="12">
                  <c:v>2003-Q1</c:v>
                </c:pt>
                <c:pt idx="13">
                  <c:v>2003-Q2</c:v>
                </c:pt>
                <c:pt idx="14">
                  <c:v>2003-Q3</c:v>
                </c:pt>
                <c:pt idx="15">
                  <c:v>2003-Q4</c:v>
                </c:pt>
                <c:pt idx="16">
                  <c:v>2004-Q1</c:v>
                </c:pt>
                <c:pt idx="17">
                  <c:v>2004-Q2</c:v>
                </c:pt>
                <c:pt idx="18">
                  <c:v>2004-Q3</c:v>
                </c:pt>
                <c:pt idx="19">
                  <c:v>2004-Q4</c:v>
                </c:pt>
                <c:pt idx="20">
                  <c:v>2005-Q1</c:v>
                </c:pt>
                <c:pt idx="21">
                  <c:v>2005-Q2</c:v>
                </c:pt>
                <c:pt idx="22">
                  <c:v>2005-Q3</c:v>
                </c:pt>
                <c:pt idx="23">
                  <c:v>2005-Q4</c:v>
                </c:pt>
                <c:pt idx="24">
                  <c:v>2006-Q1</c:v>
                </c:pt>
                <c:pt idx="25">
                  <c:v>2006-Q2</c:v>
                </c:pt>
                <c:pt idx="26">
                  <c:v>2006-Q3</c:v>
                </c:pt>
                <c:pt idx="27">
                  <c:v>2006-Q4</c:v>
                </c:pt>
                <c:pt idx="28">
                  <c:v>2007-Q1</c:v>
                </c:pt>
                <c:pt idx="29">
                  <c:v>2007-Q2</c:v>
                </c:pt>
                <c:pt idx="30">
                  <c:v>2007-Q3</c:v>
                </c:pt>
                <c:pt idx="31">
                  <c:v>2007-Q4</c:v>
                </c:pt>
                <c:pt idx="32">
                  <c:v>2008-Q1</c:v>
                </c:pt>
                <c:pt idx="33">
                  <c:v>2008-Q2</c:v>
                </c:pt>
                <c:pt idx="34">
                  <c:v>2008-Q3</c:v>
                </c:pt>
                <c:pt idx="35">
                  <c:v>2008-Q4</c:v>
                </c:pt>
                <c:pt idx="36">
                  <c:v>2009-Q1</c:v>
                </c:pt>
                <c:pt idx="37">
                  <c:v>2009-Q2</c:v>
                </c:pt>
                <c:pt idx="38">
                  <c:v>2009-Q3</c:v>
                </c:pt>
                <c:pt idx="39">
                  <c:v>2009-Q4</c:v>
                </c:pt>
                <c:pt idx="40">
                  <c:v>2010-Q1</c:v>
                </c:pt>
                <c:pt idx="41">
                  <c:v>2010-Q2</c:v>
                </c:pt>
                <c:pt idx="42">
                  <c:v>2010-Q3</c:v>
                </c:pt>
                <c:pt idx="43">
                  <c:v>2010-Q4</c:v>
                </c:pt>
                <c:pt idx="44">
                  <c:v>2011-Q1</c:v>
                </c:pt>
                <c:pt idx="45">
                  <c:v>2011-Q2</c:v>
                </c:pt>
                <c:pt idx="46">
                  <c:v>2011-Q3</c:v>
                </c:pt>
                <c:pt idx="47">
                  <c:v>2011-Q4</c:v>
                </c:pt>
                <c:pt idx="48">
                  <c:v>2012-Q1</c:v>
                </c:pt>
                <c:pt idx="49">
                  <c:v>2012-Q2</c:v>
                </c:pt>
                <c:pt idx="50">
                  <c:v>2012-Q3</c:v>
                </c:pt>
                <c:pt idx="51">
                  <c:v>2012-Q4</c:v>
                </c:pt>
                <c:pt idx="52">
                  <c:v>2013-Q1</c:v>
                </c:pt>
                <c:pt idx="53">
                  <c:v>2013-Q2</c:v>
                </c:pt>
                <c:pt idx="54">
                  <c:v>2013-Q3</c:v>
                </c:pt>
                <c:pt idx="55">
                  <c:v>2013-Q4</c:v>
                </c:pt>
                <c:pt idx="56">
                  <c:v>2014-Q1</c:v>
                </c:pt>
                <c:pt idx="57">
                  <c:v>2014-Q2</c:v>
                </c:pt>
                <c:pt idx="58">
                  <c:v>2014-Q3</c:v>
                </c:pt>
                <c:pt idx="59">
                  <c:v>2014-Q4</c:v>
                </c:pt>
                <c:pt idx="60">
                  <c:v>2015-Q1</c:v>
                </c:pt>
                <c:pt idx="61">
                  <c:v>2015-Q2</c:v>
                </c:pt>
                <c:pt idx="62">
                  <c:v>2015-Q3</c:v>
                </c:pt>
                <c:pt idx="63">
                  <c:v>2015-Q4</c:v>
                </c:pt>
                <c:pt idx="64">
                  <c:v>2016-Q1</c:v>
                </c:pt>
                <c:pt idx="65">
                  <c:v>2016-Q2</c:v>
                </c:pt>
                <c:pt idx="66">
                  <c:v>2016-Q3</c:v>
                </c:pt>
                <c:pt idx="67">
                  <c:v>2016-Q4</c:v>
                </c:pt>
                <c:pt idx="68">
                  <c:v>2017-Q1</c:v>
                </c:pt>
                <c:pt idx="69">
                  <c:v>2017-Q2</c:v>
                </c:pt>
                <c:pt idx="70">
                  <c:v>2017-Q3</c:v>
                </c:pt>
                <c:pt idx="71">
                  <c:v>2017-Q4</c:v>
                </c:pt>
                <c:pt idx="72">
                  <c:v>2018-Q1</c:v>
                </c:pt>
                <c:pt idx="73">
                  <c:v>2018-Q2</c:v>
                </c:pt>
                <c:pt idx="74">
                  <c:v>2018-Q3</c:v>
                </c:pt>
                <c:pt idx="75">
                  <c:v>2018-Q4</c:v>
                </c:pt>
                <c:pt idx="76">
                  <c:v>2019-Q1</c:v>
                </c:pt>
                <c:pt idx="77">
                  <c:v>2019-Q2</c:v>
                </c:pt>
                <c:pt idx="78">
                  <c:v>2019-Q3</c:v>
                </c:pt>
                <c:pt idx="79">
                  <c:v>2019-Q4</c:v>
                </c:pt>
                <c:pt idx="80">
                  <c:v>2020-Q1</c:v>
                </c:pt>
                <c:pt idx="81">
                  <c:v>2020-Q2</c:v>
                </c:pt>
                <c:pt idx="82">
                  <c:v>2020-Q3</c:v>
                </c:pt>
                <c:pt idx="83">
                  <c:v>2020-Q4</c:v>
                </c:pt>
                <c:pt idx="84">
                  <c:v>2021-Q1</c:v>
                </c:pt>
                <c:pt idx="85">
                  <c:v>2021-Q2</c:v>
                </c:pt>
                <c:pt idx="86">
                  <c:v>2021-Q3</c:v>
                </c:pt>
                <c:pt idx="87">
                  <c:v>2021-Q4</c:v>
                </c:pt>
                <c:pt idx="88">
                  <c:v>2022-Q1</c:v>
                </c:pt>
                <c:pt idx="89">
                  <c:v>2022-Q2</c:v>
                </c:pt>
                <c:pt idx="90">
                  <c:v>2022-Q3</c:v>
                </c:pt>
                <c:pt idx="91">
                  <c:v>2022-Q4</c:v>
                </c:pt>
              </c:strCache>
            </c:strRef>
          </c:cat>
          <c:val>
            <c:numRef>
              <c:f>Arkusz2!$AV$5:$AV$96</c:f>
              <c:numCache>
                <c:formatCode>#,##0.##########</c:formatCode>
                <c:ptCount val="92"/>
                <c:pt idx="0">
                  <c:v>12.3</c:v>
                </c:pt>
                <c:pt idx="1">
                  <c:v>11.3</c:v>
                </c:pt>
                <c:pt idx="2">
                  <c:v>10.9</c:v>
                </c:pt>
                <c:pt idx="3" formatCode="#,##0.0">
                  <c:v>11</c:v>
                </c:pt>
                <c:pt idx="4">
                  <c:v>11.2</c:v>
                </c:pt>
                <c:pt idx="5">
                  <c:v>10.5</c:v>
                </c:pt>
                <c:pt idx="6">
                  <c:v>10.199999999999999</c:v>
                </c:pt>
                <c:pt idx="7">
                  <c:v>11.3</c:v>
                </c:pt>
                <c:pt idx="8">
                  <c:v>11.4</c:v>
                </c:pt>
                <c:pt idx="9" formatCode="#,##0.0">
                  <c:v>10</c:v>
                </c:pt>
                <c:pt idx="10">
                  <c:v>9.9</c:v>
                </c:pt>
                <c:pt idx="11">
                  <c:v>10.199999999999999</c:v>
                </c:pt>
                <c:pt idx="12">
                  <c:v>10.5</c:v>
                </c:pt>
                <c:pt idx="13">
                  <c:v>9.4</c:v>
                </c:pt>
                <c:pt idx="14">
                  <c:v>9.3000000000000007</c:v>
                </c:pt>
                <c:pt idx="15" formatCode="#,##0.0">
                  <c:v>10</c:v>
                </c:pt>
                <c:pt idx="16">
                  <c:v>11.4</c:v>
                </c:pt>
                <c:pt idx="17">
                  <c:v>10.3</c:v>
                </c:pt>
                <c:pt idx="18">
                  <c:v>10.199999999999999</c:v>
                </c:pt>
                <c:pt idx="19">
                  <c:v>10.5</c:v>
                </c:pt>
                <c:pt idx="20">
                  <c:v>10.5</c:v>
                </c:pt>
                <c:pt idx="21">
                  <c:v>9.8000000000000007</c:v>
                </c:pt>
                <c:pt idx="22">
                  <c:v>9.9</c:v>
                </c:pt>
                <c:pt idx="23">
                  <c:v>9.9</c:v>
                </c:pt>
                <c:pt idx="24">
                  <c:v>9.8000000000000007</c:v>
                </c:pt>
                <c:pt idx="25">
                  <c:v>8.9</c:v>
                </c:pt>
                <c:pt idx="26">
                  <c:v>8.5</c:v>
                </c:pt>
                <c:pt idx="27">
                  <c:v>8.9</c:v>
                </c:pt>
                <c:pt idx="28">
                  <c:v>9.3000000000000007</c:v>
                </c:pt>
                <c:pt idx="29">
                  <c:v>8.1999999999999993</c:v>
                </c:pt>
                <c:pt idx="30" formatCode="#,##0.0">
                  <c:v>8</c:v>
                </c:pt>
                <c:pt idx="31">
                  <c:v>8.1999999999999993</c:v>
                </c:pt>
                <c:pt idx="32">
                  <c:v>8.4</c:v>
                </c:pt>
                <c:pt idx="33">
                  <c:v>7.3</c:v>
                </c:pt>
                <c:pt idx="34">
                  <c:v>7.3</c:v>
                </c:pt>
                <c:pt idx="35">
                  <c:v>8.1</c:v>
                </c:pt>
                <c:pt idx="36">
                  <c:v>9.5</c:v>
                </c:pt>
                <c:pt idx="37">
                  <c:v>9.1</c:v>
                </c:pt>
                <c:pt idx="38">
                  <c:v>9.5</c:v>
                </c:pt>
                <c:pt idx="39">
                  <c:v>10.5</c:v>
                </c:pt>
                <c:pt idx="40">
                  <c:v>11.9</c:v>
                </c:pt>
                <c:pt idx="41" formatCode="#,##0.0">
                  <c:v>12</c:v>
                </c:pt>
                <c:pt idx="42">
                  <c:v>12.6</c:v>
                </c:pt>
                <c:pt idx="43">
                  <c:v>14.5</c:v>
                </c:pt>
                <c:pt idx="44">
                  <c:v>16.100000000000001</c:v>
                </c:pt>
                <c:pt idx="45">
                  <c:v>16.5</c:v>
                </c:pt>
                <c:pt idx="46" formatCode="#,##0.0">
                  <c:v>18</c:v>
                </c:pt>
                <c:pt idx="47" formatCode="#,##0.0">
                  <c:v>21</c:v>
                </c:pt>
                <c:pt idx="48">
                  <c:v>22.9</c:v>
                </c:pt>
                <c:pt idx="49">
                  <c:v>23.8</c:v>
                </c:pt>
                <c:pt idx="50" formatCode="#,##0.0">
                  <c:v>25</c:v>
                </c:pt>
                <c:pt idx="51">
                  <c:v>26.3</c:v>
                </c:pt>
                <c:pt idx="52">
                  <c:v>27.6</c:v>
                </c:pt>
                <c:pt idx="53">
                  <c:v>27.3</c:v>
                </c:pt>
                <c:pt idx="54">
                  <c:v>27.2</c:v>
                </c:pt>
                <c:pt idx="55">
                  <c:v>27.8</c:v>
                </c:pt>
                <c:pt idx="56">
                  <c:v>27.9</c:v>
                </c:pt>
                <c:pt idx="57">
                  <c:v>26.6</c:v>
                </c:pt>
                <c:pt idx="58">
                  <c:v>25.6</c:v>
                </c:pt>
                <c:pt idx="59">
                  <c:v>26.1</c:v>
                </c:pt>
                <c:pt idx="60">
                  <c:v>26.7</c:v>
                </c:pt>
                <c:pt idx="61">
                  <c:v>24.6</c:v>
                </c:pt>
                <c:pt idx="62">
                  <c:v>24.1</c:v>
                </c:pt>
                <c:pt idx="63">
                  <c:v>24.4</c:v>
                </c:pt>
                <c:pt idx="64">
                  <c:v>24.9</c:v>
                </c:pt>
                <c:pt idx="65">
                  <c:v>23.1</c:v>
                </c:pt>
                <c:pt idx="66">
                  <c:v>22.6</c:v>
                </c:pt>
                <c:pt idx="67">
                  <c:v>23.6</c:v>
                </c:pt>
                <c:pt idx="68">
                  <c:v>23.4</c:v>
                </c:pt>
                <c:pt idx="69">
                  <c:v>21.2</c:v>
                </c:pt>
                <c:pt idx="70">
                  <c:v>20.3</c:v>
                </c:pt>
                <c:pt idx="71">
                  <c:v>21.2</c:v>
                </c:pt>
                <c:pt idx="72">
                  <c:v>21.2</c:v>
                </c:pt>
                <c:pt idx="73" formatCode="#,##0.0">
                  <c:v>19</c:v>
                </c:pt>
                <c:pt idx="74">
                  <c:v>18.3</c:v>
                </c:pt>
                <c:pt idx="75">
                  <c:v>18.7</c:v>
                </c:pt>
                <c:pt idx="76">
                  <c:v>19.2</c:v>
                </c:pt>
                <c:pt idx="77">
                  <c:v>16.899999999999999</c:v>
                </c:pt>
                <c:pt idx="78">
                  <c:v>16.399999999999999</c:v>
                </c:pt>
                <c:pt idx="79">
                  <c:v>16.8</c:v>
                </c:pt>
                <c:pt idx="80">
                  <c:v>16.2</c:v>
                </c:pt>
                <c:pt idx="81">
                  <c:v>16.7</c:v>
                </c:pt>
                <c:pt idx="82">
                  <c:v>16.2</c:v>
                </c:pt>
                <c:pt idx="83">
                  <c:v>16.2</c:v>
                </c:pt>
                <c:pt idx="84">
                  <c:v>17.100000000000001</c:v>
                </c:pt>
                <c:pt idx="85">
                  <c:v>15.8</c:v>
                </c:pt>
                <c:pt idx="86" formatCode="#,##0.0">
                  <c:v>13</c:v>
                </c:pt>
                <c:pt idx="87">
                  <c:v>13.2</c:v>
                </c:pt>
                <c:pt idx="88">
                  <c:v>13.8</c:v>
                </c:pt>
                <c:pt idx="89">
                  <c:v>12.5</c:v>
                </c:pt>
                <c:pt idx="90">
                  <c:v>11.7</c:v>
                </c:pt>
                <c:pt idx="91">
                  <c:v>11.9</c:v>
                </c:pt>
              </c:numCache>
            </c:numRef>
          </c:val>
        </c:ser>
        <c:ser>
          <c:idx val="3"/>
          <c:order val="3"/>
          <c:tx>
            <c:strRef>
              <c:f>Arkusz2!$AW$4</c:f>
              <c:strCache>
                <c:ptCount val="1"/>
                <c:pt idx="0">
                  <c:v>Spain</c:v>
                </c:pt>
              </c:strCache>
            </c:strRef>
          </c:tx>
          <c:marker>
            <c:symbol val="none"/>
          </c:marker>
          <c:cat>
            <c:strRef>
              <c:f>Arkusz2!$AS$5:$AS$96</c:f>
              <c:strCache>
                <c:ptCount val="92"/>
                <c:pt idx="0">
                  <c:v>2000-Q1</c:v>
                </c:pt>
                <c:pt idx="1">
                  <c:v>2000-Q2</c:v>
                </c:pt>
                <c:pt idx="2">
                  <c:v>2000-Q3</c:v>
                </c:pt>
                <c:pt idx="3">
                  <c:v>2000-Q4</c:v>
                </c:pt>
                <c:pt idx="4">
                  <c:v>2001-Q1</c:v>
                </c:pt>
                <c:pt idx="5">
                  <c:v>2001-Q2</c:v>
                </c:pt>
                <c:pt idx="6">
                  <c:v>2001-Q3</c:v>
                </c:pt>
                <c:pt idx="7">
                  <c:v>2001-Q4</c:v>
                </c:pt>
                <c:pt idx="8">
                  <c:v>2002-Q1</c:v>
                </c:pt>
                <c:pt idx="9">
                  <c:v>2002-Q2</c:v>
                </c:pt>
                <c:pt idx="10">
                  <c:v>2002-Q3</c:v>
                </c:pt>
                <c:pt idx="11">
                  <c:v>2002-Q4</c:v>
                </c:pt>
                <c:pt idx="12">
                  <c:v>2003-Q1</c:v>
                </c:pt>
                <c:pt idx="13">
                  <c:v>2003-Q2</c:v>
                </c:pt>
                <c:pt idx="14">
                  <c:v>2003-Q3</c:v>
                </c:pt>
                <c:pt idx="15">
                  <c:v>2003-Q4</c:v>
                </c:pt>
                <c:pt idx="16">
                  <c:v>2004-Q1</c:v>
                </c:pt>
                <c:pt idx="17">
                  <c:v>2004-Q2</c:v>
                </c:pt>
                <c:pt idx="18">
                  <c:v>2004-Q3</c:v>
                </c:pt>
                <c:pt idx="19">
                  <c:v>2004-Q4</c:v>
                </c:pt>
                <c:pt idx="20">
                  <c:v>2005-Q1</c:v>
                </c:pt>
                <c:pt idx="21">
                  <c:v>2005-Q2</c:v>
                </c:pt>
                <c:pt idx="22">
                  <c:v>2005-Q3</c:v>
                </c:pt>
                <c:pt idx="23">
                  <c:v>2005-Q4</c:v>
                </c:pt>
                <c:pt idx="24">
                  <c:v>2006-Q1</c:v>
                </c:pt>
                <c:pt idx="25">
                  <c:v>2006-Q2</c:v>
                </c:pt>
                <c:pt idx="26">
                  <c:v>2006-Q3</c:v>
                </c:pt>
                <c:pt idx="27">
                  <c:v>2006-Q4</c:v>
                </c:pt>
                <c:pt idx="28">
                  <c:v>2007-Q1</c:v>
                </c:pt>
                <c:pt idx="29">
                  <c:v>2007-Q2</c:v>
                </c:pt>
                <c:pt idx="30">
                  <c:v>2007-Q3</c:v>
                </c:pt>
                <c:pt idx="31">
                  <c:v>2007-Q4</c:v>
                </c:pt>
                <c:pt idx="32">
                  <c:v>2008-Q1</c:v>
                </c:pt>
                <c:pt idx="33">
                  <c:v>2008-Q2</c:v>
                </c:pt>
                <c:pt idx="34">
                  <c:v>2008-Q3</c:v>
                </c:pt>
                <c:pt idx="35">
                  <c:v>2008-Q4</c:v>
                </c:pt>
                <c:pt idx="36">
                  <c:v>2009-Q1</c:v>
                </c:pt>
                <c:pt idx="37">
                  <c:v>2009-Q2</c:v>
                </c:pt>
                <c:pt idx="38">
                  <c:v>2009-Q3</c:v>
                </c:pt>
                <c:pt idx="39">
                  <c:v>2009-Q4</c:v>
                </c:pt>
                <c:pt idx="40">
                  <c:v>2010-Q1</c:v>
                </c:pt>
                <c:pt idx="41">
                  <c:v>2010-Q2</c:v>
                </c:pt>
                <c:pt idx="42">
                  <c:v>2010-Q3</c:v>
                </c:pt>
                <c:pt idx="43">
                  <c:v>2010-Q4</c:v>
                </c:pt>
                <c:pt idx="44">
                  <c:v>2011-Q1</c:v>
                </c:pt>
                <c:pt idx="45">
                  <c:v>2011-Q2</c:v>
                </c:pt>
                <c:pt idx="46">
                  <c:v>2011-Q3</c:v>
                </c:pt>
                <c:pt idx="47">
                  <c:v>2011-Q4</c:v>
                </c:pt>
                <c:pt idx="48">
                  <c:v>2012-Q1</c:v>
                </c:pt>
                <c:pt idx="49">
                  <c:v>2012-Q2</c:v>
                </c:pt>
                <c:pt idx="50">
                  <c:v>2012-Q3</c:v>
                </c:pt>
                <c:pt idx="51">
                  <c:v>2012-Q4</c:v>
                </c:pt>
                <c:pt idx="52">
                  <c:v>2013-Q1</c:v>
                </c:pt>
                <c:pt idx="53">
                  <c:v>2013-Q2</c:v>
                </c:pt>
                <c:pt idx="54">
                  <c:v>2013-Q3</c:v>
                </c:pt>
                <c:pt idx="55">
                  <c:v>2013-Q4</c:v>
                </c:pt>
                <c:pt idx="56">
                  <c:v>2014-Q1</c:v>
                </c:pt>
                <c:pt idx="57">
                  <c:v>2014-Q2</c:v>
                </c:pt>
                <c:pt idx="58">
                  <c:v>2014-Q3</c:v>
                </c:pt>
                <c:pt idx="59">
                  <c:v>2014-Q4</c:v>
                </c:pt>
                <c:pt idx="60">
                  <c:v>2015-Q1</c:v>
                </c:pt>
                <c:pt idx="61">
                  <c:v>2015-Q2</c:v>
                </c:pt>
                <c:pt idx="62">
                  <c:v>2015-Q3</c:v>
                </c:pt>
                <c:pt idx="63">
                  <c:v>2015-Q4</c:v>
                </c:pt>
                <c:pt idx="64">
                  <c:v>2016-Q1</c:v>
                </c:pt>
                <c:pt idx="65">
                  <c:v>2016-Q2</c:v>
                </c:pt>
                <c:pt idx="66">
                  <c:v>2016-Q3</c:v>
                </c:pt>
                <c:pt idx="67">
                  <c:v>2016-Q4</c:v>
                </c:pt>
                <c:pt idx="68">
                  <c:v>2017-Q1</c:v>
                </c:pt>
                <c:pt idx="69">
                  <c:v>2017-Q2</c:v>
                </c:pt>
                <c:pt idx="70">
                  <c:v>2017-Q3</c:v>
                </c:pt>
                <c:pt idx="71">
                  <c:v>2017-Q4</c:v>
                </c:pt>
                <c:pt idx="72">
                  <c:v>2018-Q1</c:v>
                </c:pt>
                <c:pt idx="73">
                  <c:v>2018-Q2</c:v>
                </c:pt>
                <c:pt idx="74">
                  <c:v>2018-Q3</c:v>
                </c:pt>
                <c:pt idx="75">
                  <c:v>2018-Q4</c:v>
                </c:pt>
                <c:pt idx="76">
                  <c:v>2019-Q1</c:v>
                </c:pt>
                <c:pt idx="77">
                  <c:v>2019-Q2</c:v>
                </c:pt>
                <c:pt idx="78">
                  <c:v>2019-Q3</c:v>
                </c:pt>
                <c:pt idx="79">
                  <c:v>2019-Q4</c:v>
                </c:pt>
                <c:pt idx="80">
                  <c:v>2020-Q1</c:v>
                </c:pt>
                <c:pt idx="81">
                  <c:v>2020-Q2</c:v>
                </c:pt>
                <c:pt idx="82">
                  <c:v>2020-Q3</c:v>
                </c:pt>
                <c:pt idx="83">
                  <c:v>2020-Q4</c:v>
                </c:pt>
                <c:pt idx="84">
                  <c:v>2021-Q1</c:v>
                </c:pt>
                <c:pt idx="85">
                  <c:v>2021-Q2</c:v>
                </c:pt>
                <c:pt idx="86">
                  <c:v>2021-Q3</c:v>
                </c:pt>
                <c:pt idx="87">
                  <c:v>2021-Q4</c:v>
                </c:pt>
                <c:pt idx="88">
                  <c:v>2022-Q1</c:v>
                </c:pt>
                <c:pt idx="89">
                  <c:v>2022-Q2</c:v>
                </c:pt>
                <c:pt idx="90">
                  <c:v>2022-Q3</c:v>
                </c:pt>
                <c:pt idx="91">
                  <c:v>2022-Q4</c:v>
                </c:pt>
              </c:strCache>
            </c:strRef>
          </c:cat>
          <c:val>
            <c:numRef>
              <c:f>Arkusz2!$AW$5:$AW$96</c:f>
              <c:numCache>
                <c:formatCode>#,##0.##########</c:formatCode>
                <c:ptCount val="92"/>
                <c:pt idx="0">
                  <c:v>14.8</c:v>
                </c:pt>
                <c:pt idx="1">
                  <c:v>13.8</c:v>
                </c:pt>
                <c:pt idx="2">
                  <c:v>13.6</c:v>
                </c:pt>
                <c:pt idx="3">
                  <c:v>13.5</c:v>
                </c:pt>
                <c:pt idx="4">
                  <c:v>10.9</c:v>
                </c:pt>
                <c:pt idx="5">
                  <c:v>10.4</c:v>
                </c:pt>
                <c:pt idx="6">
                  <c:v>10.3</c:v>
                </c:pt>
                <c:pt idx="7">
                  <c:v>10.6</c:v>
                </c:pt>
                <c:pt idx="8">
                  <c:v>11.6</c:v>
                </c:pt>
                <c:pt idx="9">
                  <c:v>11.2</c:v>
                </c:pt>
                <c:pt idx="10">
                  <c:v>11.5</c:v>
                </c:pt>
                <c:pt idx="11">
                  <c:v>11.6</c:v>
                </c:pt>
                <c:pt idx="12" formatCode="#,##0.0">
                  <c:v>12</c:v>
                </c:pt>
                <c:pt idx="13">
                  <c:v>11.3</c:v>
                </c:pt>
                <c:pt idx="14">
                  <c:v>11.3</c:v>
                </c:pt>
                <c:pt idx="15">
                  <c:v>11.4</c:v>
                </c:pt>
                <c:pt idx="16">
                  <c:v>11.5</c:v>
                </c:pt>
                <c:pt idx="17">
                  <c:v>11.1</c:v>
                </c:pt>
                <c:pt idx="18">
                  <c:v>10.7</c:v>
                </c:pt>
                <c:pt idx="19">
                  <c:v>10.5</c:v>
                </c:pt>
                <c:pt idx="20">
                  <c:v>10.199999999999999</c:v>
                </c:pt>
                <c:pt idx="21">
                  <c:v>9.3000000000000007</c:v>
                </c:pt>
                <c:pt idx="22">
                  <c:v>8.4</c:v>
                </c:pt>
                <c:pt idx="23">
                  <c:v>8.6999999999999993</c:v>
                </c:pt>
                <c:pt idx="24" formatCode="#,##0.0">
                  <c:v>9</c:v>
                </c:pt>
                <c:pt idx="25">
                  <c:v>8.5</c:v>
                </c:pt>
                <c:pt idx="26">
                  <c:v>8.1</c:v>
                </c:pt>
                <c:pt idx="27">
                  <c:v>8.3000000000000007</c:v>
                </c:pt>
                <c:pt idx="28">
                  <c:v>8.4</c:v>
                </c:pt>
                <c:pt idx="29">
                  <c:v>7.9</c:v>
                </c:pt>
                <c:pt idx="30" formatCode="#,##0.0">
                  <c:v>8</c:v>
                </c:pt>
                <c:pt idx="31">
                  <c:v>8.6</c:v>
                </c:pt>
                <c:pt idx="32">
                  <c:v>9.6</c:v>
                </c:pt>
                <c:pt idx="33">
                  <c:v>10.4</c:v>
                </c:pt>
                <c:pt idx="34">
                  <c:v>11.2</c:v>
                </c:pt>
                <c:pt idx="35">
                  <c:v>13.8</c:v>
                </c:pt>
                <c:pt idx="36">
                  <c:v>17.3</c:v>
                </c:pt>
                <c:pt idx="37">
                  <c:v>17.8</c:v>
                </c:pt>
                <c:pt idx="38">
                  <c:v>17.8</c:v>
                </c:pt>
                <c:pt idx="39">
                  <c:v>18.7</c:v>
                </c:pt>
                <c:pt idx="40">
                  <c:v>19.899999999999999</c:v>
                </c:pt>
                <c:pt idx="41">
                  <c:v>19.899999999999999</c:v>
                </c:pt>
                <c:pt idx="42">
                  <c:v>19.600000000000001</c:v>
                </c:pt>
                <c:pt idx="43">
                  <c:v>20.100000000000001</c:v>
                </c:pt>
                <c:pt idx="44">
                  <c:v>21.1</c:v>
                </c:pt>
                <c:pt idx="45">
                  <c:v>20.7</c:v>
                </c:pt>
                <c:pt idx="46">
                  <c:v>21.3</c:v>
                </c:pt>
                <c:pt idx="47">
                  <c:v>22.6</c:v>
                </c:pt>
                <c:pt idx="48">
                  <c:v>24.2</c:v>
                </c:pt>
                <c:pt idx="49">
                  <c:v>24.4</c:v>
                </c:pt>
                <c:pt idx="50">
                  <c:v>24.8</c:v>
                </c:pt>
                <c:pt idx="51">
                  <c:v>25.8</c:v>
                </c:pt>
                <c:pt idx="52">
                  <c:v>26.9</c:v>
                </c:pt>
                <c:pt idx="53">
                  <c:v>26.1</c:v>
                </c:pt>
                <c:pt idx="54">
                  <c:v>25.7</c:v>
                </c:pt>
                <c:pt idx="55">
                  <c:v>25.7</c:v>
                </c:pt>
                <c:pt idx="56">
                  <c:v>25.9</c:v>
                </c:pt>
                <c:pt idx="57">
                  <c:v>24.5</c:v>
                </c:pt>
                <c:pt idx="58">
                  <c:v>23.7</c:v>
                </c:pt>
                <c:pt idx="59">
                  <c:v>23.7</c:v>
                </c:pt>
                <c:pt idx="60">
                  <c:v>23.8</c:v>
                </c:pt>
                <c:pt idx="61">
                  <c:v>22.4</c:v>
                </c:pt>
                <c:pt idx="62">
                  <c:v>21.2</c:v>
                </c:pt>
                <c:pt idx="63">
                  <c:v>20.9</c:v>
                </c:pt>
                <c:pt idx="64" formatCode="#,##0.0">
                  <c:v>21</c:v>
                </c:pt>
                <c:pt idx="65" formatCode="#,##0.0">
                  <c:v>20</c:v>
                </c:pt>
                <c:pt idx="66">
                  <c:v>18.899999999999999</c:v>
                </c:pt>
                <c:pt idx="67">
                  <c:v>18.600000000000001</c:v>
                </c:pt>
                <c:pt idx="68">
                  <c:v>18.8</c:v>
                </c:pt>
                <c:pt idx="69">
                  <c:v>17.2</c:v>
                </c:pt>
                <c:pt idx="70">
                  <c:v>16.399999999999999</c:v>
                </c:pt>
                <c:pt idx="71">
                  <c:v>16.600000000000001</c:v>
                </c:pt>
                <c:pt idx="72">
                  <c:v>16.8</c:v>
                </c:pt>
                <c:pt idx="73">
                  <c:v>15.3</c:v>
                </c:pt>
                <c:pt idx="74">
                  <c:v>14.6</c:v>
                </c:pt>
                <c:pt idx="75">
                  <c:v>14.5</c:v>
                </c:pt>
                <c:pt idx="76">
                  <c:v>14.7</c:v>
                </c:pt>
                <c:pt idx="77" formatCode="#,##0.0">
                  <c:v>14</c:v>
                </c:pt>
                <c:pt idx="78">
                  <c:v>13.9</c:v>
                </c:pt>
                <c:pt idx="79">
                  <c:v>13.8</c:v>
                </c:pt>
                <c:pt idx="80">
                  <c:v>14.4</c:v>
                </c:pt>
                <c:pt idx="81">
                  <c:v>15.3</c:v>
                </c:pt>
                <c:pt idx="82">
                  <c:v>16.3</c:v>
                </c:pt>
                <c:pt idx="83">
                  <c:v>16.100000000000001</c:v>
                </c:pt>
                <c:pt idx="84" formatCode="#,##0.0">
                  <c:v>16</c:v>
                </c:pt>
                <c:pt idx="85">
                  <c:v>15.3</c:v>
                </c:pt>
                <c:pt idx="86">
                  <c:v>14.6</c:v>
                </c:pt>
                <c:pt idx="87">
                  <c:v>13.3</c:v>
                </c:pt>
                <c:pt idx="88">
                  <c:v>13.7</c:v>
                </c:pt>
                <c:pt idx="89">
                  <c:v>12.5</c:v>
                </c:pt>
                <c:pt idx="90">
                  <c:v>12.7</c:v>
                </c:pt>
                <c:pt idx="91">
                  <c:v>12.9</c:v>
                </c:pt>
              </c:numCache>
            </c:numRef>
          </c:val>
        </c:ser>
        <c:ser>
          <c:idx val="4"/>
          <c:order val="4"/>
          <c:tx>
            <c:strRef>
              <c:f>Arkusz2!$AX$4</c:f>
              <c:strCache>
                <c:ptCount val="1"/>
                <c:pt idx="0">
                  <c:v>Netherlands</c:v>
                </c:pt>
              </c:strCache>
            </c:strRef>
          </c:tx>
          <c:marker>
            <c:symbol val="none"/>
          </c:marker>
          <c:cat>
            <c:strRef>
              <c:f>Arkusz2!$AS$5:$AS$96</c:f>
              <c:strCache>
                <c:ptCount val="92"/>
                <c:pt idx="0">
                  <c:v>2000-Q1</c:v>
                </c:pt>
                <c:pt idx="1">
                  <c:v>2000-Q2</c:v>
                </c:pt>
                <c:pt idx="2">
                  <c:v>2000-Q3</c:v>
                </c:pt>
                <c:pt idx="3">
                  <c:v>2000-Q4</c:v>
                </c:pt>
                <c:pt idx="4">
                  <c:v>2001-Q1</c:v>
                </c:pt>
                <c:pt idx="5">
                  <c:v>2001-Q2</c:v>
                </c:pt>
                <c:pt idx="6">
                  <c:v>2001-Q3</c:v>
                </c:pt>
                <c:pt idx="7">
                  <c:v>2001-Q4</c:v>
                </c:pt>
                <c:pt idx="8">
                  <c:v>2002-Q1</c:v>
                </c:pt>
                <c:pt idx="9">
                  <c:v>2002-Q2</c:v>
                </c:pt>
                <c:pt idx="10">
                  <c:v>2002-Q3</c:v>
                </c:pt>
                <c:pt idx="11">
                  <c:v>2002-Q4</c:v>
                </c:pt>
                <c:pt idx="12">
                  <c:v>2003-Q1</c:v>
                </c:pt>
                <c:pt idx="13">
                  <c:v>2003-Q2</c:v>
                </c:pt>
                <c:pt idx="14">
                  <c:v>2003-Q3</c:v>
                </c:pt>
                <c:pt idx="15">
                  <c:v>2003-Q4</c:v>
                </c:pt>
                <c:pt idx="16">
                  <c:v>2004-Q1</c:v>
                </c:pt>
                <c:pt idx="17">
                  <c:v>2004-Q2</c:v>
                </c:pt>
                <c:pt idx="18">
                  <c:v>2004-Q3</c:v>
                </c:pt>
                <c:pt idx="19">
                  <c:v>2004-Q4</c:v>
                </c:pt>
                <c:pt idx="20">
                  <c:v>2005-Q1</c:v>
                </c:pt>
                <c:pt idx="21">
                  <c:v>2005-Q2</c:v>
                </c:pt>
                <c:pt idx="22">
                  <c:v>2005-Q3</c:v>
                </c:pt>
                <c:pt idx="23">
                  <c:v>2005-Q4</c:v>
                </c:pt>
                <c:pt idx="24">
                  <c:v>2006-Q1</c:v>
                </c:pt>
                <c:pt idx="25">
                  <c:v>2006-Q2</c:v>
                </c:pt>
                <c:pt idx="26">
                  <c:v>2006-Q3</c:v>
                </c:pt>
                <c:pt idx="27">
                  <c:v>2006-Q4</c:v>
                </c:pt>
                <c:pt idx="28">
                  <c:v>2007-Q1</c:v>
                </c:pt>
                <c:pt idx="29">
                  <c:v>2007-Q2</c:v>
                </c:pt>
                <c:pt idx="30">
                  <c:v>2007-Q3</c:v>
                </c:pt>
                <c:pt idx="31">
                  <c:v>2007-Q4</c:v>
                </c:pt>
                <c:pt idx="32">
                  <c:v>2008-Q1</c:v>
                </c:pt>
                <c:pt idx="33">
                  <c:v>2008-Q2</c:v>
                </c:pt>
                <c:pt idx="34">
                  <c:v>2008-Q3</c:v>
                </c:pt>
                <c:pt idx="35">
                  <c:v>2008-Q4</c:v>
                </c:pt>
                <c:pt idx="36">
                  <c:v>2009-Q1</c:v>
                </c:pt>
                <c:pt idx="37">
                  <c:v>2009-Q2</c:v>
                </c:pt>
                <c:pt idx="38">
                  <c:v>2009-Q3</c:v>
                </c:pt>
                <c:pt idx="39">
                  <c:v>2009-Q4</c:v>
                </c:pt>
                <c:pt idx="40">
                  <c:v>2010-Q1</c:v>
                </c:pt>
                <c:pt idx="41">
                  <c:v>2010-Q2</c:v>
                </c:pt>
                <c:pt idx="42">
                  <c:v>2010-Q3</c:v>
                </c:pt>
                <c:pt idx="43">
                  <c:v>2010-Q4</c:v>
                </c:pt>
                <c:pt idx="44">
                  <c:v>2011-Q1</c:v>
                </c:pt>
                <c:pt idx="45">
                  <c:v>2011-Q2</c:v>
                </c:pt>
                <c:pt idx="46">
                  <c:v>2011-Q3</c:v>
                </c:pt>
                <c:pt idx="47">
                  <c:v>2011-Q4</c:v>
                </c:pt>
                <c:pt idx="48">
                  <c:v>2012-Q1</c:v>
                </c:pt>
                <c:pt idx="49">
                  <c:v>2012-Q2</c:v>
                </c:pt>
                <c:pt idx="50">
                  <c:v>2012-Q3</c:v>
                </c:pt>
                <c:pt idx="51">
                  <c:v>2012-Q4</c:v>
                </c:pt>
                <c:pt idx="52">
                  <c:v>2013-Q1</c:v>
                </c:pt>
                <c:pt idx="53">
                  <c:v>2013-Q2</c:v>
                </c:pt>
                <c:pt idx="54">
                  <c:v>2013-Q3</c:v>
                </c:pt>
                <c:pt idx="55">
                  <c:v>2013-Q4</c:v>
                </c:pt>
                <c:pt idx="56">
                  <c:v>2014-Q1</c:v>
                </c:pt>
                <c:pt idx="57">
                  <c:v>2014-Q2</c:v>
                </c:pt>
                <c:pt idx="58">
                  <c:v>2014-Q3</c:v>
                </c:pt>
                <c:pt idx="59">
                  <c:v>2014-Q4</c:v>
                </c:pt>
                <c:pt idx="60">
                  <c:v>2015-Q1</c:v>
                </c:pt>
                <c:pt idx="61">
                  <c:v>2015-Q2</c:v>
                </c:pt>
                <c:pt idx="62">
                  <c:v>2015-Q3</c:v>
                </c:pt>
                <c:pt idx="63">
                  <c:v>2015-Q4</c:v>
                </c:pt>
                <c:pt idx="64">
                  <c:v>2016-Q1</c:v>
                </c:pt>
                <c:pt idx="65">
                  <c:v>2016-Q2</c:v>
                </c:pt>
                <c:pt idx="66">
                  <c:v>2016-Q3</c:v>
                </c:pt>
                <c:pt idx="67">
                  <c:v>2016-Q4</c:v>
                </c:pt>
                <c:pt idx="68">
                  <c:v>2017-Q1</c:v>
                </c:pt>
                <c:pt idx="69">
                  <c:v>2017-Q2</c:v>
                </c:pt>
                <c:pt idx="70">
                  <c:v>2017-Q3</c:v>
                </c:pt>
                <c:pt idx="71">
                  <c:v>2017-Q4</c:v>
                </c:pt>
                <c:pt idx="72">
                  <c:v>2018-Q1</c:v>
                </c:pt>
                <c:pt idx="73">
                  <c:v>2018-Q2</c:v>
                </c:pt>
                <c:pt idx="74">
                  <c:v>2018-Q3</c:v>
                </c:pt>
                <c:pt idx="75">
                  <c:v>2018-Q4</c:v>
                </c:pt>
                <c:pt idx="76">
                  <c:v>2019-Q1</c:v>
                </c:pt>
                <c:pt idx="77">
                  <c:v>2019-Q2</c:v>
                </c:pt>
                <c:pt idx="78">
                  <c:v>2019-Q3</c:v>
                </c:pt>
                <c:pt idx="79">
                  <c:v>2019-Q4</c:v>
                </c:pt>
                <c:pt idx="80">
                  <c:v>2020-Q1</c:v>
                </c:pt>
                <c:pt idx="81">
                  <c:v>2020-Q2</c:v>
                </c:pt>
                <c:pt idx="82">
                  <c:v>2020-Q3</c:v>
                </c:pt>
                <c:pt idx="83">
                  <c:v>2020-Q4</c:v>
                </c:pt>
                <c:pt idx="84">
                  <c:v>2021-Q1</c:v>
                </c:pt>
                <c:pt idx="85">
                  <c:v>2021-Q2</c:v>
                </c:pt>
                <c:pt idx="86">
                  <c:v>2021-Q3</c:v>
                </c:pt>
                <c:pt idx="87">
                  <c:v>2021-Q4</c:v>
                </c:pt>
                <c:pt idx="88">
                  <c:v>2022-Q1</c:v>
                </c:pt>
                <c:pt idx="89">
                  <c:v>2022-Q2</c:v>
                </c:pt>
                <c:pt idx="90">
                  <c:v>2022-Q3</c:v>
                </c:pt>
                <c:pt idx="91">
                  <c:v>2022-Q4</c:v>
                </c:pt>
              </c:strCache>
            </c:strRef>
          </c:cat>
          <c:val>
            <c:numRef>
              <c:f>Arkusz2!$AX$5:$AX$96</c:f>
              <c:numCache>
                <c:formatCode>#,##0.##########</c:formatCode>
                <c:ptCount val="92"/>
                <c:pt idx="0">
                  <c:v>3.3</c:v>
                </c:pt>
                <c:pt idx="1">
                  <c:v>2.7</c:v>
                </c:pt>
                <c:pt idx="2">
                  <c:v>2.9</c:v>
                </c:pt>
                <c:pt idx="3">
                  <c:v>2.9</c:v>
                </c:pt>
                <c:pt idx="4">
                  <c:v>2.6</c:v>
                </c:pt>
                <c:pt idx="5">
                  <c:v>2.1</c:v>
                </c:pt>
                <c:pt idx="6">
                  <c:v>2.1</c:v>
                </c:pt>
                <c:pt idx="7">
                  <c:v>2.2000000000000002</c:v>
                </c:pt>
                <c:pt idx="8">
                  <c:v>2.8</c:v>
                </c:pt>
                <c:pt idx="9">
                  <c:v>2.6</c:v>
                </c:pt>
                <c:pt idx="10">
                  <c:v>2.7</c:v>
                </c:pt>
                <c:pt idx="11">
                  <c:v>2.9</c:v>
                </c:pt>
                <c:pt idx="12">
                  <c:v>3.7</c:v>
                </c:pt>
                <c:pt idx="13">
                  <c:v>3.6</c:v>
                </c:pt>
                <c:pt idx="14">
                  <c:v>3.6</c:v>
                </c:pt>
                <c:pt idx="15">
                  <c:v>3.9</c:v>
                </c:pt>
                <c:pt idx="16">
                  <c:v>4.8</c:v>
                </c:pt>
                <c:pt idx="17">
                  <c:v>4.7</c:v>
                </c:pt>
                <c:pt idx="18">
                  <c:v>4.2</c:v>
                </c:pt>
                <c:pt idx="19">
                  <c:v>4.5999999999999996</c:v>
                </c:pt>
                <c:pt idx="20">
                  <c:v>6.4</c:v>
                </c:pt>
                <c:pt idx="21" formatCode="#,##0.0">
                  <c:v>6</c:v>
                </c:pt>
                <c:pt idx="22">
                  <c:v>5.6</c:v>
                </c:pt>
                <c:pt idx="23">
                  <c:v>5.6</c:v>
                </c:pt>
                <c:pt idx="24">
                  <c:v>5.8</c:v>
                </c:pt>
                <c:pt idx="25">
                  <c:v>5.0999999999999996</c:v>
                </c:pt>
                <c:pt idx="26">
                  <c:v>4.5999999999999996</c:v>
                </c:pt>
                <c:pt idx="27">
                  <c:v>4.5999999999999996</c:v>
                </c:pt>
                <c:pt idx="28">
                  <c:v>4.8</c:v>
                </c:pt>
                <c:pt idx="29">
                  <c:v>4.0999999999999996</c:v>
                </c:pt>
                <c:pt idx="30">
                  <c:v>3.8</c:v>
                </c:pt>
                <c:pt idx="31">
                  <c:v>3.8</c:v>
                </c:pt>
                <c:pt idx="32">
                  <c:v>4.0999999999999996</c:v>
                </c:pt>
                <c:pt idx="33">
                  <c:v>3.7</c:v>
                </c:pt>
                <c:pt idx="34">
                  <c:v>3.4</c:v>
                </c:pt>
                <c:pt idx="35">
                  <c:v>3.5</c:v>
                </c:pt>
                <c:pt idx="36">
                  <c:v>4.2</c:v>
                </c:pt>
                <c:pt idx="37">
                  <c:v>4.2</c:v>
                </c:pt>
                <c:pt idx="38">
                  <c:v>4.3</c:v>
                </c:pt>
                <c:pt idx="39">
                  <c:v>4.8</c:v>
                </c:pt>
                <c:pt idx="40">
                  <c:v>5.4</c:v>
                </c:pt>
                <c:pt idx="41" formatCode="#,##0.0">
                  <c:v>5</c:v>
                </c:pt>
                <c:pt idx="42">
                  <c:v>4.8</c:v>
                </c:pt>
                <c:pt idx="43">
                  <c:v>4.8</c:v>
                </c:pt>
                <c:pt idx="44">
                  <c:v>5.2</c:v>
                </c:pt>
                <c:pt idx="45">
                  <c:v>4.8</c:v>
                </c:pt>
                <c:pt idx="46">
                  <c:v>4.7</c:v>
                </c:pt>
                <c:pt idx="47">
                  <c:v>5.2</c:v>
                </c:pt>
                <c:pt idx="48">
                  <c:v>5.8</c:v>
                </c:pt>
                <c:pt idx="49">
                  <c:v>5.7</c:v>
                </c:pt>
                <c:pt idx="50">
                  <c:v>5.7</c:v>
                </c:pt>
                <c:pt idx="51">
                  <c:v>6.2</c:v>
                </c:pt>
                <c:pt idx="52">
                  <c:v>7.1</c:v>
                </c:pt>
                <c:pt idx="53">
                  <c:v>7.1</c:v>
                </c:pt>
                <c:pt idx="54">
                  <c:v>7.3</c:v>
                </c:pt>
                <c:pt idx="55">
                  <c:v>7.5</c:v>
                </c:pt>
                <c:pt idx="56">
                  <c:v>8.1</c:v>
                </c:pt>
                <c:pt idx="57">
                  <c:v>7.5</c:v>
                </c:pt>
                <c:pt idx="58" formatCode="#,##0.0">
                  <c:v>7</c:v>
                </c:pt>
                <c:pt idx="59">
                  <c:v>7.1</c:v>
                </c:pt>
                <c:pt idx="60">
                  <c:v>7.5</c:v>
                </c:pt>
                <c:pt idx="61">
                  <c:v>6.9</c:v>
                </c:pt>
                <c:pt idx="62">
                  <c:v>6.6</c:v>
                </c:pt>
                <c:pt idx="63">
                  <c:v>6.6</c:v>
                </c:pt>
                <c:pt idx="64">
                  <c:v>6.8</c:v>
                </c:pt>
                <c:pt idx="65">
                  <c:v>6.2</c:v>
                </c:pt>
                <c:pt idx="66">
                  <c:v>5.6</c:v>
                </c:pt>
                <c:pt idx="67">
                  <c:v>5.4</c:v>
                </c:pt>
                <c:pt idx="68">
                  <c:v>5.6</c:v>
                </c:pt>
                <c:pt idx="69" formatCode="#,##0.0">
                  <c:v>5</c:v>
                </c:pt>
                <c:pt idx="70">
                  <c:v>4.5</c:v>
                </c:pt>
                <c:pt idx="71">
                  <c:v>4.3</c:v>
                </c:pt>
                <c:pt idx="72">
                  <c:v>4.4000000000000004</c:v>
                </c:pt>
                <c:pt idx="73">
                  <c:v>3.9</c:v>
                </c:pt>
                <c:pt idx="74">
                  <c:v>3.6</c:v>
                </c:pt>
                <c:pt idx="75">
                  <c:v>3.5</c:v>
                </c:pt>
                <c:pt idx="76">
                  <c:v>3.7</c:v>
                </c:pt>
                <c:pt idx="77">
                  <c:v>3.3</c:v>
                </c:pt>
                <c:pt idx="78">
                  <c:v>3.2</c:v>
                </c:pt>
                <c:pt idx="79">
                  <c:v>3.3</c:v>
                </c:pt>
                <c:pt idx="80">
                  <c:v>3.3</c:v>
                </c:pt>
                <c:pt idx="81">
                  <c:v>3.8</c:v>
                </c:pt>
                <c:pt idx="82">
                  <c:v>4.3</c:v>
                </c:pt>
                <c:pt idx="83" formatCode="#,##0.0">
                  <c:v>4</c:v>
                </c:pt>
                <c:pt idx="84">
                  <c:v>4.8</c:v>
                </c:pt>
                <c:pt idx="85">
                  <c:v>4.3</c:v>
                </c:pt>
                <c:pt idx="86" formatCode="#,##0.0">
                  <c:v>4</c:v>
                </c:pt>
                <c:pt idx="87">
                  <c:v>3.7</c:v>
                </c:pt>
                <c:pt idx="88">
                  <c:v>3.6</c:v>
                </c:pt>
                <c:pt idx="89">
                  <c:v>3.3</c:v>
                </c:pt>
                <c:pt idx="90">
                  <c:v>3.7</c:v>
                </c:pt>
                <c:pt idx="91">
                  <c:v>3.5</c:v>
                </c:pt>
              </c:numCache>
            </c:numRef>
          </c:val>
        </c:ser>
        <c:ser>
          <c:idx val="5"/>
          <c:order val="5"/>
          <c:tx>
            <c:strRef>
              <c:f>Arkusz2!$AY$4</c:f>
              <c:strCache>
                <c:ptCount val="1"/>
                <c:pt idx="0">
                  <c:v>Poland</c:v>
                </c:pt>
              </c:strCache>
            </c:strRef>
          </c:tx>
          <c:marker>
            <c:symbol val="none"/>
          </c:marker>
          <c:cat>
            <c:strRef>
              <c:f>Arkusz2!$AS$5:$AS$96</c:f>
              <c:strCache>
                <c:ptCount val="92"/>
                <c:pt idx="0">
                  <c:v>2000-Q1</c:v>
                </c:pt>
                <c:pt idx="1">
                  <c:v>2000-Q2</c:v>
                </c:pt>
                <c:pt idx="2">
                  <c:v>2000-Q3</c:v>
                </c:pt>
                <c:pt idx="3">
                  <c:v>2000-Q4</c:v>
                </c:pt>
                <c:pt idx="4">
                  <c:v>2001-Q1</c:v>
                </c:pt>
                <c:pt idx="5">
                  <c:v>2001-Q2</c:v>
                </c:pt>
                <c:pt idx="6">
                  <c:v>2001-Q3</c:v>
                </c:pt>
                <c:pt idx="7">
                  <c:v>2001-Q4</c:v>
                </c:pt>
                <c:pt idx="8">
                  <c:v>2002-Q1</c:v>
                </c:pt>
                <c:pt idx="9">
                  <c:v>2002-Q2</c:v>
                </c:pt>
                <c:pt idx="10">
                  <c:v>2002-Q3</c:v>
                </c:pt>
                <c:pt idx="11">
                  <c:v>2002-Q4</c:v>
                </c:pt>
                <c:pt idx="12">
                  <c:v>2003-Q1</c:v>
                </c:pt>
                <c:pt idx="13">
                  <c:v>2003-Q2</c:v>
                </c:pt>
                <c:pt idx="14">
                  <c:v>2003-Q3</c:v>
                </c:pt>
                <c:pt idx="15">
                  <c:v>2003-Q4</c:v>
                </c:pt>
                <c:pt idx="16">
                  <c:v>2004-Q1</c:v>
                </c:pt>
                <c:pt idx="17">
                  <c:v>2004-Q2</c:v>
                </c:pt>
                <c:pt idx="18">
                  <c:v>2004-Q3</c:v>
                </c:pt>
                <c:pt idx="19">
                  <c:v>2004-Q4</c:v>
                </c:pt>
                <c:pt idx="20">
                  <c:v>2005-Q1</c:v>
                </c:pt>
                <c:pt idx="21">
                  <c:v>2005-Q2</c:v>
                </c:pt>
                <c:pt idx="22">
                  <c:v>2005-Q3</c:v>
                </c:pt>
                <c:pt idx="23">
                  <c:v>2005-Q4</c:v>
                </c:pt>
                <c:pt idx="24">
                  <c:v>2006-Q1</c:v>
                </c:pt>
                <c:pt idx="25">
                  <c:v>2006-Q2</c:v>
                </c:pt>
                <c:pt idx="26">
                  <c:v>2006-Q3</c:v>
                </c:pt>
                <c:pt idx="27">
                  <c:v>2006-Q4</c:v>
                </c:pt>
                <c:pt idx="28">
                  <c:v>2007-Q1</c:v>
                </c:pt>
                <c:pt idx="29">
                  <c:v>2007-Q2</c:v>
                </c:pt>
                <c:pt idx="30">
                  <c:v>2007-Q3</c:v>
                </c:pt>
                <c:pt idx="31">
                  <c:v>2007-Q4</c:v>
                </c:pt>
                <c:pt idx="32">
                  <c:v>2008-Q1</c:v>
                </c:pt>
                <c:pt idx="33">
                  <c:v>2008-Q2</c:v>
                </c:pt>
                <c:pt idx="34">
                  <c:v>2008-Q3</c:v>
                </c:pt>
                <c:pt idx="35">
                  <c:v>2008-Q4</c:v>
                </c:pt>
                <c:pt idx="36">
                  <c:v>2009-Q1</c:v>
                </c:pt>
                <c:pt idx="37">
                  <c:v>2009-Q2</c:v>
                </c:pt>
                <c:pt idx="38">
                  <c:v>2009-Q3</c:v>
                </c:pt>
                <c:pt idx="39">
                  <c:v>2009-Q4</c:v>
                </c:pt>
                <c:pt idx="40">
                  <c:v>2010-Q1</c:v>
                </c:pt>
                <c:pt idx="41">
                  <c:v>2010-Q2</c:v>
                </c:pt>
                <c:pt idx="42">
                  <c:v>2010-Q3</c:v>
                </c:pt>
                <c:pt idx="43">
                  <c:v>2010-Q4</c:v>
                </c:pt>
                <c:pt idx="44">
                  <c:v>2011-Q1</c:v>
                </c:pt>
                <c:pt idx="45">
                  <c:v>2011-Q2</c:v>
                </c:pt>
                <c:pt idx="46">
                  <c:v>2011-Q3</c:v>
                </c:pt>
                <c:pt idx="47">
                  <c:v>2011-Q4</c:v>
                </c:pt>
                <c:pt idx="48">
                  <c:v>2012-Q1</c:v>
                </c:pt>
                <c:pt idx="49">
                  <c:v>2012-Q2</c:v>
                </c:pt>
                <c:pt idx="50">
                  <c:v>2012-Q3</c:v>
                </c:pt>
                <c:pt idx="51">
                  <c:v>2012-Q4</c:v>
                </c:pt>
                <c:pt idx="52">
                  <c:v>2013-Q1</c:v>
                </c:pt>
                <c:pt idx="53">
                  <c:v>2013-Q2</c:v>
                </c:pt>
                <c:pt idx="54">
                  <c:v>2013-Q3</c:v>
                </c:pt>
                <c:pt idx="55">
                  <c:v>2013-Q4</c:v>
                </c:pt>
                <c:pt idx="56">
                  <c:v>2014-Q1</c:v>
                </c:pt>
                <c:pt idx="57">
                  <c:v>2014-Q2</c:v>
                </c:pt>
                <c:pt idx="58">
                  <c:v>2014-Q3</c:v>
                </c:pt>
                <c:pt idx="59">
                  <c:v>2014-Q4</c:v>
                </c:pt>
                <c:pt idx="60">
                  <c:v>2015-Q1</c:v>
                </c:pt>
                <c:pt idx="61">
                  <c:v>2015-Q2</c:v>
                </c:pt>
                <c:pt idx="62">
                  <c:v>2015-Q3</c:v>
                </c:pt>
                <c:pt idx="63">
                  <c:v>2015-Q4</c:v>
                </c:pt>
                <c:pt idx="64">
                  <c:v>2016-Q1</c:v>
                </c:pt>
                <c:pt idx="65">
                  <c:v>2016-Q2</c:v>
                </c:pt>
                <c:pt idx="66">
                  <c:v>2016-Q3</c:v>
                </c:pt>
                <c:pt idx="67">
                  <c:v>2016-Q4</c:v>
                </c:pt>
                <c:pt idx="68">
                  <c:v>2017-Q1</c:v>
                </c:pt>
                <c:pt idx="69">
                  <c:v>2017-Q2</c:v>
                </c:pt>
                <c:pt idx="70">
                  <c:v>2017-Q3</c:v>
                </c:pt>
                <c:pt idx="71">
                  <c:v>2017-Q4</c:v>
                </c:pt>
                <c:pt idx="72">
                  <c:v>2018-Q1</c:v>
                </c:pt>
                <c:pt idx="73">
                  <c:v>2018-Q2</c:v>
                </c:pt>
                <c:pt idx="74">
                  <c:v>2018-Q3</c:v>
                </c:pt>
                <c:pt idx="75">
                  <c:v>2018-Q4</c:v>
                </c:pt>
                <c:pt idx="76">
                  <c:v>2019-Q1</c:v>
                </c:pt>
                <c:pt idx="77">
                  <c:v>2019-Q2</c:v>
                </c:pt>
                <c:pt idx="78">
                  <c:v>2019-Q3</c:v>
                </c:pt>
                <c:pt idx="79">
                  <c:v>2019-Q4</c:v>
                </c:pt>
                <c:pt idx="80">
                  <c:v>2020-Q1</c:v>
                </c:pt>
                <c:pt idx="81">
                  <c:v>2020-Q2</c:v>
                </c:pt>
                <c:pt idx="82">
                  <c:v>2020-Q3</c:v>
                </c:pt>
                <c:pt idx="83">
                  <c:v>2020-Q4</c:v>
                </c:pt>
                <c:pt idx="84">
                  <c:v>2021-Q1</c:v>
                </c:pt>
                <c:pt idx="85">
                  <c:v>2021-Q2</c:v>
                </c:pt>
                <c:pt idx="86">
                  <c:v>2021-Q3</c:v>
                </c:pt>
                <c:pt idx="87">
                  <c:v>2021-Q4</c:v>
                </c:pt>
                <c:pt idx="88">
                  <c:v>2022-Q1</c:v>
                </c:pt>
                <c:pt idx="89">
                  <c:v>2022-Q2</c:v>
                </c:pt>
                <c:pt idx="90">
                  <c:v>2022-Q3</c:v>
                </c:pt>
                <c:pt idx="91">
                  <c:v>2022-Q4</c:v>
                </c:pt>
              </c:strCache>
            </c:strRef>
          </c:cat>
          <c:val>
            <c:numRef>
              <c:f>Arkusz2!$AY$5:$AY$96</c:f>
              <c:numCache>
                <c:formatCode>#,##0.##########</c:formatCode>
                <c:ptCount val="92"/>
                <c:pt idx="0">
                  <c:v>16.8</c:v>
                </c:pt>
                <c:pt idx="1">
                  <c:v>16.399999999999999</c:v>
                </c:pt>
                <c:pt idx="2">
                  <c:v>15.4</c:v>
                </c:pt>
                <c:pt idx="3" formatCode="#,##0.0">
                  <c:v>16</c:v>
                </c:pt>
                <c:pt idx="4">
                  <c:v>18.3</c:v>
                </c:pt>
                <c:pt idx="5">
                  <c:v>18.399999999999999</c:v>
                </c:pt>
                <c:pt idx="6">
                  <c:v>17.899999999999999</c:v>
                </c:pt>
                <c:pt idx="7">
                  <c:v>18.5</c:v>
                </c:pt>
                <c:pt idx="8">
                  <c:v>20.3</c:v>
                </c:pt>
                <c:pt idx="9" formatCode="#,##0.0">
                  <c:v>20</c:v>
                </c:pt>
                <c:pt idx="10">
                  <c:v>19.899999999999999</c:v>
                </c:pt>
                <c:pt idx="11">
                  <c:v>19.8</c:v>
                </c:pt>
                <c:pt idx="12">
                  <c:v>20.6</c:v>
                </c:pt>
                <c:pt idx="13">
                  <c:v>19.399999999999999</c:v>
                </c:pt>
                <c:pt idx="14">
                  <c:v>19.399999999999999</c:v>
                </c:pt>
                <c:pt idx="15">
                  <c:v>19.3</c:v>
                </c:pt>
                <c:pt idx="16">
                  <c:v>20.7</c:v>
                </c:pt>
                <c:pt idx="17">
                  <c:v>19.100000000000001</c:v>
                </c:pt>
                <c:pt idx="18">
                  <c:v>18.2</c:v>
                </c:pt>
                <c:pt idx="19" formatCode="#,##0.0">
                  <c:v>18</c:v>
                </c:pt>
                <c:pt idx="20">
                  <c:v>18.899999999999999</c:v>
                </c:pt>
                <c:pt idx="21">
                  <c:v>18.100000000000001</c:v>
                </c:pt>
                <c:pt idx="22">
                  <c:v>17.399999999999999</c:v>
                </c:pt>
                <c:pt idx="23">
                  <c:v>16.8</c:v>
                </c:pt>
                <c:pt idx="24">
                  <c:v>16.100000000000001</c:v>
                </c:pt>
                <c:pt idx="25">
                  <c:v>14.1</c:v>
                </c:pt>
                <c:pt idx="26">
                  <c:v>13.1</c:v>
                </c:pt>
                <c:pt idx="27">
                  <c:v>12.2</c:v>
                </c:pt>
                <c:pt idx="28">
                  <c:v>11.3</c:v>
                </c:pt>
                <c:pt idx="29">
                  <c:v>9.6</c:v>
                </c:pt>
                <c:pt idx="30" formatCode="#,##0.0">
                  <c:v>9</c:v>
                </c:pt>
                <c:pt idx="31">
                  <c:v>8.5</c:v>
                </c:pt>
                <c:pt idx="32">
                  <c:v>8.1</c:v>
                </c:pt>
                <c:pt idx="33">
                  <c:v>7.1</c:v>
                </c:pt>
                <c:pt idx="34">
                  <c:v>6.6</c:v>
                </c:pt>
                <c:pt idx="35">
                  <c:v>6.7</c:v>
                </c:pt>
                <c:pt idx="36">
                  <c:v>8.3000000000000007</c:v>
                </c:pt>
                <c:pt idx="37">
                  <c:v>7.9</c:v>
                </c:pt>
                <c:pt idx="38">
                  <c:v>8.1</c:v>
                </c:pt>
                <c:pt idx="39">
                  <c:v>8.5</c:v>
                </c:pt>
                <c:pt idx="40">
                  <c:v>10.6</c:v>
                </c:pt>
                <c:pt idx="41">
                  <c:v>9.6</c:v>
                </c:pt>
                <c:pt idx="42">
                  <c:v>9.1999999999999993</c:v>
                </c:pt>
                <c:pt idx="43">
                  <c:v>9.3000000000000007</c:v>
                </c:pt>
                <c:pt idx="44">
                  <c:v>10.1</c:v>
                </c:pt>
                <c:pt idx="45">
                  <c:v>9.5</c:v>
                </c:pt>
                <c:pt idx="46">
                  <c:v>9.3000000000000007</c:v>
                </c:pt>
                <c:pt idx="47">
                  <c:v>9.8000000000000007</c:v>
                </c:pt>
                <c:pt idx="48">
                  <c:v>10.5</c:v>
                </c:pt>
                <c:pt idx="49">
                  <c:v>9.9</c:v>
                </c:pt>
                <c:pt idx="50">
                  <c:v>9.9</c:v>
                </c:pt>
                <c:pt idx="51">
                  <c:v>10.1</c:v>
                </c:pt>
                <c:pt idx="52">
                  <c:v>11.3</c:v>
                </c:pt>
                <c:pt idx="53">
                  <c:v>10.5</c:v>
                </c:pt>
                <c:pt idx="54">
                  <c:v>9.8000000000000007</c:v>
                </c:pt>
                <c:pt idx="55">
                  <c:v>9.8000000000000007</c:v>
                </c:pt>
                <c:pt idx="56">
                  <c:v>10.6</c:v>
                </c:pt>
                <c:pt idx="57">
                  <c:v>9.1</c:v>
                </c:pt>
                <c:pt idx="58">
                  <c:v>8.1999999999999993</c:v>
                </c:pt>
                <c:pt idx="59">
                  <c:v>8.1</c:v>
                </c:pt>
                <c:pt idx="60">
                  <c:v>8.6</c:v>
                </c:pt>
                <c:pt idx="61">
                  <c:v>7.4</c:v>
                </c:pt>
                <c:pt idx="62">
                  <c:v>7.1</c:v>
                </c:pt>
                <c:pt idx="63">
                  <c:v>6.9</c:v>
                </c:pt>
                <c:pt idx="64" formatCode="#,##0.0">
                  <c:v>7</c:v>
                </c:pt>
                <c:pt idx="65">
                  <c:v>6.2</c:v>
                </c:pt>
                <c:pt idx="66">
                  <c:v>5.9</c:v>
                </c:pt>
                <c:pt idx="67">
                  <c:v>5.6</c:v>
                </c:pt>
                <c:pt idx="68">
                  <c:v>5.4</c:v>
                </c:pt>
                <c:pt idx="69" formatCode="#,##0.0">
                  <c:v>5</c:v>
                </c:pt>
                <c:pt idx="70">
                  <c:v>4.7</c:v>
                </c:pt>
                <c:pt idx="71">
                  <c:v>4.5</c:v>
                </c:pt>
                <c:pt idx="72">
                  <c:v>4.2</c:v>
                </c:pt>
                <c:pt idx="73">
                  <c:v>3.6</c:v>
                </c:pt>
                <c:pt idx="74">
                  <c:v>3.8</c:v>
                </c:pt>
                <c:pt idx="75">
                  <c:v>3.8</c:v>
                </c:pt>
                <c:pt idx="76">
                  <c:v>3.9</c:v>
                </c:pt>
                <c:pt idx="77">
                  <c:v>3.2</c:v>
                </c:pt>
                <c:pt idx="78">
                  <c:v>3.1</c:v>
                </c:pt>
                <c:pt idx="79">
                  <c:v>2.9</c:v>
                </c:pt>
                <c:pt idx="80">
                  <c:v>3.1</c:v>
                </c:pt>
                <c:pt idx="81">
                  <c:v>3.1</c:v>
                </c:pt>
                <c:pt idx="82">
                  <c:v>3.3</c:v>
                </c:pt>
                <c:pt idx="83">
                  <c:v>3.1</c:v>
                </c:pt>
                <c:pt idx="84" formatCode="#,##0.0">
                  <c:v>4</c:v>
                </c:pt>
                <c:pt idx="85">
                  <c:v>3.5</c:v>
                </c:pt>
                <c:pt idx="86">
                  <c:v>3.1</c:v>
                </c:pt>
                <c:pt idx="87">
                  <c:v>2.9</c:v>
                </c:pt>
                <c:pt idx="88">
                  <c:v>3.1</c:v>
                </c:pt>
                <c:pt idx="89">
                  <c:v>2.6</c:v>
                </c:pt>
                <c:pt idx="90">
                  <c:v>2.9</c:v>
                </c:pt>
                <c:pt idx="91">
                  <c:v>2.9</c:v>
                </c:pt>
              </c:numCache>
            </c:numRef>
          </c:val>
        </c:ser>
        <c:marker val="1"/>
        <c:axId val="37133696"/>
        <c:axId val="104230912"/>
      </c:lineChart>
      <c:catAx>
        <c:axId val="37133696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04230912"/>
        <c:crosses val="autoZero"/>
        <c:auto val="1"/>
        <c:lblAlgn val="ctr"/>
        <c:lblOffset val="100"/>
        <c:tickLblSkip val="8"/>
        <c:tickMarkSkip val="4"/>
      </c:catAx>
      <c:valAx>
        <c:axId val="104230912"/>
        <c:scaling>
          <c:orientation val="minMax"/>
        </c:scaling>
        <c:axPos val="l"/>
        <c:majorGridlines/>
        <c:numFmt formatCode="#,##0.##########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37133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315234487260833"/>
          <c:y val="0.15905128475003752"/>
          <c:w val="0.19810207038520053"/>
          <c:h val="0.49933974197798686"/>
        </c:manualLayout>
      </c:layout>
      <c:txPr>
        <a:bodyPr/>
        <a:lstStyle/>
        <a:p>
          <a:pPr>
            <a:defRPr sz="16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90C15C-1909-4F75-8875-1062DCE6A357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C7FEE2-2A6B-4BD5-8375-44A5B6F691D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49668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D27378-A5E3-4C2F-B17A-09E20413D0BA}" type="slidenum">
              <a:rPr lang="pl-PL" smtClean="0"/>
              <a:pPr/>
              <a:t>18</a:t>
            </a:fld>
            <a:endParaRPr lang="pl-PL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5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CAC52-24AE-42C0-847E-820885AE9430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6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1776-98C6-4B6D-BC9C-7C04233E316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2FEA0-E351-41BA-90AC-54171C3E6B5F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5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3A381-43FC-49D2-9B7D-D1AEE4980CA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CA40B-308D-4113-815D-36C4F8D09C72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71C05-6147-4946-8845-3EF41002338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CA1D-48CC-4E01-9A74-98DB1F49CB2C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5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25B50-CDC4-40A6-97E6-75403746E96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7D423-4D02-467B-A319-C687C5478217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7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4CCA7-71DE-4FEB-A991-891A1F7D21B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3D33E-77D8-43DB-9E2A-35C3C741B9BA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6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3B6F3-0467-489E-A0F0-8870B66BBAE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8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48B9F-0D95-4BC2-BDEB-92E71F2B97AB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9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975D-1F2A-4C8D-9310-7DA3E3F7124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6C772-F5EE-4896-B913-3513AC6FFE85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4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084C-9413-446E-AC5F-EE8A8BE8A22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0868C-4653-49FF-81B6-681861F6D7C7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3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FC170-331E-4B8C-B8A7-5A3F85B2962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092C7-6689-4C7A-B5B2-B91666B7EF4D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7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8B867-3FCE-4ABF-A7F0-E6A6691BE75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83B1-75B4-4206-9F69-6E600A728400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FA70-45C9-4B39-9BD1-048F9156F44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125" name="Symbol zastępczy tekstu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DBA249-9464-4507-9D8B-0E469F6711B1}" type="datetimeFigureOut">
              <a:rPr lang="pl-PL"/>
              <a:pPr>
                <a:defRPr/>
              </a:pPr>
              <a:t>2023-04-01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3B34B9-ABA7-4BE6-B596-CF033A5EC07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3" r:id="rId2"/>
    <p:sldLayoutId id="2147484704" r:id="rId3"/>
    <p:sldLayoutId id="2147484699" r:id="rId4"/>
    <p:sldLayoutId id="2147484705" r:id="rId5"/>
    <p:sldLayoutId id="2147484700" r:id="rId6"/>
    <p:sldLayoutId id="2147484706" r:id="rId7"/>
    <p:sldLayoutId id="2147484707" r:id="rId8"/>
    <p:sldLayoutId id="2147484708" r:id="rId9"/>
    <p:sldLayoutId id="2147484701" r:id="rId10"/>
    <p:sldLayoutId id="2147484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red.stlouisfed.org/graph/?g=mUz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7772400" cy="1928826"/>
          </a:xfrm>
        </p:spPr>
        <p:txBody>
          <a:bodyPr/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pl-PL" dirty="0" smtClean="0"/>
              <a:t>Rynek pracy, Bezrobocie - Podstawy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7772400" cy="928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Jerzy </a:t>
            </a:r>
            <a:r>
              <a:rPr lang="pl-PL" dirty="0" err="1" smtClean="0"/>
              <a:t>Rembeza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Politechnika Koszalińska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Bezrobotni (wg definicji MOP, GUS, BAEL)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2844" y="1554163"/>
            <a:ext cx="9001156" cy="4525962"/>
          </a:xfrm>
        </p:spPr>
        <p:txBody>
          <a:bodyPr/>
          <a:lstStyle/>
          <a:p>
            <a:r>
              <a:rPr lang="pl-PL" sz="2800" dirty="0" smtClean="0"/>
              <a:t>Osoby w wieku</a:t>
            </a:r>
            <a:r>
              <a:rPr lang="pl-PL" sz="2800" dirty="0" smtClean="0">
                <a:cs typeface="Times New Roman"/>
              </a:rPr>
              <a:t>15 - 74 lata, które równocześnie:</a:t>
            </a:r>
          </a:p>
          <a:p>
            <a:pPr>
              <a:buNone/>
            </a:pPr>
            <a:r>
              <a:rPr lang="pl-PL" sz="2800" dirty="0" smtClean="0">
                <a:cs typeface="Times New Roman"/>
              </a:rPr>
              <a:t>	- w badanym tygodniu nie były osobami pracującymi</a:t>
            </a:r>
            <a:r>
              <a:rPr lang="pl-PL" sz="2800" dirty="0" smtClean="0"/>
              <a:t> </a:t>
            </a:r>
          </a:p>
          <a:p>
            <a:pPr>
              <a:buNone/>
            </a:pPr>
            <a:r>
              <a:rPr lang="pl-PL" sz="2800" dirty="0" smtClean="0"/>
              <a:t>	- w minionym miesiącu aktywnie poszukiwały pracy</a:t>
            </a:r>
          </a:p>
          <a:p>
            <a:pPr>
              <a:buNone/>
            </a:pPr>
            <a:r>
              <a:rPr lang="pl-PL" sz="2800" dirty="0" smtClean="0"/>
              <a:t>	- były gotowe podjąć pracę w ciągu dwóch tygodni po badanym tygodniu</a:t>
            </a:r>
          </a:p>
          <a:p>
            <a:pPr>
              <a:buNone/>
            </a:pPr>
            <a:endParaRPr lang="pl-PL" sz="2800" dirty="0" smtClean="0"/>
          </a:p>
          <a:p>
            <a:r>
              <a:rPr lang="pl-PL" sz="2800" dirty="0" smtClean="0"/>
              <a:t>Uwaga: na innych zasadach oparta jest statystyka bezrobocia rejestrowanego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pl-PL" sz="3200" dirty="0" smtClean="0"/>
              <a:t>Bezrobotni zarejestrowani w </a:t>
            </a:r>
            <a:r>
              <a:rPr lang="pl-PL" sz="3200" dirty="0" err="1" smtClean="0"/>
              <a:t>polsce</a:t>
            </a:r>
            <a:r>
              <a:rPr lang="pl-PL" sz="3200" dirty="0" smtClean="0"/>
              <a:t> – </a:t>
            </a:r>
            <a:br>
              <a:rPr lang="pl-PL" sz="3200" dirty="0" smtClean="0"/>
            </a:br>
            <a:r>
              <a:rPr lang="pl-PL" sz="3200" dirty="0" smtClean="0"/>
              <a:t>kryteria często zmieniane w szczegółach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214422"/>
            <a:ext cx="8686800" cy="4525962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smtClean="0"/>
              <a:t>Osoby niezatrudnione i niewykonujące pracy zarobkowej, zdolne i gotowe do podjęcia pracy w pełnym wymiarze, nieuczące się w szkole (nie dotyczy szkół dla dorosłych), zarejestrowane we właściwym powiatowym urzędzie pracy, poszukujące zatrudnienia lub innej pracy zarobkowej, jeżeli:</a:t>
            </a:r>
          </a:p>
          <a:p>
            <a:pPr>
              <a:buFontTx/>
              <a:buChar char="-"/>
            </a:pPr>
            <a:r>
              <a:rPr lang="pl-PL" sz="2000" dirty="0" smtClean="0"/>
              <a:t>ukończyły 18 lat</a:t>
            </a:r>
          </a:p>
          <a:p>
            <a:pPr>
              <a:buFontTx/>
              <a:buChar char="-"/>
            </a:pPr>
            <a:r>
              <a:rPr lang="pl-PL" sz="2000" dirty="0" smtClean="0"/>
              <a:t>Nie są w wieku emerytalnym</a:t>
            </a:r>
          </a:p>
          <a:p>
            <a:pPr>
              <a:buFontTx/>
              <a:buChar char="-"/>
            </a:pPr>
            <a:r>
              <a:rPr lang="pl-PL" sz="2000" dirty="0" smtClean="0"/>
              <a:t>Nie nabyły prawa do emerytury lub renty</a:t>
            </a:r>
          </a:p>
          <a:p>
            <a:pPr>
              <a:buFontTx/>
              <a:buChar char="-"/>
            </a:pPr>
            <a:r>
              <a:rPr lang="pl-PL" sz="2000" dirty="0" smtClean="0"/>
              <a:t>Nie są właścicielami lub posiadaczami użytków rolnych pow. 2 ha przeliczeniowych, nie podlegają ubezpieczeniu KRUS jako współmałżonek lub domownik w gosp. pow. 2 ha</a:t>
            </a:r>
          </a:p>
          <a:p>
            <a:pPr>
              <a:buFontTx/>
              <a:buChar char="-"/>
            </a:pPr>
            <a:r>
              <a:rPr lang="pl-PL" sz="2000" dirty="0" smtClean="0"/>
              <a:t>Nie posiadają wpisu do ewidencji działalności gospodarczej</a:t>
            </a:r>
          </a:p>
          <a:p>
            <a:pPr>
              <a:buFontTx/>
              <a:buChar char="-"/>
            </a:pPr>
            <a:r>
              <a:rPr lang="pl-PL" sz="2000" dirty="0" smtClean="0"/>
              <a:t>Nie są tymczasowo aresztowane  lub nie odbywają kary pozbawienia wolności</a:t>
            </a:r>
          </a:p>
          <a:p>
            <a:pPr>
              <a:buFontTx/>
              <a:buChar char="-"/>
            </a:pPr>
            <a:r>
              <a:rPr lang="pl-PL" sz="2000" dirty="0" smtClean="0"/>
              <a:t>I jeszcze parę innych ograniczeń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200" dirty="0" smtClean="0"/>
              <a:t>Podstawowe charakterystyki  rynku pracy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268760"/>
            <a:ext cx="8686800" cy="4525962"/>
          </a:xfrm>
        </p:spPr>
        <p:txBody>
          <a:bodyPr/>
          <a:lstStyle/>
          <a:p>
            <a:r>
              <a:rPr lang="pl-PL" sz="2400" dirty="0" smtClean="0"/>
              <a:t>Współczynniki aktywności zawodowej: udział aktywnych zawodowo w ogólnej liczbie ludności pow. 15 lat (bez osób o nieustalonym statusie na rynku pracy)</a:t>
            </a:r>
          </a:p>
          <a:p>
            <a:r>
              <a:rPr lang="pl-PL" sz="2400" dirty="0" smtClean="0"/>
              <a:t>Współczynnik zatrudnienia: udział pracujących w ogólnej liczbie ludności pow. 15 lat (bez osób o nieustalonym statusie na rynku pracy)</a:t>
            </a:r>
          </a:p>
          <a:p>
            <a:r>
              <a:rPr lang="pl-PL" sz="2400" dirty="0" smtClean="0"/>
              <a:t>Stopa bezrobocia: udział bezrobotnych w liczbie aktywnych zawodowo</a:t>
            </a:r>
          </a:p>
          <a:p>
            <a:endParaRPr lang="pl-PL" sz="2400" dirty="0" smtClean="0"/>
          </a:p>
          <a:p>
            <a:pPr>
              <a:buNone/>
            </a:pPr>
            <a:r>
              <a:rPr lang="pl-PL" sz="2400" dirty="0" smtClean="0"/>
              <a:t>W swych analizach scharakteryzujcie badane kraje na podstawie tych współczynników</a:t>
            </a:r>
          </a:p>
          <a:p>
            <a:pPr>
              <a:buNone/>
            </a:pP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Odsetek pracujących w grupie 20-64 lata (2017 r.,%)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25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611560" y="60932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Źródło: </a:t>
            </a:r>
            <a:r>
              <a:rPr lang="pl-PL" dirty="0" err="1" smtClean="0"/>
              <a:t>Eurostat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Przyczyny bierności zawodowej w Polsce (wg NSP 2011)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Stopa bezrobocia w wybranych krajach UE</a:t>
            </a:r>
            <a:endParaRPr lang="pl-PL" sz="28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55576" y="573325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Źródło: </a:t>
            </a:r>
            <a:r>
              <a:rPr lang="pl-PL" dirty="0" err="1" smtClean="0"/>
              <a:t>Eurostat</a:t>
            </a:r>
            <a:endParaRPr lang="pl-PL" dirty="0"/>
          </a:p>
        </p:txBody>
      </p:sp>
      <p:graphicFrame>
        <p:nvGraphicFramePr>
          <p:cNvPr id="5" name="Wykres 4"/>
          <p:cNvGraphicFramePr/>
          <p:nvPr/>
        </p:nvGraphicFramePr>
        <p:xfrm>
          <a:off x="251520" y="1484784"/>
          <a:ext cx="8712968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3200" dirty="0" smtClean="0"/>
              <a:t>Kategorie bezrobocia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285860"/>
            <a:ext cx="8686800" cy="4525962"/>
          </a:xfrm>
        </p:spPr>
        <p:txBody>
          <a:bodyPr/>
          <a:lstStyle/>
          <a:p>
            <a:r>
              <a:rPr lang="pl-PL" sz="2400" dirty="0" smtClean="0"/>
              <a:t>Wg czasu trwania:</a:t>
            </a:r>
          </a:p>
          <a:p>
            <a:pPr>
              <a:buNone/>
            </a:pPr>
            <a:r>
              <a:rPr lang="pl-PL" sz="2400" dirty="0" smtClean="0"/>
              <a:t>	- krótkookresowe</a:t>
            </a:r>
          </a:p>
          <a:p>
            <a:pPr>
              <a:buNone/>
            </a:pPr>
            <a:r>
              <a:rPr lang="pl-PL" sz="2400" dirty="0" smtClean="0"/>
              <a:t>	- długookresowe</a:t>
            </a:r>
          </a:p>
          <a:p>
            <a:r>
              <a:rPr lang="pl-PL" sz="2400" dirty="0" smtClean="0"/>
              <a:t>Wg przyczyny:</a:t>
            </a:r>
          </a:p>
          <a:p>
            <a:pPr>
              <a:buNone/>
            </a:pPr>
            <a:r>
              <a:rPr lang="pl-PL" sz="2400" dirty="0" smtClean="0"/>
              <a:t>	- frykcyjne</a:t>
            </a:r>
          </a:p>
          <a:p>
            <a:pPr>
              <a:buNone/>
            </a:pPr>
            <a:r>
              <a:rPr lang="pl-PL" sz="2400" dirty="0" smtClean="0"/>
              <a:t>	- strukturalne</a:t>
            </a:r>
          </a:p>
          <a:p>
            <a:pPr>
              <a:buNone/>
            </a:pPr>
            <a:r>
              <a:rPr lang="pl-PL" sz="2400" dirty="0" smtClean="0"/>
              <a:t>	- klasyczne</a:t>
            </a:r>
          </a:p>
          <a:p>
            <a:pPr>
              <a:buNone/>
            </a:pPr>
            <a:r>
              <a:rPr lang="pl-PL" sz="2400" dirty="0" smtClean="0"/>
              <a:t>	- keynesowskie</a:t>
            </a:r>
          </a:p>
          <a:p>
            <a:pPr>
              <a:buNone/>
            </a:pPr>
            <a:r>
              <a:rPr lang="pl-PL" sz="2400" dirty="0" smtClean="0"/>
              <a:t>	- dobrowolne/przymusowe</a:t>
            </a:r>
          </a:p>
          <a:p>
            <a:r>
              <a:rPr lang="pl-PL" sz="2400" dirty="0" smtClean="0"/>
              <a:t>Wg jawności</a:t>
            </a:r>
          </a:p>
          <a:p>
            <a:pPr>
              <a:buNone/>
            </a:pPr>
            <a:r>
              <a:rPr lang="pl-PL" sz="2400" dirty="0" smtClean="0"/>
              <a:t>	- jawne</a:t>
            </a:r>
          </a:p>
          <a:p>
            <a:pPr>
              <a:buNone/>
            </a:pPr>
            <a:r>
              <a:rPr lang="pl-PL" sz="2400" dirty="0" smtClean="0"/>
              <a:t>	- ukryte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/>
              <a:t>Uwarunkowania podaży pracy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452596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pl-PL" sz="1800" dirty="0" smtClean="0"/>
              <a:t>Podaż pracy generują aktywno zawodowo (ci którzy pracują lub poszukują pracy). Co wpływa na </a:t>
            </a:r>
            <a:r>
              <a:rPr lang="pl-PL" sz="1800" dirty="0" err="1" smtClean="0"/>
              <a:t>wielkośc</a:t>
            </a:r>
            <a:r>
              <a:rPr lang="pl-PL" sz="1800" dirty="0" smtClean="0"/>
              <a:t> podaży pracy?</a:t>
            </a:r>
          </a:p>
          <a:p>
            <a:pPr>
              <a:lnSpc>
                <a:spcPct val="150000"/>
              </a:lnSpc>
            </a:pPr>
            <a:r>
              <a:rPr lang="pl-PL" sz="1800" dirty="0" smtClean="0"/>
              <a:t>Preferencje: pracować-odpoczywać – czas jaki mamy do dyspozycji możemy podzielić na okres pracy i czas wolny</a:t>
            </a:r>
          </a:p>
          <a:p>
            <a:pPr>
              <a:lnSpc>
                <a:spcPct val="150000"/>
              </a:lnSpc>
            </a:pPr>
            <a:r>
              <a:rPr lang="pl-PL" sz="1800" dirty="0" smtClean="0"/>
              <a:t>Zmiany płac realnych:</a:t>
            </a:r>
          </a:p>
          <a:p>
            <a:pPr>
              <a:lnSpc>
                <a:spcPct val="150000"/>
              </a:lnSpc>
              <a:buNone/>
            </a:pPr>
            <a:r>
              <a:rPr lang="pl-PL" sz="1800" dirty="0" smtClean="0"/>
              <a:t>	- efekt substytucyjny (dodatni) – wyższa płaca oznacza, że koszty alternatywne niepracowania rosną</a:t>
            </a:r>
          </a:p>
          <a:p>
            <a:pPr>
              <a:lnSpc>
                <a:spcPct val="150000"/>
              </a:lnSpc>
              <a:buNone/>
            </a:pPr>
            <a:r>
              <a:rPr lang="pl-PL" sz="1800" dirty="0" smtClean="0"/>
              <a:t>	- efekt dochodowy (ujemny) – wyższa płaca oznacza, że popyt przesuwa się na dobra wyższego rzędu, a takim zwykle jest czas wolny</a:t>
            </a:r>
          </a:p>
          <a:p>
            <a:pPr>
              <a:lnSpc>
                <a:spcPct val="150000"/>
              </a:lnSpc>
            </a:pPr>
            <a:r>
              <a:rPr lang="pl-PL" sz="1800" dirty="0" smtClean="0"/>
              <a:t>Uwarunkowania demograficzne – wyż demograficzny generuje w skali kraju  po 18-25 latach wzrost podaży pracy, odwrotnie niż demograficzny</a:t>
            </a:r>
          </a:p>
          <a:p>
            <a:pPr>
              <a:lnSpc>
                <a:spcPct val="150000"/>
              </a:lnSpc>
            </a:pPr>
            <a:r>
              <a:rPr lang="pl-PL" sz="1800" dirty="0" smtClean="0"/>
              <a:t>Uwarunkowania instytucjonalne – prawo pracy, systemy pomocy społecznej itp..</a:t>
            </a:r>
            <a:endParaRPr lang="pl-P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609600"/>
          </a:xfrm>
        </p:spPr>
        <p:txBody>
          <a:bodyPr/>
          <a:lstStyle/>
          <a:p>
            <a:pPr algn="ctr">
              <a:defRPr/>
            </a:pPr>
            <a:r>
              <a:rPr lang="pl-PL" sz="2400" dirty="0" smtClean="0">
                <a:solidFill>
                  <a:srgbClr val="002060"/>
                </a:solidFill>
              </a:rPr>
              <a:t>Podaż pracy - Efekt wzrostu płacy realnej</a:t>
            </a:r>
            <a:endParaRPr lang="pl-PL" sz="2400" dirty="0">
              <a:solidFill>
                <a:srgbClr val="002060"/>
              </a:solidFill>
            </a:endParaRPr>
          </a:p>
        </p:txBody>
      </p:sp>
      <p:sp>
        <p:nvSpPr>
          <p:cNvPr id="71684" name="Freeform 4"/>
          <p:cNvSpPr>
            <a:spLocks/>
          </p:cNvSpPr>
          <p:nvPr/>
        </p:nvSpPr>
        <p:spPr bwMode="auto">
          <a:xfrm>
            <a:off x="2411760" y="2209800"/>
            <a:ext cx="2312640" cy="2515344"/>
          </a:xfrm>
          <a:custGeom>
            <a:avLst/>
            <a:gdLst>
              <a:gd name="T0" fmla="*/ 1524000 w 960"/>
              <a:gd name="T1" fmla="*/ 0 h 1584"/>
              <a:gd name="T2" fmla="*/ 609600 w 960"/>
              <a:gd name="T3" fmla="*/ 914400 h 1584"/>
              <a:gd name="T4" fmla="*/ 0 w 960"/>
              <a:gd name="T5" fmla="*/ 2514600 h 1584"/>
              <a:gd name="T6" fmla="*/ 0 60000 65536"/>
              <a:gd name="T7" fmla="*/ 0 60000 65536"/>
              <a:gd name="T8" fmla="*/ 0 60000 65536"/>
              <a:gd name="T9" fmla="*/ 0 w 960"/>
              <a:gd name="T10" fmla="*/ 0 h 1584"/>
              <a:gd name="T11" fmla="*/ 960 w 960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584">
                <a:moveTo>
                  <a:pt x="960" y="0"/>
                </a:moveTo>
                <a:cubicBezTo>
                  <a:pt x="752" y="156"/>
                  <a:pt x="544" y="312"/>
                  <a:pt x="384" y="576"/>
                </a:cubicBezTo>
                <a:cubicBezTo>
                  <a:pt x="224" y="840"/>
                  <a:pt x="112" y="1212"/>
                  <a:pt x="0" y="158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3707904" y="278092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2411760" y="2780928"/>
            <a:ext cx="129614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63688" y="1556792"/>
            <a:ext cx="6324600" cy="3613151"/>
            <a:chOff x="1104" y="981"/>
            <a:chExt cx="3984" cy="2276"/>
          </a:xfrm>
        </p:grpSpPr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 flipV="1">
              <a:off x="1488" y="1200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>
              <a:off x="1488" y="3120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48" name="Freeform 10"/>
            <p:cNvSpPr>
              <a:spLocks/>
            </p:cNvSpPr>
            <p:nvPr/>
          </p:nvSpPr>
          <p:spPr bwMode="auto">
            <a:xfrm>
              <a:off x="1488" y="2016"/>
              <a:ext cx="2688" cy="1104"/>
            </a:xfrm>
            <a:custGeom>
              <a:avLst/>
              <a:gdLst>
                <a:gd name="T0" fmla="*/ 0 w 2688"/>
                <a:gd name="T1" fmla="*/ 1104 h 1104"/>
                <a:gd name="T2" fmla="*/ 768 w 2688"/>
                <a:gd name="T3" fmla="*/ 384 h 1104"/>
                <a:gd name="T4" fmla="*/ 2688 w 2688"/>
                <a:gd name="T5" fmla="*/ 0 h 1104"/>
                <a:gd name="T6" fmla="*/ 0 60000 65536"/>
                <a:gd name="T7" fmla="*/ 0 60000 65536"/>
                <a:gd name="T8" fmla="*/ 0 60000 65536"/>
                <a:gd name="T9" fmla="*/ 0 w 2688"/>
                <a:gd name="T10" fmla="*/ 0 h 1104"/>
                <a:gd name="T11" fmla="*/ 2688 w 2688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88" h="1104">
                  <a:moveTo>
                    <a:pt x="0" y="1104"/>
                  </a:moveTo>
                  <a:cubicBezTo>
                    <a:pt x="160" y="836"/>
                    <a:pt x="320" y="568"/>
                    <a:pt x="768" y="384"/>
                  </a:cubicBezTo>
                  <a:cubicBezTo>
                    <a:pt x="1216" y="200"/>
                    <a:pt x="1952" y="100"/>
                    <a:pt x="268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49" name="Freeform 11"/>
            <p:cNvSpPr>
              <a:spLocks/>
            </p:cNvSpPr>
            <p:nvPr/>
          </p:nvSpPr>
          <p:spPr bwMode="auto">
            <a:xfrm>
              <a:off x="1488" y="1435"/>
              <a:ext cx="1294" cy="1205"/>
            </a:xfrm>
            <a:custGeom>
              <a:avLst/>
              <a:gdLst>
                <a:gd name="T0" fmla="*/ 1296 w 1152"/>
                <a:gd name="T1" fmla="*/ 0 h 1008"/>
                <a:gd name="T2" fmla="*/ 918 w 1152"/>
                <a:gd name="T3" fmla="*/ 789 h 1008"/>
                <a:gd name="T4" fmla="*/ 0 w 1152"/>
                <a:gd name="T5" fmla="*/ 1104 h 1008"/>
                <a:gd name="T6" fmla="*/ 0 60000 65536"/>
                <a:gd name="T7" fmla="*/ 0 60000 65536"/>
                <a:gd name="T8" fmla="*/ 0 60000 65536"/>
                <a:gd name="T9" fmla="*/ 0 w 1152"/>
                <a:gd name="T10" fmla="*/ 0 h 1008"/>
                <a:gd name="T11" fmla="*/ 1152 w 1152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008">
                  <a:moveTo>
                    <a:pt x="1152" y="0"/>
                  </a:moveTo>
                  <a:cubicBezTo>
                    <a:pt x="1080" y="276"/>
                    <a:pt x="1008" y="552"/>
                    <a:pt x="816" y="720"/>
                  </a:cubicBezTo>
                  <a:cubicBezTo>
                    <a:pt x="624" y="888"/>
                    <a:pt x="312" y="948"/>
                    <a:pt x="0" y="1008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50" name="Freeform 12"/>
            <p:cNvSpPr>
              <a:spLocks/>
            </p:cNvSpPr>
            <p:nvPr/>
          </p:nvSpPr>
          <p:spPr bwMode="auto">
            <a:xfrm>
              <a:off x="1474" y="981"/>
              <a:ext cx="1200" cy="1104"/>
            </a:xfrm>
            <a:custGeom>
              <a:avLst/>
              <a:gdLst>
                <a:gd name="T0" fmla="*/ 1200 w 1200"/>
                <a:gd name="T1" fmla="*/ 0 h 1104"/>
                <a:gd name="T2" fmla="*/ 960 w 1200"/>
                <a:gd name="T3" fmla="*/ 672 h 1104"/>
                <a:gd name="T4" fmla="*/ 0 w 1200"/>
                <a:gd name="T5" fmla="*/ 1104 h 1104"/>
                <a:gd name="T6" fmla="*/ 0 60000 65536"/>
                <a:gd name="T7" fmla="*/ 0 60000 65536"/>
                <a:gd name="T8" fmla="*/ 0 60000 65536"/>
                <a:gd name="T9" fmla="*/ 0 w 1200"/>
                <a:gd name="T10" fmla="*/ 0 h 1104"/>
                <a:gd name="T11" fmla="*/ 1200 w 1200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104">
                  <a:moveTo>
                    <a:pt x="1200" y="0"/>
                  </a:moveTo>
                  <a:cubicBezTo>
                    <a:pt x="1180" y="244"/>
                    <a:pt x="1160" y="488"/>
                    <a:pt x="960" y="672"/>
                  </a:cubicBezTo>
                  <a:cubicBezTo>
                    <a:pt x="760" y="856"/>
                    <a:pt x="380" y="980"/>
                    <a:pt x="0" y="1104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1104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c</a:t>
              </a:r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4656" y="3024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dirty="0" smtClean="0"/>
                <a:t>l</a:t>
              </a:r>
              <a:endParaRPr lang="pl-PL" dirty="0"/>
            </a:p>
          </p:txBody>
        </p:sp>
        <p:sp>
          <p:nvSpPr>
            <p:cNvPr id="14353" name="Line 15"/>
            <p:cNvSpPr>
              <a:spLocks noChangeShapeType="1"/>
            </p:cNvSpPr>
            <p:nvPr/>
          </p:nvSpPr>
          <p:spPr bwMode="auto">
            <a:xfrm>
              <a:off x="2208" y="24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54" name="Line 16"/>
            <p:cNvSpPr>
              <a:spLocks noChangeShapeType="1"/>
            </p:cNvSpPr>
            <p:nvPr/>
          </p:nvSpPr>
          <p:spPr bwMode="auto">
            <a:xfrm flipH="1">
              <a:off x="1488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55" name="Text Box 17"/>
            <p:cNvSpPr txBox="1">
              <a:spLocks noChangeArrowheads="1"/>
            </p:cNvSpPr>
            <p:nvPr/>
          </p:nvSpPr>
          <p:spPr bwMode="auto">
            <a:xfrm>
              <a:off x="4224" y="1968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dirty="0" smtClean="0">
                  <a:solidFill>
                    <a:srgbClr val="FF0000"/>
                  </a:solidFill>
                </a:rPr>
                <a:t>f(l)</a:t>
              </a:r>
              <a:endParaRPr lang="pl-PL" dirty="0">
                <a:solidFill>
                  <a:srgbClr val="FF0000"/>
                </a:solidFill>
              </a:endParaRPr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4724400" y="19812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>
                <a:solidFill>
                  <a:srgbClr val="FF0000"/>
                </a:solidFill>
              </a:rPr>
              <a:t>f</a:t>
            </a:r>
            <a:r>
              <a:rPr lang="pl-PL" dirty="0" smtClean="0">
                <a:solidFill>
                  <a:srgbClr val="FF0000"/>
                </a:solidFill>
              </a:rPr>
              <a:t>’(l)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0" y="5157192"/>
            <a:ext cx="9144000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400" dirty="0" smtClean="0"/>
              <a:t>Pracować (i konsumować) czy wypoczywać (konsumować czas wolny)?  Jeżeli czas wolny  jest więcej warty niż dodatkowy dochód, który daje prace to nie pracuję. Jeżeli rośnie efekt z dodatkowej pracy to mogę zmienić decyzję.</a:t>
            </a:r>
          </a:p>
          <a:p>
            <a:pPr>
              <a:spcBef>
                <a:spcPct val="50000"/>
              </a:spcBef>
            </a:pPr>
            <a:r>
              <a:rPr lang="pl-PL" sz="1400" dirty="0" smtClean="0"/>
              <a:t>Efekt</a:t>
            </a:r>
            <a:r>
              <a:rPr lang="pl-PL" sz="1400" dirty="0"/>
              <a:t>: </a:t>
            </a:r>
            <a:r>
              <a:rPr lang="pl-PL" sz="1400" dirty="0" smtClean="0"/>
              <a:t>wzrost </a:t>
            </a:r>
            <a:r>
              <a:rPr lang="pl-PL" sz="1400" dirty="0"/>
              <a:t>nakładu </a:t>
            </a:r>
            <a:r>
              <a:rPr lang="pl-PL" sz="1400" dirty="0" smtClean="0"/>
              <a:t>pracy. Zależy jednak od nałożenia efektu substytucyjnego (wyższa płaca oznacza, że dodatkowy nakład pracy daje większe dochody) z dochodowym (przy wyższych płacach dochody w ramach dotychczasowego nakładu rosną – czas wolny staje się bardziej pożądany) </a:t>
            </a:r>
            <a:endParaRPr lang="pl-PL" sz="14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4499992" y="119675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Funkcja obojętności : konsumpcja –czas wolny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5580112" y="34290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Funkcja produkcji</a:t>
            </a:r>
            <a:endParaRPr lang="pl-P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 animBg="1"/>
      <p:bldP spid="71686" grpId="0" animBg="1"/>
      <p:bldP spid="7169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Pracować czy wypoczywać?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Duże różnice w liczbie godzin pracy pomiędzy krajami</a:t>
            </a:r>
          </a:p>
          <a:p>
            <a:r>
              <a:rPr lang="pl-PL" sz="2400" dirty="0" smtClean="0"/>
              <a:t>Możliwe przyczyny:</a:t>
            </a:r>
          </a:p>
          <a:p>
            <a:pPr>
              <a:buNone/>
            </a:pPr>
            <a:r>
              <a:rPr lang="pl-PL" sz="2400" dirty="0" smtClean="0"/>
              <a:t>	- różnice podatkowe (wyższe podatki – mniej godzin pracy)</a:t>
            </a:r>
          </a:p>
          <a:p>
            <a:pPr>
              <a:buNone/>
            </a:pPr>
            <a:r>
              <a:rPr lang="pl-PL" sz="2400" dirty="0" smtClean="0"/>
              <a:t>	- poziom </a:t>
            </a:r>
            <a:r>
              <a:rPr lang="pl-PL" sz="2400" dirty="0" err="1" smtClean="0"/>
              <a:t>uzwiązkowienia</a:t>
            </a:r>
            <a:r>
              <a:rPr lang="pl-PL" sz="2400" dirty="0" smtClean="0"/>
              <a:t> (związki zawodowe optują za dodatkowymi dniami wolnymi, zmniejszeniem godzin pracy)</a:t>
            </a:r>
          </a:p>
          <a:p>
            <a:pPr>
              <a:buNone/>
            </a:pPr>
            <a:r>
              <a:rPr lang="pl-PL" sz="2400" dirty="0" smtClean="0"/>
              <a:t>	- odmienne preferencje na poziomie krajów (wzrost produktywności może być, zależnie od preferencji, środkiem do wzrostu dochodów lub wypoczynku)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Treść wykładu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Statystyka rynku pracy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Uwarunkowania podażowe i popytowe na rynku pracy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Rynek pracy, równowaga, płace, bezrobocie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pl-PL" sz="3200" dirty="0" smtClean="0"/>
              <a:t>Popyt na rynku pracy</a:t>
            </a:r>
            <a:endParaRPr lang="pl-PL" sz="3200" dirty="0"/>
          </a:p>
        </p:txBody>
      </p:sp>
      <p:grpSp>
        <p:nvGrpSpPr>
          <p:cNvPr id="3" name="Grupa 30"/>
          <p:cNvGrpSpPr/>
          <p:nvPr/>
        </p:nvGrpSpPr>
        <p:grpSpPr>
          <a:xfrm>
            <a:off x="251520" y="2924944"/>
            <a:ext cx="6357982" cy="3594302"/>
            <a:chOff x="1331640" y="2132856"/>
            <a:chExt cx="6357982" cy="3594302"/>
          </a:xfrm>
        </p:grpSpPr>
        <p:grpSp>
          <p:nvGrpSpPr>
            <p:cNvPr id="4" name="Grupa 14"/>
            <p:cNvGrpSpPr/>
            <p:nvPr/>
          </p:nvGrpSpPr>
          <p:grpSpPr>
            <a:xfrm>
              <a:off x="1331640" y="2132856"/>
              <a:ext cx="6357982" cy="3564611"/>
              <a:chOff x="3857625" y="1643063"/>
              <a:chExt cx="5346448" cy="2440435"/>
            </a:xfrm>
          </p:grpSpPr>
          <p:sp>
            <p:nvSpPr>
              <p:cNvPr id="16" name="Dowolny kształt 15"/>
              <p:cNvSpPr/>
              <p:nvPr/>
            </p:nvSpPr>
            <p:spPr>
              <a:xfrm>
                <a:off x="5022850" y="2286000"/>
                <a:ext cx="2005013" cy="1576388"/>
              </a:xfrm>
              <a:custGeom>
                <a:avLst/>
                <a:gdLst>
                  <a:gd name="connsiteX0" fmla="*/ 0 w 2006221"/>
                  <a:gd name="connsiteY0" fmla="*/ 1337480 h 1337480"/>
                  <a:gd name="connsiteX1" fmla="*/ 559558 w 2006221"/>
                  <a:gd name="connsiteY1" fmla="*/ 436728 h 1337480"/>
                  <a:gd name="connsiteX2" fmla="*/ 2006221 w 2006221"/>
                  <a:gd name="connsiteY2" fmla="*/ 0 h 133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6221" h="1337480">
                    <a:moveTo>
                      <a:pt x="0" y="1337480"/>
                    </a:moveTo>
                    <a:cubicBezTo>
                      <a:pt x="112594" y="998560"/>
                      <a:pt x="225188" y="659641"/>
                      <a:pt x="559558" y="436728"/>
                    </a:cubicBezTo>
                    <a:cubicBezTo>
                      <a:pt x="893928" y="213815"/>
                      <a:pt x="1450074" y="106907"/>
                      <a:pt x="2006221" y="0"/>
                    </a:cubicBez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l-PL"/>
              </a:p>
            </p:txBody>
          </p:sp>
          <p:grpSp>
            <p:nvGrpSpPr>
              <p:cNvPr id="5" name="Grupa 42"/>
              <p:cNvGrpSpPr/>
              <p:nvPr/>
            </p:nvGrpSpPr>
            <p:grpSpPr>
              <a:xfrm>
                <a:off x="3857625" y="1643063"/>
                <a:ext cx="5346448" cy="2440435"/>
                <a:chOff x="3857625" y="1643063"/>
                <a:chExt cx="5346448" cy="2440435"/>
              </a:xfrm>
            </p:grpSpPr>
            <p:cxnSp>
              <p:nvCxnSpPr>
                <p:cNvPr id="18" name="Łącznik prosty ze strzałką 17"/>
                <p:cNvCxnSpPr/>
                <p:nvPr/>
              </p:nvCxnSpPr>
              <p:spPr>
                <a:xfrm rot="5400000" flipH="1" flipV="1">
                  <a:off x="3893344" y="2750344"/>
                  <a:ext cx="22161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Łącznik prosty ze strzałką 18"/>
                <p:cNvCxnSpPr/>
                <p:nvPr/>
              </p:nvCxnSpPr>
              <p:spPr>
                <a:xfrm>
                  <a:off x="5000625" y="3857625"/>
                  <a:ext cx="2928938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Łącznik prosty 19"/>
                <p:cNvCxnSpPr/>
                <p:nvPr/>
              </p:nvCxnSpPr>
              <p:spPr>
                <a:xfrm flipV="1">
                  <a:off x="5000625" y="2357438"/>
                  <a:ext cx="2643188" cy="150018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ze strzałką 20"/>
                <p:cNvCxnSpPr/>
                <p:nvPr/>
              </p:nvCxnSpPr>
              <p:spPr>
                <a:xfrm rot="5400000" flipH="1" flipV="1">
                  <a:off x="5250657" y="3107531"/>
                  <a:ext cx="787400" cy="158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Łącznik prosty 21"/>
                <p:cNvCxnSpPr/>
                <p:nvPr/>
              </p:nvCxnSpPr>
              <p:spPr>
                <a:xfrm>
                  <a:off x="5000625" y="2786063"/>
                  <a:ext cx="571500" cy="1587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Łącznik prosty 22"/>
                <p:cNvCxnSpPr/>
                <p:nvPr/>
              </p:nvCxnSpPr>
              <p:spPr>
                <a:xfrm rot="5400000">
                  <a:off x="5465763" y="3679825"/>
                  <a:ext cx="357188" cy="1587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pole tekstowe 31"/>
                <p:cNvSpPr txBox="1">
                  <a:spLocks noChangeArrowheads="1"/>
                </p:cNvSpPr>
                <p:nvPr/>
              </p:nvSpPr>
              <p:spPr bwMode="auto">
                <a:xfrm>
                  <a:off x="3857625" y="1785938"/>
                  <a:ext cx="1214438" cy="442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l-PL" dirty="0" smtClean="0"/>
                    <a:t>Przychód</a:t>
                  </a:r>
                </a:p>
                <a:p>
                  <a:r>
                    <a:rPr lang="pl-PL" dirty="0" smtClean="0"/>
                    <a:t>Zysk</a:t>
                  </a:r>
                  <a:endParaRPr lang="pl-PL" dirty="0"/>
                </a:p>
              </p:txBody>
            </p:sp>
            <p:sp>
              <p:nvSpPr>
                <p:cNvPr id="25" name="pole tekstowe 32"/>
                <p:cNvSpPr txBox="1">
                  <a:spLocks noChangeArrowheads="1"/>
                </p:cNvSpPr>
                <p:nvPr/>
              </p:nvSpPr>
              <p:spPr bwMode="auto">
                <a:xfrm>
                  <a:off x="7854041" y="3713610"/>
                  <a:ext cx="571500" cy="369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l-PL" dirty="0"/>
                    <a:t>L</a:t>
                  </a:r>
                </a:p>
              </p:txBody>
            </p:sp>
            <p:sp>
              <p:nvSpPr>
                <p:cNvPr id="26" name="pole tekstowe 44"/>
                <p:cNvSpPr txBox="1">
                  <a:spLocks noChangeArrowheads="1"/>
                </p:cNvSpPr>
                <p:nvPr/>
              </p:nvSpPr>
              <p:spPr bwMode="auto">
                <a:xfrm>
                  <a:off x="7582117" y="2278874"/>
                  <a:ext cx="1621956" cy="2528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pl-PL" dirty="0">
                      <a:solidFill>
                        <a:srgbClr val="FF0000"/>
                      </a:solidFill>
                    </a:rPr>
                    <a:t>Koszt </a:t>
                  </a:r>
                  <a:r>
                    <a:rPr lang="pl-PL" dirty="0" smtClean="0">
                      <a:solidFill>
                        <a:srgbClr val="FF0000"/>
                      </a:solidFill>
                    </a:rPr>
                    <a:t>pracy = W</a:t>
                  </a:r>
                  <a:endParaRPr lang="pl-PL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7" name="Łącznik prosty 26"/>
                <p:cNvCxnSpPr>
                  <a:stCxn id="16" idx="0"/>
                </p:cNvCxnSpPr>
                <p:nvPr/>
              </p:nvCxnSpPr>
              <p:spPr>
                <a:xfrm flipV="1">
                  <a:off x="5022850" y="2857500"/>
                  <a:ext cx="2763838" cy="10048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ze strzałką 27"/>
                <p:cNvCxnSpPr/>
                <p:nvPr/>
              </p:nvCxnSpPr>
              <p:spPr>
                <a:xfrm rot="5400000">
                  <a:off x="5429250" y="3071813"/>
                  <a:ext cx="858837" cy="158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prstDash val="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pole tekstowe 28"/>
            <p:cNvSpPr txBox="1"/>
            <p:nvPr/>
          </p:nvSpPr>
          <p:spPr>
            <a:xfrm>
              <a:off x="3071802" y="535782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L</a:t>
              </a:r>
              <a:r>
                <a:rPr lang="pl-PL" baseline="-25000" dirty="0" smtClean="0"/>
                <a:t>1</a:t>
              </a:r>
              <a:endParaRPr lang="pl-PL" dirty="0"/>
            </a:p>
          </p:txBody>
        </p:sp>
        <p:sp>
          <p:nvSpPr>
            <p:cNvPr id="30" name="pole tekstowe 29"/>
            <p:cNvSpPr txBox="1"/>
            <p:nvPr/>
          </p:nvSpPr>
          <p:spPr>
            <a:xfrm>
              <a:off x="3643306" y="535782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L</a:t>
              </a:r>
              <a:r>
                <a:rPr lang="pl-PL" baseline="-25000" dirty="0" smtClean="0"/>
                <a:t>2</a:t>
              </a:r>
              <a:endParaRPr lang="pl-PL" dirty="0"/>
            </a:p>
          </p:txBody>
        </p:sp>
      </p:grpSp>
      <p:cxnSp>
        <p:nvCxnSpPr>
          <p:cNvPr id="32" name="Łącznik prosty 31"/>
          <p:cNvCxnSpPr/>
          <p:nvPr/>
        </p:nvCxnSpPr>
        <p:spPr>
          <a:xfrm rot="5400000">
            <a:off x="3428992" y="5000636"/>
            <a:ext cx="571504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3275856" y="3356992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0070C0"/>
                </a:solidFill>
              </a:rPr>
              <a:t>Y = P </a:t>
            </a:r>
            <a:r>
              <a:rPr lang="pl-PL" sz="1400" dirty="0" smtClean="0">
                <a:solidFill>
                  <a:srgbClr val="0070C0"/>
                </a:solidFill>
                <a:latin typeface="Franklin Gothic Medium"/>
              </a:rPr>
              <a:t>·</a:t>
            </a:r>
            <a:r>
              <a:rPr lang="pl-PL" sz="1400" dirty="0" smtClean="0">
                <a:solidFill>
                  <a:srgbClr val="0070C0"/>
                </a:solidFill>
              </a:rPr>
              <a:t>F(L) – produkt jako funkcja zatrudnienia</a:t>
            </a:r>
            <a:endParaRPr lang="pl-PL" sz="1400" dirty="0">
              <a:solidFill>
                <a:srgbClr val="0070C0"/>
              </a:solidFill>
            </a:endParaRPr>
          </a:p>
        </p:txBody>
      </p:sp>
      <p:sp>
        <p:nvSpPr>
          <p:cNvPr id="34" name="pole tekstowe 33"/>
          <p:cNvSpPr txBox="1"/>
          <p:nvPr/>
        </p:nvSpPr>
        <p:spPr>
          <a:xfrm>
            <a:off x="0" y="1052736"/>
            <a:ext cx="8892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Firmy kierując się maksymalizacją zyski określają, ile pracujących chcą zatrudnić ( w istocie ile pracy </a:t>
            </a:r>
            <a:r>
              <a:rPr lang="pl-PL" sz="1400" dirty="0" err="1" smtClean="0"/>
              <a:t>kupic</a:t>
            </a:r>
            <a:r>
              <a:rPr lang="pl-PL" sz="1400" dirty="0" smtClean="0"/>
              <a:t> na rynku). Upraszczając, że jedynym kosztem są płace:</a:t>
            </a:r>
          </a:p>
          <a:p>
            <a:r>
              <a:rPr lang="pl-PL" sz="1400" dirty="0" smtClean="0">
                <a:latin typeface="Times New Roman"/>
                <a:cs typeface="Times New Roman"/>
              </a:rPr>
              <a:t>	Π = P </a:t>
            </a:r>
            <a:r>
              <a:rPr lang="pl-PL" sz="1400" dirty="0" smtClean="0">
                <a:latin typeface="Franklin Gothic Medium"/>
                <a:cs typeface="Times New Roman"/>
              </a:rPr>
              <a:t>· F(L) – W · L		zysk  = przychody – koszty, gdzie przychody zależą od cen produktów P i wielkości </a:t>
            </a:r>
            <a:r>
              <a:rPr lang="pl-PL" sz="1400" dirty="0" err="1" smtClean="0">
                <a:latin typeface="Franklin Gothic Medium"/>
                <a:cs typeface="Times New Roman"/>
              </a:rPr>
              <a:t>praodukcji</a:t>
            </a:r>
            <a:r>
              <a:rPr lang="pl-PL" sz="1400" dirty="0" smtClean="0">
                <a:latin typeface="Franklin Gothic Medium"/>
                <a:cs typeface="Times New Roman"/>
              </a:rPr>
              <a:t>, która jest funkcją zatrudnienia F(L)</a:t>
            </a:r>
          </a:p>
          <a:p>
            <a:r>
              <a:rPr lang="pl-PL" sz="1400" dirty="0" smtClean="0">
                <a:latin typeface="Franklin Gothic Medium"/>
                <a:cs typeface="Times New Roman"/>
              </a:rPr>
              <a:t>Maksimum zysków jest uzyskiwana przy poziomie zatrudnienia, gdy przychody krańcowe (krańcowy produkt pracy ) zrównują się za kosztem krańcowym (koszt zwiększenia zatrudnienia, czyli płaca)</a:t>
            </a:r>
          </a:p>
          <a:p>
            <a:r>
              <a:rPr lang="pl-PL" sz="1400" dirty="0" smtClean="0">
                <a:latin typeface="Franklin Gothic Medium"/>
                <a:cs typeface="Times New Roman"/>
              </a:rPr>
              <a:t>	0 = P ·F’(L) – W</a:t>
            </a:r>
          </a:p>
          <a:p>
            <a:r>
              <a:rPr lang="pl-PL" sz="1400" dirty="0" smtClean="0">
                <a:latin typeface="Franklin Gothic Medium"/>
                <a:cs typeface="Times New Roman"/>
              </a:rPr>
              <a:t>	F’(L) = W/P</a:t>
            </a:r>
          </a:p>
          <a:p>
            <a:r>
              <a:rPr lang="pl-PL" sz="1400" dirty="0" smtClean="0">
                <a:latin typeface="Franklin Gothic Medium"/>
                <a:cs typeface="Times New Roman"/>
              </a:rPr>
              <a:t>Czyli krańcowy produkt pracy jest równy płacy realnej W/P. </a:t>
            </a:r>
          </a:p>
          <a:p>
            <a:endParaRPr lang="pl-PL" sz="14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5868144" y="5301208"/>
            <a:ext cx="327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Spadek płac zwiększa wielkość popytu na pracę (maksimum zysku osiągane przy wyższym zatrudnieniu)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/>
              <a:t>Rynek pracy – równowaga </a:t>
            </a:r>
            <a:r>
              <a:rPr lang="pl-PL" sz="3200" dirty="0" err="1" smtClean="0"/>
              <a:t>walrasa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525962"/>
          </a:xfrm>
        </p:spPr>
        <p:txBody>
          <a:bodyPr/>
          <a:lstStyle/>
          <a:p>
            <a:r>
              <a:rPr lang="pl-PL" sz="2400" dirty="0" smtClean="0"/>
              <a:t>Uwarunkowania podażowe na rynku pracy wynikają z decyzji jednostek : pracować (uzyskiwać dochody i nabywać dobra) czy nie pracować (konsumować inne dobro: czas wolny)</a:t>
            </a:r>
          </a:p>
          <a:p>
            <a:r>
              <a:rPr lang="pl-PL" sz="2400" dirty="0" smtClean="0"/>
              <a:t>Uwarunkowania popytowe na rynku pracy wynikają z decyzji przedsiębiorstw, opierających swe decyzje na maksymalizacji zysku jako funkcji celu</a:t>
            </a:r>
          </a:p>
          <a:p>
            <a:r>
              <a:rPr lang="pl-PL" sz="2400" dirty="0" smtClean="0"/>
              <a:t>Pracownicy i miejsca pracy są homogeniczni. Znalezienie nowego miejsca pracy oraz pracownika  nie pociąga za sobą kosztów</a:t>
            </a:r>
          </a:p>
          <a:p>
            <a:r>
              <a:rPr lang="pl-PL" sz="2400" dirty="0" smtClean="0"/>
              <a:t>Elastyczne płace prowadzą do równowagi na rynku pracy, przy której wszyscy akceptujący płacę równowagi znajdują zatrudnienie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pl-PL" sz="3000" dirty="0" smtClean="0"/>
              <a:t>Równowaga </a:t>
            </a:r>
            <a:r>
              <a:rPr lang="pl-PL" sz="3000" dirty="0" err="1" smtClean="0"/>
              <a:t>walrasiańska</a:t>
            </a:r>
            <a:r>
              <a:rPr lang="pl-PL" sz="3000" dirty="0" smtClean="0"/>
              <a:t> na rynku pracy</a:t>
            </a:r>
            <a:endParaRPr lang="pl-PL" sz="3000" dirty="0"/>
          </a:p>
        </p:txBody>
      </p:sp>
      <p:grpSp>
        <p:nvGrpSpPr>
          <p:cNvPr id="3" name="Grupa 31"/>
          <p:cNvGrpSpPr/>
          <p:nvPr/>
        </p:nvGrpSpPr>
        <p:grpSpPr>
          <a:xfrm>
            <a:off x="323528" y="1556793"/>
            <a:ext cx="5112568" cy="3240359"/>
            <a:chOff x="846929" y="1484785"/>
            <a:chExt cx="7325471" cy="3897723"/>
          </a:xfrm>
        </p:grpSpPr>
        <p:cxnSp>
          <p:nvCxnSpPr>
            <p:cNvPr id="4" name="Łącznik prosty ze strzałką 3"/>
            <p:cNvCxnSpPr/>
            <p:nvPr/>
          </p:nvCxnSpPr>
          <p:spPr>
            <a:xfrm flipV="1">
              <a:off x="2051720" y="1700808"/>
              <a:ext cx="0" cy="33843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ze strzałką 5"/>
            <p:cNvCxnSpPr/>
            <p:nvPr/>
          </p:nvCxnSpPr>
          <p:spPr>
            <a:xfrm>
              <a:off x="2051720" y="5085184"/>
              <a:ext cx="54726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7"/>
            <p:cNvCxnSpPr/>
            <p:nvPr/>
          </p:nvCxnSpPr>
          <p:spPr>
            <a:xfrm flipV="1">
              <a:off x="3707904" y="1916832"/>
              <a:ext cx="1440160" cy="28803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>
            <a:xfrm>
              <a:off x="2699792" y="2132856"/>
              <a:ext cx="4104456" cy="27363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ole tekstowe 10"/>
            <p:cNvSpPr txBox="1"/>
            <p:nvPr/>
          </p:nvSpPr>
          <p:spPr>
            <a:xfrm>
              <a:off x="846929" y="1628800"/>
              <a:ext cx="1060774" cy="44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W/P</a:t>
              </a:r>
              <a:endParaRPr lang="pl-PL" dirty="0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7596336" y="501317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L</a:t>
              </a:r>
              <a:endParaRPr lang="pl-PL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5292080" y="1484785"/>
              <a:ext cx="713631" cy="444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>
                  <a:latin typeface="Arial" pitchFamily="34" charset="0"/>
                  <a:cs typeface="Arial" pitchFamily="34" charset="0"/>
                </a:rPr>
                <a:t>L</a:t>
              </a:r>
              <a:r>
                <a:rPr lang="pl-PL" baseline="-25000" dirty="0" smtClean="0">
                  <a:latin typeface="Arial" pitchFamily="34" charset="0"/>
                  <a:cs typeface="Arial" pitchFamily="34" charset="0"/>
                </a:rPr>
                <a:t>S</a:t>
              </a:r>
              <a:endParaRPr lang="pl-PL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6804248" y="436510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L</a:t>
              </a:r>
              <a:r>
                <a:rPr lang="pl-PL" baseline="-25000" dirty="0" err="1" smtClean="0"/>
                <a:t>d</a:t>
              </a:r>
              <a:endParaRPr lang="pl-PL" dirty="0"/>
            </a:p>
          </p:txBody>
        </p:sp>
        <p:cxnSp>
          <p:nvCxnSpPr>
            <p:cNvPr id="16" name="Łącznik prosty 15"/>
            <p:cNvCxnSpPr/>
            <p:nvPr/>
          </p:nvCxnSpPr>
          <p:spPr>
            <a:xfrm flipH="1">
              <a:off x="2123728" y="3284984"/>
              <a:ext cx="223224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>
            <a:xfrm>
              <a:off x="4427984" y="3284984"/>
              <a:ext cx="0" cy="1800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>
            <a:xfrm>
              <a:off x="3707904" y="1628800"/>
              <a:ext cx="3600400" cy="2448272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>
            <a:xfrm flipV="1">
              <a:off x="4572000" y="2132856"/>
              <a:ext cx="1152128" cy="259228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>
            <a:xfrm>
              <a:off x="2195736" y="3717032"/>
              <a:ext cx="28083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26"/>
            <p:cNvCxnSpPr/>
            <p:nvPr/>
          </p:nvCxnSpPr>
          <p:spPr>
            <a:xfrm>
              <a:off x="2051720" y="2420888"/>
              <a:ext cx="28083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29"/>
            <p:cNvCxnSpPr/>
            <p:nvPr/>
          </p:nvCxnSpPr>
          <p:spPr>
            <a:xfrm>
              <a:off x="2123728" y="2780928"/>
              <a:ext cx="324036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pole tekstowe 30"/>
          <p:cNvSpPr txBox="1"/>
          <p:nvPr/>
        </p:nvSpPr>
        <p:spPr>
          <a:xfrm>
            <a:off x="611560" y="4797152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Zmiany podaży i popytu na rynki praca powodują dostosowania płac zapewniające utrzymywanie równowago na rynku pracy (wielkość podaży równa wielkości popytu, wszyscy akceptujący płacę rynkową znajdują zatrudnienie). – bezrobocie odpowiadające temu stanowi to tzw. Naturalna Stopa Bezrobocia NRU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Co gdy płace </a:t>
            </a:r>
            <a:r>
              <a:rPr lang="pl-PL" dirty="0" err="1" smtClean="0">
                <a:solidFill>
                  <a:srgbClr val="FF0000"/>
                </a:solidFill>
              </a:rPr>
              <a:t>sa</a:t>
            </a:r>
            <a:r>
              <a:rPr lang="pl-PL" dirty="0" smtClean="0">
                <a:solidFill>
                  <a:srgbClr val="FF0000"/>
                </a:solidFill>
              </a:rPr>
              <a:t> powyżej równowagi (niekonkurencyjny rynek pracy)?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3" name="pole tekstowe 32"/>
          <p:cNvSpPr txBox="1"/>
          <p:nvPr/>
        </p:nvSpPr>
        <p:spPr>
          <a:xfrm>
            <a:off x="5220072" y="1412776"/>
            <a:ext cx="3672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Funkcja podaży:</a:t>
            </a:r>
          </a:p>
          <a:p>
            <a:r>
              <a:rPr lang="pl-PL" sz="2000" dirty="0" smtClean="0"/>
              <a:t>W/P = w = f(L) 	w’ &gt; 0</a:t>
            </a:r>
          </a:p>
          <a:p>
            <a:endParaRPr lang="pl-PL" sz="2000" dirty="0" smtClean="0"/>
          </a:p>
          <a:p>
            <a:r>
              <a:rPr lang="pl-PL" sz="2000" dirty="0" smtClean="0"/>
              <a:t>Funkcja popytu:</a:t>
            </a:r>
          </a:p>
          <a:p>
            <a:r>
              <a:rPr lang="pl-PL" sz="2000" dirty="0" smtClean="0"/>
              <a:t>W/P = w = g(L) 	w’ &lt; 0</a:t>
            </a:r>
          </a:p>
          <a:p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841248"/>
          </a:xfrm>
        </p:spPr>
        <p:txBody>
          <a:bodyPr/>
          <a:lstStyle/>
          <a:p>
            <a:pPr algn="ctr"/>
            <a:r>
              <a:rPr lang="pl-PL" dirty="0" smtClean="0"/>
              <a:t>Zmiany NRU w USA</a:t>
            </a:r>
            <a:endParaRPr lang="pl-PL" dirty="0"/>
          </a:p>
        </p:txBody>
      </p:sp>
      <p:pic>
        <p:nvPicPr>
          <p:cNvPr id="3" name="FRED Graph Chart" descr="FRED Graph">
            <a:hlinkClick r:id="rId2" tooltip="View this chart in your browser. 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124744"/>
            <a:ext cx="8191500" cy="552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Uwaga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Model </a:t>
            </a:r>
            <a:r>
              <a:rPr lang="pl-PL" sz="2000" dirty="0" err="1" smtClean="0"/>
              <a:t>walrasiański</a:t>
            </a:r>
            <a:r>
              <a:rPr lang="pl-PL" sz="2000" dirty="0" smtClean="0"/>
              <a:t> opiera się na założeniu elastycznych płac. W tych warunkach zmiany podaży i popytu powodują zmiany zatrudnienia i płac. Np. spadek popytu na pracę zmniejsza zatrudnienia i płace, ale cały czas mamy równowagę na rynku pracy (przecięcie </a:t>
            </a:r>
            <a:r>
              <a:rPr lang="pl-PL" sz="2000" dirty="0" err="1" smtClean="0"/>
              <a:t>funckji</a:t>
            </a:r>
            <a:r>
              <a:rPr lang="pl-PL" sz="2000" dirty="0" smtClean="0"/>
              <a:t> podaży i popytu) – równowagę interpretujemy tu w sensie, że wszyscy akceptujący (nową) płacę równowagi znajdują zatrudnienie. Jeżeli jest bezrobocie, to ma charakter dobrowolny (nie przyjmuję określonej pracy bo nie akceptuję płacy rynkowej).</a:t>
            </a:r>
          </a:p>
          <a:p>
            <a:pPr>
              <a:buNone/>
            </a:pPr>
            <a:r>
              <a:rPr lang="pl-PL" sz="2000" dirty="0" smtClean="0"/>
              <a:t>	Wahania na rynku pracy (np. zmiany technologiczne, demograficzne, instytucjonalne) powodują zmiany równowagi na rynku pracy – odpowiadają temu wahania w tzw. naturalnej stopie </a:t>
            </a:r>
            <a:r>
              <a:rPr lang="pl-PL" sz="2000" dirty="0" err="1" smtClean="0"/>
              <a:t>bezrobocaa</a:t>
            </a:r>
            <a:r>
              <a:rPr lang="pl-PL" sz="2000" dirty="0" smtClean="0"/>
              <a:t> NRU (natural </a:t>
            </a:r>
            <a:r>
              <a:rPr lang="pl-PL" sz="2000" dirty="0" err="1" smtClean="0"/>
              <a:t>rate</a:t>
            </a:r>
            <a:r>
              <a:rPr lang="pl-PL" sz="2000" dirty="0" smtClean="0"/>
              <a:t> of </a:t>
            </a:r>
            <a:r>
              <a:rPr lang="pl-PL" sz="2000" dirty="0" err="1" smtClean="0"/>
              <a:t>unemployment</a:t>
            </a:r>
            <a:r>
              <a:rPr lang="pl-PL" sz="2000" dirty="0" smtClean="0"/>
              <a:t>)</a:t>
            </a:r>
          </a:p>
          <a:p>
            <a:r>
              <a:rPr lang="pl-PL" sz="2000" dirty="0" smtClean="0"/>
              <a:t>A co jeżeli ceny i płace nie </a:t>
            </a:r>
            <a:r>
              <a:rPr lang="pl-PL" sz="2000" dirty="0" err="1" smtClean="0"/>
              <a:t>sa</a:t>
            </a:r>
            <a:r>
              <a:rPr lang="pl-PL" sz="2000" dirty="0" smtClean="0"/>
              <a:t> tak elastyczne jak sugeruje model </a:t>
            </a:r>
            <a:r>
              <a:rPr lang="pl-PL" sz="2000" dirty="0" err="1" smtClean="0"/>
              <a:t>walrasiański</a:t>
            </a:r>
            <a:r>
              <a:rPr lang="pl-PL" sz="2000" dirty="0" smtClean="0"/>
              <a:t>?</a:t>
            </a:r>
          </a:p>
          <a:p>
            <a:r>
              <a:rPr lang="pl-PL" sz="2000" dirty="0" smtClean="0"/>
              <a:t>A co gdy płace wpływają nie tylko na koszty ale i efekty?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pl-PL" sz="3000" dirty="0" smtClean="0"/>
              <a:t>Przesłanki odchyleń rynku pracy od równowagi </a:t>
            </a:r>
            <a:r>
              <a:rPr lang="pl-PL" sz="3000" dirty="0" err="1" smtClean="0"/>
              <a:t>walrasa</a:t>
            </a:r>
            <a:endParaRPr lang="pl-PL" sz="3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Uwarunkowania rynku pracy:</a:t>
            </a:r>
          </a:p>
          <a:p>
            <a:pPr>
              <a:buFontTx/>
              <a:buChar char="-"/>
            </a:pPr>
            <a:r>
              <a:rPr lang="pl-PL" sz="2400" dirty="0" smtClean="0"/>
              <a:t>Usztywnienie płac nominalnych lub realnych</a:t>
            </a:r>
          </a:p>
          <a:p>
            <a:pPr>
              <a:buFontTx/>
              <a:buChar char="-"/>
            </a:pPr>
            <a:r>
              <a:rPr lang="pl-PL" sz="2400" dirty="0" smtClean="0"/>
              <a:t>Niekonkurencyjny rynek pracy (np. bariery wejścia i wyjścia)</a:t>
            </a:r>
          </a:p>
          <a:p>
            <a:r>
              <a:rPr lang="pl-PL" sz="2400" dirty="0" smtClean="0"/>
              <a:t>Uwarunkowania rynku dóbr:</a:t>
            </a:r>
          </a:p>
          <a:p>
            <a:pPr>
              <a:buNone/>
            </a:pPr>
            <a:r>
              <a:rPr lang="pl-PL" sz="2400" dirty="0" smtClean="0"/>
              <a:t>- 	Usztywnienie cen dóbr</a:t>
            </a:r>
          </a:p>
          <a:p>
            <a:pPr>
              <a:buNone/>
            </a:pPr>
            <a:r>
              <a:rPr lang="pl-PL" sz="2400" dirty="0" smtClean="0"/>
              <a:t>- 	Niekonkurencyjny rynek dóbr (np. monopole)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3200" dirty="0" smtClean="0"/>
              <a:t>Uwarunkowania płac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4525962"/>
          </a:xfrm>
        </p:spPr>
        <p:txBody>
          <a:bodyPr/>
          <a:lstStyle/>
          <a:p>
            <a:r>
              <a:rPr lang="pl-PL" sz="2800" dirty="0" smtClean="0"/>
              <a:t>Teorie oparte na mechanizmie negocjacji</a:t>
            </a:r>
          </a:p>
          <a:p>
            <a:pPr>
              <a:buNone/>
            </a:pPr>
            <a:r>
              <a:rPr lang="pl-PL" sz="2800" dirty="0" smtClean="0"/>
              <a:t>	- negocjacje zbiorowe</a:t>
            </a:r>
          </a:p>
          <a:p>
            <a:pPr>
              <a:buNone/>
            </a:pPr>
            <a:r>
              <a:rPr lang="pl-PL" sz="2800" dirty="0" smtClean="0"/>
              <a:t>	- negocjacje indywidualne</a:t>
            </a:r>
          </a:p>
          <a:p>
            <a:pPr>
              <a:buNone/>
            </a:pPr>
            <a:r>
              <a:rPr lang="pl-PL" sz="2800" dirty="0" smtClean="0"/>
              <a:t>	</a:t>
            </a:r>
          </a:p>
          <a:p>
            <a:r>
              <a:rPr lang="pl-PL" sz="2800" dirty="0" smtClean="0"/>
              <a:t>Teorie oparte na związku płac z efektywnością</a:t>
            </a:r>
          </a:p>
          <a:p>
            <a:endParaRPr lang="pl-PL" sz="2800" dirty="0" smtClean="0"/>
          </a:p>
          <a:p>
            <a:r>
              <a:rPr lang="pl-PL" sz="2800" dirty="0" smtClean="0"/>
              <a:t>Płaca rezerwacyjna oraz sytuacja na rynku pracy a płace rynkowe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3200" dirty="0" smtClean="0"/>
              <a:t>Wstępny Model płac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Model:</a:t>
            </a:r>
          </a:p>
          <a:p>
            <a:pPr>
              <a:buNone/>
            </a:pPr>
            <a:r>
              <a:rPr lang="pl-PL" sz="2000" dirty="0" smtClean="0"/>
              <a:t>			</a:t>
            </a:r>
            <a:r>
              <a:rPr lang="pl-PL" sz="2000" i="1" dirty="0" smtClean="0"/>
              <a:t>W = P</a:t>
            </a:r>
            <a:r>
              <a:rPr lang="pl-PL" sz="2000" i="1" baseline="30000" dirty="0" smtClean="0"/>
              <a:t>e</a:t>
            </a:r>
            <a:r>
              <a:rPr lang="pl-PL" sz="2000" i="1" dirty="0" smtClean="0"/>
              <a:t> f(u, z)</a:t>
            </a:r>
          </a:p>
          <a:p>
            <a:pPr>
              <a:buNone/>
            </a:pPr>
            <a:r>
              <a:rPr lang="pl-PL" sz="2000" i="1" dirty="0" smtClean="0"/>
              <a:t>			w = (u, z)</a:t>
            </a:r>
          </a:p>
          <a:p>
            <a:pPr>
              <a:buNone/>
            </a:pPr>
            <a:r>
              <a:rPr lang="pl-PL" sz="2000" dirty="0" smtClean="0"/>
              <a:t>	</a:t>
            </a:r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	W – płaca nominalna, w – płaca realna (skorygowana o ceny dóbr)	</a:t>
            </a:r>
          </a:p>
          <a:p>
            <a:pPr>
              <a:buNone/>
            </a:pPr>
            <a:r>
              <a:rPr lang="pl-PL" sz="2000" dirty="0" smtClean="0"/>
              <a:t>	P</a:t>
            </a:r>
            <a:r>
              <a:rPr lang="pl-PL" sz="2000" baseline="30000" dirty="0" smtClean="0"/>
              <a:t>e</a:t>
            </a:r>
            <a:r>
              <a:rPr lang="pl-PL" sz="2000" dirty="0" smtClean="0"/>
              <a:t> – oczekiwany poziom cen dóbr (wstępne założenie: </a:t>
            </a:r>
          </a:p>
          <a:p>
            <a:pPr>
              <a:buNone/>
            </a:pPr>
            <a:r>
              <a:rPr lang="pl-PL" sz="2000" dirty="0" smtClean="0"/>
              <a:t>	P</a:t>
            </a:r>
            <a:r>
              <a:rPr lang="pl-PL" sz="2000" baseline="30000" dirty="0" smtClean="0"/>
              <a:t>e</a:t>
            </a:r>
            <a:r>
              <a:rPr lang="pl-PL" sz="2000" dirty="0" smtClean="0"/>
              <a:t> = P, oczekiwania cenowe w pełni są przenoszone na zmianę płac)</a:t>
            </a:r>
          </a:p>
          <a:p>
            <a:pPr>
              <a:buNone/>
            </a:pPr>
            <a:r>
              <a:rPr lang="pl-PL" sz="2000" dirty="0" smtClean="0"/>
              <a:t>	u – stopa bezrobocia, </a:t>
            </a:r>
            <a:r>
              <a:rPr lang="pl-PL" sz="2000" dirty="0" err="1" smtClean="0"/>
              <a:t>dW</a:t>
            </a:r>
            <a:r>
              <a:rPr lang="pl-PL" sz="2000" dirty="0" smtClean="0"/>
              <a:t>/</a:t>
            </a:r>
            <a:r>
              <a:rPr lang="pl-PL" sz="2000" dirty="0" err="1" smtClean="0"/>
              <a:t>du</a:t>
            </a:r>
            <a:r>
              <a:rPr lang="pl-PL" sz="2000" dirty="0" smtClean="0"/>
              <a:t> &lt; 0</a:t>
            </a:r>
          </a:p>
          <a:p>
            <a:pPr>
              <a:buNone/>
            </a:pPr>
            <a:r>
              <a:rPr lang="pl-PL" sz="2000" dirty="0" smtClean="0"/>
              <a:t>	z – inne czynniki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800" dirty="0" smtClean="0"/>
              <a:t>Ceny  Dóbr a płace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200" dirty="0" smtClean="0"/>
              <a:t>Założenie: praca jedynym zmiennym czynnikiem produkcji</a:t>
            </a:r>
          </a:p>
          <a:p>
            <a:pPr>
              <a:buNone/>
            </a:pPr>
            <a:r>
              <a:rPr lang="pl-PL" sz="2200" i="1" dirty="0" smtClean="0"/>
              <a:t>	Y = f(L)	dY/</a:t>
            </a:r>
            <a:r>
              <a:rPr lang="pl-PL" sz="2200" i="1" dirty="0" err="1" smtClean="0"/>
              <a:t>dL</a:t>
            </a:r>
            <a:r>
              <a:rPr lang="pl-PL" sz="2200" i="1" dirty="0" smtClean="0"/>
              <a:t> &gt; 0	(wzrost zatrudnienia zwiększa 					produkcję)</a:t>
            </a:r>
          </a:p>
          <a:p>
            <a:pPr>
              <a:buNone/>
            </a:pPr>
            <a:endParaRPr lang="pl-PL" sz="2200" dirty="0" smtClean="0"/>
          </a:p>
          <a:p>
            <a:r>
              <a:rPr lang="pl-PL" sz="2200" dirty="0" smtClean="0"/>
              <a:t>Zwiększenie produkcji o jednostkę zwiększa koszty o koszty zwiększenia zatrudnienia równe płacy = W</a:t>
            </a:r>
          </a:p>
          <a:p>
            <a:endParaRPr lang="pl-PL" sz="2200" dirty="0" smtClean="0"/>
          </a:p>
          <a:p>
            <a:r>
              <a:rPr lang="pl-PL" sz="2200" dirty="0" smtClean="0"/>
              <a:t>Poziom cen:</a:t>
            </a:r>
          </a:p>
          <a:p>
            <a:pPr>
              <a:buNone/>
            </a:pPr>
            <a:r>
              <a:rPr lang="pl-PL" sz="2200" dirty="0" smtClean="0"/>
              <a:t>	- rynek doskonale konkurencyjny: </a:t>
            </a:r>
            <a:r>
              <a:rPr lang="pl-PL" sz="2200" i="1" dirty="0" smtClean="0"/>
              <a:t>P = W</a:t>
            </a:r>
          </a:p>
          <a:p>
            <a:pPr>
              <a:buNone/>
            </a:pPr>
            <a:r>
              <a:rPr lang="pl-PL" sz="2200" dirty="0" smtClean="0"/>
              <a:t>	- niedoskonała konkurencja: </a:t>
            </a:r>
            <a:r>
              <a:rPr lang="pl-PL" sz="2200" i="1" dirty="0" smtClean="0"/>
              <a:t>P = (1+</a:t>
            </a:r>
            <a:r>
              <a:rPr lang="el-GR" sz="2200" i="1" dirty="0" smtClean="0">
                <a:cs typeface="Times New Roman"/>
              </a:rPr>
              <a:t>μ</a:t>
            </a:r>
            <a:r>
              <a:rPr lang="pl-PL" sz="2200" i="1" dirty="0" smtClean="0">
                <a:cs typeface="Times New Roman"/>
              </a:rPr>
              <a:t>)W</a:t>
            </a:r>
          </a:p>
          <a:p>
            <a:pPr>
              <a:buNone/>
            </a:pPr>
            <a:r>
              <a:rPr lang="pl-PL" sz="2200" dirty="0" smtClean="0">
                <a:cs typeface="Times New Roman"/>
              </a:rPr>
              <a:t>		gdzie </a:t>
            </a:r>
            <a:r>
              <a:rPr lang="el-GR" sz="2200" dirty="0" smtClean="0">
                <a:cs typeface="Times New Roman"/>
              </a:rPr>
              <a:t>μ</a:t>
            </a:r>
            <a:r>
              <a:rPr lang="pl-PL" sz="2200" dirty="0" smtClean="0">
                <a:cs typeface="Times New Roman"/>
              </a:rPr>
              <a:t> to marża na koszty (ceny są powyżej kosztów ekonomicznych, co możliwe jest np. w warunkach monopolu)</a:t>
            </a:r>
            <a:endParaRPr lang="pl-PL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/>
          <a:lstStyle/>
          <a:p>
            <a:pPr algn="ctr"/>
            <a:r>
              <a:rPr lang="pl-PL" dirty="0" smtClean="0"/>
              <a:t>Relacja cenowo-płacowa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4525962"/>
          </a:xfrm>
        </p:spPr>
        <p:txBody>
          <a:bodyPr/>
          <a:lstStyle/>
          <a:p>
            <a:r>
              <a:rPr lang="pl-PL" sz="2600" dirty="0" smtClean="0"/>
              <a:t>Relacja płacowa WR:</a:t>
            </a:r>
          </a:p>
          <a:p>
            <a:pPr>
              <a:buNone/>
            </a:pPr>
            <a:r>
              <a:rPr lang="pl-PL" sz="2600" i="1" dirty="0" smtClean="0"/>
              <a:t>	W = P f(u, z)</a:t>
            </a:r>
          </a:p>
          <a:p>
            <a:pPr>
              <a:buNone/>
            </a:pPr>
            <a:r>
              <a:rPr lang="pl-PL" sz="2600" dirty="0" smtClean="0"/>
              <a:t>	</a:t>
            </a:r>
            <a:r>
              <a:rPr lang="pl-PL" sz="2600" i="1" dirty="0" smtClean="0"/>
              <a:t>W/P = f(</a:t>
            </a:r>
            <a:r>
              <a:rPr lang="pl-PL" sz="2600" i="1" dirty="0" err="1" smtClean="0"/>
              <a:t>u,z</a:t>
            </a:r>
            <a:r>
              <a:rPr lang="pl-PL" sz="2600" i="1" dirty="0" smtClean="0"/>
              <a:t>)</a:t>
            </a:r>
          </a:p>
          <a:p>
            <a:pPr>
              <a:buNone/>
            </a:pPr>
            <a:r>
              <a:rPr lang="pl-PL" sz="2600" i="1" dirty="0" smtClean="0"/>
              <a:t>	</a:t>
            </a:r>
            <a:r>
              <a:rPr lang="pl-PL" sz="2600" dirty="0" smtClean="0"/>
              <a:t>Wzrost </a:t>
            </a:r>
            <a:r>
              <a:rPr lang="pl-PL" sz="2600" i="1" dirty="0" smtClean="0"/>
              <a:t>u</a:t>
            </a:r>
            <a:r>
              <a:rPr lang="pl-PL" sz="2600" dirty="0" smtClean="0"/>
              <a:t> obniża </a:t>
            </a:r>
            <a:r>
              <a:rPr lang="pl-PL" sz="2600" i="1" dirty="0" smtClean="0"/>
              <a:t>W/P</a:t>
            </a:r>
          </a:p>
          <a:p>
            <a:pPr>
              <a:buNone/>
            </a:pPr>
            <a:endParaRPr lang="pl-PL" sz="1200" dirty="0" smtClean="0"/>
          </a:p>
          <a:p>
            <a:r>
              <a:rPr lang="pl-PL" sz="2600" dirty="0" smtClean="0"/>
              <a:t>Relacja cenowa PR</a:t>
            </a:r>
          </a:p>
          <a:p>
            <a:pPr>
              <a:buNone/>
            </a:pPr>
            <a:r>
              <a:rPr lang="pl-PL" sz="2600" i="1" dirty="0" smtClean="0"/>
              <a:t>	P = (1 + </a:t>
            </a:r>
            <a:r>
              <a:rPr lang="el-GR" sz="2600" i="1" dirty="0" smtClean="0">
                <a:latin typeface="Times New Roman"/>
                <a:cs typeface="Times New Roman"/>
              </a:rPr>
              <a:t>μ</a:t>
            </a:r>
            <a:r>
              <a:rPr lang="pl-PL" sz="2600" i="1" dirty="0" smtClean="0">
                <a:cs typeface="Times New Roman"/>
              </a:rPr>
              <a:t>) W</a:t>
            </a:r>
          </a:p>
          <a:p>
            <a:pPr>
              <a:buNone/>
            </a:pPr>
            <a:r>
              <a:rPr lang="pl-PL" sz="2600" i="1" dirty="0" smtClean="0">
                <a:cs typeface="Times New Roman"/>
              </a:rPr>
              <a:t>	P/W = </a:t>
            </a:r>
            <a:r>
              <a:rPr lang="pl-PL" sz="2600" i="1" dirty="0" smtClean="0"/>
              <a:t>1 + </a:t>
            </a:r>
            <a:r>
              <a:rPr lang="el-GR" sz="2600" i="1" dirty="0" smtClean="0">
                <a:latin typeface="Times New Roman"/>
                <a:cs typeface="Times New Roman"/>
              </a:rPr>
              <a:t>μ</a:t>
            </a:r>
            <a:endParaRPr lang="pl-PL" sz="2600" i="1" dirty="0" smtClean="0">
              <a:cs typeface="Times New Roman"/>
            </a:endParaRPr>
          </a:p>
          <a:p>
            <a:pPr>
              <a:buNone/>
            </a:pPr>
            <a:r>
              <a:rPr lang="pl-PL" sz="2600" i="1" dirty="0" smtClean="0"/>
              <a:t>	W/P = 1/ (</a:t>
            </a:r>
            <a:r>
              <a:rPr lang="pl-PL" sz="2600" i="1" dirty="0" err="1" smtClean="0"/>
              <a:t>1</a:t>
            </a:r>
            <a:r>
              <a:rPr lang="pl-PL" sz="2600" i="1" dirty="0" smtClean="0"/>
              <a:t> + </a:t>
            </a:r>
            <a:r>
              <a:rPr lang="el-GR" sz="2600" i="1" dirty="0" smtClean="0">
                <a:latin typeface="Times New Roman"/>
                <a:cs typeface="Times New Roman"/>
              </a:rPr>
              <a:t>μ</a:t>
            </a:r>
            <a:r>
              <a:rPr lang="pl-PL" sz="2600" i="1" dirty="0" smtClean="0">
                <a:cs typeface="Times New Roman"/>
              </a:rPr>
              <a:t>) </a:t>
            </a:r>
            <a:endParaRPr lang="pl-PL" sz="2600" i="1" dirty="0" smtClean="0"/>
          </a:p>
          <a:p>
            <a:pPr>
              <a:buNone/>
            </a:pPr>
            <a:r>
              <a:rPr lang="pl-PL" sz="2600" i="1" dirty="0" smtClean="0"/>
              <a:t>	W/P</a:t>
            </a:r>
            <a:r>
              <a:rPr lang="pl-PL" sz="2600" dirty="0" smtClean="0"/>
              <a:t> nie zależy od </a:t>
            </a:r>
            <a:r>
              <a:rPr lang="pl-PL" sz="2600" i="1" dirty="0" smtClean="0"/>
              <a:t>u</a:t>
            </a:r>
            <a:r>
              <a:rPr lang="pl-PL" sz="2600" dirty="0" smtClean="0"/>
              <a:t> lecz od </a:t>
            </a:r>
            <a:r>
              <a:rPr lang="el-GR" sz="2600" i="1" dirty="0" smtClean="0">
                <a:latin typeface="Times New Roman"/>
                <a:cs typeface="Times New Roman"/>
              </a:rPr>
              <a:t>μ</a:t>
            </a:r>
            <a:endParaRPr lang="pl-PL" sz="2600" i="1" dirty="0" smtClean="0"/>
          </a:p>
          <a:p>
            <a:pPr>
              <a:buNone/>
            </a:pPr>
            <a:endParaRPr lang="pl-PL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Dlaczego rynek pracy?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Jest jednym z podstawowych rynków w gospodarce</a:t>
            </a:r>
          </a:p>
          <a:p>
            <a:r>
              <a:rPr lang="pl-PL" sz="2400" dirty="0" smtClean="0"/>
              <a:t>Określa nakłady pracy - podstawowego czynnika produkcji w gospodarce: </a:t>
            </a:r>
            <a:r>
              <a:rPr lang="pl-PL" sz="2400" dirty="0" err="1" smtClean="0"/>
              <a:t>Y=f</a:t>
            </a:r>
            <a:r>
              <a:rPr lang="pl-PL" sz="2400" dirty="0" smtClean="0"/>
              <a:t>(L)</a:t>
            </a:r>
          </a:p>
          <a:p>
            <a:pPr>
              <a:buNone/>
            </a:pPr>
            <a:r>
              <a:rPr lang="pl-PL" sz="2400" dirty="0" smtClean="0"/>
              <a:t>	</a:t>
            </a:r>
            <a:r>
              <a:rPr lang="pl-PL" sz="1600" dirty="0" smtClean="0"/>
              <a:t>to analizowaliśmy w modelach wzrostu gospodarczego, ale założyliśmy, że czynniki demograficzne określają zasoby pracy. Należy jednak dokładniej przeanalizować problem, biorąc pod uwagę uwarunkowania popytu na pracę i jej podaży. Postawimy m.in. pytanie, czy wahania w popycie na rynku dóbr nie spowodują wahań popytu na pracę i w konsekwencji zatrudnienia</a:t>
            </a:r>
          </a:p>
          <a:p>
            <a:r>
              <a:rPr lang="pl-PL" sz="2400" dirty="0" smtClean="0"/>
              <a:t>Określa poziom płac w gospodarstwie, a w konsekwencji zachowania konsumpcyjne</a:t>
            </a:r>
          </a:p>
          <a:p>
            <a:r>
              <a:rPr lang="pl-PL" sz="2400" dirty="0" smtClean="0"/>
              <a:t>Ma istotne znaczenie z punktu widzenia polityki ekonomicznej oraz społecznej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/>
          <a:lstStyle/>
          <a:p>
            <a:pPr algn="ctr"/>
            <a:r>
              <a:rPr lang="pl-PL" dirty="0" smtClean="0"/>
              <a:t>Równowaga na rynku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600" dirty="0" smtClean="0"/>
              <a:t>Warunek równowagi: płace wynikające z relacji płacowej są równe płacom wynikającym z relacji cenowej </a:t>
            </a:r>
          </a:p>
          <a:p>
            <a:pPr>
              <a:buNone/>
            </a:pPr>
            <a:r>
              <a:rPr lang="pl-PL" sz="2600" dirty="0" smtClean="0"/>
              <a:t>	</a:t>
            </a:r>
            <a:r>
              <a:rPr lang="pl-PL" sz="2600" i="1" dirty="0" smtClean="0"/>
              <a:t> W/P = f(</a:t>
            </a:r>
            <a:r>
              <a:rPr lang="pl-PL" sz="2600" i="1" dirty="0" err="1" smtClean="0"/>
              <a:t>u,z</a:t>
            </a:r>
            <a:r>
              <a:rPr lang="pl-PL" sz="2600" i="1" dirty="0" smtClean="0"/>
              <a:t>)</a:t>
            </a:r>
          </a:p>
          <a:p>
            <a:pPr>
              <a:buNone/>
            </a:pPr>
            <a:r>
              <a:rPr lang="pl-PL" sz="2600" i="1" dirty="0" smtClean="0"/>
              <a:t>	 W/P = 1/ (</a:t>
            </a:r>
            <a:r>
              <a:rPr lang="pl-PL" sz="2600" i="1" dirty="0" err="1" smtClean="0"/>
              <a:t>1</a:t>
            </a:r>
            <a:r>
              <a:rPr lang="pl-PL" sz="2600" i="1" dirty="0" smtClean="0"/>
              <a:t> + </a:t>
            </a:r>
            <a:r>
              <a:rPr lang="el-GR" sz="2600" i="1" dirty="0" smtClean="0">
                <a:latin typeface="Times New Roman"/>
                <a:cs typeface="Times New Roman"/>
              </a:rPr>
              <a:t>μ</a:t>
            </a:r>
            <a:r>
              <a:rPr lang="pl-PL" sz="2600" i="1" dirty="0" smtClean="0">
                <a:cs typeface="Times New Roman"/>
              </a:rPr>
              <a:t>) </a:t>
            </a:r>
            <a:endParaRPr lang="pl-PL" sz="2600" dirty="0" smtClean="0"/>
          </a:p>
          <a:p>
            <a:pPr>
              <a:buNone/>
            </a:pPr>
            <a:r>
              <a:rPr lang="pl-PL" sz="2600" dirty="0" smtClean="0"/>
              <a:t>	</a:t>
            </a:r>
            <a:r>
              <a:rPr lang="pl-PL" sz="2600" i="1" dirty="0" smtClean="0"/>
              <a:t> f(</a:t>
            </a:r>
            <a:r>
              <a:rPr lang="pl-PL" sz="2600" i="1" dirty="0" err="1" smtClean="0"/>
              <a:t>u,z</a:t>
            </a:r>
            <a:r>
              <a:rPr lang="pl-PL" sz="2600" i="1" dirty="0" smtClean="0"/>
              <a:t>) = 1/ (</a:t>
            </a:r>
            <a:r>
              <a:rPr lang="pl-PL" sz="2600" i="1" dirty="0" err="1" smtClean="0"/>
              <a:t>1</a:t>
            </a:r>
            <a:r>
              <a:rPr lang="pl-PL" sz="2600" i="1" dirty="0" smtClean="0"/>
              <a:t> + </a:t>
            </a:r>
            <a:r>
              <a:rPr lang="el-GR" sz="2600" i="1" dirty="0" smtClean="0">
                <a:latin typeface="Times New Roman"/>
                <a:cs typeface="Times New Roman"/>
              </a:rPr>
              <a:t>μ</a:t>
            </a:r>
            <a:r>
              <a:rPr lang="pl-PL" sz="2600" i="1" dirty="0" smtClean="0">
                <a:cs typeface="Times New Roman"/>
              </a:rPr>
              <a:t>)</a:t>
            </a:r>
            <a:endParaRPr lang="pl-PL" sz="26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428596" y="6000768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 smtClean="0"/>
              <a:t>u</a:t>
            </a:r>
            <a:r>
              <a:rPr lang="pl-PL" sz="2000" b="1" baseline="-25000" dirty="0" err="1" smtClean="0"/>
              <a:t>n</a:t>
            </a:r>
            <a:r>
              <a:rPr lang="pl-PL" sz="2000" b="1" dirty="0" smtClean="0"/>
              <a:t> – naturalna stopa bezrobocia - NRU</a:t>
            </a:r>
            <a:endParaRPr lang="pl-PL" sz="2000" b="1" dirty="0"/>
          </a:p>
        </p:txBody>
      </p:sp>
      <p:grpSp>
        <p:nvGrpSpPr>
          <p:cNvPr id="4" name="Grupa 22"/>
          <p:cNvGrpSpPr/>
          <p:nvPr/>
        </p:nvGrpSpPr>
        <p:grpSpPr>
          <a:xfrm>
            <a:off x="4000496" y="2786058"/>
            <a:ext cx="4857784" cy="3441166"/>
            <a:chOff x="4000496" y="2786058"/>
            <a:chExt cx="4857784" cy="3441166"/>
          </a:xfrm>
        </p:grpSpPr>
        <p:grpSp>
          <p:nvGrpSpPr>
            <p:cNvPr id="6" name="Grupa 20"/>
            <p:cNvGrpSpPr/>
            <p:nvPr/>
          </p:nvGrpSpPr>
          <p:grpSpPr>
            <a:xfrm>
              <a:off x="4000496" y="2786058"/>
              <a:ext cx="4857784" cy="3441166"/>
              <a:chOff x="4000496" y="2786058"/>
              <a:chExt cx="4857784" cy="3441166"/>
            </a:xfrm>
          </p:grpSpPr>
          <p:cxnSp>
            <p:nvCxnSpPr>
              <p:cNvPr id="9" name="Łącznik prosty 8"/>
              <p:cNvCxnSpPr/>
              <p:nvPr/>
            </p:nvCxnSpPr>
            <p:spPr>
              <a:xfrm>
                <a:off x="4929190" y="4214818"/>
                <a:ext cx="3643338" cy="158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a 18"/>
              <p:cNvGrpSpPr/>
              <p:nvPr/>
            </p:nvGrpSpPr>
            <p:grpSpPr>
              <a:xfrm>
                <a:off x="4000496" y="2786058"/>
                <a:ext cx="4857784" cy="3441166"/>
                <a:chOff x="4000496" y="2786058"/>
                <a:chExt cx="4857784" cy="3441166"/>
              </a:xfrm>
            </p:grpSpPr>
            <p:grpSp>
              <p:nvGrpSpPr>
                <p:cNvPr id="15" name="Grupa 14"/>
                <p:cNvGrpSpPr/>
                <p:nvPr/>
              </p:nvGrpSpPr>
              <p:grpSpPr>
                <a:xfrm>
                  <a:off x="4000496" y="2786058"/>
                  <a:ext cx="4857784" cy="3441166"/>
                  <a:chOff x="4000496" y="2786058"/>
                  <a:chExt cx="4857784" cy="3441166"/>
                </a:xfrm>
              </p:grpSpPr>
              <p:cxnSp>
                <p:nvCxnSpPr>
                  <p:cNvPr id="5" name="Łącznik prosty ze strzałką 4"/>
                  <p:cNvCxnSpPr/>
                  <p:nvPr/>
                </p:nvCxnSpPr>
                <p:spPr>
                  <a:xfrm rot="5400000" flipH="1" flipV="1">
                    <a:off x="3501224" y="4285462"/>
                    <a:ext cx="2857520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Łącznik prosty ze strzałką 6"/>
                  <p:cNvCxnSpPr/>
                  <p:nvPr/>
                </p:nvCxnSpPr>
                <p:spPr>
                  <a:xfrm>
                    <a:off x="4929190" y="5715016"/>
                    <a:ext cx="3929090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Dowolny kształt 9"/>
                  <p:cNvSpPr/>
                  <p:nvPr/>
                </p:nvSpPr>
                <p:spPr>
                  <a:xfrm>
                    <a:off x="5254388" y="3057099"/>
                    <a:ext cx="2674961" cy="1965277"/>
                  </a:xfrm>
                  <a:custGeom>
                    <a:avLst/>
                    <a:gdLst>
                      <a:gd name="connsiteX0" fmla="*/ 0 w 2674961"/>
                      <a:gd name="connsiteY0" fmla="*/ 0 h 1965277"/>
                      <a:gd name="connsiteX1" fmla="*/ 928048 w 2674961"/>
                      <a:gd name="connsiteY1" fmla="*/ 1296537 h 1965277"/>
                      <a:gd name="connsiteX2" fmla="*/ 2674961 w 2674961"/>
                      <a:gd name="connsiteY2" fmla="*/ 1965277 h 1965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74961" h="1965277">
                        <a:moveTo>
                          <a:pt x="0" y="0"/>
                        </a:moveTo>
                        <a:cubicBezTo>
                          <a:pt x="241110" y="484495"/>
                          <a:pt x="482221" y="968991"/>
                          <a:pt x="928048" y="1296537"/>
                        </a:cubicBezTo>
                        <a:cubicBezTo>
                          <a:pt x="1373875" y="1624083"/>
                          <a:pt x="2024418" y="1794680"/>
                          <a:pt x="2674961" y="1965277"/>
                        </a:cubicBezTo>
                      </a:path>
                    </a:pathLst>
                  </a:cu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" name="pole tekstowe 10"/>
                  <p:cNvSpPr txBox="1"/>
                  <p:nvPr/>
                </p:nvSpPr>
                <p:spPr>
                  <a:xfrm>
                    <a:off x="4214810" y="2786058"/>
                    <a:ext cx="7143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W/P</a:t>
                    </a:r>
                    <a:endParaRPr lang="pl-PL" dirty="0"/>
                  </a:p>
                </p:txBody>
              </p:sp>
              <p:sp>
                <p:nvSpPr>
                  <p:cNvPr id="12" name="pole tekstowe 11"/>
                  <p:cNvSpPr txBox="1"/>
                  <p:nvPr/>
                </p:nvSpPr>
                <p:spPr>
                  <a:xfrm>
                    <a:off x="8215338" y="5857892"/>
                    <a:ext cx="6429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u</a:t>
                    </a:r>
                    <a:endParaRPr lang="pl-PL" dirty="0"/>
                  </a:p>
                </p:txBody>
              </p:sp>
              <p:sp>
                <p:nvSpPr>
                  <p:cNvPr id="13" name="pole tekstowe 12"/>
                  <p:cNvSpPr txBox="1"/>
                  <p:nvPr/>
                </p:nvSpPr>
                <p:spPr>
                  <a:xfrm>
                    <a:off x="4000496" y="4000504"/>
                    <a:ext cx="10001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1/(</a:t>
                    </a:r>
                    <a:r>
                      <a:rPr lang="pl-PL" dirty="0" err="1" smtClean="0"/>
                      <a:t>1</a:t>
                    </a:r>
                    <a:r>
                      <a:rPr lang="pl-PL" dirty="0" smtClean="0"/>
                      <a:t>+</a:t>
                    </a:r>
                    <a:r>
                      <a:rPr lang="el-GR" dirty="0" smtClean="0">
                        <a:latin typeface="Times New Roman"/>
                        <a:cs typeface="Times New Roman"/>
                      </a:rPr>
                      <a:t>μ</a:t>
                    </a:r>
                    <a:r>
                      <a:rPr lang="pl-PL" dirty="0" smtClean="0">
                        <a:latin typeface="Times New Roman"/>
                        <a:cs typeface="Times New Roman"/>
                      </a:rPr>
                      <a:t>)</a:t>
                    </a:r>
                    <a:endParaRPr lang="pl-PL" dirty="0"/>
                  </a:p>
                </p:txBody>
              </p:sp>
              <p:sp>
                <p:nvSpPr>
                  <p:cNvPr id="14" name="pole tekstowe 13"/>
                  <p:cNvSpPr txBox="1"/>
                  <p:nvPr/>
                </p:nvSpPr>
                <p:spPr>
                  <a:xfrm>
                    <a:off x="5357818" y="2928934"/>
                    <a:ext cx="7858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WR</a:t>
                    </a:r>
                    <a:endParaRPr lang="pl-PL" dirty="0"/>
                  </a:p>
                </p:txBody>
              </p:sp>
            </p:grpSp>
            <p:cxnSp>
              <p:nvCxnSpPr>
                <p:cNvPr id="17" name="Łącznik prosty 16"/>
                <p:cNvCxnSpPr/>
                <p:nvPr/>
              </p:nvCxnSpPr>
              <p:spPr>
                <a:xfrm rot="5400000">
                  <a:off x="5250661" y="4964917"/>
                  <a:ext cx="1500198" cy="1588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pole tekstowe 17"/>
                <p:cNvSpPr txBox="1"/>
                <p:nvPr/>
              </p:nvSpPr>
              <p:spPr>
                <a:xfrm>
                  <a:off x="5715008" y="5857892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 err="1" smtClean="0"/>
                    <a:t>u</a:t>
                  </a:r>
                  <a:r>
                    <a:rPr lang="pl-PL" baseline="-25000" dirty="0" err="1" smtClean="0"/>
                    <a:t>n</a:t>
                  </a:r>
                  <a:endParaRPr lang="pl-PL" dirty="0"/>
                </a:p>
              </p:txBody>
            </p:sp>
          </p:grpSp>
        </p:grpSp>
        <p:sp>
          <p:nvSpPr>
            <p:cNvPr id="22" name="pole tekstowe 21"/>
            <p:cNvSpPr txBox="1"/>
            <p:nvPr/>
          </p:nvSpPr>
          <p:spPr>
            <a:xfrm>
              <a:off x="7929586" y="385762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PR</a:t>
              </a:r>
              <a:endParaRPr lang="pl-P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Wzrost ochrony bezrobotnych a NRU</a:t>
            </a:r>
            <a:endParaRPr lang="pl-PL" dirty="0"/>
          </a:p>
        </p:txBody>
      </p:sp>
      <p:grpSp>
        <p:nvGrpSpPr>
          <p:cNvPr id="3" name="Grupa 26"/>
          <p:cNvGrpSpPr/>
          <p:nvPr/>
        </p:nvGrpSpPr>
        <p:grpSpPr>
          <a:xfrm>
            <a:off x="1571604" y="1714488"/>
            <a:ext cx="6715172" cy="4155546"/>
            <a:chOff x="4000496" y="2786058"/>
            <a:chExt cx="4857784" cy="3441166"/>
          </a:xfrm>
        </p:grpSpPr>
        <p:grpSp>
          <p:nvGrpSpPr>
            <p:cNvPr id="4" name="Grupa 20"/>
            <p:cNvGrpSpPr/>
            <p:nvPr/>
          </p:nvGrpSpPr>
          <p:grpSpPr>
            <a:xfrm>
              <a:off x="4000496" y="2786058"/>
              <a:ext cx="4857784" cy="3441166"/>
              <a:chOff x="4000496" y="2786058"/>
              <a:chExt cx="4857784" cy="3441166"/>
            </a:xfrm>
          </p:grpSpPr>
          <p:cxnSp>
            <p:nvCxnSpPr>
              <p:cNvPr id="30" name="Łącznik prosty 29"/>
              <p:cNvCxnSpPr/>
              <p:nvPr/>
            </p:nvCxnSpPr>
            <p:spPr>
              <a:xfrm>
                <a:off x="4929190" y="4214818"/>
                <a:ext cx="3643338" cy="158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upa 18"/>
              <p:cNvGrpSpPr/>
              <p:nvPr/>
            </p:nvGrpSpPr>
            <p:grpSpPr>
              <a:xfrm>
                <a:off x="4000496" y="2786058"/>
                <a:ext cx="4857784" cy="3441166"/>
                <a:chOff x="4000496" y="2786058"/>
                <a:chExt cx="4857784" cy="3441166"/>
              </a:xfrm>
            </p:grpSpPr>
            <p:grpSp>
              <p:nvGrpSpPr>
                <p:cNvPr id="6" name="Grupa 14"/>
                <p:cNvGrpSpPr/>
                <p:nvPr/>
              </p:nvGrpSpPr>
              <p:grpSpPr>
                <a:xfrm>
                  <a:off x="4000496" y="2786058"/>
                  <a:ext cx="4857784" cy="3441166"/>
                  <a:chOff x="4000496" y="2786058"/>
                  <a:chExt cx="4857784" cy="3441166"/>
                </a:xfrm>
              </p:grpSpPr>
              <p:cxnSp>
                <p:nvCxnSpPr>
                  <p:cNvPr id="35" name="Łącznik prosty ze strzałką 34"/>
                  <p:cNvCxnSpPr/>
                  <p:nvPr/>
                </p:nvCxnSpPr>
                <p:spPr>
                  <a:xfrm rot="5400000" flipH="1" flipV="1">
                    <a:off x="3501224" y="4285462"/>
                    <a:ext cx="2857520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Łącznik prosty ze strzałką 6"/>
                  <p:cNvCxnSpPr/>
                  <p:nvPr/>
                </p:nvCxnSpPr>
                <p:spPr>
                  <a:xfrm>
                    <a:off x="4929190" y="5715016"/>
                    <a:ext cx="3929090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Dowolny kształt 36"/>
                  <p:cNvSpPr/>
                  <p:nvPr/>
                </p:nvSpPr>
                <p:spPr>
                  <a:xfrm>
                    <a:off x="5254388" y="3057099"/>
                    <a:ext cx="2674961" cy="1965277"/>
                  </a:xfrm>
                  <a:custGeom>
                    <a:avLst/>
                    <a:gdLst>
                      <a:gd name="connsiteX0" fmla="*/ 0 w 2674961"/>
                      <a:gd name="connsiteY0" fmla="*/ 0 h 1965277"/>
                      <a:gd name="connsiteX1" fmla="*/ 928048 w 2674961"/>
                      <a:gd name="connsiteY1" fmla="*/ 1296537 h 1965277"/>
                      <a:gd name="connsiteX2" fmla="*/ 2674961 w 2674961"/>
                      <a:gd name="connsiteY2" fmla="*/ 1965277 h 1965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74961" h="1965277">
                        <a:moveTo>
                          <a:pt x="0" y="0"/>
                        </a:moveTo>
                        <a:cubicBezTo>
                          <a:pt x="241110" y="484495"/>
                          <a:pt x="482221" y="968991"/>
                          <a:pt x="928048" y="1296537"/>
                        </a:cubicBezTo>
                        <a:cubicBezTo>
                          <a:pt x="1373875" y="1624083"/>
                          <a:pt x="2024418" y="1794680"/>
                          <a:pt x="2674961" y="1965277"/>
                        </a:cubicBezTo>
                      </a:path>
                    </a:pathLst>
                  </a:cu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8" name="pole tekstowe 37"/>
                  <p:cNvSpPr txBox="1"/>
                  <p:nvPr/>
                </p:nvSpPr>
                <p:spPr>
                  <a:xfrm>
                    <a:off x="4214810" y="2786058"/>
                    <a:ext cx="7143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W/P</a:t>
                    </a:r>
                    <a:endParaRPr lang="pl-PL" dirty="0"/>
                  </a:p>
                </p:txBody>
              </p:sp>
              <p:sp>
                <p:nvSpPr>
                  <p:cNvPr id="39" name="pole tekstowe 38"/>
                  <p:cNvSpPr txBox="1"/>
                  <p:nvPr/>
                </p:nvSpPr>
                <p:spPr>
                  <a:xfrm>
                    <a:off x="8215338" y="5857892"/>
                    <a:ext cx="6429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u</a:t>
                    </a:r>
                    <a:endParaRPr lang="pl-PL" dirty="0"/>
                  </a:p>
                </p:txBody>
              </p:sp>
              <p:sp>
                <p:nvSpPr>
                  <p:cNvPr id="40" name="pole tekstowe 39"/>
                  <p:cNvSpPr txBox="1"/>
                  <p:nvPr/>
                </p:nvSpPr>
                <p:spPr>
                  <a:xfrm>
                    <a:off x="4000496" y="4000504"/>
                    <a:ext cx="10001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1/(</a:t>
                    </a:r>
                    <a:r>
                      <a:rPr lang="pl-PL" dirty="0" err="1" smtClean="0"/>
                      <a:t>1</a:t>
                    </a:r>
                    <a:r>
                      <a:rPr lang="pl-PL" dirty="0" smtClean="0"/>
                      <a:t>+</a:t>
                    </a:r>
                    <a:r>
                      <a:rPr lang="el-GR" dirty="0" smtClean="0">
                        <a:latin typeface="Times New Roman"/>
                        <a:cs typeface="Times New Roman"/>
                      </a:rPr>
                      <a:t>μ</a:t>
                    </a:r>
                    <a:r>
                      <a:rPr lang="pl-PL" dirty="0" smtClean="0">
                        <a:latin typeface="Times New Roman"/>
                        <a:cs typeface="Times New Roman"/>
                      </a:rPr>
                      <a:t>)</a:t>
                    </a:r>
                    <a:endParaRPr lang="pl-PL" dirty="0"/>
                  </a:p>
                </p:txBody>
              </p:sp>
              <p:sp>
                <p:nvSpPr>
                  <p:cNvPr id="41" name="pole tekstowe 40"/>
                  <p:cNvSpPr txBox="1"/>
                  <p:nvPr/>
                </p:nvSpPr>
                <p:spPr>
                  <a:xfrm>
                    <a:off x="5357818" y="2928934"/>
                    <a:ext cx="7858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WR</a:t>
                    </a:r>
                    <a:endParaRPr lang="pl-PL" dirty="0"/>
                  </a:p>
                </p:txBody>
              </p:sp>
            </p:grpSp>
            <p:cxnSp>
              <p:nvCxnSpPr>
                <p:cNvPr id="33" name="Łącznik prosty 32"/>
                <p:cNvCxnSpPr/>
                <p:nvPr/>
              </p:nvCxnSpPr>
              <p:spPr>
                <a:xfrm rot="5400000">
                  <a:off x="5250661" y="4964917"/>
                  <a:ext cx="1500198" cy="1588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pole tekstowe 33"/>
                <p:cNvSpPr txBox="1"/>
                <p:nvPr/>
              </p:nvSpPr>
              <p:spPr>
                <a:xfrm>
                  <a:off x="5715008" y="5857892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 err="1" smtClean="0"/>
                    <a:t>u</a:t>
                  </a:r>
                  <a:r>
                    <a:rPr lang="pl-PL" baseline="-25000" dirty="0" err="1" smtClean="0"/>
                    <a:t>n</a:t>
                  </a:r>
                  <a:endParaRPr lang="pl-PL" dirty="0"/>
                </a:p>
              </p:txBody>
            </p:sp>
          </p:grpSp>
        </p:grpSp>
        <p:sp>
          <p:nvSpPr>
            <p:cNvPr id="29" name="pole tekstowe 28"/>
            <p:cNvSpPr txBox="1"/>
            <p:nvPr/>
          </p:nvSpPr>
          <p:spPr>
            <a:xfrm>
              <a:off x="7929586" y="385762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PR</a:t>
              </a:r>
              <a:endParaRPr lang="pl-PL" dirty="0"/>
            </a:p>
          </p:txBody>
        </p:sp>
      </p:grpSp>
      <p:sp>
        <p:nvSpPr>
          <p:cNvPr id="42" name="Dowolny kształt 41"/>
          <p:cNvSpPr/>
          <p:nvPr/>
        </p:nvSpPr>
        <p:spPr>
          <a:xfrm>
            <a:off x="4000496" y="1643050"/>
            <a:ext cx="3697740" cy="2373265"/>
          </a:xfrm>
          <a:custGeom>
            <a:avLst/>
            <a:gdLst>
              <a:gd name="connsiteX0" fmla="*/ 0 w 2674961"/>
              <a:gd name="connsiteY0" fmla="*/ 0 h 1965277"/>
              <a:gd name="connsiteX1" fmla="*/ 928048 w 2674961"/>
              <a:gd name="connsiteY1" fmla="*/ 1296537 h 1965277"/>
              <a:gd name="connsiteX2" fmla="*/ 2674961 w 2674961"/>
              <a:gd name="connsiteY2" fmla="*/ 1965277 h 196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4961" h="1965277">
                <a:moveTo>
                  <a:pt x="0" y="0"/>
                </a:moveTo>
                <a:cubicBezTo>
                  <a:pt x="241110" y="484495"/>
                  <a:pt x="482221" y="968991"/>
                  <a:pt x="928048" y="1296537"/>
                </a:cubicBezTo>
                <a:cubicBezTo>
                  <a:pt x="1373875" y="1624083"/>
                  <a:pt x="2024418" y="1794680"/>
                  <a:pt x="2674961" y="1965277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4214810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WR’</a:t>
            </a:r>
            <a:endParaRPr lang="pl-PL" dirty="0"/>
          </a:p>
        </p:txBody>
      </p:sp>
      <p:cxnSp>
        <p:nvCxnSpPr>
          <p:cNvPr id="45" name="Łącznik prosty 44"/>
          <p:cNvCxnSpPr/>
          <p:nvPr/>
        </p:nvCxnSpPr>
        <p:spPr>
          <a:xfrm rot="5400000">
            <a:off x="4822033" y="4321975"/>
            <a:ext cx="178595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ole tekstowe 45"/>
          <p:cNvSpPr txBox="1"/>
          <p:nvPr/>
        </p:nvSpPr>
        <p:spPr>
          <a:xfrm>
            <a:off x="5572132" y="55007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u’</a:t>
            </a:r>
            <a:r>
              <a:rPr lang="pl-PL" baseline="-25000" dirty="0" err="1" smtClean="0"/>
              <a:t>n</a:t>
            </a:r>
            <a:endParaRPr lang="pl-PL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1142976" y="6000768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Wniosek: rosną płace realne i rośnie naturalna stopa bezrobocia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/>
              <a:t>Wzrost marży cenowej a NRU</a:t>
            </a:r>
            <a:endParaRPr lang="pl-PL" sz="3200" dirty="0"/>
          </a:p>
        </p:txBody>
      </p:sp>
      <p:grpSp>
        <p:nvGrpSpPr>
          <p:cNvPr id="3" name="Grupa 2"/>
          <p:cNvGrpSpPr/>
          <p:nvPr/>
        </p:nvGrpSpPr>
        <p:grpSpPr>
          <a:xfrm>
            <a:off x="1928794" y="1428736"/>
            <a:ext cx="6215106" cy="4084108"/>
            <a:chOff x="4000496" y="2786058"/>
            <a:chExt cx="4857784" cy="3441166"/>
          </a:xfrm>
        </p:grpSpPr>
        <p:grpSp>
          <p:nvGrpSpPr>
            <p:cNvPr id="4" name="Grupa 20"/>
            <p:cNvGrpSpPr/>
            <p:nvPr/>
          </p:nvGrpSpPr>
          <p:grpSpPr>
            <a:xfrm>
              <a:off x="4000496" y="2786058"/>
              <a:ext cx="4857784" cy="3441166"/>
              <a:chOff x="4000496" y="2786058"/>
              <a:chExt cx="4857784" cy="3441166"/>
            </a:xfrm>
          </p:grpSpPr>
          <p:cxnSp>
            <p:nvCxnSpPr>
              <p:cNvPr id="6" name="Łącznik prosty 5"/>
              <p:cNvCxnSpPr/>
              <p:nvPr/>
            </p:nvCxnSpPr>
            <p:spPr>
              <a:xfrm>
                <a:off x="4929190" y="4214818"/>
                <a:ext cx="3643338" cy="158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a 18"/>
              <p:cNvGrpSpPr/>
              <p:nvPr/>
            </p:nvGrpSpPr>
            <p:grpSpPr>
              <a:xfrm>
                <a:off x="4000496" y="2786058"/>
                <a:ext cx="4857784" cy="3441166"/>
                <a:chOff x="4000496" y="2786058"/>
                <a:chExt cx="4857784" cy="3441166"/>
              </a:xfrm>
            </p:grpSpPr>
            <p:grpSp>
              <p:nvGrpSpPr>
                <p:cNvPr id="8" name="Grupa 14"/>
                <p:cNvGrpSpPr/>
                <p:nvPr/>
              </p:nvGrpSpPr>
              <p:grpSpPr>
                <a:xfrm>
                  <a:off x="4000496" y="2786058"/>
                  <a:ext cx="4857784" cy="3441166"/>
                  <a:chOff x="4000496" y="2786058"/>
                  <a:chExt cx="4857784" cy="3441166"/>
                </a:xfrm>
              </p:grpSpPr>
              <p:cxnSp>
                <p:nvCxnSpPr>
                  <p:cNvPr id="11" name="Łącznik prosty ze strzałką 10"/>
                  <p:cNvCxnSpPr/>
                  <p:nvPr/>
                </p:nvCxnSpPr>
                <p:spPr>
                  <a:xfrm rot="5400000" flipH="1" flipV="1">
                    <a:off x="3501224" y="4285462"/>
                    <a:ext cx="2857520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Łącznik prosty ze strzałką 6"/>
                  <p:cNvCxnSpPr/>
                  <p:nvPr/>
                </p:nvCxnSpPr>
                <p:spPr>
                  <a:xfrm>
                    <a:off x="4929190" y="5715016"/>
                    <a:ext cx="3929090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Dowolny kształt 12"/>
                  <p:cNvSpPr/>
                  <p:nvPr/>
                </p:nvSpPr>
                <p:spPr>
                  <a:xfrm>
                    <a:off x="5254388" y="3057099"/>
                    <a:ext cx="2674961" cy="1965277"/>
                  </a:xfrm>
                  <a:custGeom>
                    <a:avLst/>
                    <a:gdLst>
                      <a:gd name="connsiteX0" fmla="*/ 0 w 2674961"/>
                      <a:gd name="connsiteY0" fmla="*/ 0 h 1965277"/>
                      <a:gd name="connsiteX1" fmla="*/ 928048 w 2674961"/>
                      <a:gd name="connsiteY1" fmla="*/ 1296537 h 1965277"/>
                      <a:gd name="connsiteX2" fmla="*/ 2674961 w 2674961"/>
                      <a:gd name="connsiteY2" fmla="*/ 1965277 h 1965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74961" h="1965277">
                        <a:moveTo>
                          <a:pt x="0" y="0"/>
                        </a:moveTo>
                        <a:cubicBezTo>
                          <a:pt x="241110" y="484495"/>
                          <a:pt x="482221" y="968991"/>
                          <a:pt x="928048" y="1296537"/>
                        </a:cubicBezTo>
                        <a:cubicBezTo>
                          <a:pt x="1373875" y="1624083"/>
                          <a:pt x="2024418" y="1794680"/>
                          <a:pt x="2674961" y="1965277"/>
                        </a:cubicBezTo>
                      </a:path>
                    </a:pathLst>
                  </a:cu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" name="pole tekstowe 13"/>
                  <p:cNvSpPr txBox="1"/>
                  <p:nvPr/>
                </p:nvSpPr>
                <p:spPr>
                  <a:xfrm>
                    <a:off x="4214810" y="2786058"/>
                    <a:ext cx="7143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W/P</a:t>
                    </a:r>
                    <a:endParaRPr lang="pl-PL" dirty="0"/>
                  </a:p>
                </p:txBody>
              </p:sp>
              <p:sp>
                <p:nvSpPr>
                  <p:cNvPr id="15" name="pole tekstowe 14"/>
                  <p:cNvSpPr txBox="1"/>
                  <p:nvPr/>
                </p:nvSpPr>
                <p:spPr>
                  <a:xfrm>
                    <a:off x="8215338" y="5857892"/>
                    <a:ext cx="6429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u</a:t>
                    </a:r>
                    <a:endParaRPr lang="pl-PL" dirty="0"/>
                  </a:p>
                </p:txBody>
              </p:sp>
              <p:sp>
                <p:nvSpPr>
                  <p:cNvPr id="16" name="pole tekstowe 15"/>
                  <p:cNvSpPr txBox="1"/>
                  <p:nvPr/>
                </p:nvSpPr>
                <p:spPr>
                  <a:xfrm>
                    <a:off x="4000496" y="4000504"/>
                    <a:ext cx="10001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1/(</a:t>
                    </a:r>
                    <a:r>
                      <a:rPr lang="pl-PL" dirty="0" err="1" smtClean="0"/>
                      <a:t>1</a:t>
                    </a:r>
                    <a:r>
                      <a:rPr lang="pl-PL" dirty="0" smtClean="0"/>
                      <a:t>+</a:t>
                    </a:r>
                    <a:r>
                      <a:rPr lang="el-GR" dirty="0" smtClean="0">
                        <a:latin typeface="Times New Roman"/>
                        <a:cs typeface="Times New Roman"/>
                      </a:rPr>
                      <a:t>μ</a:t>
                    </a:r>
                    <a:r>
                      <a:rPr lang="pl-PL" dirty="0" smtClean="0">
                        <a:latin typeface="Times New Roman"/>
                        <a:cs typeface="Times New Roman"/>
                      </a:rPr>
                      <a:t>)</a:t>
                    </a:r>
                    <a:endParaRPr lang="pl-PL" dirty="0"/>
                  </a:p>
                </p:txBody>
              </p:sp>
              <p:sp>
                <p:nvSpPr>
                  <p:cNvPr id="17" name="pole tekstowe 16"/>
                  <p:cNvSpPr txBox="1"/>
                  <p:nvPr/>
                </p:nvSpPr>
                <p:spPr>
                  <a:xfrm>
                    <a:off x="5357818" y="2928934"/>
                    <a:ext cx="7858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 smtClean="0"/>
                      <a:t>WR</a:t>
                    </a:r>
                    <a:endParaRPr lang="pl-PL" dirty="0"/>
                  </a:p>
                </p:txBody>
              </p:sp>
            </p:grpSp>
            <p:cxnSp>
              <p:nvCxnSpPr>
                <p:cNvPr id="9" name="Łącznik prosty 8"/>
                <p:cNvCxnSpPr/>
                <p:nvPr/>
              </p:nvCxnSpPr>
              <p:spPr>
                <a:xfrm rot="5400000">
                  <a:off x="5250661" y="4964917"/>
                  <a:ext cx="1500198" cy="1588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pole tekstowe 9"/>
                <p:cNvSpPr txBox="1"/>
                <p:nvPr/>
              </p:nvSpPr>
              <p:spPr>
                <a:xfrm>
                  <a:off x="5715008" y="5857892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 err="1" smtClean="0"/>
                    <a:t>u</a:t>
                  </a:r>
                  <a:r>
                    <a:rPr lang="pl-PL" baseline="-25000" dirty="0" err="1" smtClean="0"/>
                    <a:t>n</a:t>
                  </a:r>
                  <a:endParaRPr lang="pl-PL" dirty="0"/>
                </a:p>
              </p:txBody>
            </p:sp>
          </p:grpSp>
        </p:grpSp>
        <p:sp>
          <p:nvSpPr>
            <p:cNvPr id="5" name="pole tekstowe 4"/>
            <p:cNvSpPr txBox="1"/>
            <p:nvPr/>
          </p:nvSpPr>
          <p:spPr>
            <a:xfrm>
              <a:off x="7929586" y="385762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PR</a:t>
              </a:r>
              <a:endParaRPr lang="pl-PL" dirty="0"/>
            </a:p>
          </p:txBody>
        </p:sp>
      </p:grpSp>
      <p:cxnSp>
        <p:nvCxnSpPr>
          <p:cNvPr id="19" name="Łącznik prosty 18"/>
          <p:cNvCxnSpPr/>
          <p:nvPr/>
        </p:nvCxnSpPr>
        <p:spPr>
          <a:xfrm>
            <a:off x="3143240" y="3857628"/>
            <a:ext cx="4572032" cy="71438"/>
          </a:xfrm>
          <a:prstGeom prst="line">
            <a:avLst/>
          </a:prstGeom>
          <a:ln w="381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6929454" y="3571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PR’</a:t>
            </a:r>
            <a:endParaRPr lang="pl-PL" dirty="0"/>
          </a:p>
        </p:txBody>
      </p:sp>
      <p:cxnSp>
        <p:nvCxnSpPr>
          <p:cNvPr id="22" name="Łącznik prosty 21"/>
          <p:cNvCxnSpPr/>
          <p:nvPr/>
        </p:nvCxnSpPr>
        <p:spPr>
          <a:xfrm rot="5400000">
            <a:off x="5822165" y="4393413"/>
            <a:ext cx="928694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6072198" y="50720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u’</a:t>
            </a:r>
            <a:r>
              <a:rPr lang="pl-PL" baseline="-25000" dirty="0" err="1" smtClean="0"/>
              <a:t>n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0" y="551723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Firma zajmująca dominującą pozycję na rynku maksymalizuje zyski podnosząc </a:t>
            </a:r>
            <a:r>
              <a:rPr lang="pl-PL" sz="1600" dirty="0" err="1" smtClean="0"/>
              <a:t>cenu</a:t>
            </a:r>
            <a:r>
              <a:rPr lang="pl-PL" sz="1600" dirty="0" smtClean="0"/>
              <a:t> i zwiększając swoja marżę)</a:t>
            </a:r>
          </a:p>
          <a:p>
            <a:r>
              <a:rPr lang="pl-PL" sz="1600" dirty="0" smtClean="0"/>
              <a:t>Wniosek: wzrost marży cenowej na płace( mniej konkurencyjne rynki dóbr) obniża place realne i zwiększa NRU  - warto walczyć z monopolami?</a:t>
            </a:r>
            <a:endParaRPr lang="pl-PL" sz="16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2071670" y="3571876"/>
            <a:ext cx="12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1/(</a:t>
            </a:r>
            <a:r>
              <a:rPr lang="pl-PL" dirty="0" err="1" smtClean="0"/>
              <a:t>1</a:t>
            </a:r>
            <a:r>
              <a:rPr lang="pl-PL" dirty="0" smtClean="0"/>
              <a:t>+</a:t>
            </a:r>
            <a:r>
              <a:rPr lang="el-GR" dirty="0" smtClean="0">
                <a:latin typeface="Times New Roman"/>
                <a:cs typeface="Times New Roman"/>
              </a:rPr>
              <a:t>μ</a:t>
            </a:r>
            <a:r>
              <a:rPr lang="pl-PL" dirty="0" smtClean="0">
                <a:latin typeface="Times New Roman"/>
                <a:cs typeface="Times New Roman"/>
              </a:rPr>
              <a:t>’)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Model „Efektywność-Płace” – założenia i model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2952328"/>
          </a:xfrm>
        </p:spPr>
        <p:txBody>
          <a:bodyPr/>
          <a:lstStyle/>
          <a:p>
            <a:r>
              <a:rPr lang="pl-PL" sz="2000" dirty="0" smtClean="0"/>
              <a:t>Wyższe płace wpływają nie tylko na koszty ale i efekty uzyskiwane przez pracujących (skłania do większego zaangażowania, umożliwia pozyskanie pracowników o wyższych zdolnościach mających wyższą płacę rezerwacji, pracownicy </a:t>
            </a:r>
            <a:r>
              <a:rPr lang="pl-PL" sz="2000" dirty="0" err="1" smtClean="0"/>
              <a:t>sa</a:t>
            </a:r>
            <a:r>
              <a:rPr lang="pl-PL" sz="2000" dirty="0" smtClean="0"/>
              <a:t> bardziej lojalni względem firmy)</a:t>
            </a:r>
          </a:p>
          <a:p>
            <a:r>
              <a:rPr lang="pl-PL" sz="2000" dirty="0" smtClean="0"/>
              <a:t>Przyjmując, że produkt </a:t>
            </a:r>
            <a:r>
              <a:rPr lang="pl-PL" sz="2000" b="1" i="1" dirty="0" smtClean="0"/>
              <a:t>Y</a:t>
            </a:r>
            <a:r>
              <a:rPr lang="pl-PL" sz="2000" b="1" dirty="0" smtClean="0"/>
              <a:t> </a:t>
            </a:r>
            <a:r>
              <a:rPr lang="pl-PL" sz="2000" dirty="0" smtClean="0"/>
              <a:t>zależy od zatrudnienia </a:t>
            </a:r>
            <a:r>
              <a:rPr lang="pl-PL" sz="2000" b="1" i="1" dirty="0" smtClean="0"/>
              <a:t>L</a:t>
            </a:r>
            <a:r>
              <a:rPr lang="pl-PL" sz="2000" dirty="0" smtClean="0"/>
              <a:t> i zaangażowania pracujących </a:t>
            </a:r>
            <a:r>
              <a:rPr lang="pl-PL" sz="2000" b="1" i="1" dirty="0" smtClean="0"/>
              <a:t>e</a:t>
            </a:r>
            <a:r>
              <a:rPr lang="pl-PL" sz="2000" dirty="0" smtClean="0"/>
              <a:t>, gdzie </a:t>
            </a:r>
            <a:r>
              <a:rPr lang="pl-PL" sz="2000" i="1" dirty="0" smtClean="0"/>
              <a:t>e</a:t>
            </a:r>
            <a:r>
              <a:rPr lang="pl-PL" sz="2000" dirty="0" smtClean="0"/>
              <a:t> zależy od płacy </a:t>
            </a:r>
            <a:r>
              <a:rPr lang="pl-PL" sz="2000" i="1" dirty="0" smtClean="0"/>
              <a:t>w </a:t>
            </a:r>
            <a:r>
              <a:rPr lang="pl-PL" sz="2000" dirty="0" smtClean="0"/>
              <a:t>oraz że koszty pracy są jedynym kosztem</a:t>
            </a:r>
            <a:r>
              <a:rPr lang="pl-PL" sz="2000" i="1" dirty="0" smtClean="0"/>
              <a:t> </a:t>
            </a:r>
            <a:r>
              <a:rPr lang="pl-PL" sz="2000" dirty="0" smtClean="0"/>
              <a:t>mamy:</a:t>
            </a:r>
          </a:p>
          <a:p>
            <a:pPr>
              <a:buNone/>
            </a:pPr>
            <a:r>
              <a:rPr lang="pl-PL" sz="2000" dirty="0" smtClean="0"/>
              <a:t>	</a:t>
            </a:r>
            <a:r>
              <a:rPr lang="pl-PL" sz="2000" b="1" i="1" dirty="0" smtClean="0"/>
              <a:t>Y = F</a:t>
            </a:r>
            <a:r>
              <a:rPr lang="pl-PL" sz="2000" b="1" i="1" dirty="0" err="1" smtClean="0"/>
              <a:t>(e</a:t>
            </a:r>
            <a:r>
              <a:rPr lang="pl-PL" sz="2000" b="1" i="1" dirty="0" smtClean="0"/>
              <a:t>L)</a:t>
            </a:r>
            <a:r>
              <a:rPr lang="pl-PL" sz="2000" dirty="0" smtClean="0"/>
              <a:t>	i	</a:t>
            </a:r>
            <a:r>
              <a:rPr lang="pl-PL" sz="2000" b="1" i="1" dirty="0" smtClean="0"/>
              <a:t>e= </a:t>
            </a:r>
            <a:r>
              <a:rPr lang="pl-PL" sz="2000" b="1" i="1" dirty="0" err="1" smtClean="0"/>
              <a:t>e</a:t>
            </a:r>
            <a:r>
              <a:rPr lang="pl-PL" sz="2000" b="1" i="1" dirty="0" smtClean="0"/>
              <a:t>(w)</a:t>
            </a:r>
          </a:p>
          <a:p>
            <a:r>
              <a:rPr lang="pl-PL" sz="2000" dirty="0" smtClean="0"/>
              <a:t>Na rynku mamy </a:t>
            </a:r>
            <a:r>
              <a:rPr lang="pl-PL" sz="2000" b="1" dirty="0" err="1" smtClean="0"/>
              <a:t>L</a:t>
            </a:r>
            <a:r>
              <a:rPr lang="pl-PL" sz="2000" b="1" baseline="30000" dirty="0" err="1" smtClean="0"/>
              <a:t>s</a:t>
            </a:r>
            <a:r>
              <a:rPr lang="pl-PL" sz="2000" dirty="0" smtClean="0"/>
              <a:t> identycznych pracowników, a ich podaż jest nieelastyczna</a:t>
            </a:r>
          </a:p>
          <a:p>
            <a:r>
              <a:rPr lang="pl-PL" sz="2000" dirty="0" smtClean="0"/>
              <a:t>Funkcją celu jest maksymalizacja zysku przy zmiennych decyzyjnych</a:t>
            </a:r>
            <a:r>
              <a:rPr lang="pl-PL" sz="2000" b="1" i="1" dirty="0" smtClean="0"/>
              <a:t> L </a:t>
            </a:r>
            <a:r>
              <a:rPr lang="pl-PL" sz="2000" dirty="0" smtClean="0"/>
              <a:t>oraz </a:t>
            </a:r>
            <a:r>
              <a:rPr lang="pl-PL" sz="2000" b="1" i="1" dirty="0" smtClean="0"/>
              <a:t>w</a:t>
            </a:r>
            <a:r>
              <a:rPr lang="pl-PL" sz="2000" dirty="0" smtClean="0"/>
              <a:t>:</a:t>
            </a:r>
          </a:p>
          <a:p>
            <a:endParaRPr lang="pl-PL" sz="2000" i="1" dirty="0" smtClean="0"/>
          </a:p>
          <a:p>
            <a:pPr>
              <a:buNone/>
            </a:pPr>
            <a:endParaRPr lang="pl-PL" sz="2000" i="1" dirty="0" smtClean="0"/>
          </a:p>
          <a:p>
            <a:pPr>
              <a:buNone/>
            </a:pPr>
            <a:r>
              <a:rPr lang="pl-PL" sz="2000" i="1" dirty="0" smtClean="0"/>
              <a:t>	</a:t>
            </a:r>
            <a:endParaRPr lang="pl-PL" sz="2000" dirty="0" smtClean="0"/>
          </a:p>
          <a:p>
            <a:pPr>
              <a:buNone/>
            </a:pPr>
            <a:r>
              <a:rPr lang="pl-PL" sz="2000" i="1" dirty="0" smtClean="0"/>
              <a:t>	</a:t>
            </a:r>
          </a:p>
          <a:p>
            <a:pPr>
              <a:buNone/>
            </a:pPr>
            <a:endParaRPr lang="pl-PL" sz="2000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/>
        </p:nvGraphicFramePr>
        <p:xfrm>
          <a:off x="2123728" y="5229200"/>
          <a:ext cx="2448273" cy="563103"/>
        </p:xfrm>
        <a:graphic>
          <a:graphicData uri="http://schemas.openxmlformats.org/presentationml/2006/ole">
            <p:oleObj spid="_x0000_s1026" name="Równanie" r:id="rId3" imgW="1269720" imgH="291960" progId="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Implikacje podstawowego </a:t>
            </a:r>
            <a:r>
              <a:rPr lang="pl-PL" sz="2800" dirty="0" err="1" smtClean="0"/>
              <a:t>modelU</a:t>
            </a:r>
            <a:r>
              <a:rPr lang="pl-PL" sz="2800" dirty="0" smtClean="0"/>
              <a:t> e-w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4525962"/>
          </a:xfrm>
        </p:spPr>
        <p:txBody>
          <a:bodyPr/>
          <a:lstStyle/>
          <a:p>
            <a:r>
              <a:rPr lang="pl-PL" sz="2200" dirty="0" smtClean="0"/>
              <a:t>Całkowity popyt na pracę jest iloczynem liczny firm </a:t>
            </a:r>
            <a:r>
              <a:rPr lang="pl-PL" sz="2200" b="1" dirty="0" smtClean="0"/>
              <a:t>N</a:t>
            </a:r>
            <a:r>
              <a:rPr lang="pl-PL" sz="2200" dirty="0" smtClean="0"/>
              <a:t> i zatrudnienia </a:t>
            </a:r>
            <a:r>
              <a:rPr lang="pl-PL" sz="2200" b="1" dirty="0" smtClean="0"/>
              <a:t>L</a:t>
            </a:r>
            <a:r>
              <a:rPr lang="pl-PL" sz="2200" b="1" baseline="30000" dirty="0" smtClean="0"/>
              <a:t>*</a:t>
            </a:r>
            <a:r>
              <a:rPr lang="pl-PL" sz="2200" dirty="0" smtClean="0"/>
              <a:t>. Jeżeli podaż pracy przekracza liczbę osób oferujących pracę </a:t>
            </a:r>
            <a:r>
              <a:rPr lang="pl-PL" sz="2200" b="1" dirty="0" err="1" smtClean="0"/>
              <a:t>L</a:t>
            </a:r>
            <a:r>
              <a:rPr lang="pl-PL" sz="2200" b="1" baseline="30000" dirty="0" err="1" smtClean="0"/>
              <a:t>p</a:t>
            </a:r>
            <a:r>
              <a:rPr lang="pl-PL" sz="2200" dirty="0" smtClean="0"/>
              <a:t> mamy bezrobocie, a firmy nie są ograniczone  w ustaleniu płacy </a:t>
            </a:r>
            <a:r>
              <a:rPr lang="pl-PL" sz="2200" b="1" i="1" dirty="0" smtClean="0"/>
              <a:t>w</a:t>
            </a:r>
            <a:r>
              <a:rPr lang="pl-PL" sz="2200" b="1" i="1" baseline="30000" dirty="0" smtClean="0"/>
              <a:t>*</a:t>
            </a:r>
            <a:r>
              <a:rPr lang="pl-PL" sz="2200" i="1" dirty="0" smtClean="0"/>
              <a:t>. </a:t>
            </a:r>
            <a:r>
              <a:rPr lang="pl-PL" sz="2200" dirty="0" smtClean="0"/>
              <a:t>Jeżeli </a:t>
            </a:r>
            <a:r>
              <a:rPr lang="pl-PL" sz="2200" b="1" dirty="0" smtClean="0"/>
              <a:t>NL</a:t>
            </a:r>
            <a:r>
              <a:rPr lang="pl-PL" sz="2200" b="1" baseline="30000" dirty="0" smtClean="0"/>
              <a:t>*</a:t>
            </a:r>
            <a:r>
              <a:rPr lang="pl-PL" sz="2200" dirty="0" smtClean="0"/>
              <a:t> jest większe od </a:t>
            </a:r>
            <a:r>
              <a:rPr lang="pl-PL" sz="2200" b="1" dirty="0" err="1" smtClean="0"/>
              <a:t>L</a:t>
            </a:r>
            <a:r>
              <a:rPr lang="pl-PL" sz="2200" b="1" baseline="30000" dirty="0" err="1" smtClean="0"/>
              <a:t>p</a:t>
            </a:r>
            <a:r>
              <a:rPr lang="pl-PL" sz="2200" dirty="0" smtClean="0"/>
              <a:t> firmy są ograniczone w ustaleniu płacy (nieznacznie przewyższa poziom równowagi i nie ma bezrobocia).</a:t>
            </a:r>
          </a:p>
          <a:p>
            <a:r>
              <a:rPr lang="pl-PL" sz="2200" dirty="0" smtClean="0"/>
              <a:t>Płace realne nie reagują w zasadzie na wzrost popytu, gdyż płaca </a:t>
            </a:r>
            <a:r>
              <a:rPr lang="pl-PL" sz="2200" b="1" dirty="0" smtClean="0"/>
              <a:t>w</a:t>
            </a:r>
            <a:r>
              <a:rPr lang="pl-PL" sz="2200" b="1" baseline="30000" dirty="0" smtClean="0"/>
              <a:t>*</a:t>
            </a:r>
            <a:r>
              <a:rPr lang="pl-PL" sz="2200" dirty="0" smtClean="0"/>
              <a:t> jest określona przez funkcję </a:t>
            </a:r>
            <a:r>
              <a:rPr lang="pl-PL" sz="2200" b="1" i="1" dirty="0" smtClean="0"/>
              <a:t>e(w)</a:t>
            </a:r>
            <a:r>
              <a:rPr lang="pl-PL" sz="2200" i="1" dirty="0" smtClean="0"/>
              <a:t>. </a:t>
            </a:r>
            <a:r>
              <a:rPr lang="pl-PL" sz="2200" dirty="0" smtClean="0"/>
              <a:t>Tłumaczy to, dlaczego wzrost popytu na prace prowadzi do dużych zmian w zatrudnienia, a niewielkich w poziomie płac realnych, a w konsekwencji także niewielkich zmian cen.</a:t>
            </a:r>
          </a:p>
          <a:p>
            <a:r>
              <a:rPr lang="pl-PL" sz="2200" dirty="0" smtClean="0"/>
              <a:t>Problemem jest wyjaśnienie długookresowych efektów wzrostu popytu na pracę – one powinny dotyczyć głównie zmiany płac realnych, natomiast stopa bezrobocia jest w dłuższym okresie na zbliżonym poziomie</a:t>
            </a:r>
            <a:endParaRPr lang="pl-PL" sz="2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38200"/>
          </a:xfrm>
        </p:spPr>
        <p:txBody>
          <a:bodyPr/>
          <a:lstStyle/>
          <a:p>
            <a:r>
              <a:rPr lang="pl-PL" dirty="0" smtClean="0"/>
              <a:t>Model „</a:t>
            </a:r>
            <a:r>
              <a:rPr lang="pl-PL" dirty="0" err="1" smtClean="0"/>
              <a:t>e-f</a:t>
            </a:r>
            <a:r>
              <a:rPr lang="pl-PL" dirty="0" smtClean="0"/>
              <a:t>” – wersja uogólniona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96752"/>
            <a:ext cx="8938320" cy="5328592"/>
          </a:xfrm>
        </p:spPr>
        <p:txBody>
          <a:bodyPr/>
          <a:lstStyle/>
          <a:p>
            <a:r>
              <a:rPr lang="pl-PL" sz="1900" dirty="0" smtClean="0"/>
              <a:t>Założenie: na zaangażowanie pracowników wpływa nie tylko płaca </a:t>
            </a:r>
            <a:r>
              <a:rPr lang="pl-PL" sz="1900" b="1" i="1" dirty="0" smtClean="0"/>
              <a:t>w</a:t>
            </a:r>
            <a:r>
              <a:rPr lang="pl-PL" sz="1900" b="1" dirty="0" smtClean="0"/>
              <a:t> </a:t>
            </a:r>
            <a:r>
              <a:rPr lang="pl-PL" sz="1900" dirty="0" smtClean="0"/>
              <a:t>oferowana przez firmę, ale poziom płac oferowany przez inne firmy </a:t>
            </a:r>
            <a:r>
              <a:rPr lang="pl-PL" sz="1900" b="1" i="1" dirty="0" err="1" smtClean="0"/>
              <a:t>w</a:t>
            </a:r>
            <a:r>
              <a:rPr lang="pl-PL" sz="1900" b="1" i="1" baseline="-25000" dirty="0" err="1" smtClean="0"/>
              <a:t>a</a:t>
            </a:r>
            <a:r>
              <a:rPr lang="pl-PL" sz="1900" i="1" dirty="0" smtClean="0"/>
              <a:t>,</a:t>
            </a:r>
            <a:r>
              <a:rPr lang="pl-PL" sz="1900" dirty="0" smtClean="0"/>
              <a:t> oraz sytuacja na rynku pracy opisana przez stopę bezrobocia </a:t>
            </a:r>
            <a:r>
              <a:rPr lang="pl-PL" sz="1900" i="1" u="sng" dirty="0" smtClean="0"/>
              <a:t>u</a:t>
            </a:r>
            <a:r>
              <a:rPr lang="pl-PL" sz="1900" u="sng" dirty="0" smtClean="0"/>
              <a:t>:</a:t>
            </a:r>
          </a:p>
          <a:p>
            <a:r>
              <a:rPr lang="pl-PL" sz="1900" dirty="0" smtClean="0"/>
              <a:t>Funkcją celu jest maksymalizacja zysku przy zmiennych decyzyjnych </a:t>
            </a:r>
            <a:r>
              <a:rPr lang="pl-PL" sz="1900" i="1" dirty="0" smtClean="0"/>
              <a:t>w</a:t>
            </a:r>
            <a:r>
              <a:rPr lang="pl-PL" sz="1900" dirty="0" smtClean="0"/>
              <a:t> oraz </a:t>
            </a:r>
            <a:r>
              <a:rPr lang="pl-PL" sz="1900" i="1" dirty="0" smtClean="0"/>
              <a:t>L</a:t>
            </a:r>
          </a:p>
          <a:p>
            <a:pPr>
              <a:buNone/>
            </a:pPr>
            <a:endParaRPr lang="pl-PL" sz="1900" i="1" dirty="0" smtClean="0"/>
          </a:p>
          <a:p>
            <a:r>
              <a:rPr lang="pl-PL" sz="1900" dirty="0" smtClean="0"/>
              <a:t>Podobnie jak poprzednio całkowity popyt na pracę jest iloczynem liczny firm </a:t>
            </a:r>
            <a:r>
              <a:rPr lang="pl-PL" sz="1900" b="1" dirty="0" smtClean="0"/>
              <a:t>N</a:t>
            </a:r>
            <a:r>
              <a:rPr lang="pl-PL" sz="1900" dirty="0" smtClean="0"/>
              <a:t> i zatrudnienia</a:t>
            </a:r>
            <a:r>
              <a:rPr lang="pl-PL" sz="1900" b="1" dirty="0" smtClean="0"/>
              <a:t> L</a:t>
            </a:r>
            <a:r>
              <a:rPr lang="pl-PL" sz="1900" b="1" baseline="30000" dirty="0" smtClean="0"/>
              <a:t>*</a:t>
            </a:r>
            <a:r>
              <a:rPr lang="pl-PL" sz="1900" b="1" dirty="0" smtClean="0"/>
              <a:t>. </a:t>
            </a:r>
            <a:r>
              <a:rPr lang="pl-PL" sz="1900" dirty="0" smtClean="0"/>
              <a:t>Jeżeli podaż pracy przekracza </a:t>
            </a:r>
            <a:r>
              <a:rPr lang="pl-PL" sz="1900" b="1" dirty="0" err="1" smtClean="0"/>
              <a:t>L</a:t>
            </a:r>
            <a:r>
              <a:rPr lang="pl-PL" sz="1900" b="1" baseline="30000" dirty="0" err="1" smtClean="0"/>
              <a:t>p</a:t>
            </a:r>
            <a:r>
              <a:rPr lang="pl-PL" sz="1900" dirty="0" smtClean="0"/>
              <a:t> mamy bezrobocie, a firmy nie są ograniczone  w ustaleniu płacy </a:t>
            </a:r>
            <a:r>
              <a:rPr lang="pl-PL" sz="1900" b="1" i="1" dirty="0" smtClean="0"/>
              <a:t>w</a:t>
            </a:r>
            <a:r>
              <a:rPr lang="pl-PL" sz="1900" b="1" i="1" baseline="30000" dirty="0" smtClean="0"/>
              <a:t>*</a:t>
            </a:r>
            <a:r>
              <a:rPr lang="pl-PL" sz="1900" b="1" i="1" dirty="0" smtClean="0"/>
              <a:t>. </a:t>
            </a:r>
            <a:r>
              <a:rPr lang="pl-PL" sz="1900" dirty="0" smtClean="0"/>
              <a:t>Jeżeli </a:t>
            </a:r>
            <a:r>
              <a:rPr lang="pl-PL" sz="1900" b="1" dirty="0" smtClean="0"/>
              <a:t>NL</a:t>
            </a:r>
            <a:r>
              <a:rPr lang="pl-PL" sz="1900" b="1" baseline="30000" dirty="0" smtClean="0"/>
              <a:t>*</a:t>
            </a:r>
            <a:r>
              <a:rPr lang="pl-PL" sz="1900" b="1" dirty="0" smtClean="0"/>
              <a:t> </a:t>
            </a:r>
            <a:r>
              <a:rPr lang="pl-PL" sz="1900" dirty="0" smtClean="0"/>
              <a:t>jest większe od</a:t>
            </a:r>
            <a:r>
              <a:rPr lang="pl-PL" sz="1900" b="1" dirty="0" smtClean="0"/>
              <a:t> </a:t>
            </a:r>
            <a:r>
              <a:rPr lang="pl-PL" sz="1900" b="1" dirty="0" err="1" smtClean="0"/>
              <a:t>L</a:t>
            </a:r>
            <a:r>
              <a:rPr lang="pl-PL" sz="1900" b="1" baseline="30000" dirty="0" err="1" smtClean="0"/>
              <a:t>p</a:t>
            </a:r>
            <a:r>
              <a:rPr lang="pl-PL" sz="1900" b="1" dirty="0" smtClean="0"/>
              <a:t> </a:t>
            </a:r>
            <a:r>
              <a:rPr lang="pl-PL" sz="1900" dirty="0" smtClean="0"/>
              <a:t>firmy są ograniczone w ustaleniu płacy (nieznacznie przewyższa poziom równowagi i nie ma bezrobocia).</a:t>
            </a:r>
          </a:p>
          <a:p>
            <a:r>
              <a:rPr lang="pl-PL" sz="1900" dirty="0" smtClean="0"/>
              <a:t> Wielkość bezrobocia (</a:t>
            </a:r>
            <a:r>
              <a:rPr lang="pl-PL" sz="1900" b="1" dirty="0" err="1" smtClean="0"/>
              <a:t>L</a:t>
            </a:r>
            <a:r>
              <a:rPr lang="pl-PL" sz="1900" b="1" baseline="30000" dirty="0" err="1" smtClean="0"/>
              <a:t>p</a:t>
            </a:r>
            <a:r>
              <a:rPr lang="pl-PL" sz="1900" b="1" dirty="0" smtClean="0"/>
              <a:t> - NL</a:t>
            </a:r>
            <a:r>
              <a:rPr lang="pl-PL" sz="1900" b="1" baseline="30000" dirty="0" smtClean="0"/>
              <a:t>*</a:t>
            </a:r>
            <a:r>
              <a:rPr lang="pl-PL" sz="1900" b="1" dirty="0" smtClean="0"/>
              <a:t>) </a:t>
            </a:r>
            <a:r>
              <a:rPr lang="pl-PL" sz="1900" dirty="0" smtClean="0"/>
              <a:t>może być wyłącznie zależna od parametrów funkcji zaangażowania i nie zależeć od funkcji produkcji. Wówczas dodatnie przesunięcia funkcji produkcji w długim czasie (np. efekt postępu technicznego) nie mają wpływu na bezrobocia, w długim okresie pozostaje więc ono na stabilnym poziomie</a:t>
            </a:r>
          </a:p>
          <a:p>
            <a:r>
              <a:rPr lang="pl-PL" sz="1900" dirty="0" smtClean="0"/>
              <a:t>Firmy wykazują małą skłonność do zmiany płac lub cen w reakcji na zmiany bezrobocia</a:t>
            </a:r>
          </a:p>
          <a:p>
            <a:endParaRPr lang="pl-PL" sz="1900" i="1" dirty="0" smtClean="0"/>
          </a:p>
          <a:p>
            <a:endParaRPr lang="pl-PL" sz="1900" i="1" dirty="0" smtClean="0"/>
          </a:p>
          <a:p>
            <a:pPr>
              <a:buNone/>
            </a:pPr>
            <a:endParaRPr lang="pl-PL" sz="1900" i="1" dirty="0" smtClean="0"/>
          </a:p>
          <a:p>
            <a:pPr>
              <a:buNone/>
            </a:pPr>
            <a:r>
              <a:rPr lang="pl-PL" sz="1900" dirty="0" smtClean="0"/>
              <a:t>	</a:t>
            </a:r>
            <a:endParaRPr lang="pl-PL" sz="1900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/>
        </p:nvGraphicFramePr>
        <p:xfrm>
          <a:off x="1619672" y="2492896"/>
          <a:ext cx="2805728" cy="508124"/>
        </p:xfrm>
        <a:graphic>
          <a:graphicData uri="http://schemas.openxmlformats.org/presentationml/2006/ole">
            <p:oleObj spid="_x0000_s2050" name="Równanie" r:id="rId3" imgW="1612800" imgH="291960" progId="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Konkluzje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W warunkach doskonałej konkurencji (model </a:t>
            </a:r>
            <a:r>
              <a:rPr lang="pl-PL" sz="2400" dirty="0" err="1" smtClean="0"/>
              <a:t>walrasiański</a:t>
            </a:r>
            <a:r>
              <a:rPr lang="pl-PL" sz="2400" dirty="0" smtClean="0"/>
              <a:t>) bezrobocie jest na poziomie naturalnej stopy bezrobocia i ma charakter dobrowolny</a:t>
            </a:r>
          </a:p>
          <a:p>
            <a:endParaRPr lang="pl-PL" sz="2400" dirty="0" smtClean="0"/>
          </a:p>
          <a:p>
            <a:r>
              <a:rPr lang="pl-PL" sz="2400" dirty="0" smtClean="0"/>
              <a:t>Naturalna stopa bezrobocia może podlegać zmianom w czasie i być zróżnicowana pomiędzy poszczególnymi rynkami krajowymi i regionalnymi</a:t>
            </a:r>
          </a:p>
          <a:p>
            <a:endParaRPr lang="pl-PL" sz="2400" dirty="0" smtClean="0"/>
          </a:p>
          <a:p>
            <a:r>
              <a:rPr lang="pl-PL" sz="2400" dirty="0" smtClean="0"/>
              <a:t>Zakłócenia rynku pracy mogą być uwarunkowane zakłóceniami pochodzącymi z rynku pracy (np. usztywnienie płac) oraz rynku produktów (usztywnienie cen, niekonkurencyjne </a:t>
            </a:r>
            <a:r>
              <a:rPr lang="pl-PL" sz="2400" smtClean="0"/>
              <a:t>rynki) 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Grupy ludności a rynek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57298"/>
            <a:ext cx="8686800" cy="4525962"/>
          </a:xfrm>
        </p:spPr>
        <p:txBody>
          <a:bodyPr/>
          <a:lstStyle/>
          <a:p>
            <a:r>
              <a:rPr lang="pl-PL" sz="2400" dirty="0" smtClean="0"/>
              <a:t>Podział wg kryterium wiekowego</a:t>
            </a:r>
          </a:p>
          <a:p>
            <a:pPr>
              <a:buNone/>
            </a:pPr>
            <a:r>
              <a:rPr lang="pl-PL" sz="2400" dirty="0" smtClean="0"/>
              <a:t>	- w wieku przedprodukcyjnym</a:t>
            </a:r>
          </a:p>
          <a:p>
            <a:pPr>
              <a:buNone/>
            </a:pPr>
            <a:r>
              <a:rPr lang="pl-PL" sz="2400" dirty="0" smtClean="0"/>
              <a:t>	- w wieku produkcyjnym</a:t>
            </a:r>
          </a:p>
          <a:p>
            <a:pPr>
              <a:buNone/>
            </a:pPr>
            <a:r>
              <a:rPr lang="pl-PL" sz="2400" dirty="0" smtClean="0"/>
              <a:t>	- w wieku poprodukcyjnym</a:t>
            </a:r>
          </a:p>
          <a:p>
            <a:pPr>
              <a:buNone/>
            </a:pPr>
            <a:endParaRPr lang="pl-PL" sz="2400" dirty="0" smtClean="0"/>
          </a:p>
          <a:p>
            <a:r>
              <a:rPr lang="pl-PL" sz="2400" dirty="0" smtClean="0"/>
              <a:t>Podział według aktywności ekonomicznej</a:t>
            </a:r>
          </a:p>
          <a:p>
            <a:pPr>
              <a:buNone/>
            </a:pPr>
            <a:r>
              <a:rPr lang="pl-PL" sz="2400" dirty="0" smtClean="0"/>
              <a:t>	- aktywni zawodowo</a:t>
            </a:r>
          </a:p>
          <a:p>
            <a:pPr>
              <a:buNone/>
            </a:pPr>
            <a:r>
              <a:rPr lang="pl-PL" sz="2400" dirty="0" smtClean="0"/>
              <a:t>	- bierni zawodowo</a:t>
            </a:r>
          </a:p>
          <a:p>
            <a:pPr>
              <a:buNone/>
            </a:pPr>
            <a:endParaRPr lang="pl-PL" sz="2400" dirty="0" smtClean="0"/>
          </a:p>
          <a:p>
            <a:r>
              <a:rPr lang="pl-PL" sz="2400" dirty="0" smtClean="0"/>
              <a:t>Podział wg  płci, wykształcenia, warunków zatrudnienia itp..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Ludność polski w 2012 r.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142852"/>
            <a:ext cx="8991600" cy="838200"/>
          </a:xfrm>
        </p:spPr>
        <p:txBody>
          <a:bodyPr>
            <a:noAutofit/>
          </a:bodyPr>
          <a:lstStyle/>
          <a:p>
            <a:pPr algn="ctr"/>
            <a:r>
              <a:rPr lang="pl-PL" sz="3000" dirty="0" smtClean="0"/>
              <a:t>Ludność wg aktywności zawodowej (Wg </a:t>
            </a:r>
            <a:r>
              <a:rPr lang="pl-PL" sz="3000" dirty="0" err="1" smtClean="0"/>
              <a:t>Bael</a:t>
            </a:r>
            <a:r>
              <a:rPr lang="pl-PL" sz="3000" dirty="0" smtClean="0"/>
              <a:t> – </a:t>
            </a:r>
            <a:r>
              <a:rPr lang="pl-PL" sz="2000" dirty="0" smtClean="0"/>
              <a:t>Badania Aktywności Ekonomicznej Ludności</a:t>
            </a:r>
            <a:r>
              <a:rPr lang="pl-PL" sz="3000" dirty="0" smtClean="0"/>
              <a:t>)</a:t>
            </a:r>
            <a:endParaRPr lang="pl-PL" sz="3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Aktywni zawodowo:</a:t>
            </a:r>
          </a:p>
          <a:p>
            <a:pPr>
              <a:buNone/>
            </a:pPr>
            <a:r>
              <a:rPr lang="pl-PL" dirty="0" smtClean="0"/>
              <a:t>	- pracujący</a:t>
            </a:r>
          </a:p>
          <a:p>
            <a:pPr>
              <a:buNone/>
            </a:pPr>
            <a:r>
              <a:rPr lang="pl-PL" dirty="0" smtClean="0"/>
              <a:t>	- bezrobotni</a:t>
            </a:r>
          </a:p>
          <a:p>
            <a:r>
              <a:rPr lang="pl-PL" dirty="0" smtClean="0"/>
              <a:t>Bierni zawodowo (niezaliczeni do aktywnych zawodowo)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Statystyka dotyczy osób w wieku </a:t>
            </a:r>
            <a:r>
              <a:rPr lang="pl-PL" dirty="0" smtClean="0">
                <a:latin typeface="Times New Roman"/>
                <a:cs typeface="Times New Roman"/>
              </a:rPr>
              <a:t>≥ </a:t>
            </a:r>
            <a:r>
              <a:rPr lang="pl-PL" dirty="0" smtClean="0">
                <a:latin typeface="+mj-lt"/>
                <a:cs typeface="Times New Roman"/>
              </a:rPr>
              <a:t>15 lat w sferze „cywilnej”!  - </a:t>
            </a:r>
            <a:r>
              <a:rPr lang="pl-PL" sz="2000" dirty="0" smtClean="0">
                <a:latin typeface="+mj-lt"/>
                <a:cs typeface="Times New Roman"/>
              </a:rPr>
              <a:t>z definicji osoby poniżej 15 roku życia zaliczane są do nieaktywnych zawodowo – nawet jeśli faktycznie pracują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Pracujący (wg definicji MOP, GUS, BAEL)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sz="2000" dirty="0" smtClean="0"/>
              <a:t>Pytanie: kogo uznać za pracującego? Jakie przyjąć kryterium?</a:t>
            </a:r>
          </a:p>
          <a:p>
            <a:pPr>
              <a:buNone/>
            </a:pPr>
            <a:r>
              <a:rPr lang="pl-PL" sz="2000" dirty="0" smtClean="0"/>
              <a:t>Odpowiedź: kryterium oparte na tym, czy wykazuję aktywność, której </a:t>
            </a:r>
            <a:r>
              <a:rPr lang="pl-PL" sz="2000" b="1" dirty="0" smtClean="0"/>
              <a:t>celem</a:t>
            </a:r>
            <a:r>
              <a:rPr lang="pl-PL" sz="2000" dirty="0" smtClean="0"/>
              <a:t> jest dochód (nawet jeżeli dochód = 0, np. firma nie przynosi dochodu, nie udało się sprzedać produktów). Ale ile tej aktywności? Czy jeżeli raz w roku za zapłatę wyniosę śmieci sąsiadowi to uznają mnie za pracującego? Nie.</a:t>
            </a:r>
          </a:p>
          <a:p>
            <a:pPr>
              <a:buNone/>
            </a:pPr>
            <a:r>
              <a:rPr lang="pl-PL" sz="2000" dirty="0" smtClean="0"/>
              <a:t>Za pracujące uznaje się osoby w wieku </a:t>
            </a:r>
            <a:r>
              <a:rPr lang="pl-PL" sz="2000" dirty="0" smtClean="0">
                <a:cs typeface="Times New Roman"/>
              </a:rPr>
              <a:t>≥ 15 lat, które:</a:t>
            </a:r>
          </a:p>
          <a:p>
            <a:r>
              <a:rPr lang="pl-PL" sz="2000" dirty="0" smtClean="0">
                <a:cs typeface="Times New Roman"/>
              </a:rPr>
              <a:t>W badanym tygodniu wykonywały przez min. 1 godzinę prace przynoszącą zarobek lub dochód</a:t>
            </a:r>
          </a:p>
          <a:p>
            <a:pPr>
              <a:buNone/>
            </a:pPr>
            <a:endParaRPr lang="pl-PL" sz="2000" dirty="0" smtClean="0">
              <a:cs typeface="Times New Roman"/>
            </a:endParaRPr>
          </a:p>
          <a:p>
            <a:r>
              <a:rPr lang="pl-PL" sz="2000" dirty="0" smtClean="0">
                <a:cs typeface="Times New Roman"/>
              </a:rPr>
              <a:t>W badanym tygodniu nie wykonywały takiej pracy, ale formalnie miały pracę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20" y="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pl-PL" sz="3000" dirty="0" smtClean="0"/>
              <a:t>Aktywność ekonomiczna ludności w Polsce</a:t>
            </a:r>
            <a:br>
              <a:rPr lang="pl-PL" sz="3000" dirty="0" smtClean="0"/>
            </a:br>
            <a:r>
              <a:rPr lang="pl-PL" sz="3000" dirty="0" smtClean="0"/>
              <a:t>(BAEL)</a:t>
            </a:r>
            <a:endParaRPr lang="pl-PL" sz="3000" dirty="0"/>
          </a:p>
        </p:txBody>
      </p:sp>
      <p:graphicFrame>
        <p:nvGraphicFramePr>
          <p:cNvPr id="14" name="Symbol zastępczy zawartości 1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Kategoria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Liczba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Udział w 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IV </a:t>
                      </a:r>
                      <a:r>
                        <a:rPr lang="pl-PL" dirty="0" err="1" smtClean="0"/>
                        <a:t>kw</a:t>
                      </a:r>
                      <a:r>
                        <a:rPr lang="pl-PL" dirty="0" smtClean="0"/>
                        <a:t> 2005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IV </a:t>
                      </a:r>
                      <a:r>
                        <a:rPr lang="pl-PL" dirty="0" err="1" smtClean="0"/>
                        <a:t>kw</a:t>
                      </a:r>
                      <a:r>
                        <a:rPr lang="pl-PL" dirty="0" smtClean="0"/>
                        <a:t> 2020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IV </a:t>
                      </a:r>
                      <a:r>
                        <a:rPr lang="pl-PL" dirty="0" err="1" smtClean="0"/>
                        <a:t>kw</a:t>
                      </a:r>
                      <a:r>
                        <a:rPr lang="pl-PL" dirty="0" smtClean="0"/>
                        <a:t> 2005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IV </a:t>
                      </a:r>
                      <a:r>
                        <a:rPr lang="pl-PL" dirty="0" err="1" smtClean="0"/>
                        <a:t>kw</a:t>
                      </a:r>
                      <a:r>
                        <a:rPr lang="pl-PL" dirty="0" smtClean="0"/>
                        <a:t> 2020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Ogółem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31324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30256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100,00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100,00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Bierni zawodowo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14051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13177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44,86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43,55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Aktywni zawodowo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17283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17086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55,17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56,47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 pracujący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14390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16555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45,94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54,72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 bezrobotni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2893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532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9,23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1,76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ole tekstowe 14"/>
          <p:cNvSpPr txBox="1"/>
          <p:nvPr/>
        </p:nvSpPr>
        <p:spPr>
          <a:xfrm>
            <a:off x="611560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Źródło: GUS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Pracujący wg statusu zatrudnienia (GUS)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Pracownicy najemni</a:t>
            </a:r>
          </a:p>
          <a:p>
            <a:pPr>
              <a:buNone/>
            </a:pPr>
            <a:r>
              <a:rPr lang="pl-PL" sz="2800" dirty="0" smtClean="0"/>
              <a:t>	- pełnozatrudnieni</a:t>
            </a:r>
          </a:p>
          <a:p>
            <a:pPr>
              <a:buNone/>
            </a:pPr>
            <a:r>
              <a:rPr lang="pl-PL" sz="2800" dirty="0" smtClean="0"/>
              <a:t>	- niepełnozatrudnieni</a:t>
            </a:r>
          </a:p>
          <a:p>
            <a:r>
              <a:rPr lang="pl-PL" sz="2800" dirty="0" smtClean="0"/>
              <a:t>Pracujący na własny rachunek</a:t>
            </a:r>
          </a:p>
          <a:p>
            <a:pPr>
              <a:buNone/>
            </a:pPr>
            <a:r>
              <a:rPr lang="pl-PL" sz="2800" dirty="0" smtClean="0"/>
              <a:t>	- pracodawcy</a:t>
            </a:r>
          </a:p>
          <a:p>
            <a:pPr>
              <a:buNone/>
            </a:pPr>
            <a:r>
              <a:rPr lang="pl-PL" sz="2800" dirty="0" smtClean="0"/>
              <a:t>	- niezatrudniający pracowników</a:t>
            </a:r>
          </a:p>
          <a:p>
            <a:r>
              <a:rPr lang="pl-PL" sz="2800" dirty="0" smtClean="0"/>
              <a:t>Pomagający członkowie rodzin</a:t>
            </a:r>
          </a:p>
          <a:p>
            <a:r>
              <a:rPr lang="pl-PL" sz="2800" dirty="0" smtClean="0"/>
              <a:t>Pracujący o nieustalonym statusie zatrudnienia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4716</TotalTime>
  <Words>1636</Words>
  <Application>Microsoft Office PowerPoint</Application>
  <PresentationFormat>Pokaz na ekranie (4:3)</PresentationFormat>
  <Paragraphs>297</Paragraphs>
  <Slides>36</Slides>
  <Notes>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38" baseType="lpstr">
      <vt:lpstr>Wędrówka</vt:lpstr>
      <vt:lpstr>Równanie</vt:lpstr>
      <vt:lpstr>Rynek pracy, Bezrobocie - Podstawy</vt:lpstr>
      <vt:lpstr>Treść wykładu</vt:lpstr>
      <vt:lpstr>Dlaczego rynek pracy?</vt:lpstr>
      <vt:lpstr>Grupy ludności a rynek pracy</vt:lpstr>
      <vt:lpstr>Ludność polski w 2012 r.</vt:lpstr>
      <vt:lpstr>Ludność wg aktywności zawodowej (Wg Bael – Badania Aktywności Ekonomicznej Ludności)</vt:lpstr>
      <vt:lpstr>Pracujący (wg definicji MOP, GUS, BAEL)</vt:lpstr>
      <vt:lpstr>Aktywność ekonomiczna ludności w Polsce (BAEL)</vt:lpstr>
      <vt:lpstr>Pracujący wg statusu zatrudnienia (GUS)</vt:lpstr>
      <vt:lpstr>Bezrobotni (wg definicji MOP, GUS, BAEL)</vt:lpstr>
      <vt:lpstr>Bezrobotni zarejestrowani w polsce –  kryteria często zmieniane w szczegółach</vt:lpstr>
      <vt:lpstr>Podstawowe charakterystyki  rynku pracy</vt:lpstr>
      <vt:lpstr>Odsetek pracujących w grupie 20-64 lata (2017 r.,%)</vt:lpstr>
      <vt:lpstr>Przyczyny bierności zawodowej w Polsce (wg NSP 2011)</vt:lpstr>
      <vt:lpstr>Stopa bezrobocia w wybranych krajach UE</vt:lpstr>
      <vt:lpstr>Kategorie bezrobocia</vt:lpstr>
      <vt:lpstr>Uwarunkowania podaży pracy</vt:lpstr>
      <vt:lpstr>Podaż pracy - Efekt wzrostu płacy realnej</vt:lpstr>
      <vt:lpstr>Pracować czy wypoczywać?</vt:lpstr>
      <vt:lpstr>Popyt na rynku pracy</vt:lpstr>
      <vt:lpstr>Rynek pracy – równowaga walrasa</vt:lpstr>
      <vt:lpstr>Równowaga walrasiańska na rynku pracy</vt:lpstr>
      <vt:lpstr>Zmiany NRU w USA</vt:lpstr>
      <vt:lpstr>Uwaga</vt:lpstr>
      <vt:lpstr>Przesłanki odchyleń rynku pracy od równowagi walrasa</vt:lpstr>
      <vt:lpstr>Uwarunkowania płac</vt:lpstr>
      <vt:lpstr>Wstępny Model płac</vt:lpstr>
      <vt:lpstr>Ceny  Dóbr a płace</vt:lpstr>
      <vt:lpstr>Relacja cenowo-płacowa</vt:lpstr>
      <vt:lpstr>Równowaga na rynku pracy</vt:lpstr>
      <vt:lpstr>Wzrost ochrony bezrobotnych a NRU</vt:lpstr>
      <vt:lpstr>Wzrost marży cenowej a NRU</vt:lpstr>
      <vt:lpstr>Model „Efektywność-Płace” – założenia i model</vt:lpstr>
      <vt:lpstr>Implikacje podstawowego modelU e-w</vt:lpstr>
      <vt:lpstr>Model „e-f” – wersja uogólniona</vt:lpstr>
      <vt:lpstr>Konkluzje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Ekonomia a GMO</dc:title>
  <dc:creator>Jurek</dc:creator>
  <cp:lastModifiedBy>JR</cp:lastModifiedBy>
  <cp:revision>157</cp:revision>
  <dcterms:created xsi:type="dcterms:W3CDTF">2011-10-02T15:04:30Z</dcterms:created>
  <dcterms:modified xsi:type="dcterms:W3CDTF">2023-04-01T10:29:06Z</dcterms:modified>
</cp:coreProperties>
</file>