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27"/>
  </p:notesMasterIdLst>
  <p:sldIdLst>
    <p:sldId id="341" r:id="rId2"/>
    <p:sldId id="498" r:id="rId3"/>
    <p:sldId id="475" r:id="rId4"/>
    <p:sldId id="497" r:id="rId5"/>
    <p:sldId id="478" r:id="rId6"/>
    <p:sldId id="479" r:id="rId7"/>
    <p:sldId id="455" r:id="rId8"/>
    <p:sldId id="456" r:id="rId9"/>
    <p:sldId id="457" r:id="rId10"/>
    <p:sldId id="458" r:id="rId11"/>
    <p:sldId id="483" r:id="rId12"/>
    <p:sldId id="495" r:id="rId13"/>
    <p:sldId id="465" r:id="rId14"/>
    <p:sldId id="437" r:id="rId15"/>
    <p:sldId id="496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>
        <p:scale>
          <a:sx n="70" d="100"/>
          <a:sy n="70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FED419-5061-4AFA-93AF-E5BE0EF95FDB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40CE89-A027-4DC6-BD63-388A16A8C98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5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66931-9EF9-491A-A198-7A599E08FD45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6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DF19D-ACBC-4FF8-8169-91161406B44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0E4F9-BC3E-48EB-B8D3-950CB64752AC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5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9FD67-CA40-4133-BA09-A54885A2A0E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FFA24-AEC8-4FBE-9522-20BD3F50E272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C4398-B3B7-499F-B3B2-3871EAD697A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84EB6-914E-4D9F-BF73-8A3F4AE723A9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5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F5508-BC4C-40E6-906C-8D9465C16CF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A57E4-EA22-495F-A7FB-313813D349DC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7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4E40C-CA97-4239-A4E7-DC36A863BD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8D58-E8BC-4D69-AD58-C90158BD8A6F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6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07505-43BD-454C-9AC9-2777B82A6B0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8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16EE6-546C-4E83-B438-EE0D9F99393A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9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7177-6F44-4BAE-8F5D-2E618D0DD38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AB39E-9CAE-4297-8867-56C3124BAC39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4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52BA-2E6C-410D-A2A1-FB0385FE8B7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EBE1-B873-4BD7-889A-7811094E1F34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3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836EC-93EC-49C1-ACE1-6D74EAA793F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57C3-CDB1-49D3-8813-B076385CDD9A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7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E9C67-ADB3-44A5-A40D-016708EA8FE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CA6E-28EC-4178-A12C-C5A59193FA03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76B13-83F4-4E8A-9454-50CD86EBA05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341" name="Symbol zastępczy tekstu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272D63-2B4B-410E-85D7-ED462580012D}" type="datetimeFigureOut">
              <a:rPr lang="pl-PL"/>
              <a:pPr>
                <a:defRPr/>
              </a:pPr>
              <a:t>2022-03-20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5EC05A-6C2B-4F57-A582-F1BB750AFA5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4" r:id="rId1"/>
    <p:sldLayoutId id="2147484665" r:id="rId2"/>
    <p:sldLayoutId id="2147484666" r:id="rId3"/>
    <p:sldLayoutId id="2147484661" r:id="rId4"/>
    <p:sldLayoutId id="2147484667" r:id="rId5"/>
    <p:sldLayoutId id="2147484662" r:id="rId6"/>
    <p:sldLayoutId id="2147484668" r:id="rId7"/>
    <p:sldLayoutId id="2147484669" r:id="rId8"/>
    <p:sldLayoutId id="2147484670" r:id="rId9"/>
    <p:sldLayoutId id="2147484663" r:id="rId10"/>
    <p:sldLayoutId id="2147484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1520" y="1928802"/>
            <a:ext cx="8892480" cy="1928826"/>
          </a:xfrm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pl-PL" dirty="0" smtClean="0"/>
              <a:t>Wzrost gospodarczy – poza modelem Solowa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772400" cy="928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Jerzy </a:t>
            </a:r>
            <a:r>
              <a:rPr lang="pl-PL" dirty="0" err="1" smtClean="0"/>
              <a:t>Rembeza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Politechnika Koszalińska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>
                <a:solidFill>
                  <a:schemeClr val="tx2">
                    <a:satMod val="200000"/>
                  </a:schemeClr>
                </a:solidFill>
              </a:rPr>
              <a:t>Stopa wzrostu w krajach o różnym poziomie rozwoju (1960-1994)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143000" y="1524000"/>
          <a:ext cx="7086600" cy="4929188"/>
        </p:xfrm>
        <a:graphic>
          <a:graphicData uri="http://schemas.openxmlformats.org/presentationml/2006/ole">
            <p:oleObj spid="_x0000_s201730" name="Wykres" r:id="rId3" imgW="6096124" imgH="4069112" progId="MSGraph.Chart.8">
              <p:embed followColorScheme="full"/>
            </p:oleObj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251520" y="6211669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Kraje uszeregowane od najbiedniejszych 20% (dolny </a:t>
            </a:r>
            <a:r>
              <a:rPr lang="pl-PL" dirty="0" err="1" smtClean="0"/>
              <a:t>kwintyl</a:t>
            </a:r>
            <a:r>
              <a:rPr lang="pl-PL" dirty="0" smtClean="0"/>
              <a:t>) do 20% najbogatszych (górny </a:t>
            </a:r>
            <a:r>
              <a:rPr lang="pl-PL" dirty="0" err="1" smtClean="0"/>
              <a:t>kwintyl</a:t>
            </a:r>
            <a:r>
              <a:rPr lang="pl-PL" dirty="0" smtClean="0"/>
              <a:t>) 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 bwMode="auto">
          <a:xfrm>
            <a:off x="9144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mtClean="0"/>
              <a:t>Model dwusektorowy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/>
              <a:t>Gospodarka złożona z dwóch sektorów:</a:t>
            </a:r>
          </a:p>
          <a:p>
            <a:pPr>
              <a:spcBef>
                <a:spcPct val="50000"/>
              </a:spcBef>
            </a:pPr>
            <a:r>
              <a:rPr lang="pl-PL" dirty="0" smtClean="0"/>
              <a:t>- </a:t>
            </a:r>
            <a:r>
              <a:rPr lang="pl-PL" dirty="0"/>
              <a:t>sektora </a:t>
            </a:r>
            <a:r>
              <a:rPr lang="pl-PL" dirty="0" smtClean="0"/>
              <a:t>wytwórczego – wytwarza dobra i usługi </a:t>
            </a:r>
            <a:r>
              <a:rPr lang="pl-PL" dirty="0" err="1" smtClean="0"/>
              <a:t>fanalne</a:t>
            </a:r>
            <a:r>
              <a:rPr lang="pl-PL" dirty="0" smtClean="0"/>
              <a:t>,  nakładamy założenia malejących efektów krańcowych</a:t>
            </a:r>
            <a:endParaRPr lang="pl-PL" dirty="0"/>
          </a:p>
          <a:p>
            <a:pPr>
              <a:spcBef>
                <a:spcPct val="50000"/>
              </a:spcBef>
            </a:pPr>
            <a:r>
              <a:rPr lang="pl-PL" dirty="0" smtClean="0"/>
              <a:t>- </a:t>
            </a:r>
            <a:r>
              <a:rPr lang="pl-PL" dirty="0"/>
              <a:t>sektora </a:t>
            </a:r>
            <a:r>
              <a:rPr lang="pl-PL" dirty="0" smtClean="0"/>
              <a:t>badawczego – wytwarza wiedzę i technologie (tworzy postęp techniczny – model Solowa nie tłumaczył skąd się bierze) , nie nakładamy a priori założeń na efekty krańcowe (mogą być malejące, stałe lub rosnące)</a:t>
            </a:r>
            <a:endParaRPr lang="pl-PL" dirty="0"/>
          </a:p>
          <a:p>
            <a:pPr>
              <a:spcBef>
                <a:spcPct val="50000"/>
              </a:spcBef>
            </a:pPr>
            <a:endParaRPr lang="pl-PL" dirty="0"/>
          </a:p>
          <a:p>
            <a:pPr>
              <a:spcBef>
                <a:spcPct val="50000"/>
              </a:spcBef>
            </a:pPr>
            <a:r>
              <a:rPr lang="pl-PL" dirty="0"/>
              <a:t>	Y = F[K, (1-u)LE) </a:t>
            </a:r>
            <a:r>
              <a:rPr lang="pl-PL" dirty="0" smtClean="0"/>
              <a:t>- </a:t>
            </a:r>
            <a:r>
              <a:rPr lang="pl-PL" dirty="0"/>
              <a:t>funkcja produkcji w sektorze wytwórczym</a:t>
            </a:r>
          </a:p>
          <a:p>
            <a:pPr>
              <a:spcBef>
                <a:spcPct val="50000"/>
              </a:spcBef>
            </a:pPr>
            <a:r>
              <a:rPr lang="pl-PL" dirty="0"/>
              <a:t>	</a:t>
            </a:r>
            <a:r>
              <a:rPr lang="pl-PL" dirty="0" err="1">
                <a:sym typeface="Symbol" pitchFamily="18" charset="2"/>
              </a:rPr>
              <a:t>E</a:t>
            </a:r>
            <a:r>
              <a:rPr lang="pl-PL" dirty="0">
                <a:sym typeface="Symbol" pitchFamily="18" charset="2"/>
              </a:rPr>
              <a:t> = g(u) E	- funkcja produkcji w sektorze badawczym</a:t>
            </a:r>
          </a:p>
          <a:p>
            <a:pPr>
              <a:spcBef>
                <a:spcPct val="50000"/>
              </a:spcBef>
            </a:pPr>
            <a:r>
              <a:rPr lang="pl-PL" dirty="0">
                <a:sym typeface="Symbol" pitchFamily="18" charset="2"/>
              </a:rPr>
              <a:t>	 </a:t>
            </a:r>
            <a:r>
              <a:rPr lang="pl-PL" dirty="0" err="1">
                <a:sym typeface="Symbol" pitchFamily="18" charset="2"/>
              </a:rPr>
              <a:t>K</a:t>
            </a:r>
            <a:r>
              <a:rPr lang="pl-PL" dirty="0">
                <a:sym typeface="Symbol" pitchFamily="18" charset="2"/>
              </a:rPr>
              <a:t> = </a:t>
            </a:r>
            <a:r>
              <a:rPr lang="pl-PL" dirty="0" err="1">
                <a:sym typeface="Symbol" pitchFamily="18" charset="2"/>
              </a:rPr>
              <a:t>sY</a:t>
            </a:r>
            <a:r>
              <a:rPr lang="pl-PL" dirty="0">
                <a:sym typeface="Symbol" pitchFamily="18" charset="2"/>
              </a:rPr>
              <a:t> – </a:t>
            </a:r>
            <a:r>
              <a:rPr lang="pl-PL" dirty="0" err="1">
                <a:sym typeface="Symbol" pitchFamily="18" charset="2"/>
              </a:rPr>
              <a:t>dK</a:t>
            </a:r>
            <a:r>
              <a:rPr lang="pl-PL" dirty="0">
                <a:sym typeface="Symbol" pitchFamily="18" charset="2"/>
              </a:rPr>
              <a:t>	- akumulacja kapitału</a:t>
            </a:r>
          </a:p>
          <a:p>
            <a:pPr>
              <a:spcBef>
                <a:spcPct val="50000"/>
              </a:spcBef>
            </a:pPr>
            <a:r>
              <a:rPr lang="pl-PL" dirty="0">
                <a:sym typeface="Symbol" pitchFamily="18" charset="2"/>
              </a:rPr>
              <a:t>Gdzie:</a:t>
            </a:r>
          </a:p>
          <a:p>
            <a:pPr>
              <a:spcBef>
                <a:spcPct val="50000"/>
              </a:spcBef>
            </a:pPr>
            <a:r>
              <a:rPr lang="pl-PL" dirty="0">
                <a:sym typeface="Symbol" pitchFamily="18" charset="2"/>
              </a:rPr>
              <a:t>	u – część zasobów pracy zaangażowana w sektorze badawczym</a:t>
            </a:r>
          </a:p>
          <a:p>
            <a:pPr>
              <a:spcBef>
                <a:spcPct val="50000"/>
              </a:spcBef>
            </a:pPr>
            <a:r>
              <a:rPr lang="pl-PL" dirty="0">
                <a:sym typeface="Symbol" pitchFamily="18" charset="2"/>
              </a:rPr>
              <a:t>	E – zasób wiedzy (określa efektywność pracy)</a:t>
            </a:r>
          </a:p>
          <a:p>
            <a:pPr>
              <a:spcBef>
                <a:spcPct val="50000"/>
              </a:spcBef>
            </a:pPr>
            <a:r>
              <a:rPr lang="pl-PL" dirty="0">
                <a:sym typeface="Symbol" pitchFamily="18" charset="2"/>
              </a:rPr>
              <a:t>	g – funkcja opisująca zależność wzrostu wiedzy od </a:t>
            </a:r>
            <a:r>
              <a:rPr lang="pl-PL" dirty="0" err="1">
                <a:sym typeface="Symbol" pitchFamily="18" charset="2"/>
              </a:rPr>
              <a:t>r</a:t>
            </a:r>
            <a:endParaRPr lang="pl-PL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1800" dirty="0" smtClean="0"/>
              <a:t>Komentarz do modelu dwusektorowego</a:t>
            </a:r>
            <a:endParaRPr lang="pl-PL" sz="1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 smtClean="0"/>
              <a:t>Model ma cechy modelu endogenicznego – postęp techniczny jest tłumaczony przez model (jest endogeniczny) –  opisuje go funkcja produkcji w sektorze badawczym</a:t>
            </a:r>
          </a:p>
          <a:p>
            <a:r>
              <a:rPr lang="pl-PL" sz="1800" dirty="0" smtClean="0"/>
              <a:t>Ponieważ nie nakładamy założeń na funkcję produkcji w sektorze badawczym nie można a priori określić, czy wzrost gospodarczy ma punkt stabilny (czy funkcje inwestycji przecina się z funkcją amortyzacji). Cechy wzrostu zależne </a:t>
            </a:r>
            <a:r>
              <a:rPr lang="pl-PL" sz="1800" dirty="0" err="1" smtClean="0"/>
              <a:t>sa</a:t>
            </a:r>
            <a:r>
              <a:rPr lang="pl-PL" sz="1800" dirty="0" smtClean="0"/>
              <a:t> od współczynników modelu</a:t>
            </a:r>
          </a:p>
          <a:p>
            <a:r>
              <a:rPr lang="pl-PL" sz="1800" dirty="0" smtClean="0"/>
              <a:t>Zmienną polityczną (decyzyjną) jest ile z zasobów gospodarka (społeczeństwo) przeznacza na sektor wytwórczy a ile na sektor badawczy</a:t>
            </a:r>
            <a:endParaRPr lang="pl-PL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1066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>
                <a:solidFill>
                  <a:schemeClr val="tx2">
                    <a:satMod val="200000"/>
                  </a:schemeClr>
                </a:solidFill>
              </a:rPr>
              <a:t>Udział poszczególnych czynników we wzroście gospodarczym (średnia z lata 1950-1990)</a:t>
            </a: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/>
        </p:nvGraphicFramePr>
        <p:xfrm>
          <a:off x="228600" y="1676400"/>
          <a:ext cx="8534400" cy="4064002"/>
        </p:xfrm>
        <a:graphic>
          <a:graphicData uri="http://schemas.openxmlformats.org/drawingml/2006/table">
            <a:tbl>
              <a:tblPr/>
              <a:tblGrid>
                <a:gridCol w="2339975"/>
                <a:gridCol w="1239838"/>
                <a:gridCol w="1236662"/>
                <a:gridCol w="1239838"/>
                <a:gridCol w="1238250"/>
                <a:gridCol w="1239837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Czynnik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Francja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Niemcy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Japonia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W.Bryt.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Stopa wzrostu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5,04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5,92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9,27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3,03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3,65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Kapitał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2,40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3,19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4,33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2,40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1,62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Praca (godziny)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-0,09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-0,09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Praca (jakość)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2,34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2,53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3,53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0,97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304800" y="5791200"/>
            <a:ext cx="3276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Źródło: Crafts 1991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3200" dirty="0" smtClean="0"/>
              <a:t>Akumulacja wiedzy a teoria wzrostu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Modele z akumulacją wiedzy pozwalają na lepsze rozumienie wzrostu gospodarczego w skali globalnej – przyczyny wzrostu oraz jego mechanizmy</a:t>
            </a:r>
          </a:p>
          <a:p>
            <a:r>
              <a:rPr lang="pl-PL" dirty="0" smtClean="0"/>
              <a:t>Problemem jest wyjaśnienie bardzo dużych różnic w poziomie rozwoju krajów – wiedza jest stosunkowo łatwo transferowana pomiędzy krajami.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38200"/>
          </a:xfrm>
        </p:spPr>
        <p:txBody>
          <a:bodyPr/>
          <a:lstStyle/>
          <a:p>
            <a:pPr algn="ctr"/>
            <a:r>
              <a:rPr lang="pl-PL" dirty="0" smtClean="0"/>
              <a:t>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4525962"/>
          </a:xfrm>
        </p:spPr>
        <p:txBody>
          <a:bodyPr/>
          <a:lstStyle/>
          <a:p>
            <a:r>
              <a:rPr lang="pl-PL" sz="1600" dirty="0" smtClean="0"/>
              <a:t>Przedstawione modele wskazują na znacznie poszczególnych czynników wzrostu (kapitał fizyczny, kapitał ludzki praca ludzka, postęp techniczny oraz zmiennych „politycznych” np. stopa oszczędzania). Kraje się różnią ze względu na te zmienne – mogą być w różnym punkcie tej samej ścieżki wzrostu -jedne z przodu, inne z tyłu (wówczas ci z tyłu powinni zgodnie z zasadą konwergencji doganiać tych z przodu – przykład Japonia w latach 50, 60, 70, 80, Korea </a:t>
            </a:r>
            <a:r>
              <a:rPr lang="pl-PL" sz="1600" dirty="0" err="1" smtClean="0"/>
              <a:t>Pd</a:t>
            </a:r>
            <a:r>
              <a:rPr lang="pl-PL" sz="1600" dirty="0" smtClean="0"/>
              <a:t>, w minionych 40 latach, obecnie Chiny, Polska), lub poruszać się po innej ścieżce – i wtedy nie ma konwergencji</a:t>
            </a:r>
          </a:p>
          <a:p>
            <a:r>
              <a:rPr lang="pl-PL" sz="1600" dirty="0" smtClean="0"/>
              <a:t>Co może być przyczyną poruszania się po innej ścieżce wzrostu? Dotychczasowe modele wskazywały na zróżnicowanie stopy oszczędzania (niższa to mniejsze inwestycje i zasób kapitału rośnie wolniej – ale pamiętajmy, zgodnie ze złota reguła stopa oszczędzania ma swoje optimum, nie może być za wysoka) oraz przyrost demograficzny (zmniejsza zasób przyrost kapitału na osobę, w konsekwencji niższy produkt i dochód na osobę)</a:t>
            </a:r>
          </a:p>
          <a:p>
            <a:r>
              <a:rPr lang="pl-PL" sz="1600" dirty="0" smtClean="0"/>
              <a:t>Inna przyczyna różnic może wynikać z czynników jakościowych. Chodzi o to, ze ta sama maszyna (ten sam zasób kapitału) w innym otoczeniu może dawać inne efekty. Taką przyczyną mogą być wszelkiego typu regulacje formalne  i nieformalne. </a:t>
            </a:r>
            <a:r>
              <a:rPr lang="pl-PL" sz="1600" dirty="0" err="1" smtClean="0"/>
              <a:t>Nazwiijmy</a:t>
            </a:r>
            <a:r>
              <a:rPr lang="pl-PL" sz="1600" dirty="0" smtClean="0"/>
              <a:t> je </a:t>
            </a:r>
            <a:r>
              <a:rPr lang="pl-PL" sz="1600" b="1" dirty="0" smtClean="0"/>
              <a:t>instytucjami</a:t>
            </a:r>
          </a:p>
          <a:p>
            <a:endParaRPr lang="pl-PL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l-PL" dirty="0" smtClean="0"/>
              <a:t>Uwarunkowania instytucjonalne</a:t>
            </a:r>
            <a:endParaRPr lang="pl-PL" dirty="0"/>
          </a:p>
        </p:txBody>
      </p:sp>
      <p:sp>
        <p:nvSpPr>
          <p:cNvPr id="67587" name="pole tekstowe 2"/>
          <p:cNvSpPr txBox="1">
            <a:spLocks noChangeArrowheads="1"/>
          </p:cNvSpPr>
          <p:nvPr/>
        </p:nvSpPr>
        <p:spPr bwMode="auto">
          <a:xfrm>
            <a:off x="179512" y="1772816"/>
            <a:ext cx="85725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sz="4000" dirty="0"/>
              <a:t>Czym są instytucje?</a:t>
            </a:r>
          </a:p>
          <a:p>
            <a:pPr algn="ctr"/>
            <a:endParaRPr lang="pl-PL" sz="4000" dirty="0"/>
          </a:p>
          <a:p>
            <a:pPr algn="ctr"/>
            <a:r>
              <a:rPr lang="pl-PL" sz="4000" dirty="0"/>
              <a:t>To reguły </a:t>
            </a:r>
            <a:r>
              <a:rPr lang="pl-PL" sz="4000" dirty="0" smtClean="0"/>
              <a:t>gry</a:t>
            </a:r>
          </a:p>
          <a:p>
            <a:pPr algn="ctr"/>
            <a:r>
              <a:rPr lang="pl-PL" sz="2000" dirty="0" smtClean="0"/>
              <a:t>(zwyczaje, normy, regulacje prawne, administracja publiczna, organizacje społeczne – mają raczej charakter jakościowy, trudno mierzalny)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77724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800" smtClean="0"/>
              <a:t>Korelacja między jakością instytucji a efektami ekonomicznymi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/>
        </p:nvGraphicFramePr>
        <p:xfrm>
          <a:off x="914400" y="1600200"/>
          <a:ext cx="7330008" cy="4357688"/>
        </p:xfrm>
        <a:graphic>
          <a:graphicData uri="http://schemas.openxmlformats.org/drawingml/2006/table">
            <a:tbl>
              <a:tblPr/>
              <a:tblGrid>
                <a:gridCol w="2300278"/>
                <a:gridCol w="1585922"/>
                <a:gridCol w="1524000"/>
                <a:gridCol w="1919808"/>
              </a:tblGrid>
              <a:tr h="1309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pl-P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PKB/osobę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Stopa wzrostu PKB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Zmienność stóp wzrostu PKB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Ogólna jakość instytucji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Prawo własności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Kontrola siły egzekutywy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914400" y="60960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>
                <a:latin typeface="Times New Roman" pitchFamily="18" charset="0"/>
              </a:rPr>
              <a:t>Źródło: IMF 2003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635896" y="609329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Im wyższa jakość instytucji tym wyższy PKB na osobę i wzrost gospodarczy (dodatnie korelacja) oraz </a:t>
            </a:r>
            <a:r>
              <a:rPr lang="pl-PL" sz="1200" dirty="0" err="1" smtClean="0"/>
              <a:t>mneijsza</a:t>
            </a:r>
            <a:r>
              <a:rPr lang="pl-PL" sz="1200" dirty="0" smtClean="0"/>
              <a:t> zmienność PKB (ujemna korelacja)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xfrm>
            <a:off x="9144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mtClean="0"/>
              <a:t>Państwo a rynek – PKB parami</a:t>
            </a:r>
          </a:p>
        </p:txBody>
      </p:sp>
      <p:graphicFrame>
        <p:nvGraphicFramePr>
          <p:cNvPr id="86042" name="Group 26"/>
          <p:cNvGraphicFramePr>
            <a:graphicFrameLocks noGrp="1"/>
          </p:cNvGraphicFramePr>
          <p:nvPr/>
        </p:nvGraphicFramePr>
        <p:xfrm>
          <a:off x="1524000" y="1397000"/>
          <a:ext cx="6096000" cy="406400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77863"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Socjalizm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Rynek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Korea Pn. 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Korea Pd 13590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Chiny 3130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Tajwan 14170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Bułgaria 4010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Grecja 12769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Węgry 7200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Austria 22070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Czechy 10500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Niemcy 21260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467544" y="580526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najprostsza różnica instytucjonalna – socjalizm (dominuje własność państwowa, ceny kształtowane administracyjnie itp. ) i rynek (dominacja własności prywatnej, ceny określa rynek itd.)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>
          <a:xfrm>
            <a:off x="142844" y="0"/>
            <a:ext cx="9001156" cy="114298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pl-PL" sz="2600" dirty="0" smtClean="0"/>
              <a:t>Zmiana dochodu na osobę na skutek podniesienia jakości instytucji do poziomu krajów rozwiniętych (%)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143000" y="2209800"/>
          <a:ext cx="6811963" cy="4068763"/>
        </p:xfrm>
        <a:graphic>
          <a:graphicData uri="http://schemas.openxmlformats.org/presentationml/2006/ole">
            <p:oleObj spid="_x0000_s246786" name="Wykres" r:id="rId3" imgW="6810432" imgH="4067336" progId="MSGraph.Chart.8">
              <p:embed followColorScheme="full"/>
            </p:oleObj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90600" y="6172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Źródło: IMF 2003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83568" y="1268760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Gdyby teoretycznie najbiedniejsze kraje świata miały instytucje na poziomie najefektywniejszych (co jest trudne do realizacji) to przy tych samych zasobach kapitału i pracy mogłyby nieć PKB/osobę </a:t>
            </a:r>
            <a:r>
              <a:rPr lang="pl-PL" sz="1400" dirty="0" err="1" smtClean="0"/>
              <a:t>kilkadziesąt</a:t>
            </a:r>
            <a:r>
              <a:rPr lang="pl-PL" sz="1400" dirty="0" smtClean="0"/>
              <a:t> razy wyższy – zamiast kilkuset dolarów/</a:t>
            </a:r>
            <a:r>
              <a:rPr lang="pl-PL" sz="1400" dirty="0" err="1" smtClean="0"/>
              <a:t>osobe</a:t>
            </a:r>
            <a:r>
              <a:rPr lang="pl-PL" sz="1400" dirty="0" smtClean="0"/>
              <a:t> 10-15 tysięcy – </a:t>
            </a:r>
            <a:r>
              <a:rPr lang="pl-PL" sz="1400" dirty="0" err="1" smtClean="0"/>
              <a:t>przykłąd</a:t>
            </a:r>
            <a:r>
              <a:rPr lang="pl-PL" sz="1400" dirty="0" smtClean="0"/>
              <a:t> ryzykowny, bo oparty na trudno mierzalnych wielkościach, ale pokazujący na wagę problemu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Nowe modele wzrostu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Modele rozszerzające model Solowa o dodatkowe zmienne</a:t>
            </a:r>
          </a:p>
          <a:p>
            <a:endParaRPr lang="pl-PL" dirty="0" smtClean="0"/>
          </a:p>
          <a:p>
            <a:r>
              <a:rPr lang="pl-PL" dirty="0" smtClean="0"/>
              <a:t>Modele </a:t>
            </a:r>
            <a:r>
              <a:rPr lang="pl-PL" dirty="0" err="1" smtClean="0"/>
              <a:t>endogenizujące</a:t>
            </a:r>
            <a:r>
              <a:rPr lang="pl-PL" dirty="0" smtClean="0"/>
              <a:t> postęp techniczny</a:t>
            </a:r>
          </a:p>
          <a:p>
            <a:pPr>
              <a:buNone/>
            </a:pPr>
            <a:r>
              <a:rPr lang="pl-PL" dirty="0" smtClean="0"/>
              <a:t>(część odrzuca założenie o malejących efektach krańcowych, a więc i ideę punktu stabilnego)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800" smtClean="0"/>
              <a:t>Zagregowane wskaźniki rządzenia</a:t>
            </a:r>
            <a:br>
              <a:rPr lang="pl-PL" sz="2800" smtClean="0"/>
            </a:br>
            <a:r>
              <a:rPr lang="pl-PL" sz="2400" smtClean="0"/>
              <a:t>(Kaufmann, Kraay, Mastruzzi)</a:t>
            </a:r>
          </a:p>
        </p:txBody>
      </p:sp>
      <p:graphicFrame>
        <p:nvGraphicFramePr>
          <p:cNvPr id="61443" name="Group 3"/>
          <p:cNvGraphicFramePr>
            <a:graphicFrameLocks noGrp="1"/>
          </p:cNvGraphicFramePr>
          <p:nvPr/>
        </p:nvGraphicFramePr>
        <p:xfrm>
          <a:off x="1524000" y="1600200"/>
          <a:ext cx="6096000" cy="475488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Kraj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Argentyna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Białoruś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Botswana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Dania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Francja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Japonia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Polska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0,69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0,52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Węgry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1447800" y="64611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>
                <a:latin typeface="Times New Roman" pitchFamily="18" charset="0"/>
              </a:rPr>
              <a:t>Skala: 0d –2,5 do +2,5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09600" y="449263"/>
          <a:ext cx="8153400" cy="6132512"/>
        </p:xfrm>
        <a:graphic>
          <a:graphicData uri="http://schemas.openxmlformats.org/presentationml/2006/ole">
            <p:oleObj spid="_x0000_s247810" name="Fotografia Photo Editor" r:id="rId3" imgW="6620799" imgH="498227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2800" b="1" smtClean="0"/>
              <a:t>Estymacja efektów dostosowania regulacji w UE do stanu w USA</a:t>
            </a:r>
          </a:p>
        </p:txBody>
      </p:sp>
      <p:graphicFrame>
        <p:nvGraphicFramePr>
          <p:cNvPr id="69635" name="Group 3"/>
          <p:cNvGraphicFramePr>
            <a:graphicFrameLocks noGrp="1"/>
          </p:cNvGraphicFramePr>
          <p:nvPr/>
        </p:nvGraphicFramePr>
        <p:xfrm>
          <a:off x="685800" y="2209800"/>
          <a:ext cx="8153400" cy="4064000"/>
        </p:xfrm>
        <a:graphic>
          <a:graphicData uri="http://schemas.openxmlformats.org/drawingml/2006/table">
            <a:tbl>
              <a:tblPr/>
              <a:tblGrid>
                <a:gridCol w="3581400"/>
                <a:gridCol w="1524000"/>
                <a:gridCol w="1524000"/>
                <a:gridCol w="15240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Czynnik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Krótki okres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Średni okres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Długi okres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Redukcja relatywnego wsparcia bezrobotnych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-1,24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Redukcja poziomu ochrony zatrudnienia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-1,65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Redukcja opodatkowania pracy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-0,40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838200" y="1371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1. Stopa bezrobocia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827584" y="63813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IMF 2003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2800" b="1" smtClean="0"/>
              <a:t>Estymacja efektów dostosowania regulacji w UE do stanu w USA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>
                <a:latin typeface="Times New Roman" pitchFamily="18" charset="0"/>
              </a:rPr>
              <a:t>2. Produkt</a:t>
            </a: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/>
        </p:nvGraphicFramePr>
        <p:xfrm>
          <a:off x="457200" y="1905000"/>
          <a:ext cx="7696200" cy="4663440"/>
        </p:xfrm>
        <a:graphic>
          <a:graphicData uri="http://schemas.openxmlformats.org/drawingml/2006/table">
            <a:tbl>
              <a:tblPr/>
              <a:tblGrid>
                <a:gridCol w="1905000"/>
                <a:gridCol w="2057400"/>
                <a:gridCol w="1981200"/>
                <a:gridCol w="17526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Wpływ 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Reformy zwiększające konkurencję na rynku pracy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Reformy zwiększające konkurencję na rynku produktów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Łączne efekty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Konsumpcja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Inwestycje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>
          <a:xfrm>
            <a:off x="9144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pl-PL" sz="3200" smtClean="0"/>
              <a:t>Przesłanki zróżnicowania krajów we wzroście gospodarczym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/>
              <a:t>1. Zróżnicowanie relacji K/Y w warunkach zrównoważonego wzrostu. Przyczyny:</a:t>
            </a:r>
          </a:p>
          <a:p>
            <a:pPr>
              <a:spcBef>
                <a:spcPct val="50000"/>
              </a:spcBef>
            </a:pPr>
            <a:r>
              <a:rPr lang="pl-PL" sz="2000"/>
              <a:t>	- zróżnicowania stopa inwestycji</a:t>
            </a:r>
          </a:p>
          <a:p>
            <a:pPr>
              <a:spcBef>
                <a:spcPct val="50000"/>
              </a:spcBef>
            </a:pPr>
            <a:r>
              <a:rPr lang="pl-PL" sz="2000"/>
              <a:t>	- zróżnicowany przyrost demograficzny</a:t>
            </a:r>
          </a:p>
          <a:p>
            <a:pPr>
              <a:spcBef>
                <a:spcPct val="50000"/>
              </a:spcBef>
            </a:pPr>
            <a:r>
              <a:rPr lang="pl-PL" sz="2000"/>
              <a:t>	Te dwa czynniki tłumaczą około połowę różnic w poziomie 	produktu/osobę 	pomiędzy krajami</a:t>
            </a:r>
          </a:p>
          <a:p>
            <a:pPr>
              <a:spcBef>
                <a:spcPct val="50000"/>
              </a:spcBef>
            </a:pPr>
            <a:endParaRPr lang="pl-PL" sz="2000"/>
          </a:p>
          <a:p>
            <a:pPr>
              <a:spcBef>
                <a:spcPct val="50000"/>
              </a:spcBef>
            </a:pPr>
            <a:r>
              <a:rPr lang="pl-PL" sz="2000"/>
              <a:t>2. Zróżnicowana zdolność do kreacji i wdrażania nowych technologii. Przyczyny</a:t>
            </a:r>
          </a:p>
          <a:p>
            <a:pPr>
              <a:spcBef>
                <a:spcPct val="50000"/>
              </a:spcBef>
            </a:pPr>
            <a:r>
              <a:rPr lang="pl-PL" sz="2000"/>
              <a:t>	- zróżnicowanie poziomu wykształcenia</a:t>
            </a:r>
          </a:p>
          <a:p>
            <a:pPr>
              <a:spcBef>
                <a:spcPct val="50000"/>
              </a:spcBef>
            </a:pPr>
            <a:r>
              <a:rPr lang="pl-PL" sz="2000"/>
              <a:t>	- czynniki instytucjonalne, poziom konkurencyjności itp.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200" dirty="0" smtClean="0"/>
              <a:t>Trudno mierzalne przesłanki zróżnicowania ekonomicznego krajów 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4525962"/>
          </a:xfrm>
        </p:spPr>
        <p:txBody>
          <a:bodyPr/>
          <a:lstStyle/>
          <a:p>
            <a:r>
              <a:rPr lang="pl-PL" sz="2400" dirty="0" smtClean="0"/>
              <a:t>Położenie – np. najbiedniejsze </a:t>
            </a:r>
            <a:r>
              <a:rPr lang="pl-PL" sz="2400" dirty="0" err="1" smtClean="0"/>
              <a:t>sa</a:t>
            </a:r>
            <a:r>
              <a:rPr lang="pl-PL" sz="2400" dirty="0" smtClean="0"/>
              <a:t> kraje wzdłuż równika, bogatsze dalej od równika (czy wpływ ma samo położenie, czy też historia, uwarunkowania instytucjonalne?)</a:t>
            </a:r>
          </a:p>
          <a:p>
            <a:pPr>
              <a:buNone/>
            </a:pPr>
            <a:endParaRPr lang="pl-PL" sz="1000" dirty="0" smtClean="0"/>
          </a:p>
          <a:p>
            <a:r>
              <a:rPr lang="pl-PL" sz="2400" dirty="0" smtClean="0"/>
              <a:t>Uwarunkowania kulturowe (religijne, etyczne itp.)</a:t>
            </a:r>
          </a:p>
          <a:p>
            <a:pPr>
              <a:buNone/>
            </a:pPr>
            <a:endParaRPr lang="pl-PL" sz="1000" dirty="0" smtClean="0"/>
          </a:p>
          <a:p>
            <a:r>
              <a:rPr lang="pl-PL" sz="2400" dirty="0" smtClean="0"/>
              <a:t>Uwarunkowania instytucjonalne, np.: </a:t>
            </a:r>
          </a:p>
          <a:p>
            <a:pPr>
              <a:buNone/>
            </a:pPr>
            <a:r>
              <a:rPr lang="pl-PL" sz="2400" dirty="0" smtClean="0"/>
              <a:t>	- mechanizmy determinujące podejmowanie decyzji gospodarczych (państwo czy rynek)</a:t>
            </a:r>
          </a:p>
          <a:p>
            <a:pPr>
              <a:buNone/>
            </a:pPr>
            <a:r>
              <a:rPr lang="pl-PL" sz="2400" dirty="0" smtClean="0"/>
              <a:t>	- poziom ochrony własności</a:t>
            </a:r>
          </a:p>
          <a:p>
            <a:pPr>
              <a:buNone/>
            </a:pPr>
            <a:r>
              <a:rPr lang="pl-PL" sz="2400" dirty="0" smtClean="0"/>
              <a:t>	- kontrola władzy wykonawczej</a:t>
            </a:r>
          </a:p>
          <a:p>
            <a:endParaRPr lang="pl-PL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pl-PL" sz="3200" dirty="0" smtClean="0">
                <a:latin typeface="Consolas" pitchFamily="49" charset="0"/>
              </a:rPr>
              <a:t>kapitał ludzki a </a:t>
            </a:r>
            <a:r>
              <a:rPr lang="pl-PL" sz="3200" dirty="0" smtClean="0">
                <a:latin typeface="Consolas" pitchFamily="49" charset="0"/>
              </a:rPr>
              <a:t>wzrost gospodarczy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1295400" y="26670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876256" y="2924944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>
                <a:solidFill>
                  <a:schemeClr val="hlink"/>
                </a:solidFill>
                <a:latin typeface="Corbel" pitchFamily="34" charset="0"/>
              </a:rPr>
              <a:t>s f(k)</a:t>
            </a:r>
          </a:p>
        </p:txBody>
      </p:sp>
      <p:grpSp>
        <p:nvGrpSpPr>
          <p:cNvPr id="22" name="Grupa 21"/>
          <p:cNvGrpSpPr/>
          <p:nvPr/>
        </p:nvGrpSpPr>
        <p:grpSpPr>
          <a:xfrm>
            <a:off x="971600" y="692696"/>
            <a:ext cx="7272808" cy="4248472"/>
            <a:chOff x="838200" y="914400"/>
            <a:chExt cx="7696200" cy="4876800"/>
          </a:xfrm>
        </p:grpSpPr>
        <p:sp>
          <p:nvSpPr>
            <p:cNvPr id="55299" name="Line 3"/>
            <p:cNvSpPr>
              <a:spLocks noChangeShapeType="1"/>
            </p:cNvSpPr>
            <p:nvPr/>
          </p:nvSpPr>
          <p:spPr bwMode="auto">
            <a:xfrm flipV="1">
              <a:off x="1295400" y="914400"/>
              <a:ext cx="0" cy="4572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0" name="Line 4"/>
            <p:cNvSpPr>
              <a:spLocks noChangeShapeType="1"/>
            </p:cNvSpPr>
            <p:nvPr/>
          </p:nvSpPr>
          <p:spPr bwMode="auto">
            <a:xfrm>
              <a:off x="1295400" y="5486400"/>
              <a:ext cx="5943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 flipV="1">
              <a:off x="1295400" y="2971800"/>
              <a:ext cx="6248400" cy="2514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2" name="Freeform 6"/>
            <p:cNvSpPr>
              <a:spLocks/>
            </p:cNvSpPr>
            <p:nvPr/>
          </p:nvSpPr>
          <p:spPr bwMode="auto">
            <a:xfrm>
              <a:off x="1295400" y="2133600"/>
              <a:ext cx="5943600" cy="3352800"/>
            </a:xfrm>
            <a:custGeom>
              <a:avLst/>
              <a:gdLst>
                <a:gd name="T0" fmla="*/ 0 w 3744"/>
                <a:gd name="T1" fmla="*/ 2147483647 h 2112"/>
                <a:gd name="T2" fmla="*/ 2147483647 w 3744"/>
                <a:gd name="T3" fmla="*/ 2147483647 h 2112"/>
                <a:gd name="T4" fmla="*/ 2147483647 w 3744"/>
                <a:gd name="T5" fmla="*/ 2147483647 h 2112"/>
                <a:gd name="T6" fmla="*/ 2147483647 w 3744"/>
                <a:gd name="T7" fmla="*/ 2147483647 h 2112"/>
                <a:gd name="T8" fmla="*/ 2147483647 w 3744"/>
                <a:gd name="T9" fmla="*/ 2147483647 h 2112"/>
                <a:gd name="T10" fmla="*/ 2147483647 w 3744"/>
                <a:gd name="T11" fmla="*/ 0 h 2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4"/>
                <a:gd name="T19" fmla="*/ 0 h 2112"/>
                <a:gd name="T20" fmla="*/ 3744 w 3744"/>
                <a:gd name="T21" fmla="*/ 2112 h 2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4" h="2112">
                  <a:moveTo>
                    <a:pt x="0" y="2112"/>
                  </a:moveTo>
                  <a:cubicBezTo>
                    <a:pt x="52" y="1952"/>
                    <a:pt x="104" y="1792"/>
                    <a:pt x="240" y="1584"/>
                  </a:cubicBezTo>
                  <a:cubicBezTo>
                    <a:pt x="376" y="1376"/>
                    <a:pt x="592" y="1064"/>
                    <a:pt x="816" y="864"/>
                  </a:cubicBezTo>
                  <a:cubicBezTo>
                    <a:pt x="1040" y="664"/>
                    <a:pt x="1288" y="512"/>
                    <a:pt x="1584" y="384"/>
                  </a:cubicBezTo>
                  <a:cubicBezTo>
                    <a:pt x="1880" y="256"/>
                    <a:pt x="2232" y="160"/>
                    <a:pt x="2592" y="96"/>
                  </a:cubicBezTo>
                  <a:cubicBezTo>
                    <a:pt x="2952" y="32"/>
                    <a:pt x="3348" y="16"/>
                    <a:pt x="3744" y="0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3" name="Freeform 7"/>
            <p:cNvSpPr>
              <a:spLocks/>
            </p:cNvSpPr>
            <p:nvPr/>
          </p:nvSpPr>
          <p:spPr bwMode="auto">
            <a:xfrm>
              <a:off x="1295400" y="1143000"/>
              <a:ext cx="5715000" cy="4343400"/>
            </a:xfrm>
            <a:custGeom>
              <a:avLst/>
              <a:gdLst>
                <a:gd name="T0" fmla="*/ 0 w 3600"/>
                <a:gd name="T1" fmla="*/ 2147483647 h 2736"/>
                <a:gd name="T2" fmla="*/ 2147483647 w 3600"/>
                <a:gd name="T3" fmla="*/ 2147483647 h 2736"/>
                <a:gd name="T4" fmla="*/ 2147483647 w 3600"/>
                <a:gd name="T5" fmla="*/ 2147483647 h 2736"/>
                <a:gd name="T6" fmla="*/ 2147483647 w 3600"/>
                <a:gd name="T7" fmla="*/ 2147483647 h 2736"/>
                <a:gd name="T8" fmla="*/ 2147483647 w 3600"/>
                <a:gd name="T9" fmla="*/ 2147483647 h 2736"/>
                <a:gd name="T10" fmla="*/ 2147483647 w 3600"/>
                <a:gd name="T11" fmla="*/ 0 h 27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0"/>
                <a:gd name="T19" fmla="*/ 0 h 2736"/>
                <a:gd name="T20" fmla="*/ 3600 w 3600"/>
                <a:gd name="T21" fmla="*/ 2736 h 27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0" h="2736">
                  <a:moveTo>
                    <a:pt x="0" y="2736"/>
                  </a:moveTo>
                  <a:cubicBezTo>
                    <a:pt x="16" y="2508"/>
                    <a:pt x="32" y="2280"/>
                    <a:pt x="144" y="2016"/>
                  </a:cubicBezTo>
                  <a:cubicBezTo>
                    <a:pt x="256" y="1752"/>
                    <a:pt x="456" y="1408"/>
                    <a:pt x="672" y="1152"/>
                  </a:cubicBezTo>
                  <a:cubicBezTo>
                    <a:pt x="888" y="896"/>
                    <a:pt x="1184" y="640"/>
                    <a:pt x="1440" y="480"/>
                  </a:cubicBezTo>
                  <a:cubicBezTo>
                    <a:pt x="1696" y="320"/>
                    <a:pt x="1848" y="272"/>
                    <a:pt x="2208" y="192"/>
                  </a:cubicBezTo>
                  <a:cubicBezTo>
                    <a:pt x="2568" y="112"/>
                    <a:pt x="3084" y="56"/>
                    <a:pt x="3600" y="0"/>
                  </a:cubicBezTo>
                </a:path>
              </a:pathLst>
            </a:cu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4" name="Freeform 8"/>
            <p:cNvSpPr>
              <a:spLocks/>
            </p:cNvSpPr>
            <p:nvPr/>
          </p:nvSpPr>
          <p:spPr bwMode="auto">
            <a:xfrm>
              <a:off x="1295400" y="4191000"/>
              <a:ext cx="5562600" cy="1295400"/>
            </a:xfrm>
            <a:custGeom>
              <a:avLst/>
              <a:gdLst>
                <a:gd name="T0" fmla="*/ 0 w 3504"/>
                <a:gd name="T1" fmla="*/ 2147483647 h 816"/>
                <a:gd name="T2" fmla="*/ 2147483647 w 3504"/>
                <a:gd name="T3" fmla="*/ 2147483647 h 816"/>
                <a:gd name="T4" fmla="*/ 2147483647 w 3504"/>
                <a:gd name="T5" fmla="*/ 2147483647 h 816"/>
                <a:gd name="T6" fmla="*/ 2147483647 w 3504"/>
                <a:gd name="T7" fmla="*/ 2147483647 h 816"/>
                <a:gd name="T8" fmla="*/ 2147483647 w 3504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04"/>
                <a:gd name="T16" fmla="*/ 0 h 816"/>
                <a:gd name="T17" fmla="*/ 3504 w 3504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04" h="816">
                  <a:moveTo>
                    <a:pt x="0" y="816"/>
                  </a:moveTo>
                  <a:cubicBezTo>
                    <a:pt x="124" y="696"/>
                    <a:pt x="248" y="576"/>
                    <a:pt x="432" y="480"/>
                  </a:cubicBezTo>
                  <a:cubicBezTo>
                    <a:pt x="616" y="384"/>
                    <a:pt x="848" y="304"/>
                    <a:pt x="1104" y="240"/>
                  </a:cubicBezTo>
                  <a:cubicBezTo>
                    <a:pt x="1360" y="176"/>
                    <a:pt x="1568" y="136"/>
                    <a:pt x="1968" y="96"/>
                  </a:cubicBezTo>
                  <a:cubicBezTo>
                    <a:pt x="2368" y="56"/>
                    <a:pt x="2936" y="28"/>
                    <a:pt x="3504" y="0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5" name="Freeform 9"/>
            <p:cNvSpPr>
              <a:spLocks/>
            </p:cNvSpPr>
            <p:nvPr/>
          </p:nvSpPr>
          <p:spPr bwMode="auto">
            <a:xfrm>
              <a:off x="1295400" y="3581400"/>
              <a:ext cx="5715000" cy="1905000"/>
            </a:xfrm>
            <a:custGeom>
              <a:avLst/>
              <a:gdLst>
                <a:gd name="T0" fmla="*/ 0 w 3600"/>
                <a:gd name="T1" fmla="*/ 2147483647 h 1200"/>
                <a:gd name="T2" fmla="*/ 2147483647 w 3600"/>
                <a:gd name="T3" fmla="*/ 2147483647 h 1200"/>
                <a:gd name="T4" fmla="*/ 2147483647 w 3600"/>
                <a:gd name="T5" fmla="*/ 2147483647 h 1200"/>
                <a:gd name="T6" fmla="*/ 2147483647 w 3600"/>
                <a:gd name="T7" fmla="*/ 2147483647 h 1200"/>
                <a:gd name="T8" fmla="*/ 2147483647 w 3600"/>
                <a:gd name="T9" fmla="*/ 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0"/>
                <a:gd name="T16" fmla="*/ 0 h 1200"/>
                <a:gd name="T17" fmla="*/ 3600 w 3600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0" h="1200">
                  <a:moveTo>
                    <a:pt x="0" y="1200"/>
                  </a:moveTo>
                  <a:cubicBezTo>
                    <a:pt x="156" y="988"/>
                    <a:pt x="312" y="776"/>
                    <a:pt x="528" y="624"/>
                  </a:cubicBezTo>
                  <a:cubicBezTo>
                    <a:pt x="744" y="472"/>
                    <a:pt x="968" y="376"/>
                    <a:pt x="1296" y="288"/>
                  </a:cubicBezTo>
                  <a:cubicBezTo>
                    <a:pt x="1624" y="200"/>
                    <a:pt x="2112" y="144"/>
                    <a:pt x="2496" y="96"/>
                  </a:cubicBezTo>
                  <a:cubicBezTo>
                    <a:pt x="2880" y="48"/>
                    <a:pt x="3240" y="24"/>
                    <a:pt x="3600" y="0"/>
                  </a:cubicBezTo>
                </a:path>
              </a:pathLst>
            </a:cu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V="1">
              <a:off x="4038600" y="2667000"/>
              <a:ext cx="0" cy="281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 flipV="1">
              <a:off x="5867400" y="1295400"/>
              <a:ext cx="0" cy="41910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 flipH="1">
              <a:off x="1295400" y="1295400"/>
              <a:ext cx="45720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7010400" y="914400"/>
              <a:ext cx="11430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solidFill>
                    <a:schemeClr val="hlink"/>
                  </a:solidFill>
                  <a:latin typeface="Corbel" pitchFamily="34" charset="0"/>
                </a:rPr>
                <a:t>f(k)</a:t>
              </a:r>
            </a:p>
          </p:txBody>
        </p:sp>
        <p:sp>
          <p:nvSpPr>
            <p:cNvPr id="55311" name="Text Box 15"/>
            <p:cNvSpPr txBox="1">
              <a:spLocks noChangeArrowheads="1"/>
            </p:cNvSpPr>
            <p:nvPr/>
          </p:nvSpPr>
          <p:spPr bwMode="auto">
            <a:xfrm>
              <a:off x="7315200" y="1828800"/>
              <a:ext cx="7620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f(k)</a:t>
              </a: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9144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dk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6705600" y="3890075"/>
              <a:ext cx="10668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dirty="0">
                  <a:latin typeface="Corbel" pitchFamily="34" charset="0"/>
                </a:rPr>
                <a:t>s f(k)</a:t>
              </a: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7315200" y="5334000"/>
              <a:ext cx="9144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dirty="0">
                  <a:latin typeface="Corbel" pitchFamily="34" charset="0"/>
                </a:rPr>
                <a:t>k</a:t>
              </a:r>
            </a:p>
          </p:txBody>
        </p:sp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838200" y="1219200"/>
              <a:ext cx="3810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</p:grp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0" y="5257562"/>
            <a:ext cx="9144000" cy="1600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400" dirty="0" smtClean="0">
                <a:latin typeface="Corbel" pitchFamily="34" charset="0"/>
              </a:rPr>
              <a:t>Dwie gospodarki , jak w modelu Solowa, ale różniące się jakością kapitału ludzkiego)</a:t>
            </a:r>
          </a:p>
          <a:p>
            <a:pPr>
              <a:spcBef>
                <a:spcPct val="50000"/>
              </a:spcBef>
            </a:pPr>
            <a:r>
              <a:rPr lang="pl-PL" sz="1400" dirty="0" smtClean="0">
                <a:latin typeface="Corbel" pitchFamily="34" charset="0"/>
              </a:rPr>
              <a:t>Funkcje czarne - </a:t>
            </a:r>
            <a:r>
              <a:rPr lang="pl-PL" sz="1400" dirty="0">
                <a:latin typeface="Corbel" pitchFamily="34" charset="0"/>
              </a:rPr>
              <a:t>niski </a:t>
            </a:r>
            <a:r>
              <a:rPr lang="pl-PL" sz="1400" dirty="0" smtClean="0">
                <a:latin typeface="Corbel" pitchFamily="34" charset="0"/>
              </a:rPr>
              <a:t>poziom kapitału ludzkiego (niskie wykształcenie), funkcje  niebieskie– wysoki poziom kapitału ludzkiego( np. wysoki poziom wykształcenia</a:t>
            </a:r>
          </a:p>
          <a:p>
            <a:pPr>
              <a:spcBef>
                <a:spcPct val="50000"/>
              </a:spcBef>
            </a:pPr>
            <a:r>
              <a:rPr lang="pl-PL" sz="1400" dirty="0" smtClean="0">
                <a:latin typeface="Corbel" pitchFamily="34" charset="0"/>
              </a:rPr>
              <a:t>Konkluzje: gospodarka  o wyższej jakości kapitału ludzkiego będzie, </a:t>
            </a:r>
            <a:r>
              <a:rPr lang="pl-PL" sz="1400" dirty="0" err="1" smtClean="0">
                <a:latin typeface="Corbel" pitchFamily="34" charset="0"/>
              </a:rPr>
              <a:t>ceteris</a:t>
            </a:r>
            <a:r>
              <a:rPr lang="pl-PL" sz="1400" dirty="0" smtClean="0">
                <a:latin typeface="Corbel" pitchFamily="34" charset="0"/>
              </a:rPr>
              <a:t> </a:t>
            </a:r>
            <a:r>
              <a:rPr lang="pl-PL" sz="1400" dirty="0" err="1" smtClean="0">
                <a:latin typeface="Corbel" pitchFamily="34" charset="0"/>
              </a:rPr>
              <a:t>paribus</a:t>
            </a:r>
            <a:r>
              <a:rPr lang="pl-PL" sz="1400" dirty="0" smtClean="0">
                <a:latin typeface="Corbel" pitchFamily="34" charset="0"/>
              </a:rPr>
              <a:t>, więcej inwestowała (różnice pomiędzy </a:t>
            </a:r>
            <a:r>
              <a:rPr lang="pl-PL" sz="1400" dirty="0" err="1" smtClean="0">
                <a:latin typeface="Corbel" pitchFamily="34" charset="0"/>
              </a:rPr>
              <a:t>sf</a:t>
            </a:r>
            <a:r>
              <a:rPr lang="pl-PL" sz="1400" dirty="0" smtClean="0">
                <a:latin typeface="Corbel" pitchFamily="34" charset="0"/>
              </a:rPr>
              <a:t>(k)-</a:t>
            </a:r>
            <a:r>
              <a:rPr lang="pl-PL" sz="1400" dirty="0" err="1" smtClean="0">
                <a:latin typeface="Corbel" pitchFamily="34" charset="0"/>
              </a:rPr>
              <a:t>dk</a:t>
            </a:r>
            <a:r>
              <a:rPr lang="pl-PL" sz="1400" dirty="0" smtClean="0">
                <a:latin typeface="Corbel" pitchFamily="34" charset="0"/>
              </a:rPr>
              <a:t> ), w punkcie stabilnym wyznaczonym przez k*, będzie miała wyższy </a:t>
            </a:r>
            <a:r>
              <a:rPr lang="pl-PL" sz="1400" dirty="0" err="1" smtClean="0">
                <a:latin typeface="Corbel" pitchFamily="34" charset="0"/>
              </a:rPr>
              <a:t>zaób</a:t>
            </a:r>
            <a:r>
              <a:rPr lang="pl-PL" sz="1400" dirty="0" smtClean="0">
                <a:latin typeface="Corbel" pitchFamily="34" charset="0"/>
              </a:rPr>
              <a:t> kapitału na osobę, a więc i wyższy poziom produktu (i dochodu)  na osobę (</a:t>
            </a:r>
            <a:r>
              <a:rPr lang="pl-PL" sz="1400" dirty="0" err="1" smtClean="0">
                <a:latin typeface="Corbel" pitchFamily="34" charset="0"/>
              </a:rPr>
              <a:t>y=f</a:t>
            </a:r>
            <a:r>
              <a:rPr lang="pl-PL" sz="1400" dirty="0" smtClean="0">
                <a:latin typeface="Corbel" pitchFamily="34" charset="0"/>
              </a:rPr>
              <a:t>(k))</a:t>
            </a:r>
            <a:endParaRPr lang="pl-PL" sz="1400" dirty="0">
              <a:latin typeface="Corbel" pitchFamily="34" charset="0"/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3707904" y="47251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k*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508104" y="47251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k</a:t>
            </a:r>
            <a:r>
              <a:rPr lang="pl-PL" baseline="30000" dirty="0" smtClean="0">
                <a:solidFill>
                  <a:schemeClr val="tx2"/>
                </a:solidFill>
              </a:rPr>
              <a:t>*</a:t>
            </a:r>
            <a:endParaRPr lang="pl-PL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39552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pl-PL" b="1" dirty="0" smtClean="0">
                <a:latin typeface="Consolas" pitchFamily="49" charset="0"/>
              </a:rPr>
              <a:t>Przesłanki weryfikacji </a:t>
            </a:r>
            <a:r>
              <a:rPr lang="pl-PL" b="1" dirty="0" smtClean="0">
                <a:latin typeface="Consolas" pitchFamily="49" charset="0"/>
              </a:rPr>
              <a:t>modelu Solowa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1196752"/>
            <a:ext cx="8915400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dirty="0">
                <a:latin typeface="Times New Roman" pitchFamily="18" charset="0"/>
              </a:rPr>
              <a:t>Y = </a:t>
            </a:r>
            <a:r>
              <a:rPr lang="pl-PL" sz="2200" dirty="0" smtClean="0">
                <a:latin typeface="Times New Roman" pitchFamily="18" charset="0"/>
              </a:rPr>
              <a:t>F(</a:t>
            </a:r>
            <a:r>
              <a:rPr lang="pl-PL" sz="2200" dirty="0" err="1" smtClean="0">
                <a:latin typeface="Times New Roman" pitchFamily="18" charset="0"/>
              </a:rPr>
              <a:t>K,AL</a:t>
            </a:r>
            <a:r>
              <a:rPr lang="pl-PL" sz="2200" dirty="0">
                <a:latin typeface="Times New Roman" pitchFamily="18" charset="0"/>
              </a:rPr>
              <a:t>) = </a:t>
            </a:r>
            <a:r>
              <a:rPr lang="pl-PL" sz="2200" dirty="0" err="1" smtClean="0">
                <a:latin typeface="Times New Roman" pitchFamily="18" charset="0"/>
              </a:rPr>
              <a:t>K</a:t>
            </a:r>
            <a:r>
              <a:rPr lang="pl-PL" sz="2200" baseline="30000" dirty="0" err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(AL.)</a:t>
            </a:r>
            <a:r>
              <a:rPr lang="pl-PL" sz="2200" baseline="30000" dirty="0" smtClean="0">
                <a:latin typeface="Times New Roman" pitchFamily="18" charset="0"/>
                <a:sym typeface="Symbol" pitchFamily="18" charset="2"/>
              </a:rPr>
              <a:t>(1- </a:t>
            </a:r>
            <a:r>
              <a:rPr lang="pl-PL" sz="2200" baseline="30000" dirty="0">
                <a:latin typeface="Times New Roman" pitchFamily="18" charset="0"/>
                <a:sym typeface="Symbol" pitchFamily="18" charset="2"/>
              </a:rPr>
              <a:t>)</a:t>
            </a:r>
          </a:p>
          <a:p>
            <a:pPr>
              <a:spcBef>
                <a:spcPct val="50000"/>
              </a:spcBef>
            </a:pPr>
            <a:endParaRPr lang="pl-PL" sz="1000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pl-PL" sz="2200" dirty="0">
                <a:latin typeface="Times New Roman" pitchFamily="18" charset="0"/>
                <a:sym typeface="Symbol" pitchFamily="18" charset="2"/>
              </a:rPr>
              <a:t>MPK = </a:t>
            </a:r>
            <a:r>
              <a:rPr lang="pl-PL" sz="2200" dirty="0" err="1" smtClean="0">
                <a:latin typeface="Times New Roman" pitchFamily="18" charset="0"/>
                <a:sym typeface="Symbol" pitchFamily="18" charset="2"/>
              </a:rPr>
              <a:t>K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pl-PL" sz="2200" baseline="30000" dirty="0">
                <a:latin typeface="Times New Roman" pitchFamily="18" charset="0"/>
                <a:sym typeface="Symbol" pitchFamily="18" charset="2"/>
              </a:rPr>
              <a:t>1- </a:t>
            </a:r>
            <a:r>
              <a:rPr lang="pl-PL" sz="2200" baseline="30000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(AL.) </a:t>
            </a:r>
            <a:r>
              <a:rPr lang="pl-PL" sz="2200" baseline="30000" dirty="0">
                <a:latin typeface="Times New Roman" pitchFamily="18" charset="0"/>
                <a:sym typeface="Symbol" pitchFamily="18" charset="2"/>
              </a:rPr>
              <a:t>1- </a:t>
            </a:r>
          </a:p>
          <a:p>
            <a:pPr>
              <a:spcBef>
                <a:spcPct val="50000"/>
              </a:spcBef>
            </a:pPr>
            <a:r>
              <a:rPr lang="pl-PL" sz="2200" dirty="0">
                <a:latin typeface="Times New Roman" pitchFamily="18" charset="0"/>
                <a:sym typeface="Symbol" pitchFamily="18" charset="2"/>
              </a:rPr>
              <a:t>MPK = </a:t>
            </a:r>
            <a:r>
              <a:rPr lang="pl-PL" sz="2200" dirty="0" err="1">
                <a:latin typeface="Times New Roman" pitchFamily="18" charset="0"/>
                <a:sym typeface="Symbol" pitchFamily="18" charset="2"/>
              </a:rPr>
              <a:t>Y</a:t>
            </a:r>
            <a:r>
              <a:rPr lang="pl-PL" sz="2200" dirty="0">
                <a:latin typeface="Times New Roman" pitchFamily="18" charset="0"/>
                <a:sym typeface="Symbol" pitchFamily="18" charset="2"/>
              </a:rPr>
              <a:t>/K</a:t>
            </a:r>
          </a:p>
          <a:p>
            <a:pPr>
              <a:spcBef>
                <a:spcPct val="50000"/>
              </a:spcBef>
            </a:pPr>
            <a:r>
              <a:rPr lang="pl-PL" sz="2200" dirty="0">
                <a:latin typeface="Times New Roman" pitchFamily="18" charset="0"/>
                <a:sym typeface="Symbol" pitchFamily="18" charset="2"/>
              </a:rPr>
              <a:t>Dochód kapitału = MPK x K = </a:t>
            </a:r>
            <a:r>
              <a:rPr lang="pl-PL" sz="2200" dirty="0" err="1">
                <a:latin typeface="Times New Roman" pitchFamily="18" charset="0"/>
                <a:sym typeface="Symbol" pitchFamily="18" charset="2"/>
              </a:rPr>
              <a:t></a:t>
            </a:r>
            <a:r>
              <a:rPr lang="pl-PL" sz="2200" dirty="0" err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 czyli  określa udział wynagrodzenia kapitału w dochodzie </a:t>
            </a:r>
            <a:endParaRPr lang="pl-PL" sz="2200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pl-PL" sz="1000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pl-PL" sz="2200" dirty="0">
                <a:latin typeface="Times New Roman" pitchFamily="18" charset="0"/>
                <a:sym typeface="Symbol" pitchFamily="18" charset="2"/>
              </a:rPr>
              <a:t>MPL = (1- 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pl-PL" sz="2200" dirty="0" err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pl-PL" sz="2200" baseline="30000" dirty="0" err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(AL.) </a:t>
            </a:r>
            <a:r>
              <a:rPr lang="pl-PL" sz="2200" baseline="30000" dirty="0">
                <a:latin typeface="Times New Roman" pitchFamily="18" charset="0"/>
                <a:sym typeface="Symbol" pitchFamily="18" charset="2"/>
              </a:rPr>
              <a:t>1- </a:t>
            </a:r>
          </a:p>
          <a:p>
            <a:pPr>
              <a:spcBef>
                <a:spcPct val="50000"/>
              </a:spcBef>
            </a:pPr>
            <a:r>
              <a:rPr lang="pl-PL" sz="2200" dirty="0">
                <a:latin typeface="Times New Roman" pitchFamily="18" charset="0"/>
                <a:sym typeface="Symbol" pitchFamily="18" charset="2"/>
              </a:rPr>
              <a:t>MPL = (1- )Y/L</a:t>
            </a:r>
          </a:p>
          <a:p>
            <a:pPr>
              <a:spcBef>
                <a:spcPct val="50000"/>
              </a:spcBef>
            </a:pPr>
            <a:r>
              <a:rPr lang="pl-PL" sz="2200" dirty="0">
                <a:latin typeface="Times New Roman" pitchFamily="18" charset="0"/>
                <a:sym typeface="Symbol" pitchFamily="18" charset="2"/>
              </a:rPr>
              <a:t>Dochód z pracy = MPL x L = (1 - )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Y czyli 1 -  określa udział wynagrodzeń za pracę w dochodzie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pl-PL" sz="2200" b="1" dirty="0" smtClean="0">
                <a:latin typeface="Times New Roman" pitchFamily="18" charset="0"/>
                <a:sym typeface="Symbol" pitchFamily="18" charset="2"/>
              </a:rPr>
              <a:t>Czy wyliczony na podstawie modelu Solowa udział kapitału i pracy w dochodzie odpowiada danym empirycznym</a:t>
            </a:r>
            <a:r>
              <a:rPr lang="pl-PL" sz="2200" dirty="0" smtClean="0">
                <a:latin typeface="Times New Roman" pitchFamily="18" charset="0"/>
                <a:sym typeface="Symbol" pitchFamily="18" charset="2"/>
              </a:rPr>
              <a:t>?</a:t>
            </a:r>
            <a:endParaRPr lang="pl-PL" sz="22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94325" y="247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l-PL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371656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>
                <a:solidFill>
                  <a:schemeClr val="tx2">
                    <a:satMod val="200000"/>
                  </a:schemeClr>
                </a:solidFill>
              </a:rPr>
              <a:t>Skorygowany </a:t>
            </a:r>
            <a:r>
              <a:rPr lang="pl-PL" sz="3200" dirty="0" smtClean="0">
                <a:solidFill>
                  <a:schemeClr val="tx2">
                    <a:satMod val="200000"/>
                  </a:schemeClr>
                </a:solidFill>
              </a:rPr>
              <a:t>o kapitał ludzki model Solowa a </a:t>
            </a:r>
            <a:r>
              <a:rPr lang="pl-PL" sz="3200" dirty="0">
                <a:solidFill>
                  <a:schemeClr val="tx2">
                    <a:satMod val="200000"/>
                  </a:schemeClr>
                </a:solidFill>
              </a:rPr>
              <a:t>jego wersja pierwotna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7861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dirty="0" smtClean="0">
                <a:latin typeface="Corbel" pitchFamily="34" charset="0"/>
              </a:rPr>
              <a:t>Popularną i spełniającą </a:t>
            </a:r>
            <a:r>
              <a:rPr lang="pl-PL" sz="2000" dirty="0" err="1" smtClean="0">
                <a:latin typeface="Corbel" pitchFamily="34" charset="0"/>
              </a:rPr>
              <a:t>wszystkeie</a:t>
            </a:r>
            <a:r>
              <a:rPr lang="pl-PL" sz="2000" dirty="0" smtClean="0">
                <a:latin typeface="Corbel" pitchFamily="34" charset="0"/>
              </a:rPr>
              <a:t> założenia teoretyczne funkcją produkcji jest funkcja potęgowa </a:t>
            </a:r>
            <a:r>
              <a:rPr lang="pl-PL" sz="2000" dirty="0" err="1" smtClean="0">
                <a:latin typeface="Corbel" pitchFamily="34" charset="0"/>
              </a:rPr>
              <a:t>Cobba-Douglasa</a:t>
            </a:r>
            <a:endParaRPr lang="pl-PL" sz="2000" dirty="0" smtClean="0">
              <a:latin typeface="Corbel" pitchFamily="34" charset="0"/>
            </a:endParaRPr>
          </a:p>
          <a:p>
            <a:pPr>
              <a:spcBef>
                <a:spcPct val="50000"/>
              </a:spcBef>
            </a:pPr>
            <a:r>
              <a:rPr lang="pl-PL" sz="2000" dirty="0" smtClean="0">
                <a:latin typeface="Corbel" pitchFamily="34" charset="0"/>
              </a:rPr>
              <a:t>Dane dotyczące rozkładu dochodów sugerują </a:t>
            </a:r>
            <a:r>
              <a:rPr lang="pl-PL" sz="2000" dirty="0">
                <a:latin typeface="Corbel" pitchFamily="34" charset="0"/>
              </a:rPr>
              <a:t>następujące parametry:</a:t>
            </a:r>
          </a:p>
          <a:p>
            <a:pPr>
              <a:spcBef>
                <a:spcPct val="50000"/>
              </a:spcBef>
            </a:pPr>
            <a:r>
              <a:rPr lang="pl-PL" sz="2000" dirty="0">
                <a:latin typeface="Corbel" pitchFamily="34" charset="0"/>
              </a:rPr>
              <a:t>1. model Solowa: Y= AK</a:t>
            </a:r>
            <a:r>
              <a:rPr lang="pl-PL" sz="2000" baseline="30000" dirty="0">
                <a:latin typeface="Corbel" pitchFamily="34" charset="0"/>
              </a:rPr>
              <a:t>1/3</a:t>
            </a:r>
            <a:r>
              <a:rPr lang="pl-PL" sz="2000" dirty="0">
                <a:latin typeface="Corbel" pitchFamily="34" charset="0"/>
              </a:rPr>
              <a:t>L</a:t>
            </a:r>
            <a:r>
              <a:rPr lang="pl-PL" sz="2000" baseline="30000" dirty="0">
                <a:latin typeface="Corbel" pitchFamily="34" charset="0"/>
              </a:rPr>
              <a:t>2/3</a:t>
            </a:r>
          </a:p>
          <a:p>
            <a:pPr>
              <a:spcBef>
                <a:spcPct val="50000"/>
              </a:spcBef>
            </a:pPr>
            <a:r>
              <a:rPr lang="pl-PL" sz="2000" dirty="0">
                <a:latin typeface="Corbel" pitchFamily="34" charset="0"/>
              </a:rPr>
              <a:t>		- elastyczność dochodu względem s wynosi 0,5</a:t>
            </a:r>
          </a:p>
          <a:p>
            <a:pPr>
              <a:spcBef>
                <a:spcPct val="50000"/>
              </a:spcBef>
            </a:pPr>
            <a:r>
              <a:rPr lang="pl-PL" sz="2000" dirty="0">
                <a:latin typeface="Corbel" pitchFamily="34" charset="0"/>
              </a:rPr>
              <a:t>		- gospodarka potrzebuje 17 lat na pokonanie połowy 		dystansu do </a:t>
            </a:r>
            <a:r>
              <a:rPr lang="pl-PL" sz="2000" dirty="0" smtClean="0">
                <a:latin typeface="Corbel" pitchFamily="34" charset="0"/>
              </a:rPr>
              <a:t>najbogatszych</a:t>
            </a:r>
            <a:endParaRPr lang="pl-PL" sz="2000" dirty="0">
              <a:latin typeface="Corbel" pitchFamily="34" charset="0"/>
            </a:endParaRPr>
          </a:p>
          <a:p>
            <a:pPr>
              <a:spcBef>
                <a:spcPct val="50000"/>
              </a:spcBef>
            </a:pPr>
            <a:r>
              <a:rPr lang="pl-PL" sz="2000" dirty="0">
                <a:latin typeface="Corbel" pitchFamily="34" charset="0"/>
              </a:rPr>
              <a:t>2. Model skorygowany: Y= AK</a:t>
            </a:r>
            <a:r>
              <a:rPr lang="pl-PL" sz="2000" baseline="30000" dirty="0">
                <a:latin typeface="Corbel" pitchFamily="34" charset="0"/>
              </a:rPr>
              <a:t>1/3</a:t>
            </a:r>
            <a:r>
              <a:rPr lang="pl-PL" sz="2000" dirty="0">
                <a:latin typeface="Corbel" pitchFamily="34" charset="0"/>
              </a:rPr>
              <a:t>H</a:t>
            </a:r>
            <a:r>
              <a:rPr lang="pl-PL" sz="2000" baseline="30000" dirty="0">
                <a:latin typeface="Corbel" pitchFamily="34" charset="0"/>
              </a:rPr>
              <a:t>1/3</a:t>
            </a:r>
            <a:r>
              <a:rPr lang="pl-PL" sz="2000" dirty="0">
                <a:latin typeface="Corbel" pitchFamily="34" charset="0"/>
              </a:rPr>
              <a:t>L</a:t>
            </a:r>
            <a:r>
              <a:rPr lang="pl-PL" sz="2000" baseline="30000" dirty="0">
                <a:latin typeface="Corbel" pitchFamily="34" charset="0"/>
              </a:rPr>
              <a:t>1/3</a:t>
            </a:r>
            <a:endParaRPr lang="pl-PL" sz="2000" dirty="0">
              <a:latin typeface="Corbel" pitchFamily="34" charset="0"/>
            </a:endParaRPr>
          </a:p>
          <a:p>
            <a:pPr>
              <a:spcBef>
                <a:spcPct val="50000"/>
              </a:spcBef>
            </a:pPr>
            <a:r>
              <a:rPr lang="pl-PL" sz="2000" dirty="0">
                <a:latin typeface="Corbel" pitchFamily="34" charset="0"/>
              </a:rPr>
              <a:t>		- elastyczność dochodu względem s wynosi ok.. 1</a:t>
            </a:r>
          </a:p>
          <a:p>
            <a:pPr>
              <a:spcBef>
                <a:spcPct val="50000"/>
              </a:spcBef>
            </a:pPr>
            <a:r>
              <a:rPr lang="pl-PL" sz="2000" dirty="0">
                <a:latin typeface="Corbel" pitchFamily="34" charset="0"/>
              </a:rPr>
              <a:t>		- gospodarka potrzebuje 35 lat na pokonanie połowy 		dystansu do </a:t>
            </a:r>
            <a:r>
              <a:rPr lang="pl-PL" sz="2000" dirty="0" smtClean="0">
                <a:latin typeface="Corbel" pitchFamily="34" charset="0"/>
              </a:rPr>
              <a:t>najbogatszych</a:t>
            </a:r>
            <a:endParaRPr lang="pl-PL" sz="2000" dirty="0">
              <a:latin typeface="Corbel" pitchFamily="34" charset="0"/>
            </a:endParaRPr>
          </a:p>
          <a:p>
            <a:pPr>
              <a:spcBef>
                <a:spcPct val="50000"/>
              </a:spcBef>
            </a:pPr>
            <a:r>
              <a:rPr lang="pl-PL" sz="2000" dirty="0">
                <a:latin typeface="Corbel" pitchFamily="34" charset="0"/>
              </a:rPr>
              <a:t>Model skorygowany znacznie lepiej wyjaśnia zróżnicowanie dochodu między </a:t>
            </a:r>
            <a:r>
              <a:rPr lang="pl-PL" sz="2000" dirty="0" smtClean="0">
                <a:latin typeface="Corbel" pitchFamily="34" charset="0"/>
              </a:rPr>
              <a:t>krajami</a:t>
            </a:r>
          </a:p>
          <a:p>
            <a:pPr>
              <a:spcBef>
                <a:spcPct val="50000"/>
              </a:spcBef>
            </a:pPr>
            <a:r>
              <a:rPr lang="pl-PL" sz="2000" dirty="0" smtClean="0">
                <a:latin typeface="Corbel" pitchFamily="34" charset="0"/>
              </a:rPr>
              <a:t>W modelu tym zmienną decyzyjną jest podział oszczędności na inwestycje w kapitał ludzki i kapitał fizyczny </a:t>
            </a:r>
            <a:endParaRPr lang="pl-PL" sz="20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7250" y="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pl-PL" sz="3200" dirty="0" smtClean="0">
                <a:latin typeface="+mj-lt"/>
              </a:rPr>
              <a:t>Wyniki badań empirycznych</a:t>
            </a:r>
            <a:br>
              <a:rPr lang="pl-PL" sz="3200" dirty="0" smtClean="0">
                <a:latin typeface="+mj-lt"/>
              </a:rPr>
            </a:br>
            <a:r>
              <a:rPr lang="pl-PL" sz="3200" dirty="0" smtClean="0"/>
              <a:t>(</a:t>
            </a:r>
            <a:r>
              <a:rPr lang="pl-PL" sz="3200" dirty="0" err="1" smtClean="0"/>
              <a:t>Mankiw</a:t>
            </a:r>
            <a:r>
              <a:rPr lang="pl-PL" sz="3200" dirty="0" smtClean="0"/>
              <a:t>, Romer, Weil)</a:t>
            </a:r>
            <a:endParaRPr lang="pl-PL" sz="3200" dirty="0">
              <a:latin typeface="+mj-lt"/>
            </a:endParaRPr>
          </a:p>
        </p:txBody>
      </p:sp>
      <p:sp>
        <p:nvSpPr>
          <p:cNvPr id="3072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268760"/>
            <a:ext cx="7772400" cy="4572000"/>
          </a:xfrm>
        </p:spPr>
        <p:txBody>
          <a:bodyPr/>
          <a:lstStyle/>
          <a:p>
            <a:pPr eaLnBrk="1" hangingPunct="1"/>
            <a:r>
              <a:rPr lang="pl-PL" sz="2000" dirty="0" smtClean="0"/>
              <a:t>W modelu bez kapitału ludzkiego </a:t>
            </a:r>
            <a:r>
              <a:rPr lang="el-GR" sz="2000" dirty="0" smtClean="0">
                <a:cs typeface="Times New Roman" pitchFamily="18" charset="0"/>
              </a:rPr>
              <a:t>α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  <a:sym typeface="Symbol" pitchFamily="18" charset="2"/>
              </a:rPr>
              <a:t>2/3! (a powinno być ok. 1/3, bo taki jest udział czynnika praca w dochodzie). Wyjaśniono około 60 zmienności dochodów/osobę pomiędzy krajami.</a:t>
            </a:r>
          </a:p>
          <a:p>
            <a:pPr eaLnBrk="1" hangingPunct="1">
              <a:buNone/>
            </a:pPr>
            <a:endParaRPr lang="pl-PL" sz="2000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pl-PL" sz="2000" dirty="0" smtClean="0">
                <a:cs typeface="Times New Roman" pitchFamily="18" charset="0"/>
                <a:sym typeface="Symbol" pitchFamily="18" charset="2"/>
              </a:rPr>
              <a:t>W modelu z kapitałem ludzkim </a:t>
            </a:r>
            <a:r>
              <a:rPr lang="el-GR" sz="2000" dirty="0" smtClean="0">
                <a:cs typeface="Times New Roman" pitchFamily="18" charset="0"/>
              </a:rPr>
              <a:t>α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  <a:sym typeface="Symbol" pitchFamily="18" charset="2"/>
              </a:rPr>
              <a:t>1/3, </a:t>
            </a:r>
            <a:r>
              <a:rPr lang="el-GR" sz="2000" dirty="0" smtClean="0">
                <a:cs typeface="Times New Roman" pitchFamily="18" charset="0"/>
                <a:sym typeface="Symbol" pitchFamily="18" charset="2"/>
              </a:rPr>
              <a:t>β</a:t>
            </a:r>
            <a:r>
              <a:rPr lang="pl-PL" sz="2000" dirty="0" smtClean="0">
                <a:cs typeface="Times New Roman" pitchFamily="18" charset="0"/>
                <a:sym typeface="Symbol" pitchFamily="18" charset="2"/>
              </a:rPr>
              <a:t> 1/3 (tak powinno być). Wyjaśniono prawie 80% zmienności dochodów na osobę pomiędzy krajami.</a:t>
            </a:r>
          </a:p>
          <a:p>
            <a:pPr eaLnBrk="1" hangingPunct="1">
              <a:buNone/>
            </a:pPr>
            <a:endParaRPr lang="pl-PL" sz="2000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pl-PL" sz="2000" dirty="0" smtClean="0">
                <a:cs typeface="Times New Roman" pitchFamily="18" charset="0"/>
                <a:sym typeface="Symbol" pitchFamily="18" charset="2"/>
              </a:rPr>
              <a:t>Badania sugerują, że dostęp do technologii i ich zróżnicowanie ma relatywnie małe znaczenie. Istotne są zasoby kapitału fizycznego i ludzkiego. Inne badania (</a:t>
            </a:r>
            <a:r>
              <a:rPr lang="pl-PL" sz="2000" dirty="0" err="1" smtClean="0">
                <a:cs typeface="Times New Roman" pitchFamily="18" charset="0"/>
                <a:sym typeface="Symbol" pitchFamily="18" charset="2"/>
              </a:rPr>
              <a:t>Klenow</a:t>
            </a:r>
            <a:r>
              <a:rPr lang="pl-PL" sz="2000" dirty="0" smtClean="0">
                <a:cs typeface="Times New Roman" pitchFamily="18" charset="0"/>
                <a:sym typeface="Symbol" pitchFamily="18" charset="2"/>
              </a:rPr>
              <a:t> i </a:t>
            </a:r>
            <a:r>
              <a:rPr lang="pl-PL" sz="2000" dirty="0" err="1" smtClean="0">
                <a:cs typeface="Times New Roman" pitchFamily="18" charset="0"/>
                <a:sym typeface="Symbol" pitchFamily="18" charset="2"/>
              </a:rPr>
              <a:t>Rodruguez</a:t>
            </a:r>
            <a:r>
              <a:rPr lang="pl-PL" sz="2000" dirty="0" smtClean="0">
                <a:cs typeface="Times New Roman" pitchFamily="18" charset="0"/>
                <a:sym typeface="Symbol" pitchFamily="18" charset="2"/>
              </a:rPr>
              <a:t> 1997, Hall i Jones 1999) wskazują jednak na duże </a:t>
            </a:r>
            <a:r>
              <a:rPr lang="pl-PL" sz="2000" dirty="0" err="1" smtClean="0">
                <a:cs typeface="Times New Roman" pitchFamily="18" charset="0"/>
                <a:sym typeface="Symbol" pitchFamily="18" charset="2"/>
              </a:rPr>
              <a:t>róznice</a:t>
            </a:r>
            <a:r>
              <a:rPr lang="pl-PL" sz="2000" dirty="0" smtClean="0">
                <a:cs typeface="Times New Roman" pitchFamily="18" charset="0"/>
                <a:sym typeface="Symbol" pitchFamily="18" charset="2"/>
              </a:rPr>
              <a:t> w produktywności technologii pomiędzy krajami.</a:t>
            </a:r>
            <a:endParaRPr lang="pl-PL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0"/>
            <a:ext cx="7086600" cy="1066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dirty="0" smtClean="0">
                <a:solidFill>
                  <a:schemeClr val="tx2">
                    <a:satMod val="200000"/>
                  </a:schemeClr>
                </a:solidFill>
              </a:rPr>
              <a:t>Zmiana założeń- przyjmijmy w funkcji produkcji stałe efekty krańcowe</a:t>
            </a:r>
            <a:endParaRPr lang="pl-PL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 flipV="1">
            <a:off x="1676400" y="1600200"/>
            <a:ext cx="0" cy="3505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1676400" y="5105400"/>
            <a:ext cx="5410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1676400" y="2209800"/>
            <a:ext cx="4038600" cy="2895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990600" y="16002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y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162800" y="51816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k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867400" y="1752600"/>
            <a:ext cx="1905000" cy="7848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 smtClean="0">
                <a:latin typeface="Corbel" pitchFamily="34" charset="0"/>
              </a:rPr>
              <a:t>y = f(k)  </a:t>
            </a:r>
          </a:p>
          <a:p>
            <a:pPr>
              <a:spcBef>
                <a:spcPct val="50000"/>
              </a:spcBef>
            </a:pPr>
            <a:r>
              <a:rPr lang="pl-PL" dirty="0" smtClean="0">
                <a:latin typeface="Corbel" pitchFamily="34" charset="0"/>
              </a:rPr>
              <a:t>(stały </a:t>
            </a:r>
            <a:r>
              <a:rPr lang="pl-PL" dirty="0">
                <a:latin typeface="Corbel" pitchFamily="34" charset="0"/>
              </a:rPr>
              <a:t>MP)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V="1">
            <a:off x="1752600" y="3657600"/>
            <a:ext cx="4648200" cy="14478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6477000" y="3429000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 smtClean="0">
                <a:solidFill>
                  <a:schemeClr val="hlink"/>
                </a:solidFill>
                <a:latin typeface="Corbel" pitchFamily="34" charset="0"/>
              </a:rPr>
              <a:t>i= s f(k)</a:t>
            </a:r>
            <a:endParaRPr lang="pl-PL" dirty="0">
              <a:solidFill>
                <a:schemeClr val="hlink"/>
              </a:solidFill>
              <a:latin typeface="Corbel" pitchFamily="34" charset="0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V="1">
            <a:off x="1676400" y="4267200"/>
            <a:ext cx="5105400" cy="838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010400" y="4191000"/>
            <a:ext cx="685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 err="1">
                <a:solidFill>
                  <a:srgbClr val="FF0000"/>
                </a:solidFill>
                <a:latin typeface="Corbel" pitchFamily="34" charset="0"/>
              </a:rPr>
              <a:t>dk</a:t>
            </a:r>
            <a:endParaRPr lang="pl-PL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5638800" y="3962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5715000" y="3962400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  <a:cs typeface="Times New Roman" pitchFamily="18" charset="0"/>
              </a:rPr>
              <a:t>Δ</a:t>
            </a:r>
            <a:r>
              <a:rPr lang="pl-PL">
                <a:latin typeface="Corbel" pitchFamily="34" charset="0"/>
              </a:rPr>
              <a:t>k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39552" y="544522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Konkluzja: zmiana założeń neguje istnienie docelowego k* - funkcje inwestycji i amortyzacji poza punktem zerowym nie przecinają się – zasób kapitału ciągle rośnie i ciągle rośnie produkt krajowy – wzrost gospodarczy może teoretycznie trwać w nieskończoność!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9001156" cy="92867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dirty="0">
                <a:solidFill>
                  <a:schemeClr val="tx2">
                    <a:satMod val="200000"/>
                  </a:schemeClr>
                </a:solidFill>
                <a:latin typeface="+mn-lt"/>
              </a:rPr>
              <a:t>Problem stałego krańcowego produktu kapitału – interakcja kapitału ludzkiego i fizycznego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143000" y="25908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524000"/>
            <a:ext cx="3733800" cy="2590800"/>
            <a:chOff x="0" y="960"/>
            <a:chExt cx="2352" cy="1632"/>
          </a:xfrm>
        </p:grpSpPr>
        <p:sp>
          <p:nvSpPr>
            <p:cNvPr id="59418" name="Line 5"/>
            <p:cNvSpPr>
              <a:spLocks noChangeShapeType="1"/>
            </p:cNvSpPr>
            <p:nvPr/>
          </p:nvSpPr>
          <p:spPr bwMode="auto">
            <a:xfrm flipV="1">
              <a:off x="720" y="960"/>
              <a:ext cx="0" cy="13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9419" name="Line 6"/>
            <p:cNvSpPr>
              <a:spLocks noChangeShapeType="1"/>
            </p:cNvSpPr>
            <p:nvPr/>
          </p:nvSpPr>
          <p:spPr bwMode="auto">
            <a:xfrm>
              <a:off x="720" y="2304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9420" name="Text Box 7"/>
            <p:cNvSpPr txBox="1">
              <a:spLocks noChangeArrowheads="1"/>
            </p:cNvSpPr>
            <p:nvPr/>
          </p:nvSpPr>
          <p:spPr bwMode="auto">
            <a:xfrm>
              <a:off x="0" y="960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>
                  <a:latin typeface="Corbel" pitchFamily="34" charset="0"/>
                </a:rPr>
                <a:t>MPK</a:t>
              </a:r>
              <a:r>
                <a:rPr lang="pl-PL" sz="2000" baseline="-25000">
                  <a:latin typeface="Corbel" pitchFamily="34" charset="0"/>
                </a:rPr>
                <a:t>H</a:t>
              </a:r>
              <a:endParaRPr lang="pl-PL" sz="2000">
                <a:latin typeface="Corbel" pitchFamily="34" charset="0"/>
              </a:endParaRPr>
            </a:p>
          </p:txBody>
        </p:sp>
        <p:sp>
          <p:nvSpPr>
            <p:cNvPr id="59421" name="Line 8"/>
            <p:cNvSpPr>
              <a:spLocks noChangeShapeType="1"/>
            </p:cNvSpPr>
            <p:nvPr/>
          </p:nvSpPr>
          <p:spPr bwMode="auto">
            <a:xfrm>
              <a:off x="816" y="1344"/>
              <a:ext cx="624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9422" name="Line 9"/>
            <p:cNvSpPr>
              <a:spLocks noChangeShapeType="1"/>
            </p:cNvSpPr>
            <p:nvPr/>
          </p:nvSpPr>
          <p:spPr bwMode="auto">
            <a:xfrm>
              <a:off x="1248" y="1344"/>
              <a:ext cx="624" cy="72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9423" name="Line 10"/>
            <p:cNvSpPr>
              <a:spLocks noChangeShapeType="1"/>
            </p:cNvSpPr>
            <p:nvPr/>
          </p:nvSpPr>
          <p:spPr bwMode="auto">
            <a:xfrm>
              <a:off x="1728" y="1344"/>
              <a:ext cx="624" cy="72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9424" name="Text Box 11"/>
            <p:cNvSpPr txBox="1">
              <a:spLocks noChangeArrowheads="1"/>
            </p:cNvSpPr>
            <p:nvPr/>
          </p:nvSpPr>
          <p:spPr bwMode="auto">
            <a:xfrm>
              <a:off x="768" y="1152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A</a:t>
              </a:r>
            </a:p>
          </p:txBody>
        </p:sp>
        <p:sp>
          <p:nvSpPr>
            <p:cNvPr id="59425" name="Text Box 12"/>
            <p:cNvSpPr txBox="1">
              <a:spLocks noChangeArrowheads="1"/>
            </p:cNvSpPr>
            <p:nvPr/>
          </p:nvSpPr>
          <p:spPr bwMode="auto">
            <a:xfrm>
              <a:off x="1200" y="1104"/>
              <a:ext cx="19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solidFill>
                    <a:schemeClr val="hlink"/>
                  </a:solidFill>
                  <a:latin typeface="Corbel" pitchFamily="34" charset="0"/>
                </a:rPr>
                <a:t>B</a:t>
              </a:r>
            </a:p>
          </p:txBody>
        </p:sp>
        <p:sp>
          <p:nvSpPr>
            <p:cNvPr id="59426" name="Text Box 13"/>
            <p:cNvSpPr txBox="1">
              <a:spLocks noChangeArrowheads="1"/>
            </p:cNvSpPr>
            <p:nvPr/>
          </p:nvSpPr>
          <p:spPr bwMode="auto">
            <a:xfrm>
              <a:off x="1776" y="1104"/>
              <a:ext cx="28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solidFill>
                    <a:srgbClr val="FF0000"/>
                  </a:solidFill>
                  <a:latin typeface="Corbel" pitchFamily="34" charset="0"/>
                </a:rPr>
                <a:t>C</a:t>
              </a:r>
            </a:p>
          </p:txBody>
        </p:sp>
        <p:sp>
          <p:nvSpPr>
            <p:cNvPr id="59427" name="Text Box 14"/>
            <p:cNvSpPr txBox="1">
              <a:spLocks noChangeArrowheads="1"/>
            </p:cNvSpPr>
            <p:nvPr/>
          </p:nvSpPr>
          <p:spPr bwMode="auto">
            <a:xfrm>
              <a:off x="0" y="1440"/>
              <a:ext cx="67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koszt</a:t>
              </a:r>
            </a:p>
          </p:txBody>
        </p:sp>
        <p:sp>
          <p:nvSpPr>
            <p:cNvPr id="59428" name="Line 15"/>
            <p:cNvSpPr>
              <a:spLocks noChangeShapeType="1"/>
            </p:cNvSpPr>
            <p:nvPr/>
          </p:nvSpPr>
          <p:spPr bwMode="auto">
            <a:xfrm>
              <a:off x="1056" y="163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9429" name="Text Box 16"/>
            <p:cNvSpPr txBox="1">
              <a:spLocks noChangeArrowheads="1"/>
            </p:cNvSpPr>
            <p:nvPr/>
          </p:nvSpPr>
          <p:spPr bwMode="auto">
            <a:xfrm>
              <a:off x="864" y="230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H</a:t>
              </a:r>
              <a:r>
                <a:rPr lang="pl-PL" baseline="-25000">
                  <a:latin typeface="Corbel" pitchFamily="34" charset="0"/>
                </a:rPr>
                <a:t>0</a:t>
              </a:r>
              <a:endParaRPr lang="pl-PL">
                <a:latin typeface="Corbel" pitchFamily="34" charset="0"/>
              </a:endParaRPr>
            </a:p>
          </p:txBody>
        </p:sp>
        <p:sp>
          <p:nvSpPr>
            <p:cNvPr id="59430" name="Line 17"/>
            <p:cNvSpPr>
              <a:spLocks noChangeShapeType="1"/>
            </p:cNvSpPr>
            <p:nvPr/>
          </p:nvSpPr>
          <p:spPr bwMode="auto">
            <a:xfrm>
              <a:off x="1488" y="1632"/>
              <a:ext cx="0" cy="6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9431" name="Text Box 18"/>
            <p:cNvSpPr txBox="1">
              <a:spLocks noChangeArrowheads="1"/>
            </p:cNvSpPr>
            <p:nvPr/>
          </p:nvSpPr>
          <p:spPr bwMode="auto">
            <a:xfrm>
              <a:off x="1344" y="2304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solidFill>
                    <a:schemeClr val="hlink"/>
                  </a:solidFill>
                  <a:latin typeface="Corbel" pitchFamily="34" charset="0"/>
                </a:rPr>
                <a:t>H</a:t>
              </a:r>
              <a:r>
                <a:rPr lang="pl-PL" baseline="-25000">
                  <a:solidFill>
                    <a:schemeClr val="hlink"/>
                  </a:solidFill>
                  <a:latin typeface="Corbel" pitchFamily="34" charset="0"/>
                </a:rPr>
                <a:t>1</a:t>
              </a:r>
              <a:endParaRPr lang="pl-PL">
                <a:solidFill>
                  <a:schemeClr val="hlink"/>
                </a:solidFill>
                <a:latin typeface="Corbel" pitchFamily="34" charset="0"/>
              </a:endParaRPr>
            </a:p>
          </p:txBody>
        </p:sp>
        <p:sp>
          <p:nvSpPr>
            <p:cNvPr id="59432" name="Line 19"/>
            <p:cNvSpPr>
              <a:spLocks noChangeShapeType="1"/>
            </p:cNvSpPr>
            <p:nvPr/>
          </p:nvSpPr>
          <p:spPr bwMode="auto">
            <a:xfrm>
              <a:off x="1968" y="1632"/>
              <a:ext cx="0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9433" name="Text Box 20"/>
            <p:cNvSpPr txBox="1">
              <a:spLocks noChangeArrowheads="1"/>
            </p:cNvSpPr>
            <p:nvPr/>
          </p:nvSpPr>
          <p:spPr bwMode="auto">
            <a:xfrm>
              <a:off x="1824" y="2304"/>
              <a:ext cx="33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solidFill>
                    <a:srgbClr val="FF0000"/>
                  </a:solidFill>
                  <a:latin typeface="Corbel" pitchFamily="34" charset="0"/>
                </a:rPr>
                <a:t>H</a:t>
              </a:r>
              <a:r>
                <a:rPr lang="pl-PL" baseline="-25000">
                  <a:solidFill>
                    <a:srgbClr val="FF0000"/>
                  </a:solidFill>
                  <a:latin typeface="Corbel" pitchFamily="34" charset="0"/>
                </a:rPr>
                <a:t>2</a:t>
              </a:r>
              <a:endParaRPr lang="pl-PL">
                <a:solidFill>
                  <a:srgbClr val="FF0000"/>
                </a:solidFill>
                <a:latin typeface="Corbel" pitchFamily="34" charset="0"/>
              </a:endParaRPr>
            </a:p>
          </p:txBody>
        </p:sp>
      </p:grpSp>
      <p:sp>
        <p:nvSpPr>
          <p:cNvPr id="59397" name="Line 21"/>
          <p:cNvSpPr>
            <a:spLocks noChangeShapeType="1"/>
          </p:cNvSpPr>
          <p:nvPr/>
        </p:nvSpPr>
        <p:spPr bwMode="auto">
          <a:xfrm flipV="1">
            <a:off x="5486400" y="1600200"/>
            <a:ext cx="0" cy="2133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398" name="Line 22"/>
          <p:cNvSpPr>
            <a:spLocks noChangeShapeType="1"/>
          </p:cNvSpPr>
          <p:nvPr/>
        </p:nvSpPr>
        <p:spPr bwMode="auto">
          <a:xfrm>
            <a:off x="5486400" y="3733800"/>
            <a:ext cx="2514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399" name="Text Box 23"/>
          <p:cNvSpPr txBox="1">
            <a:spLocks noChangeArrowheads="1"/>
          </p:cNvSpPr>
          <p:nvPr/>
        </p:nvSpPr>
        <p:spPr bwMode="auto">
          <a:xfrm>
            <a:off x="4572000" y="1600200"/>
            <a:ext cx="1066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>
                <a:latin typeface="Corbel" pitchFamily="34" charset="0"/>
              </a:rPr>
              <a:t>MPK</a:t>
            </a:r>
          </a:p>
        </p:txBody>
      </p:sp>
      <p:sp>
        <p:nvSpPr>
          <p:cNvPr id="59400" name="Line 24"/>
          <p:cNvSpPr>
            <a:spLocks noChangeShapeType="1"/>
          </p:cNvSpPr>
          <p:nvPr/>
        </p:nvSpPr>
        <p:spPr bwMode="auto">
          <a:xfrm>
            <a:off x="5638800" y="2209800"/>
            <a:ext cx="99060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401" name="Line 25"/>
          <p:cNvSpPr>
            <a:spLocks noChangeShapeType="1"/>
          </p:cNvSpPr>
          <p:nvPr/>
        </p:nvSpPr>
        <p:spPr bwMode="auto">
          <a:xfrm>
            <a:off x="6324600" y="2209800"/>
            <a:ext cx="990600" cy="11430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402" name="Line 26"/>
          <p:cNvSpPr>
            <a:spLocks noChangeShapeType="1"/>
          </p:cNvSpPr>
          <p:nvPr/>
        </p:nvSpPr>
        <p:spPr bwMode="auto">
          <a:xfrm>
            <a:off x="7086600" y="2209800"/>
            <a:ext cx="990600" cy="11430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403" name="Text Box 27"/>
          <p:cNvSpPr txBox="1">
            <a:spLocks noChangeArrowheads="1"/>
          </p:cNvSpPr>
          <p:nvPr/>
        </p:nvSpPr>
        <p:spPr bwMode="auto">
          <a:xfrm>
            <a:off x="5334000" y="19812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>
                <a:latin typeface="Corbel" pitchFamily="34" charset="0"/>
              </a:rPr>
              <a:t>MPK(H</a:t>
            </a:r>
            <a:r>
              <a:rPr lang="pl-PL" sz="1600" baseline="-25000">
                <a:latin typeface="Corbel" pitchFamily="34" charset="0"/>
              </a:rPr>
              <a:t>0</a:t>
            </a:r>
            <a:r>
              <a:rPr lang="pl-PL" sz="1600">
                <a:latin typeface="Corbel" pitchFamily="34" charset="0"/>
              </a:rPr>
              <a:t>)</a:t>
            </a:r>
          </a:p>
        </p:txBody>
      </p:sp>
      <p:sp>
        <p:nvSpPr>
          <p:cNvPr id="59404" name="Text Box 28"/>
          <p:cNvSpPr txBox="1">
            <a:spLocks noChangeArrowheads="1"/>
          </p:cNvSpPr>
          <p:nvPr/>
        </p:nvSpPr>
        <p:spPr bwMode="auto">
          <a:xfrm>
            <a:off x="6172200" y="1828800"/>
            <a:ext cx="1066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>
                <a:solidFill>
                  <a:schemeClr val="hlink"/>
                </a:solidFill>
                <a:latin typeface="Corbel" pitchFamily="34" charset="0"/>
              </a:rPr>
              <a:t>MPK(H</a:t>
            </a:r>
            <a:r>
              <a:rPr lang="pl-PL" sz="1600" baseline="-25000">
                <a:solidFill>
                  <a:schemeClr val="hlink"/>
                </a:solidFill>
                <a:latin typeface="Corbel" pitchFamily="34" charset="0"/>
              </a:rPr>
              <a:t>1</a:t>
            </a:r>
            <a:r>
              <a:rPr lang="pl-PL" sz="1600">
                <a:solidFill>
                  <a:schemeClr val="hlink"/>
                </a:solidFill>
                <a:latin typeface="Corbel" pitchFamily="34" charset="0"/>
              </a:rPr>
              <a:t>)</a:t>
            </a:r>
          </a:p>
        </p:txBody>
      </p:sp>
      <p:sp>
        <p:nvSpPr>
          <p:cNvPr id="59405" name="Text Box 29"/>
          <p:cNvSpPr txBox="1">
            <a:spLocks noChangeArrowheads="1"/>
          </p:cNvSpPr>
          <p:nvPr/>
        </p:nvSpPr>
        <p:spPr bwMode="auto">
          <a:xfrm>
            <a:off x="7162800" y="1828800"/>
            <a:ext cx="1066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>
                <a:solidFill>
                  <a:srgbClr val="FF0000"/>
                </a:solidFill>
                <a:latin typeface="Corbel" pitchFamily="34" charset="0"/>
              </a:rPr>
              <a:t>MPK(H</a:t>
            </a:r>
            <a:r>
              <a:rPr lang="pl-PL" sz="1600" baseline="-25000">
                <a:solidFill>
                  <a:srgbClr val="FF0000"/>
                </a:solidFill>
                <a:latin typeface="Corbel" pitchFamily="34" charset="0"/>
              </a:rPr>
              <a:t>2</a:t>
            </a:r>
            <a:r>
              <a:rPr lang="pl-PL" sz="1600">
                <a:solidFill>
                  <a:srgbClr val="FF0000"/>
                </a:solidFill>
                <a:latin typeface="Corbel" pitchFamily="34" charset="0"/>
              </a:rPr>
              <a:t>)</a:t>
            </a:r>
          </a:p>
        </p:txBody>
      </p:sp>
      <p:sp>
        <p:nvSpPr>
          <p:cNvPr id="59406" name="Text Box 30"/>
          <p:cNvSpPr txBox="1">
            <a:spLocks noChangeArrowheads="1"/>
          </p:cNvSpPr>
          <p:nvPr/>
        </p:nvSpPr>
        <p:spPr bwMode="auto">
          <a:xfrm>
            <a:off x="4343400" y="2362200"/>
            <a:ext cx="106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koszt</a:t>
            </a:r>
          </a:p>
        </p:txBody>
      </p:sp>
      <p:sp>
        <p:nvSpPr>
          <p:cNvPr id="59407" name="Line 31"/>
          <p:cNvSpPr>
            <a:spLocks noChangeShapeType="1"/>
          </p:cNvSpPr>
          <p:nvPr/>
        </p:nvSpPr>
        <p:spPr bwMode="auto">
          <a:xfrm>
            <a:off x="6019800" y="2667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408" name="Text Box 32"/>
          <p:cNvSpPr txBox="1">
            <a:spLocks noChangeArrowheads="1"/>
          </p:cNvSpPr>
          <p:nvPr/>
        </p:nvSpPr>
        <p:spPr bwMode="auto">
          <a:xfrm>
            <a:off x="5715000" y="3733800"/>
            <a:ext cx="53340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K</a:t>
            </a:r>
            <a:r>
              <a:rPr lang="pl-PL" baseline="-25000">
                <a:latin typeface="Corbel" pitchFamily="34" charset="0"/>
              </a:rPr>
              <a:t>0</a:t>
            </a:r>
            <a:endParaRPr lang="pl-PL">
              <a:latin typeface="Corbel" pitchFamily="34" charset="0"/>
            </a:endParaRPr>
          </a:p>
        </p:txBody>
      </p:sp>
      <p:sp>
        <p:nvSpPr>
          <p:cNvPr id="59409" name="Line 33"/>
          <p:cNvSpPr>
            <a:spLocks noChangeShapeType="1"/>
          </p:cNvSpPr>
          <p:nvPr/>
        </p:nvSpPr>
        <p:spPr bwMode="auto">
          <a:xfrm>
            <a:off x="6705600" y="2667000"/>
            <a:ext cx="0" cy="10668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410" name="Text Box 34"/>
          <p:cNvSpPr txBox="1">
            <a:spLocks noChangeArrowheads="1"/>
          </p:cNvSpPr>
          <p:nvPr/>
        </p:nvSpPr>
        <p:spPr bwMode="auto">
          <a:xfrm>
            <a:off x="6477000" y="3733800"/>
            <a:ext cx="60960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chemeClr val="hlink"/>
                </a:solidFill>
                <a:latin typeface="Corbel" pitchFamily="34" charset="0"/>
              </a:rPr>
              <a:t>K</a:t>
            </a:r>
            <a:r>
              <a:rPr lang="pl-PL" baseline="-25000">
                <a:solidFill>
                  <a:schemeClr val="hlink"/>
                </a:solidFill>
                <a:latin typeface="Corbel" pitchFamily="34" charset="0"/>
              </a:rPr>
              <a:t>1</a:t>
            </a:r>
            <a:endParaRPr lang="pl-PL">
              <a:solidFill>
                <a:schemeClr val="hlink"/>
              </a:solidFill>
              <a:latin typeface="Corbel" pitchFamily="34" charset="0"/>
            </a:endParaRPr>
          </a:p>
        </p:txBody>
      </p:sp>
      <p:sp>
        <p:nvSpPr>
          <p:cNvPr id="59411" name="Line 35"/>
          <p:cNvSpPr>
            <a:spLocks noChangeShapeType="1"/>
          </p:cNvSpPr>
          <p:nvPr/>
        </p:nvSpPr>
        <p:spPr bwMode="auto">
          <a:xfrm>
            <a:off x="7467600" y="2667000"/>
            <a:ext cx="0" cy="1066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412" name="Text Box 36"/>
          <p:cNvSpPr txBox="1">
            <a:spLocks noChangeArrowheads="1"/>
          </p:cNvSpPr>
          <p:nvPr/>
        </p:nvSpPr>
        <p:spPr bwMode="auto">
          <a:xfrm>
            <a:off x="7239000" y="3733800"/>
            <a:ext cx="53340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K</a:t>
            </a:r>
            <a:r>
              <a:rPr lang="pl-PL" baseline="-25000">
                <a:solidFill>
                  <a:srgbClr val="FF0000"/>
                </a:solidFill>
                <a:latin typeface="Corbel" pitchFamily="34" charset="0"/>
              </a:rPr>
              <a:t>2</a:t>
            </a:r>
            <a:endParaRPr lang="pl-PL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9413" name="Line 37"/>
          <p:cNvSpPr>
            <a:spLocks noChangeShapeType="1"/>
          </p:cNvSpPr>
          <p:nvPr/>
        </p:nvSpPr>
        <p:spPr bwMode="auto">
          <a:xfrm flipV="1">
            <a:off x="2987824" y="4653136"/>
            <a:ext cx="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414" name="Text Box 38"/>
          <p:cNvSpPr txBox="1">
            <a:spLocks noChangeArrowheads="1"/>
          </p:cNvSpPr>
          <p:nvPr/>
        </p:nvSpPr>
        <p:spPr bwMode="auto">
          <a:xfrm>
            <a:off x="2123728" y="4869160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dirty="0">
                <a:latin typeface="Corbel" pitchFamily="34" charset="0"/>
              </a:rPr>
              <a:t>MPK</a:t>
            </a:r>
          </a:p>
        </p:txBody>
      </p:sp>
      <p:sp>
        <p:nvSpPr>
          <p:cNvPr id="59415" name="Line 39"/>
          <p:cNvSpPr>
            <a:spLocks noChangeShapeType="1"/>
          </p:cNvSpPr>
          <p:nvPr/>
        </p:nvSpPr>
        <p:spPr bwMode="auto">
          <a:xfrm>
            <a:off x="2987824" y="6093296"/>
            <a:ext cx="2971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9416" name="Text Box 40"/>
          <p:cNvSpPr txBox="1">
            <a:spLocks noChangeArrowheads="1"/>
          </p:cNvSpPr>
          <p:nvPr/>
        </p:nvSpPr>
        <p:spPr bwMode="auto">
          <a:xfrm>
            <a:off x="5334000" y="6096000"/>
            <a:ext cx="12192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>
                <a:latin typeface="Corbel" pitchFamily="34" charset="0"/>
              </a:rPr>
              <a:t>H + K</a:t>
            </a:r>
          </a:p>
        </p:txBody>
      </p:sp>
      <p:sp>
        <p:nvSpPr>
          <p:cNvPr id="59417" name="Line 41"/>
          <p:cNvSpPr>
            <a:spLocks noChangeShapeType="1"/>
          </p:cNvSpPr>
          <p:nvPr/>
        </p:nvSpPr>
        <p:spPr bwMode="auto">
          <a:xfrm>
            <a:off x="2971800" y="5181600"/>
            <a:ext cx="2743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42" name="pole tekstowe 41"/>
          <p:cNvSpPr txBox="1"/>
          <p:nvPr/>
        </p:nvSpPr>
        <p:spPr>
          <a:xfrm>
            <a:off x="0" y="3933057"/>
            <a:ext cx="8892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Wzrost efektywności kapitału ludzkiego, zwiększa </a:t>
            </a:r>
            <a:r>
              <a:rPr lang="pl-PL" sz="1400" dirty="0" err="1" smtClean="0"/>
              <a:t>efektywnośc</a:t>
            </a:r>
            <a:r>
              <a:rPr lang="pl-PL" sz="1400" dirty="0" smtClean="0"/>
              <a:t> kapitału fizycznego – rośnie jego zasób z K</a:t>
            </a:r>
            <a:r>
              <a:rPr lang="pl-PL" sz="1400" baseline="-25000" dirty="0" smtClean="0"/>
              <a:t>0</a:t>
            </a:r>
            <a:r>
              <a:rPr lang="pl-PL" sz="1400" dirty="0" smtClean="0"/>
              <a:t> do K</a:t>
            </a:r>
            <a:r>
              <a:rPr lang="pl-PL" sz="1400" baseline="-25000" dirty="0" smtClean="0"/>
              <a:t>1</a:t>
            </a:r>
            <a:r>
              <a:rPr lang="pl-PL" sz="1400" dirty="0" smtClean="0"/>
              <a:t>, co zwiększa zwrotnie efektywność kapitału ludzkiego – rośnie z H</a:t>
            </a:r>
            <a:r>
              <a:rPr lang="pl-PL" sz="1400" baseline="-25000" dirty="0" smtClean="0"/>
              <a:t>1</a:t>
            </a:r>
            <a:r>
              <a:rPr lang="pl-PL" sz="1400" dirty="0" smtClean="0"/>
              <a:t> do H</a:t>
            </a:r>
            <a:r>
              <a:rPr lang="pl-PL" sz="1400" baseline="-25000" dirty="0" smtClean="0"/>
              <a:t>2</a:t>
            </a:r>
            <a:r>
              <a:rPr lang="pl-PL" sz="1400" dirty="0" smtClean="0"/>
              <a:t>, co zwiększa </a:t>
            </a:r>
            <a:r>
              <a:rPr lang="pl-PL" sz="1400" dirty="0" err="1" smtClean="0"/>
              <a:t>zzwrotnie</a:t>
            </a:r>
            <a:r>
              <a:rPr lang="pl-PL" sz="1400" dirty="0" smtClean="0"/>
              <a:t> efektywność kapitału fizycznego – rośnie z K</a:t>
            </a:r>
            <a:r>
              <a:rPr lang="pl-PL" sz="1400" baseline="-25000" dirty="0" smtClean="0"/>
              <a:t>1</a:t>
            </a:r>
            <a:r>
              <a:rPr lang="pl-PL" sz="1400" dirty="0" smtClean="0"/>
              <a:t> do K</a:t>
            </a:r>
            <a:r>
              <a:rPr lang="pl-PL" sz="1400" baseline="-25000" dirty="0" smtClean="0"/>
              <a:t>2</a:t>
            </a:r>
            <a:r>
              <a:rPr lang="pl-PL" sz="1400" dirty="0" smtClean="0"/>
              <a:t>, co zwrotnie… </a:t>
            </a:r>
            <a:r>
              <a:rPr lang="pl-PL" sz="1400" dirty="0" err="1" smtClean="0"/>
              <a:t>itd</a:t>
            </a:r>
            <a:endParaRPr lang="pl-PL" sz="1400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0" y="1124744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 smtClean="0"/>
              <a:t>Optimum kapitału ludzkiego i fizycznego jest w punkcie, w którym jego efekt krańcowy zrównuje się z jego kosztem</a:t>
            </a:r>
            <a:endParaRPr lang="pl-PL" sz="1300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6372200" y="5301208"/>
            <a:ext cx="27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Krańcowy efekt kapitału ludzkiego i fizycznego jest stały!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1447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dirty="0" smtClean="0">
                <a:solidFill>
                  <a:schemeClr val="tx2">
                    <a:satMod val="200000"/>
                  </a:schemeClr>
                </a:solidFill>
              </a:rPr>
              <a:t>Idźmy dalej - Przypadek </a:t>
            </a:r>
            <a:r>
              <a:rPr lang="pl-PL" sz="2400" dirty="0">
                <a:solidFill>
                  <a:schemeClr val="tx2">
                    <a:satMod val="200000"/>
                  </a:schemeClr>
                </a:solidFill>
              </a:rPr>
              <a:t>rosnących efektów krańcowych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V="1">
            <a:off x="1828800" y="1905000"/>
            <a:ext cx="0" cy="3124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1828800" y="5029200"/>
            <a:ext cx="5181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828800" y="3429000"/>
            <a:ext cx="502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685800" y="1905000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MPK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7086600" y="4876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k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V="1">
            <a:off x="2514600" y="2438400"/>
            <a:ext cx="4114800" cy="18288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5715000" y="2819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2209800" y="3505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79512" y="5380672"/>
            <a:ext cx="8712968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400" dirty="0" smtClean="0">
                <a:latin typeface="Corbel" pitchFamily="34" charset="0"/>
              </a:rPr>
              <a:t>Im więcej kapitału tym jego efekt krańcowy większy! Odwrotnie niż w modelu Solowa!</a:t>
            </a:r>
          </a:p>
          <a:p>
            <a:pPr>
              <a:spcBef>
                <a:spcPct val="50000"/>
              </a:spcBef>
            </a:pPr>
            <a:r>
              <a:rPr lang="pl-PL" sz="1400" dirty="0" smtClean="0">
                <a:latin typeface="Corbel" pitchFamily="34" charset="0"/>
              </a:rPr>
              <a:t>Dziwne? A gdzie być zbudował fabrykę dla sztucznej inteligencji: w Kalifornii (tam jest już dużo kapitału) czy w Sudanie (tak jest mało kapitału)</a:t>
            </a:r>
          </a:p>
          <a:p>
            <a:pPr>
              <a:spcBef>
                <a:spcPct val="50000"/>
              </a:spcBef>
            </a:pPr>
            <a:r>
              <a:rPr lang="pl-PL" sz="1400" dirty="0" err="1" smtClean="0">
                <a:latin typeface="Corbel" pitchFamily="34" charset="0"/>
              </a:rPr>
              <a:t>Konkuzja</a:t>
            </a:r>
            <a:r>
              <a:rPr lang="pl-PL" sz="1400" dirty="0" smtClean="0">
                <a:latin typeface="Corbel" pitchFamily="34" charset="0"/>
              </a:rPr>
              <a:t>: wzrost gospodarczy nie ma kresu, Bogaci </a:t>
            </a:r>
            <a:r>
              <a:rPr lang="pl-PL" sz="1400" dirty="0">
                <a:latin typeface="Corbel" pitchFamily="34" charset="0"/>
              </a:rPr>
              <a:t>bogacą </a:t>
            </a:r>
            <a:r>
              <a:rPr lang="pl-PL" sz="1400" dirty="0" smtClean="0">
                <a:latin typeface="Corbel" pitchFamily="34" charset="0"/>
              </a:rPr>
              <a:t>się ( do nich napływa kapitał), </a:t>
            </a:r>
            <a:r>
              <a:rPr lang="pl-PL" sz="1400" dirty="0">
                <a:latin typeface="Corbel" pitchFamily="34" charset="0"/>
              </a:rPr>
              <a:t>biedni </a:t>
            </a:r>
            <a:r>
              <a:rPr lang="pl-PL" sz="1400" dirty="0" smtClean="0">
                <a:latin typeface="Corbel" pitchFamily="34" charset="0"/>
              </a:rPr>
              <a:t>biednieją (od nich ucieka kapitał bo jest mniej efektywny) </a:t>
            </a:r>
            <a:r>
              <a:rPr lang="pl-PL" sz="1400" dirty="0">
                <a:latin typeface="Corbel" pitchFamily="34" charset="0"/>
              </a:rPr>
              <a:t>!!!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2918</TotalTime>
  <Words>1616</Words>
  <Application>Microsoft Office PowerPoint</Application>
  <PresentationFormat>Pokaz na ekranie (4:3)</PresentationFormat>
  <Paragraphs>282</Paragraphs>
  <Slides>25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25</vt:i4>
      </vt:variant>
    </vt:vector>
  </HeadingPairs>
  <TitlesOfParts>
    <vt:vector size="28" baseType="lpstr">
      <vt:lpstr>Wędrówka</vt:lpstr>
      <vt:lpstr>Wykres</vt:lpstr>
      <vt:lpstr>Fotografia Photo Editor</vt:lpstr>
      <vt:lpstr>Wzrost gospodarczy – poza modelem Solowa</vt:lpstr>
      <vt:lpstr>Nowe modele wzrostu</vt:lpstr>
      <vt:lpstr>kapitał ludzki a wzrost gospodarczy</vt:lpstr>
      <vt:lpstr>Przesłanki weryfikacji modelu Solowa</vt:lpstr>
      <vt:lpstr>Skorygowany o kapitał ludzki model Solowa a jego wersja pierwotna</vt:lpstr>
      <vt:lpstr>Wyniki badań empirycznych (Mankiw, Romer, Weil)</vt:lpstr>
      <vt:lpstr>Zmiana założeń- przyjmijmy w funkcji produkcji stałe efekty krańcowe</vt:lpstr>
      <vt:lpstr>Problem stałego krańcowego produktu kapitału – interakcja kapitału ludzkiego i fizycznego</vt:lpstr>
      <vt:lpstr>Idźmy dalej - Przypadek rosnących efektów krańcowych</vt:lpstr>
      <vt:lpstr>Stopa wzrostu w krajach o różnym poziomie rozwoju (1960-1994)</vt:lpstr>
      <vt:lpstr>Model dwusektorowy</vt:lpstr>
      <vt:lpstr>Komentarz do modelu dwusektorowego</vt:lpstr>
      <vt:lpstr>Udział poszczególnych czynników we wzroście gospodarczym (średnia z lata 1950-1990)</vt:lpstr>
      <vt:lpstr>Akumulacja wiedzy a teoria wzrostu</vt:lpstr>
      <vt:lpstr>Problemy</vt:lpstr>
      <vt:lpstr>Uwarunkowania instytucjonalne</vt:lpstr>
      <vt:lpstr>Korelacja między jakością instytucji a efektami ekonomicznymi</vt:lpstr>
      <vt:lpstr>Państwo a rynek – PKB parami</vt:lpstr>
      <vt:lpstr>Zmiana dochodu na osobę na skutek podniesienia jakości instytucji do poziomu krajów rozwiniętych (%)</vt:lpstr>
      <vt:lpstr>Zagregowane wskaźniki rządzenia (Kaufmann, Kraay, Mastruzzi)</vt:lpstr>
      <vt:lpstr>Slajd 21</vt:lpstr>
      <vt:lpstr>Estymacja efektów dostosowania regulacji w UE do stanu w USA</vt:lpstr>
      <vt:lpstr>Estymacja efektów dostosowania regulacji w UE do stanu w USA</vt:lpstr>
      <vt:lpstr>Przesłanki zróżnicowania krajów we wzroście gospodarczym</vt:lpstr>
      <vt:lpstr>Trudno mierzalne przesłanki zróżnicowania ekonomicznego krajów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Ekonomia a GMO</dc:title>
  <dc:creator>Jurek</dc:creator>
  <cp:lastModifiedBy>JR</cp:lastModifiedBy>
  <cp:revision>216</cp:revision>
  <dcterms:created xsi:type="dcterms:W3CDTF">2011-10-02T15:04:30Z</dcterms:created>
  <dcterms:modified xsi:type="dcterms:W3CDTF">2022-03-20T10:19:26Z</dcterms:modified>
</cp:coreProperties>
</file>