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55"/>
  </p:notesMasterIdLst>
  <p:sldIdLst>
    <p:sldId id="281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282" r:id="rId26"/>
    <p:sldId id="283" r:id="rId27"/>
    <p:sldId id="360" r:id="rId28"/>
    <p:sldId id="309" r:id="rId29"/>
    <p:sldId id="312" r:id="rId30"/>
    <p:sldId id="317" r:id="rId31"/>
    <p:sldId id="319" r:id="rId32"/>
    <p:sldId id="361" r:id="rId33"/>
    <p:sldId id="362" r:id="rId34"/>
    <p:sldId id="358" r:id="rId35"/>
    <p:sldId id="322" r:id="rId36"/>
    <p:sldId id="363" r:id="rId37"/>
    <p:sldId id="364" r:id="rId38"/>
    <p:sldId id="365" r:id="rId39"/>
    <p:sldId id="366" r:id="rId40"/>
    <p:sldId id="390" r:id="rId41"/>
    <p:sldId id="367" r:id="rId42"/>
    <p:sldId id="368" r:id="rId43"/>
    <p:sldId id="369" r:id="rId44"/>
    <p:sldId id="391" r:id="rId45"/>
    <p:sldId id="325" r:id="rId46"/>
    <p:sldId id="353" r:id="rId47"/>
    <p:sldId id="396" r:id="rId48"/>
    <p:sldId id="394" r:id="rId49"/>
    <p:sldId id="392" r:id="rId50"/>
    <p:sldId id="393" r:id="rId51"/>
    <p:sldId id="355" r:id="rId52"/>
    <p:sldId id="395" r:id="rId53"/>
    <p:sldId id="397" r:id="rId54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st\Documents\Pliki%20Excel\Dane%20ekonomiczne\PKB%20kwartalny%20Polski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Arkusz1!$M$7</c:f>
              <c:strCache>
                <c:ptCount val="1"/>
                <c:pt idx="0">
                  <c:v>analogiczny kwartał roku poprz.=100</c:v>
                </c:pt>
              </c:strCache>
            </c:strRef>
          </c:tx>
          <c:marker>
            <c:symbol val="none"/>
          </c:marker>
          <c:cat>
            <c:numRef>
              <c:f>Arkusz1!$L$8:$L$55</c:f>
              <c:numCache>
                <c:formatCode>General</c:formatCode>
                <c:ptCount val="48"/>
                <c:pt idx="0">
                  <c:v>1996</c:v>
                </c:pt>
                <c:pt idx="4">
                  <c:v>1997</c:v>
                </c:pt>
                <c:pt idx="8">
                  <c:v>1998</c:v>
                </c:pt>
                <c:pt idx="12">
                  <c:v>1999</c:v>
                </c:pt>
                <c:pt idx="16">
                  <c:v>2000</c:v>
                </c:pt>
                <c:pt idx="20">
                  <c:v>2001</c:v>
                </c:pt>
                <c:pt idx="24">
                  <c:v>2002</c:v>
                </c:pt>
                <c:pt idx="28">
                  <c:v>2003</c:v>
                </c:pt>
                <c:pt idx="32">
                  <c:v>2004</c:v>
                </c:pt>
                <c:pt idx="36">
                  <c:v>2005</c:v>
                </c:pt>
                <c:pt idx="40">
                  <c:v>2006</c:v>
                </c:pt>
                <c:pt idx="44">
                  <c:v>2007</c:v>
                </c:pt>
              </c:numCache>
            </c:numRef>
          </c:cat>
          <c:val>
            <c:numRef>
              <c:f>Arkusz1!$M$8:$M$55</c:f>
              <c:numCache>
                <c:formatCode>General</c:formatCode>
                <c:ptCount val="48"/>
                <c:pt idx="0">
                  <c:v>108.07481880227265</c:v>
                </c:pt>
                <c:pt idx="1">
                  <c:v>108.57672305746568</c:v>
                </c:pt>
                <c:pt idx="2">
                  <c:v>106.69097266023792</c:v>
                </c:pt>
                <c:pt idx="3">
                  <c:v>102.18397919850879</c:v>
                </c:pt>
                <c:pt idx="4">
                  <c:v>106.29603834049225</c:v>
                </c:pt>
                <c:pt idx="5">
                  <c:v>105.40500307517939</c:v>
                </c:pt>
                <c:pt idx="6">
                  <c:v>105.17588605284325</c:v>
                </c:pt>
                <c:pt idx="7">
                  <c:v>111.21010532720689</c:v>
                </c:pt>
                <c:pt idx="8">
                  <c:v>106.41029668039245</c:v>
                </c:pt>
                <c:pt idx="9">
                  <c:v>105.28722090284903</c:v>
                </c:pt>
                <c:pt idx="10">
                  <c:v>105.41354085526623</c:v>
                </c:pt>
                <c:pt idx="11">
                  <c:v>102.64452784730292</c:v>
                </c:pt>
                <c:pt idx="12">
                  <c:v>102.23384069701403</c:v>
                </c:pt>
                <c:pt idx="13">
                  <c:v>103.57421257954806</c:v>
                </c:pt>
                <c:pt idx="14">
                  <c:v>104.73289711696115</c:v>
                </c:pt>
                <c:pt idx="15">
                  <c:v>107.07761796468291</c:v>
                </c:pt>
                <c:pt idx="16">
                  <c:v>106.20681968848963</c:v>
                </c:pt>
                <c:pt idx="17">
                  <c:v>105.62308010396843</c:v>
                </c:pt>
                <c:pt idx="18">
                  <c:v>103.34406679787273</c:v>
                </c:pt>
                <c:pt idx="19">
                  <c:v>102.77661332756928</c:v>
                </c:pt>
                <c:pt idx="20">
                  <c:v>102.39911917028016</c:v>
                </c:pt>
                <c:pt idx="21">
                  <c:v>100.82032495709878</c:v>
                </c:pt>
                <c:pt idx="22">
                  <c:v>101.78777374679774</c:v>
                </c:pt>
                <c:pt idx="23">
                  <c:v>100.21132060240446</c:v>
                </c:pt>
                <c:pt idx="24">
                  <c:v>100.42749451892664</c:v>
                </c:pt>
                <c:pt idx="25">
                  <c:v>101.53704925587918</c:v>
                </c:pt>
                <c:pt idx="26">
                  <c:v>101.53664190054832</c:v>
                </c:pt>
                <c:pt idx="27">
                  <c:v>102.31538502305284</c:v>
                </c:pt>
                <c:pt idx="28">
                  <c:v>102.5472810426415</c:v>
                </c:pt>
                <c:pt idx="29">
                  <c:v>103.92881401697935</c:v>
                </c:pt>
                <c:pt idx="30">
                  <c:v>104.27348067449563</c:v>
                </c:pt>
                <c:pt idx="31">
                  <c:v>104.82070497656292</c:v>
                </c:pt>
                <c:pt idx="32">
                  <c:v>106.5674741483495</c:v>
                </c:pt>
                <c:pt idx="33">
                  <c:v>105.75692554205114</c:v>
                </c:pt>
                <c:pt idx="34">
                  <c:v>104.31996530718175</c:v>
                </c:pt>
                <c:pt idx="35">
                  <c:v>104.54227173873831</c:v>
                </c:pt>
                <c:pt idx="36">
                  <c:v>103.27208881293888</c:v>
                </c:pt>
                <c:pt idx="37">
                  <c:v>102.42938490377381</c:v>
                </c:pt>
                <c:pt idx="38">
                  <c:v>104.32718049610304</c:v>
                </c:pt>
                <c:pt idx="39">
                  <c:v>104.18543026323285</c:v>
                </c:pt>
                <c:pt idx="40">
                  <c:v>105.05542888223535</c:v>
                </c:pt>
                <c:pt idx="41">
                  <c:v>106.22433900256878</c:v>
                </c:pt>
                <c:pt idx="42">
                  <c:v>106.46781311126082</c:v>
                </c:pt>
                <c:pt idx="43">
                  <c:v>107.01993491288825</c:v>
                </c:pt>
                <c:pt idx="44">
                  <c:v>106.69999999999999</c:v>
                </c:pt>
                <c:pt idx="45">
                  <c:v>106.7</c:v>
                </c:pt>
                <c:pt idx="46">
                  <c:v>106</c:v>
                </c:pt>
                <c:pt idx="47">
                  <c:v>106.69999999999999</c:v>
                </c:pt>
              </c:numCache>
            </c:numRef>
          </c:val>
        </c:ser>
        <c:marker val="1"/>
        <c:axId val="143798272"/>
        <c:axId val="155303296"/>
      </c:lineChart>
      <c:catAx>
        <c:axId val="143798272"/>
        <c:scaling>
          <c:orientation val="minMax"/>
        </c:scaling>
        <c:axPos val="b"/>
        <c:numFmt formatCode="General" sourceLinked="1"/>
        <c:tickLblPos val="nextTo"/>
        <c:crossAx val="155303296"/>
        <c:crosses val="autoZero"/>
        <c:auto val="1"/>
        <c:lblAlgn val="ctr"/>
        <c:lblOffset val="100"/>
      </c:catAx>
      <c:valAx>
        <c:axId val="155303296"/>
        <c:scaling>
          <c:orientation val="minMax"/>
          <c:max val="112"/>
          <c:min val="98"/>
        </c:scaling>
        <c:axPos val="l"/>
        <c:majorGridlines/>
        <c:numFmt formatCode="General" sourceLinked="1"/>
        <c:tickLblPos val="nextTo"/>
        <c:crossAx val="143798272"/>
        <c:crosses val="autoZero"/>
        <c:crossBetween val="between"/>
      </c:valAx>
    </c:plotArea>
    <c:plotVisOnly val="1"/>
    <c:dispBlanksAs val="gap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95FCC9-8B1B-4D96-AEF5-CFC65B863403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CBA663-3357-4E1E-ADB3-1B886E893B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575314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DC7D6E-4FE5-496C-9D37-ADBECDC7FA2E}" type="slidenum">
              <a:rPr lang="pl-PL" smtClean="0"/>
              <a:pPr>
                <a:defRPr/>
              </a:pPr>
              <a:t>2</a:t>
            </a:fld>
            <a:endParaRPr lang="pl-PL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1885D-3A8B-466A-9C8B-84837A366012}" type="slidenum">
              <a:rPr lang="pl-PL" smtClean="0"/>
              <a:pPr/>
              <a:t>42</a:t>
            </a:fld>
            <a:endParaRPr lang="pl-PL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3144-E251-4CAF-9307-4CD500ACC3AA}" type="slidenum">
              <a:rPr lang="pl-PL" smtClean="0"/>
              <a:pPr/>
              <a:t>43</a:t>
            </a:fld>
            <a:endParaRPr lang="pl-PL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AFC38-BDB3-421C-B36C-A48D4181280D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pl-P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6D62E-6808-4250-9B5C-BE18BF7CBBDD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pl-P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0FC27A-4D7A-4DCF-BBB1-E17C0D0F1E3E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pl-PL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C3C7B4-554E-4001-8D1D-D43148ACA5B7}" type="slidenum">
              <a:rPr lang="pl-PL" smtClean="0"/>
              <a:pPr>
                <a:defRPr/>
              </a:pPr>
              <a:t>18</a:t>
            </a:fld>
            <a:endParaRPr lang="pl-PL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F7FF4-4661-430F-9BC5-60C1472936C5}" type="slidenum">
              <a:rPr lang="pl-PL" smtClean="0"/>
              <a:pPr>
                <a:defRPr/>
              </a:pPr>
              <a:t>19</a:t>
            </a:fld>
            <a:endParaRPr lang="pl-PL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B402B9-2EE5-4F7F-9069-45C83FA86A7C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l-PL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897D8-7D08-4DFC-A973-D5E76B2028AE}" type="slidenum">
              <a:rPr lang="pl-PL" smtClean="0"/>
              <a:pPr/>
              <a:t>36</a:t>
            </a:fld>
            <a:endParaRPr lang="pl-PL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7DD10-E4B1-4575-8372-66F3A69BB0A9}" type="slidenum">
              <a:rPr lang="pl-PL" smtClean="0"/>
              <a:pPr/>
              <a:t>37</a:t>
            </a:fld>
            <a:endParaRPr lang="pl-PL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30997-B58B-4F7E-A098-2C1C12A8DE63}" type="slidenum">
              <a:rPr lang="pl-PL" smtClean="0"/>
              <a:pPr/>
              <a:t>38</a:t>
            </a:fld>
            <a:endParaRPr lang="pl-PL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3CAA0-89A4-4E22-B267-D5ABBB8ECC1D}" type="slidenum">
              <a:rPr lang="pl-PL" smtClean="0"/>
              <a:pPr/>
              <a:t>39</a:t>
            </a:fld>
            <a:endParaRPr lang="pl-PL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38A49-7225-4FD1-A24F-5A6FC1473B06}" type="slidenum">
              <a:rPr lang="pl-PL" smtClean="0"/>
              <a:pPr/>
              <a:t>41</a:t>
            </a:fld>
            <a:endParaRPr lang="pl-PL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2FDF-61A7-4A86-B8A9-440E25294017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65057-FEBF-47B6-AB81-454CEEF1ED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AD973-8B9A-463D-8220-E28126FA1CC7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B51D-9AA4-4320-A2C3-563D7F701A9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FEF3-9C13-45D2-B1D4-637DE6974288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C840C-61CB-4D68-A4F2-A2450AC5057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C7FE8-F0CA-4095-8202-A83C28BD9D52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4A941-0307-45FB-89AE-119CC2C2614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9B9E-CEA6-49BC-97B4-BD6FDE889A7C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92C84-6570-4041-9364-458F9A55F04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57B1-6058-441B-8D72-046A0B209F75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31BE-12ED-46D4-8E68-D09A2A80A9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1999-35F7-4385-91D7-6DB3F24AD7F8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EFEDB-C47E-429C-857C-83209A0DFC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9DB10-E7BB-4330-B344-DFB2DC00C624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CF27-48C9-4C23-82AD-96B630BE99A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D189-43CD-484C-B302-452090E5D5B6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E0C7A-EEB8-4B16-8142-8972F80422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F20B-EBD0-4EF0-B539-C88DD857608A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99E17-B2BC-420D-ACA5-675A26EDEA6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2709E-536E-4C9A-9AC7-C02018943BD6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AC53A-EFE2-4DE2-B715-B6FC63D4A0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73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8A8D1C-0C68-4649-AE43-0CA0276D3817}" type="datetimeFigureOut">
              <a:rPr lang="pl-PL"/>
              <a:pPr>
                <a:defRPr/>
              </a:pPr>
              <a:t>2023-05-06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92E10E-5218-4F39-A2BE-7B935ABD868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0" r:id="rId4"/>
    <p:sldLayoutId id="2147484686" r:id="rId5"/>
    <p:sldLayoutId id="2147484681" r:id="rId6"/>
    <p:sldLayoutId id="2147484687" r:id="rId7"/>
    <p:sldLayoutId id="2147484688" r:id="rId8"/>
    <p:sldLayoutId id="2147484689" r:id="rId9"/>
    <p:sldLayoutId id="2147484682" r:id="rId10"/>
    <p:sldLayoutId id="2147484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Arkusz_programu_Microsoft_Office_Excel_97_20031.xls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72400" cy="218695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 smtClean="0"/>
              <a:t>równowaga krótkookresowa </a:t>
            </a:r>
            <a:r>
              <a:rPr lang="pl-PL" dirty="0" smtClean="0"/>
              <a:t>–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i="1" dirty="0" err="1" smtClean="0"/>
              <a:t>Flexible</a:t>
            </a:r>
            <a:r>
              <a:rPr lang="pl-PL" i="1" dirty="0" smtClean="0"/>
              <a:t> </a:t>
            </a:r>
            <a:r>
              <a:rPr lang="pl-PL" i="1" dirty="0" err="1" smtClean="0"/>
              <a:t>vs</a:t>
            </a:r>
            <a:r>
              <a:rPr lang="pl-PL" i="1" dirty="0" smtClean="0"/>
              <a:t>. </a:t>
            </a:r>
            <a:r>
              <a:rPr lang="pl-PL" i="1" dirty="0" err="1" smtClean="0"/>
              <a:t>sticky</a:t>
            </a:r>
            <a:r>
              <a:rPr lang="pl-PL" i="1" dirty="0" smtClean="0"/>
              <a:t> </a:t>
            </a:r>
            <a:r>
              <a:rPr lang="pl-PL" i="1" dirty="0" err="1" smtClean="0"/>
              <a:t>prices</a:t>
            </a:r>
            <a:r>
              <a:rPr lang="pl-PL" i="1" dirty="0" smtClean="0"/>
              <a:t> </a:t>
            </a:r>
            <a:r>
              <a:rPr lang="pl-PL" i="1" dirty="0" err="1" smtClean="0"/>
              <a:t>macroeconomis</a:t>
            </a:r>
            <a:r>
              <a:rPr lang="pl-PL" i="1" dirty="0" smtClean="0"/>
              <a:t>)</a:t>
            </a:r>
            <a:br>
              <a:rPr lang="pl-PL" i="1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12001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0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600" smtClean="0">
                <a:latin typeface="Times New Roman" charset="0"/>
              </a:rPr>
              <a:t>Stopy procentowe a G i C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447800"/>
            <a:ext cx="3810000" cy="3719513"/>
            <a:chOff x="144" y="912"/>
            <a:chExt cx="2400" cy="2343"/>
          </a:xfrm>
        </p:grpSpPr>
        <p:sp>
          <p:nvSpPr>
            <p:cNvPr id="22540" name="Line 3"/>
            <p:cNvSpPr>
              <a:spLocks noChangeShapeType="1"/>
            </p:cNvSpPr>
            <p:nvPr/>
          </p:nvSpPr>
          <p:spPr bwMode="auto">
            <a:xfrm flipV="1">
              <a:off x="528" y="9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41" name="Line 4"/>
            <p:cNvSpPr>
              <a:spLocks noChangeShapeType="1"/>
            </p:cNvSpPr>
            <p:nvPr/>
          </p:nvSpPr>
          <p:spPr bwMode="auto">
            <a:xfrm>
              <a:off x="528" y="297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42" name="Line 5"/>
            <p:cNvSpPr>
              <a:spLocks noChangeShapeType="1"/>
            </p:cNvSpPr>
            <p:nvPr/>
          </p:nvSpPr>
          <p:spPr bwMode="auto">
            <a:xfrm flipV="1">
              <a:off x="1392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43" name="Text Box 6"/>
            <p:cNvSpPr txBox="1">
              <a:spLocks noChangeArrowheads="1"/>
            </p:cNvSpPr>
            <p:nvPr/>
          </p:nvSpPr>
          <p:spPr bwMode="auto">
            <a:xfrm>
              <a:off x="144" y="91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2112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S</a:t>
              </a:r>
              <a:r>
                <a:rPr lang="pl-PL" baseline="-25000"/>
                <a:t>p</a:t>
              </a:r>
              <a:endParaRPr lang="pl-PL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19600" y="1447800"/>
            <a:ext cx="3810000" cy="3719513"/>
            <a:chOff x="144" y="912"/>
            <a:chExt cx="2400" cy="2343"/>
          </a:xfrm>
        </p:grpSpPr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 flipV="1">
              <a:off x="528" y="9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36" name="Line 11"/>
            <p:cNvSpPr>
              <a:spLocks noChangeShapeType="1"/>
            </p:cNvSpPr>
            <p:nvPr/>
          </p:nvSpPr>
          <p:spPr bwMode="auto">
            <a:xfrm>
              <a:off x="528" y="297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 flipV="1">
              <a:off x="1392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38" name="Text Box 13"/>
            <p:cNvSpPr txBox="1">
              <a:spLocks noChangeArrowheads="1"/>
            </p:cNvSpPr>
            <p:nvPr/>
          </p:nvSpPr>
          <p:spPr bwMode="auto">
            <a:xfrm>
              <a:off x="144" y="91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</a:p>
          </p:txBody>
        </p:sp>
        <p:sp>
          <p:nvSpPr>
            <p:cNvPr id="22539" name="Text Box 14"/>
            <p:cNvSpPr txBox="1">
              <a:spLocks noChangeArrowheads="1"/>
            </p:cNvSpPr>
            <p:nvPr/>
          </p:nvSpPr>
          <p:spPr bwMode="auto">
            <a:xfrm>
              <a:off x="2112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S</a:t>
              </a:r>
              <a:r>
                <a:rPr lang="pl-PL" baseline="-25000"/>
                <a:t>g</a:t>
              </a:r>
              <a:endParaRPr lang="pl-PL"/>
            </a:p>
          </p:txBody>
        </p:sp>
      </p:grp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304800" y="54864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Oszczędności gosp. domowych</a:t>
            </a:r>
          </a:p>
        </p:txBody>
      </p:sp>
      <p:sp>
        <p:nvSpPr>
          <p:cNvPr id="22534" name="Text Box 16"/>
          <p:cNvSpPr txBox="1">
            <a:spLocks noChangeArrowheads="1"/>
          </p:cNvSpPr>
          <p:nvPr/>
        </p:nvSpPr>
        <p:spPr bwMode="auto">
          <a:xfrm>
            <a:off x="4800600" y="54864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Oszczędności państwa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0"/>
            <a:ext cx="77724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600" smtClean="0">
                <a:latin typeface="Times New Roman" charset="0"/>
              </a:rPr>
              <a:t>Oszczędności zagraniczne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Wzrost krajowych stóp procentowych zwiększa atrakcyjność krajowych aktywów dla zagranicy – następuje zmiana kursu walutowego (ulega wzmocnieniu). W konsekwencji:</a:t>
            </a:r>
          </a:p>
          <a:p>
            <a:pPr>
              <a:spcBef>
                <a:spcPct val="50000"/>
              </a:spcBef>
            </a:pPr>
            <a:r>
              <a:rPr lang="pl-PL"/>
              <a:t>	- maleje eksport Ex</a:t>
            </a:r>
          </a:p>
          <a:p>
            <a:pPr>
              <a:spcBef>
                <a:spcPct val="50000"/>
              </a:spcBef>
            </a:pPr>
            <a:r>
              <a:rPr lang="pl-PL"/>
              <a:t>	- rośnie import IM</a:t>
            </a:r>
          </a:p>
          <a:p>
            <a:pPr>
              <a:spcBef>
                <a:spcPct val="50000"/>
              </a:spcBef>
            </a:pPr>
            <a:r>
              <a:rPr lang="pl-PL"/>
              <a:t>Ponieważ oszczędności zagraniczne (względem gospodarki krajowej) są równe –NX, to wzrost krajowych stóp procentowych zwiększa napływ zagranicznych oszczędności.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 flipV="1">
            <a:off x="3429000" y="3429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1981200" y="6400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2895600" y="3429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r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858000" y="6324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</a:t>
            </a:r>
            <a:r>
              <a:rPr lang="pl-PL" baseline="-25000"/>
              <a:t>f</a:t>
            </a:r>
            <a:endParaRPr lang="pl-PL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V="1">
            <a:off x="2362200" y="3962400"/>
            <a:ext cx="3429000" cy="1676400"/>
          </a:xfrm>
          <a:prstGeom prst="line">
            <a:avLst/>
          </a:prstGeom>
          <a:noFill/>
          <a:ln w="28575">
            <a:solidFill>
              <a:srgbClr val="FD1503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8382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pl-PL" sz="3600" smtClean="0">
                <a:latin typeface="Times New Roman" charset="0"/>
              </a:rPr>
              <a:t>Łączne oszczędności a stopy procentowe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1066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Przyjmijmy, że oszczędności prywatne są dodatnie (bo są ) i oszczędności państwa też są dodatnie (akurat zwykle są ujemne ale łatwiej narysować, że są dodatnie)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286000" y="2133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286000" y="5638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52600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r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010400" y="5715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1600200" y="2286000"/>
            <a:ext cx="2590800" cy="2743200"/>
          </a:xfrm>
          <a:prstGeom prst="line">
            <a:avLst/>
          </a:prstGeom>
          <a:noFill/>
          <a:ln w="28575">
            <a:solidFill>
              <a:srgbClr val="FD1503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038600" y="190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</a:t>
            </a:r>
            <a:r>
              <a:rPr lang="pl-PL" baseline="-25000"/>
              <a:t>f</a:t>
            </a:r>
            <a:endParaRPr lang="pl-PL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2590800" y="40386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667000" y="4114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chemeClr val="hlink"/>
                </a:solidFill>
              </a:rPr>
              <a:t>S</a:t>
            </a:r>
            <a:r>
              <a:rPr lang="pl-PL" baseline="-25000">
                <a:solidFill>
                  <a:schemeClr val="hlink"/>
                </a:solidFill>
              </a:rPr>
              <a:t>p</a:t>
            </a:r>
            <a:endParaRPr lang="pl-PL">
              <a:solidFill>
                <a:schemeClr val="hlink"/>
              </a:solidFill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438400" y="2362200"/>
            <a:ext cx="2667000" cy="2895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800600" y="198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chemeClr val="hlink"/>
                </a:solidFill>
              </a:rPr>
              <a:t>S</a:t>
            </a:r>
            <a:r>
              <a:rPr lang="pl-PL" baseline="-25000">
                <a:solidFill>
                  <a:schemeClr val="hlink"/>
                </a:solidFill>
              </a:rPr>
              <a:t>f</a:t>
            </a:r>
            <a:r>
              <a:rPr lang="pl-PL">
                <a:solidFill>
                  <a:schemeClr val="hlink"/>
                </a:solidFill>
              </a:rPr>
              <a:t> + S</a:t>
            </a:r>
            <a:r>
              <a:rPr lang="pl-PL" baseline="-25000">
                <a:solidFill>
                  <a:schemeClr val="hlink"/>
                </a:solidFill>
              </a:rPr>
              <a:t>p</a:t>
            </a:r>
            <a:endParaRPr lang="pl-PL">
              <a:solidFill>
                <a:schemeClr val="hlink"/>
              </a:solidFill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657600" y="41148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810000" y="2362200"/>
            <a:ext cx="2590800" cy="2895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6324600" y="2057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chemeClr val="accent1"/>
                </a:solidFill>
              </a:rPr>
              <a:t>S</a:t>
            </a:r>
            <a:r>
              <a:rPr lang="pl-PL" baseline="-25000">
                <a:solidFill>
                  <a:schemeClr val="accent1"/>
                </a:solidFill>
              </a:rPr>
              <a:t>f</a:t>
            </a:r>
            <a:r>
              <a:rPr lang="pl-PL">
                <a:solidFill>
                  <a:schemeClr val="accent1"/>
                </a:solidFill>
              </a:rPr>
              <a:t> + S</a:t>
            </a:r>
            <a:r>
              <a:rPr lang="pl-PL" baseline="-25000">
                <a:solidFill>
                  <a:schemeClr val="accent1"/>
                </a:solidFill>
              </a:rPr>
              <a:t>p</a:t>
            </a:r>
            <a:r>
              <a:rPr lang="pl-PL">
                <a:solidFill>
                  <a:schemeClr val="accent1"/>
                </a:solidFill>
              </a:rPr>
              <a:t> + S</a:t>
            </a:r>
            <a:r>
              <a:rPr lang="pl-PL" baseline="-25000">
                <a:solidFill>
                  <a:schemeClr val="accent1"/>
                </a:solidFill>
              </a:rPr>
              <a:t>g</a:t>
            </a:r>
            <a:endParaRPr lang="pl-PL">
              <a:solidFill>
                <a:schemeClr val="accent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0" y="6019800"/>
            <a:ext cx="868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Konkluzja: oszczędności są dodatnią funkcją realnych stóp procentowych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pl-PL" sz="2400" b="1">
                <a:solidFill>
                  <a:schemeClr val="tx1"/>
                </a:solidFill>
              </a:rPr>
              <a:t>Klasyczna teoria stóp procentowych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0" y="10668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W ujęciu klasycznym stopa procentowa jest parametrem pozwalającym zrównoważyć popyt na inwestycje (kreuje popyt na fundusze) z podażą oszczędności (kreuje podaż oszczędności)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76400" y="2438400"/>
            <a:ext cx="5562600" cy="2895600"/>
            <a:chOff x="1056" y="1536"/>
            <a:chExt cx="3504" cy="1824"/>
          </a:xfrm>
        </p:grpSpPr>
        <p:sp>
          <p:nvSpPr>
            <p:cNvPr id="25610" name="Line 5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1" name="Line 6"/>
            <p:cNvSpPr>
              <a:spLocks noChangeShapeType="1"/>
            </p:cNvSpPr>
            <p:nvPr/>
          </p:nvSpPr>
          <p:spPr bwMode="auto">
            <a:xfrm>
              <a:off x="1536" y="3168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1056" y="15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/>
                <a:t>r</a:t>
              </a:r>
            </a:p>
          </p:txBody>
        </p:sp>
        <p:sp>
          <p:nvSpPr>
            <p:cNvPr id="25613" name="Text Box 8"/>
            <p:cNvSpPr txBox="1">
              <a:spLocks noChangeArrowheads="1"/>
            </p:cNvSpPr>
            <p:nvPr/>
          </p:nvSpPr>
          <p:spPr bwMode="auto">
            <a:xfrm>
              <a:off x="4032" y="307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/>
                <a:t>S, I</a:t>
              </a:r>
            </a:p>
          </p:txBody>
        </p:sp>
        <p:sp>
          <p:nvSpPr>
            <p:cNvPr id="25614" name="Line 9"/>
            <p:cNvSpPr>
              <a:spLocks noChangeShapeType="1"/>
            </p:cNvSpPr>
            <p:nvPr/>
          </p:nvSpPr>
          <p:spPr bwMode="auto">
            <a:xfrm flipV="1">
              <a:off x="1968" y="1584"/>
              <a:ext cx="1344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5" name="Line 10"/>
            <p:cNvSpPr>
              <a:spLocks noChangeShapeType="1"/>
            </p:cNvSpPr>
            <p:nvPr/>
          </p:nvSpPr>
          <p:spPr bwMode="auto">
            <a:xfrm>
              <a:off x="2064" y="1536"/>
              <a:ext cx="1344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336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/>
                <a:t>S</a:t>
              </a:r>
            </a:p>
          </p:txBody>
        </p:sp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I</a:t>
              </a:r>
            </a:p>
          </p:txBody>
        </p:sp>
      </p:grp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267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733800" y="5257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/>
              <a:t>S = I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752600" y="3352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/>
              <a:t>r</a:t>
            </a:r>
            <a:r>
              <a:rPr lang="pl-PL" b="1" baseline="-25000"/>
              <a:t>1</a:t>
            </a:r>
            <a:endParaRPr lang="pl-PL" b="1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0" y="58674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b="1"/>
              <a:t>Przy stopie procentowej r</a:t>
            </a:r>
            <a:r>
              <a:rPr lang="pl-PL" sz="2000" b="1" baseline="-25000"/>
              <a:t>1</a:t>
            </a:r>
            <a:r>
              <a:rPr lang="pl-PL" sz="2000" b="1"/>
              <a:t> oszczędności są równe inwestycjom co oznacza równowagę na rynku dóbr (popyt wchłania wytworzony produkt)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10255" grpId="0" animBg="1"/>
      <p:bldP spid="10256" grpId="0" autoUpdateAnimBg="0"/>
      <p:bldP spid="10257" grpId="0" autoUpdateAnimBg="0"/>
      <p:bldP spid="102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600" smtClean="0">
                <a:latin typeface="Times New Roman" charset="0"/>
              </a:rPr>
              <a:t>A co byłoby gdyby...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071546"/>
            <a:ext cx="8839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/>
              <a:t>stopa procentowa nie równoważyłaby oszczędności z inwestycjami?</a:t>
            </a:r>
          </a:p>
          <a:p>
            <a:pPr>
              <a:spcBef>
                <a:spcPct val="50000"/>
              </a:spcBef>
            </a:pPr>
            <a:r>
              <a:rPr lang="pl-PL" dirty="0"/>
              <a:t>Odpowiedź: to musiałaby się zmienić (elastyczne ceny)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1905000"/>
            <a:ext cx="5943600" cy="4633913"/>
            <a:chOff x="960" y="672"/>
            <a:chExt cx="3744" cy="2919"/>
          </a:xfrm>
        </p:grpSpPr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 flipV="1">
              <a:off x="1440" y="768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1440" y="331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1056" y="7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S, I</a:t>
              </a:r>
            </a:p>
          </p:txBody>
        </p:sp>
        <p:sp>
          <p:nvSpPr>
            <p:cNvPr id="26638" name="Line 9"/>
            <p:cNvSpPr>
              <a:spLocks noChangeShapeType="1"/>
            </p:cNvSpPr>
            <p:nvPr/>
          </p:nvSpPr>
          <p:spPr bwMode="auto">
            <a:xfrm flipV="1">
              <a:off x="1776" y="960"/>
              <a:ext cx="2208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>
              <a:off x="2160" y="1008"/>
              <a:ext cx="168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0" name="Text Box 11"/>
            <p:cNvSpPr txBox="1">
              <a:spLocks noChangeArrowheads="1"/>
            </p:cNvSpPr>
            <p:nvPr/>
          </p:nvSpPr>
          <p:spPr bwMode="auto">
            <a:xfrm>
              <a:off x="2160" y="6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I</a:t>
              </a:r>
            </a:p>
          </p:txBody>
        </p:sp>
        <p:sp>
          <p:nvSpPr>
            <p:cNvPr id="26641" name="Text Box 12"/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S</a:t>
              </a:r>
            </a:p>
          </p:txBody>
        </p:sp>
        <p:sp>
          <p:nvSpPr>
            <p:cNvPr id="26642" name="Line 13"/>
            <p:cNvSpPr>
              <a:spLocks noChangeShapeType="1"/>
            </p:cNvSpPr>
            <p:nvPr/>
          </p:nvSpPr>
          <p:spPr bwMode="auto">
            <a:xfrm flipH="1">
              <a:off x="1440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3" name="Line 14"/>
            <p:cNvSpPr>
              <a:spLocks noChangeShapeType="1"/>
            </p:cNvSpPr>
            <p:nvPr/>
          </p:nvSpPr>
          <p:spPr bwMode="auto">
            <a:xfrm>
              <a:off x="2880" y="187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4" name="Text Box 15"/>
            <p:cNvSpPr txBox="1">
              <a:spLocks noChangeArrowheads="1"/>
            </p:cNvSpPr>
            <p:nvPr/>
          </p:nvSpPr>
          <p:spPr bwMode="auto">
            <a:xfrm>
              <a:off x="960" y="177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  <a:r>
                <a:rPr lang="pl-PL" baseline="-25000"/>
                <a:t>e</a:t>
              </a:r>
              <a:endParaRPr lang="pl-PL"/>
            </a:p>
          </p:txBody>
        </p:sp>
        <p:sp>
          <p:nvSpPr>
            <p:cNvPr id="26645" name="Text Box 16"/>
            <p:cNvSpPr txBox="1">
              <a:spLocks noChangeArrowheads="1"/>
            </p:cNvSpPr>
            <p:nvPr/>
          </p:nvSpPr>
          <p:spPr bwMode="auto">
            <a:xfrm>
              <a:off x="2688" y="336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S = I</a:t>
              </a:r>
            </a:p>
          </p:txBody>
        </p:sp>
      </p:grpSp>
      <p:sp>
        <p:nvSpPr>
          <p:cNvPr id="26629" name="Line 17"/>
          <p:cNvSpPr>
            <a:spLocks noChangeShapeType="1"/>
          </p:cNvSpPr>
          <p:nvPr/>
        </p:nvSpPr>
        <p:spPr bwMode="auto">
          <a:xfrm>
            <a:off x="2057400" y="3200400"/>
            <a:ext cx="3048000" cy="0"/>
          </a:xfrm>
          <a:prstGeom prst="line">
            <a:avLst/>
          </a:prstGeom>
          <a:noFill/>
          <a:ln w="9525">
            <a:solidFill>
              <a:srgbClr val="FD150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6630" name="Line 18"/>
          <p:cNvSpPr>
            <a:spLocks noChangeShapeType="1"/>
          </p:cNvSpPr>
          <p:nvPr/>
        </p:nvSpPr>
        <p:spPr bwMode="auto">
          <a:xfrm>
            <a:off x="3810000" y="3200400"/>
            <a:ext cx="0" cy="2895600"/>
          </a:xfrm>
          <a:prstGeom prst="line">
            <a:avLst/>
          </a:prstGeom>
          <a:noFill/>
          <a:ln w="9525">
            <a:solidFill>
              <a:srgbClr val="FD150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6631" name="Line 19"/>
          <p:cNvSpPr>
            <a:spLocks noChangeShapeType="1"/>
          </p:cNvSpPr>
          <p:nvPr/>
        </p:nvSpPr>
        <p:spPr bwMode="auto">
          <a:xfrm>
            <a:off x="5105400" y="3200400"/>
            <a:ext cx="0" cy="2895600"/>
          </a:xfrm>
          <a:prstGeom prst="line">
            <a:avLst/>
          </a:prstGeom>
          <a:noFill/>
          <a:ln w="9525">
            <a:solidFill>
              <a:srgbClr val="FD1503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6632" name="Line 20"/>
          <p:cNvSpPr>
            <a:spLocks noChangeShapeType="1"/>
          </p:cNvSpPr>
          <p:nvPr/>
        </p:nvSpPr>
        <p:spPr bwMode="auto">
          <a:xfrm>
            <a:off x="3962400" y="2971800"/>
            <a:ext cx="304800" cy="381000"/>
          </a:xfrm>
          <a:prstGeom prst="line">
            <a:avLst/>
          </a:prstGeom>
          <a:noFill/>
          <a:ln w="28575">
            <a:solidFill>
              <a:srgbClr val="FD15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6633" name="Line 21"/>
          <p:cNvSpPr>
            <a:spLocks noChangeShapeType="1"/>
          </p:cNvSpPr>
          <p:nvPr/>
        </p:nvSpPr>
        <p:spPr bwMode="auto">
          <a:xfrm flipH="1">
            <a:off x="4495800" y="3048000"/>
            <a:ext cx="381000" cy="304800"/>
          </a:xfrm>
          <a:prstGeom prst="line">
            <a:avLst/>
          </a:prstGeom>
          <a:noFill/>
          <a:ln w="28575">
            <a:solidFill>
              <a:srgbClr val="FD15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8675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2800" dirty="0" smtClean="0"/>
              <a:t>Efekt spadku oszczędności</a:t>
            </a:r>
            <a:br>
              <a:rPr lang="pl-PL" sz="2800" dirty="0" smtClean="0"/>
            </a:br>
            <a:r>
              <a:rPr lang="pl-PL" sz="2000" dirty="0" smtClean="0"/>
              <a:t>(np. wzrost wydatków państwa, spadek oszczędności </a:t>
            </a:r>
            <a:r>
              <a:rPr lang="pl-PL" sz="2000" dirty="0" err="1" smtClean="0"/>
              <a:t>gosp.domowych</a:t>
            </a:r>
            <a:r>
              <a:rPr lang="pl-PL" sz="2000" dirty="0" smtClean="0"/>
              <a:t>)</a:t>
            </a:r>
            <a:endParaRPr lang="pl-PL" sz="2000" dirty="0"/>
          </a:p>
        </p:txBody>
      </p:sp>
      <p:sp>
        <p:nvSpPr>
          <p:cNvPr id="27651" name="pole tekstowe 10"/>
          <p:cNvSpPr txBox="1">
            <a:spLocks noChangeArrowheads="1"/>
          </p:cNvSpPr>
          <p:nvPr/>
        </p:nvSpPr>
        <p:spPr bwMode="auto">
          <a:xfrm>
            <a:off x="6143625" y="18573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S</a:t>
            </a:r>
          </a:p>
        </p:txBody>
      </p:sp>
      <p:grpSp>
        <p:nvGrpSpPr>
          <p:cNvPr id="3" name="Grupa 42"/>
          <p:cNvGrpSpPr>
            <a:grpSpLocks/>
          </p:cNvGrpSpPr>
          <p:nvPr/>
        </p:nvGrpSpPr>
        <p:grpSpPr bwMode="auto">
          <a:xfrm>
            <a:off x="1857375" y="1857375"/>
            <a:ext cx="6572250" cy="3870325"/>
            <a:chOff x="1857356" y="1857364"/>
            <a:chExt cx="6572296" cy="3869794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643952" y="3642263"/>
              <a:ext cx="3428530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/>
            <p:cNvCxnSpPr/>
            <p:nvPr/>
          </p:nvCxnSpPr>
          <p:spPr>
            <a:xfrm>
              <a:off x="2357423" y="5357322"/>
              <a:ext cx="4714908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2" name="pole tekstowe 6"/>
            <p:cNvSpPr txBox="1">
              <a:spLocks noChangeArrowheads="1"/>
            </p:cNvSpPr>
            <p:nvPr/>
          </p:nvSpPr>
          <p:spPr bwMode="auto">
            <a:xfrm>
              <a:off x="1857356" y="1857364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r</a:t>
              </a:r>
            </a:p>
          </p:txBody>
        </p:sp>
        <p:sp>
          <p:nvSpPr>
            <p:cNvPr id="27673" name="pole tekstowe 7"/>
            <p:cNvSpPr txBox="1">
              <a:spLocks noChangeArrowheads="1"/>
            </p:cNvSpPr>
            <p:nvPr/>
          </p:nvSpPr>
          <p:spPr bwMode="auto">
            <a:xfrm>
              <a:off x="6072198" y="5357826"/>
              <a:ext cx="2357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Strumień funduszy</a:t>
              </a:r>
            </a:p>
          </p:txBody>
        </p:sp>
        <p:cxnSp>
          <p:nvCxnSpPr>
            <p:cNvPr id="10" name="Łącznik prosty 9"/>
            <p:cNvCxnSpPr/>
            <p:nvPr/>
          </p:nvCxnSpPr>
          <p:spPr>
            <a:xfrm rot="5400000" flipH="1" flipV="1">
              <a:off x="3536340" y="2107186"/>
              <a:ext cx="2642825" cy="24288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16200000" flipH="1">
              <a:off x="3714940" y="2214328"/>
              <a:ext cx="2714253" cy="242889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Łącznik prosty 14"/>
          <p:cNvCxnSpPr/>
          <p:nvPr/>
        </p:nvCxnSpPr>
        <p:spPr>
          <a:xfrm rot="5400000">
            <a:off x="3143250" y="1857376"/>
            <a:ext cx="2143125" cy="20002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 rot="10800000">
            <a:off x="5072063" y="2071688"/>
            <a:ext cx="857250" cy="158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2357438" y="3214688"/>
            <a:ext cx="2500312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rot="5400000">
            <a:off x="3857626" y="4286250"/>
            <a:ext cx="2144712" cy="158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rot="10800000">
            <a:off x="2428875" y="2643188"/>
            <a:ext cx="1928813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rot="5400000">
            <a:off x="2998788" y="4000500"/>
            <a:ext cx="2716212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rot="5400000">
            <a:off x="2820194" y="4321969"/>
            <a:ext cx="2073275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rot="5400000" flipH="1" flipV="1">
            <a:off x="2392363" y="2892425"/>
            <a:ext cx="500062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rot="10800000">
            <a:off x="4429125" y="4643438"/>
            <a:ext cx="500063" cy="158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3929063" y="5000625"/>
            <a:ext cx="428625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 rot="16200000" flipV="1">
            <a:off x="4464845" y="2678906"/>
            <a:ext cx="500062" cy="4286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pole tekstowe 37"/>
          <p:cNvSpPr txBox="1">
            <a:spLocks noChangeArrowheads="1"/>
          </p:cNvSpPr>
          <p:nvPr/>
        </p:nvSpPr>
        <p:spPr bwMode="auto">
          <a:xfrm>
            <a:off x="5357813" y="2143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1</a:t>
            </a:r>
          </a:p>
        </p:txBody>
      </p:sp>
      <p:sp>
        <p:nvSpPr>
          <p:cNvPr id="27665" name="pole tekstowe 38"/>
          <p:cNvSpPr txBox="1">
            <a:spLocks noChangeArrowheads="1"/>
          </p:cNvSpPr>
          <p:nvPr/>
        </p:nvSpPr>
        <p:spPr bwMode="auto">
          <a:xfrm>
            <a:off x="2714625" y="271462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2</a:t>
            </a:r>
          </a:p>
        </p:txBody>
      </p:sp>
      <p:sp>
        <p:nvSpPr>
          <p:cNvPr id="27666" name="pole tekstowe 39"/>
          <p:cNvSpPr txBox="1">
            <a:spLocks noChangeArrowheads="1"/>
          </p:cNvSpPr>
          <p:nvPr/>
        </p:nvSpPr>
        <p:spPr bwMode="auto">
          <a:xfrm>
            <a:off x="4500563" y="42148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3</a:t>
            </a:r>
          </a:p>
        </p:txBody>
      </p:sp>
      <p:sp>
        <p:nvSpPr>
          <p:cNvPr id="27667" name="pole tekstowe 40"/>
          <p:cNvSpPr txBox="1">
            <a:spLocks noChangeArrowheads="1"/>
          </p:cNvSpPr>
          <p:nvPr/>
        </p:nvSpPr>
        <p:spPr bwMode="auto">
          <a:xfrm>
            <a:off x="4000500" y="45005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4</a:t>
            </a:r>
          </a:p>
        </p:txBody>
      </p:sp>
      <p:sp>
        <p:nvSpPr>
          <p:cNvPr id="27668" name="pole tekstowe 41"/>
          <p:cNvSpPr txBox="1">
            <a:spLocks noChangeArrowheads="1"/>
          </p:cNvSpPr>
          <p:nvPr/>
        </p:nvSpPr>
        <p:spPr bwMode="auto">
          <a:xfrm>
            <a:off x="214313" y="5929313"/>
            <a:ext cx="8572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1 – spadek krajowych oszczędności </a:t>
            </a:r>
            <a:r>
              <a:rPr lang="pl-PL">
                <a:sym typeface="Symbol" pitchFamily="18" charset="2"/>
              </a:rPr>
              <a:t> wzrost realnych stóp procentowych (2)  spadek krajowych inwestycji (3) i napływ kapitału (oszczędności) z zagranicy (4)</a:t>
            </a:r>
            <a:endParaRPr lang="pl-PL"/>
          </a:p>
        </p:txBody>
      </p:sp>
      <p:sp>
        <p:nvSpPr>
          <p:cNvPr id="27669" name="pole tekstowe 43"/>
          <p:cNvSpPr txBox="1">
            <a:spLocks noChangeArrowheads="1"/>
          </p:cNvSpPr>
          <p:nvPr/>
        </p:nvSpPr>
        <p:spPr bwMode="auto">
          <a:xfrm>
            <a:off x="6357938" y="45005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25" y="214313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dirty="0" smtClean="0"/>
              <a:t>Efekt wzrostu popytu inwestycyjnego</a:t>
            </a:r>
            <a:endParaRPr lang="pl-PL" sz="3200" dirty="0"/>
          </a:p>
        </p:txBody>
      </p:sp>
      <p:grpSp>
        <p:nvGrpSpPr>
          <p:cNvPr id="3" name="Grupa 2"/>
          <p:cNvGrpSpPr>
            <a:grpSpLocks/>
          </p:cNvGrpSpPr>
          <p:nvPr/>
        </p:nvGrpSpPr>
        <p:grpSpPr bwMode="auto">
          <a:xfrm>
            <a:off x="1857375" y="1428750"/>
            <a:ext cx="6572250" cy="3870325"/>
            <a:chOff x="1857356" y="1857364"/>
            <a:chExt cx="6572296" cy="3869794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643952" y="3642263"/>
              <a:ext cx="3428530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ze strzałką 4"/>
            <p:cNvCxnSpPr/>
            <p:nvPr/>
          </p:nvCxnSpPr>
          <p:spPr>
            <a:xfrm>
              <a:off x="2357423" y="5357322"/>
              <a:ext cx="4714908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5" name="pole tekstowe 5"/>
            <p:cNvSpPr txBox="1">
              <a:spLocks noChangeArrowheads="1"/>
            </p:cNvSpPr>
            <p:nvPr/>
          </p:nvSpPr>
          <p:spPr bwMode="auto">
            <a:xfrm>
              <a:off x="1857356" y="1857364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r</a:t>
              </a:r>
            </a:p>
          </p:txBody>
        </p:sp>
        <p:sp>
          <p:nvSpPr>
            <p:cNvPr id="28696" name="pole tekstowe 6"/>
            <p:cNvSpPr txBox="1">
              <a:spLocks noChangeArrowheads="1"/>
            </p:cNvSpPr>
            <p:nvPr/>
          </p:nvSpPr>
          <p:spPr bwMode="auto">
            <a:xfrm>
              <a:off x="6072198" y="5357826"/>
              <a:ext cx="2357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Strumień funduszy</a:t>
              </a:r>
            </a:p>
          </p:txBody>
        </p:sp>
        <p:cxnSp>
          <p:nvCxnSpPr>
            <p:cNvPr id="8" name="Łącznik prosty 7"/>
            <p:cNvCxnSpPr/>
            <p:nvPr/>
          </p:nvCxnSpPr>
          <p:spPr>
            <a:xfrm rot="5400000" flipH="1" flipV="1">
              <a:off x="3536340" y="2107186"/>
              <a:ext cx="2642825" cy="24288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>
            <a:xfrm rot="16200000" flipH="1">
              <a:off x="3714940" y="2214328"/>
              <a:ext cx="2714253" cy="242889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6" name="pole tekstowe 9"/>
          <p:cNvSpPr txBox="1">
            <a:spLocks noChangeArrowheads="1"/>
          </p:cNvSpPr>
          <p:nvPr/>
        </p:nvSpPr>
        <p:spPr bwMode="auto">
          <a:xfrm>
            <a:off x="6215063" y="142875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S</a:t>
            </a:r>
          </a:p>
        </p:txBody>
      </p:sp>
      <p:sp>
        <p:nvSpPr>
          <p:cNvPr id="28677" name="pole tekstowe 10"/>
          <p:cNvSpPr txBox="1">
            <a:spLocks noChangeArrowheads="1"/>
          </p:cNvSpPr>
          <p:nvPr/>
        </p:nvSpPr>
        <p:spPr bwMode="auto">
          <a:xfrm>
            <a:off x="6357938" y="414337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I</a:t>
            </a:r>
          </a:p>
        </p:txBody>
      </p:sp>
      <p:cxnSp>
        <p:nvCxnSpPr>
          <p:cNvPr id="13" name="Łącznik prosty 12"/>
          <p:cNvCxnSpPr/>
          <p:nvPr/>
        </p:nvCxnSpPr>
        <p:spPr>
          <a:xfrm rot="16200000" flipH="1">
            <a:off x="4429125" y="1500188"/>
            <a:ext cx="2357437" cy="20716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rot="10800000">
            <a:off x="2428875" y="2857500"/>
            <a:ext cx="2428875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rot="5400000">
            <a:off x="3857625" y="3857625"/>
            <a:ext cx="2001838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rot="10800000">
            <a:off x="2428875" y="2286000"/>
            <a:ext cx="2928938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rot="5400000">
            <a:off x="4071938" y="3571875"/>
            <a:ext cx="2573338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4143375" y="1857375"/>
            <a:ext cx="78581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rot="5400000" flipH="1" flipV="1">
            <a:off x="2392362" y="2535238"/>
            <a:ext cx="50006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rot="5400000" flipH="1" flipV="1">
            <a:off x="4857750" y="2357438"/>
            <a:ext cx="357187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>
            <a:off x="4929188" y="3786188"/>
            <a:ext cx="357187" cy="15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>
            <a:off x="4929188" y="4643438"/>
            <a:ext cx="357187" cy="15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8" name="pole tekstowe 33"/>
          <p:cNvSpPr txBox="1">
            <a:spLocks noChangeArrowheads="1"/>
          </p:cNvSpPr>
          <p:nvPr/>
        </p:nvSpPr>
        <p:spPr bwMode="auto">
          <a:xfrm>
            <a:off x="4286250" y="142875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1</a:t>
            </a:r>
          </a:p>
        </p:txBody>
      </p:sp>
      <p:sp>
        <p:nvSpPr>
          <p:cNvPr id="28689" name="pole tekstowe 34"/>
          <p:cNvSpPr txBox="1">
            <a:spLocks noChangeArrowheads="1"/>
          </p:cNvSpPr>
          <p:nvPr/>
        </p:nvSpPr>
        <p:spPr bwMode="auto">
          <a:xfrm>
            <a:off x="2857500" y="23574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2</a:t>
            </a:r>
          </a:p>
        </p:txBody>
      </p:sp>
      <p:sp>
        <p:nvSpPr>
          <p:cNvPr id="28690" name="pole tekstowe 35"/>
          <p:cNvSpPr txBox="1">
            <a:spLocks noChangeArrowheads="1"/>
          </p:cNvSpPr>
          <p:nvPr/>
        </p:nvSpPr>
        <p:spPr bwMode="auto">
          <a:xfrm>
            <a:off x="4929188" y="328612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3</a:t>
            </a:r>
          </a:p>
        </p:txBody>
      </p:sp>
      <p:sp>
        <p:nvSpPr>
          <p:cNvPr id="28691" name="pole tekstowe 36"/>
          <p:cNvSpPr txBox="1">
            <a:spLocks noChangeArrowheads="1"/>
          </p:cNvSpPr>
          <p:nvPr/>
        </p:nvSpPr>
        <p:spPr bwMode="auto">
          <a:xfrm>
            <a:off x="4929188" y="40005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4</a:t>
            </a:r>
          </a:p>
        </p:txBody>
      </p:sp>
      <p:sp>
        <p:nvSpPr>
          <p:cNvPr id="28692" name="pole tekstowe 37"/>
          <p:cNvSpPr txBox="1">
            <a:spLocks noChangeArrowheads="1"/>
          </p:cNvSpPr>
          <p:nvPr/>
        </p:nvSpPr>
        <p:spPr bwMode="auto">
          <a:xfrm>
            <a:off x="214313" y="5715000"/>
            <a:ext cx="8929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1 – wzrost popytu inwestycyjnego </a:t>
            </a:r>
            <a:r>
              <a:rPr lang="pl-PL">
                <a:sym typeface="Symbol" pitchFamily="18" charset="2"/>
              </a:rPr>
              <a:t> wzrost inwestycji realnych stóp procentowych (2 i 3)  napływ kapitału (oszczędnosci) z zagranicy (4) </a:t>
            </a:r>
            <a:r>
              <a:rPr lang="pl-PL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228600"/>
            <a:ext cx="77724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200" smtClean="0">
                <a:latin typeface="Corbel" pitchFamily="34" charset="0"/>
              </a:rPr>
              <a:t>Logika płynnych cen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Co będzie gdy spadnie popyt konsumpcyjny?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676400"/>
            <a:ext cx="4191000" cy="3270250"/>
            <a:chOff x="960" y="672"/>
            <a:chExt cx="3744" cy="2996"/>
          </a:xfrm>
        </p:grpSpPr>
        <p:sp>
          <p:nvSpPr>
            <p:cNvPr id="29703" name="Line 5"/>
            <p:cNvSpPr>
              <a:spLocks noChangeShapeType="1"/>
            </p:cNvSpPr>
            <p:nvPr/>
          </p:nvSpPr>
          <p:spPr bwMode="auto">
            <a:xfrm flipV="1">
              <a:off x="1440" y="768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1440" y="331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05" name="Text Box 7"/>
            <p:cNvSpPr txBox="1">
              <a:spLocks noChangeArrowheads="1"/>
            </p:cNvSpPr>
            <p:nvPr/>
          </p:nvSpPr>
          <p:spPr bwMode="auto">
            <a:xfrm>
              <a:off x="1056" y="720"/>
              <a:ext cx="2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r</a:t>
              </a:r>
            </a:p>
          </p:txBody>
        </p:sp>
        <p:sp>
          <p:nvSpPr>
            <p:cNvPr id="29706" name="Text Box 8"/>
            <p:cNvSpPr txBox="1">
              <a:spLocks noChangeArrowheads="1"/>
            </p:cNvSpPr>
            <p:nvPr/>
          </p:nvSpPr>
          <p:spPr bwMode="auto">
            <a:xfrm>
              <a:off x="4176" y="3311"/>
              <a:ext cx="52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S, I</a:t>
              </a:r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 flipV="1">
              <a:off x="1776" y="960"/>
              <a:ext cx="2208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2160" y="1008"/>
              <a:ext cx="168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2160" y="672"/>
              <a:ext cx="2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I</a:t>
              </a:r>
            </a:p>
          </p:txBody>
        </p:sp>
        <p:sp>
          <p:nvSpPr>
            <p:cNvPr id="29710" name="Text Box 12"/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S</a:t>
              </a:r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 flipH="1">
              <a:off x="1440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880" y="187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960" y="1776"/>
              <a:ext cx="3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r</a:t>
              </a:r>
              <a:r>
                <a:rPr lang="pl-PL" sz="1600" baseline="-25000"/>
                <a:t>e</a:t>
              </a:r>
              <a:endParaRPr lang="pl-PL" sz="1600"/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2687" y="3359"/>
              <a:ext cx="57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1600"/>
                <a:t>S = I</a:t>
              </a:r>
            </a:p>
          </p:txBody>
        </p:sp>
      </p:grpSp>
      <p:sp>
        <p:nvSpPr>
          <p:cNvPr id="29701" name="Line 17"/>
          <p:cNvSpPr>
            <a:spLocks noChangeShapeType="1"/>
          </p:cNvSpPr>
          <p:nvPr/>
        </p:nvSpPr>
        <p:spPr bwMode="auto">
          <a:xfrm flipV="1">
            <a:off x="3429000" y="2438400"/>
            <a:ext cx="2057400" cy="1752600"/>
          </a:xfrm>
          <a:prstGeom prst="line">
            <a:avLst/>
          </a:prstGeom>
          <a:noFill/>
          <a:ln w="28575">
            <a:solidFill>
              <a:srgbClr val="FD1503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9702" name="Text Box 18"/>
          <p:cNvSpPr txBox="1">
            <a:spLocks noChangeArrowheads="1"/>
          </p:cNvSpPr>
          <p:nvPr/>
        </p:nvSpPr>
        <p:spPr bwMode="auto">
          <a:xfrm>
            <a:off x="0" y="518160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Spadek konsumpcji </a:t>
            </a:r>
            <a:r>
              <a:rPr lang="pl-PL">
                <a:sym typeface="Symbol" pitchFamily="18" charset="2"/>
              </a:rPr>
              <a:t> wzrost oszczędności gosp. domowych  spadek realnych stóp %  wzrost inwestycji  deprecjacja waluty  wzrost eksportu netto i spadek oszczędności z zagranicy. Produkt krajowy – bez zmian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2800" b="1" dirty="0">
                <a:solidFill>
                  <a:schemeClr val="tx1"/>
                </a:solidFill>
              </a:rPr>
              <a:t>Klasyczny model rynku pieniądza</a:t>
            </a:r>
            <a:br>
              <a:rPr lang="pl-PL" sz="2800" b="1" dirty="0">
                <a:solidFill>
                  <a:schemeClr val="tx1"/>
                </a:solidFill>
              </a:rPr>
            </a:br>
            <a:r>
              <a:rPr lang="pl-PL" sz="2800" b="1" dirty="0">
                <a:solidFill>
                  <a:schemeClr val="tx1"/>
                </a:solidFill>
              </a:rPr>
              <a:t>(wzrost popytu na pieniądz)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828800" y="1295400"/>
            <a:ext cx="0" cy="411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828800" y="5410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1828800" y="1524000"/>
            <a:ext cx="388620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810000" y="1600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828800" y="2743200"/>
            <a:ext cx="48768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129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391400" y="5638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9718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s</a:t>
            </a:r>
            <a:endParaRPr lang="pl-PL" sz="2400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791200" y="137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d</a:t>
            </a:r>
            <a:r>
              <a:rPr lang="pl-PL" sz="2400" baseline="30000"/>
              <a:t>1</a:t>
            </a:r>
            <a:endParaRPr lang="pl-PL" sz="2400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781800" y="2819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d</a:t>
            </a:r>
            <a:r>
              <a:rPr lang="pl-PL" sz="2400" baseline="30000"/>
              <a:t>2</a:t>
            </a:r>
            <a:endParaRPr lang="pl-PL" sz="2400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1828800" y="3429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1828800" y="4343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  <a:r>
              <a:rPr lang="pl-PL" sz="2400" baseline="-25000"/>
              <a:t>1</a:t>
            </a:r>
            <a:endParaRPr lang="pl-PL" sz="240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219200" y="4114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  <a:r>
              <a:rPr lang="pl-PL" sz="2400" baseline="-25000"/>
              <a:t>2</a:t>
            </a:r>
            <a:endParaRPr lang="pl-P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6" grpId="0" autoUpdateAnimBg="0"/>
      <p:bldP spid="6158" grpId="0" animBg="1"/>
      <p:bldP spid="616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8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2800" b="1" dirty="0">
                <a:solidFill>
                  <a:schemeClr val="tx1"/>
                </a:solidFill>
              </a:rPr>
              <a:t>Klasyczny model rynku pieniądza</a:t>
            </a:r>
            <a:br>
              <a:rPr lang="pl-PL" sz="2800" b="1" dirty="0">
                <a:solidFill>
                  <a:schemeClr val="tx1"/>
                </a:solidFill>
              </a:rPr>
            </a:br>
            <a:r>
              <a:rPr lang="pl-PL" sz="2800" b="1" dirty="0">
                <a:solidFill>
                  <a:schemeClr val="tx1"/>
                </a:solidFill>
              </a:rPr>
              <a:t>(wzrost podaży pieniądza)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V="1">
            <a:off x="2057400" y="12954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057400" y="5334000"/>
            <a:ext cx="510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2057400" y="1905000"/>
            <a:ext cx="487680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276600" y="182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953000" y="182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371600" y="1143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239000" y="548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8194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s</a:t>
            </a:r>
            <a:r>
              <a:rPr lang="pl-PL" sz="2400" baseline="30000"/>
              <a:t>1</a:t>
            </a:r>
            <a:endParaRPr lang="pl-PL" sz="240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6482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s</a:t>
            </a:r>
            <a:r>
              <a:rPr lang="pl-PL" sz="2400" baseline="30000"/>
              <a:t>2</a:t>
            </a:r>
            <a:endParaRPr lang="pl-PL" sz="2400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010400" y="160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M</a:t>
            </a:r>
            <a:r>
              <a:rPr lang="pl-PL" sz="2400" baseline="-25000"/>
              <a:t>d</a:t>
            </a:r>
            <a:endParaRPr lang="pl-PL" sz="2400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20574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2057400" y="3276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47800" y="4267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  <a:r>
              <a:rPr lang="pl-PL" sz="2400" baseline="-25000"/>
              <a:t>1</a:t>
            </a:r>
            <a:endParaRPr lang="pl-PL" sz="2400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3716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P</a:t>
            </a:r>
            <a:r>
              <a:rPr lang="pl-PL" sz="2400" baseline="-25000"/>
              <a:t>2</a:t>
            </a:r>
            <a:endParaRPr lang="pl-P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7" grpId="0" autoUpdateAnimBg="0"/>
      <p:bldP spid="9230" grpId="0" animBg="1"/>
      <p:bldP spid="92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pl-PL" b="1"/>
              <a:t>Wahania PKB w USA</a:t>
            </a:r>
            <a:br>
              <a:rPr lang="pl-PL" b="1"/>
            </a:br>
            <a:r>
              <a:rPr lang="pl-PL" sz="2800" b="1"/>
              <a:t>(rok poprzedni=100)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1728788"/>
          <a:ext cx="8229600" cy="4171950"/>
        </p:xfrm>
        <a:graphic>
          <a:graphicData uri="http://schemas.openxmlformats.org/presentationml/2006/ole">
            <p:oleObj spid="_x0000_s22530" name="Wykres" r:id="rId4" imgW="4882680" imgH="24750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pl-PL" sz="2400" b="1">
                <a:solidFill>
                  <a:schemeClr val="tx1"/>
                </a:solidFill>
              </a:rPr>
              <a:t>Klasyczna dychotomia</a:t>
            </a:r>
          </a:p>
        </p:txBody>
      </p:sp>
      <p:graphicFrame>
        <p:nvGraphicFramePr>
          <p:cNvPr id="1231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7834977"/>
              </p:ext>
            </p:extLst>
          </p:nvPr>
        </p:nvGraphicFramePr>
        <p:xfrm>
          <a:off x="838200" y="1143000"/>
          <a:ext cx="7391400" cy="5394960"/>
        </p:xfrm>
        <a:graphic>
          <a:graphicData uri="http://schemas.openxmlformats.org/drawingml/2006/table">
            <a:tbl>
              <a:tblPr/>
              <a:tblGrid>
                <a:gridCol w="3733800"/>
                <a:gridCol w="3657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Strona realna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Strona monetarna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(w)</a:t>
                      </a:r>
                      <a:r>
                        <a:rPr kumimoji="0" lang="pl-PL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</a:t>
                      </a: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pl-PL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’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&lt; 0</a:t>
                      </a:r>
                      <a:endParaRPr kumimoji="0" lang="pl-PL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= </a:t>
                      </a: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(w)   </a:t>
                      </a: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&gt;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(w) = </a:t>
                      </a:r>
                      <a:r>
                        <a:rPr kumimoji="0" lang="pl-P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  <a:r>
                        <a:rPr kumimoji="0" lang="pl-PL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 = y(L)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= S( r )       S’ &gt;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 = I( r )         I’ &lt; 0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S( r ) = I (r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 = MV/y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 - stałe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l-PL" sz="2800" b="1">
                <a:solidFill>
                  <a:schemeClr val="tx1"/>
                </a:solidFill>
              </a:rPr>
              <a:t>Wyprowadzenie krzywej globalnego popytu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0" y="137160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Punkt wyjścia : teoria ilościowa pieniądza</a:t>
            </a:r>
          </a:p>
          <a:p>
            <a:pPr>
              <a:spcBef>
                <a:spcPct val="50000"/>
              </a:spcBef>
            </a:pPr>
            <a:r>
              <a:rPr lang="pl-PL"/>
              <a:t>M V = P y</a:t>
            </a: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 flipV="1">
            <a:off x="2057400" y="30480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2057400" y="5867400"/>
            <a:ext cx="449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3798" name="Freeform 7"/>
          <p:cNvSpPr>
            <a:spLocks/>
          </p:cNvSpPr>
          <p:nvPr/>
        </p:nvSpPr>
        <p:spPr bwMode="auto">
          <a:xfrm>
            <a:off x="2590800" y="3352800"/>
            <a:ext cx="3657600" cy="2133600"/>
          </a:xfrm>
          <a:custGeom>
            <a:avLst/>
            <a:gdLst>
              <a:gd name="T0" fmla="*/ 0 w 2304"/>
              <a:gd name="T1" fmla="*/ 0 h 1344"/>
              <a:gd name="T2" fmla="*/ 990600 w 2304"/>
              <a:gd name="T3" fmla="*/ 1600200 h 1344"/>
              <a:gd name="T4" fmla="*/ 3657600 w 2304"/>
              <a:gd name="T5" fmla="*/ 2133600 h 1344"/>
              <a:gd name="T6" fmla="*/ 0 60000 65536"/>
              <a:gd name="T7" fmla="*/ 0 60000 65536"/>
              <a:gd name="T8" fmla="*/ 0 60000 65536"/>
              <a:gd name="T9" fmla="*/ 0 w 2304"/>
              <a:gd name="T10" fmla="*/ 0 h 1344"/>
              <a:gd name="T11" fmla="*/ 2304 w 230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344">
                <a:moveTo>
                  <a:pt x="0" y="0"/>
                </a:moveTo>
                <a:cubicBezTo>
                  <a:pt x="120" y="392"/>
                  <a:pt x="240" y="784"/>
                  <a:pt x="624" y="1008"/>
                </a:cubicBezTo>
                <a:cubicBezTo>
                  <a:pt x="1008" y="1232"/>
                  <a:pt x="1656" y="1288"/>
                  <a:pt x="2304" y="13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129540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781800" y="601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y</a:t>
            </a:r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6477000" y="525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AD</a:t>
            </a:r>
          </a:p>
        </p:txBody>
      </p:sp>
      <p:sp>
        <p:nvSpPr>
          <p:cNvPr id="33802" name="Freeform 11"/>
          <p:cNvSpPr>
            <a:spLocks/>
          </p:cNvSpPr>
          <p:nvPr/>
        </p:nvSpPr>
        <p:spPr bwMode="auto">
          <a:xfrm>
            <a:off x="2819400" y="2971800"/>
            <a:ext cx="3657600" cy="2133600"/>
          </a:xfrm>
          <a:custGeom>
            <a:avLst/>
            <a:gdLst>
              <a:gd name="T0" fmla="*/ 0 w 2304"/>
              <a:gd name="T1" fmla="*/ 0 h 1344"/>
              <a:gd name="T2" fmla="*/ 990600 w 2304"/>
              <a:gd name="T3" fmla="*/ 1600200 h 1344"/>
              <a:gd name="T4" fmla="*/ 3657600 w 2304"/>
              <a:gd name="T5" fmla="*/ 2133600 h 1344"/>
              <a:gd name="T6" fmla="*/ 0 60000 65536"/>
              <a:gd name="T7" fmla="*/ 0 60000 65536"/>
              <a:gd name="T8" fmla="*/ 0 60000 65536"/>
              <a:gd name="T9" fmla="*/ 0 w 2304"/>
              <a:gd name="T10" fmla="*/ 0 h 1344"/>
              <a:gd name="T11" fmla="*/ 2304 w 230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344">
                <a:moveTo>
                  <a:pt x="0" y="0"/>
                </a:moveTo>
                <a:cubicBezTo>
                  <a:pt x="120" y="392"/>
                  <a:pt x="240" y="784"/>
                  <a:pt x="624" y="1008"/>
                </a:cubicBezTo>
                <a:cubicBezTo>
                  <a:pt x="1008" y="1232"/>
                  <a:pt x="1656" y="1288"/>
                  <a:pt x="2304" y="134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6553200" y="4572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3300"/>
                </a:solidFill>
              </a:rPr>
              <a:t>AD</a:t>
            </a:r>
            <a:r>
              <a:rPr lang="pl-PL" baseline="-25000">
                <a:solidFill>
                  <a:srgbClr val="FF3300"/>
                </a:solidFill>
              </a:rPr>
              <a:t>1</a:t>
            </a:r>
            <a:endParaRPr lang="pl-PL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pl-PL" sz="2800" b="1">
                <a:solidFill>
                  <a:schemeClr val="tx1"/>
                </a:solidFill>
              </a:rPr>
              <a:t>Globalna podaż i globalny popyt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14600" y="1600200"/>
            <a:ext cx="5562600" cy="2819400"/>
            <a:chOff x="1584" y="1008"/>
            <a:chExt cx="3504" cy="1776"/>
          </a:xfrm>
        </p:grpSpPr>
        <p:sp>
          <p:nvSpPr>
            <p:cNvPr id="34838" name="Freeform 8"/>
            <p:cNvSpPr>
              <a:spLocks/>
            </p:cNvSpPr>
            <p:nvPr/>
          </p:nvSpPr>
          <p:spPr bwMode="auto">
            <a:xfrm>
              <a:off x="1584" y="1008"/>
              <a:ext cx="2832" cy="1680"/>
            </a:xfrm>
            <a:custGeom>
              <a:avLst/>
              <a:gdLst>
                <a:gd name="T0" fmla="*/ 0 w 2832"/>
                <a:gd name="T1" fmla="*/ 0 h 1680"/>
                <a:gd name="T2" fmla="*/ 768 w 2832"/>
                <a:gd name="T3" fmla="*/ 1200 h 1680"/>
                <a:gd name="T4" fmla="*/ 2832 w 2832"/>
                <a:gd name="T5" fmla="*/ 1680 h 1680"/>
                <a:gd name="T6" fmla="*/ 0 60000 65536"/>
                <a:gd name="T7" fmla="*/ 0 60000 65536"/>
                <a:gd name="T8" fmla="*/ 0 60000 65536"/>
                <a:gd name="T9" fmla="*/ 0 w 2832"/>
                <a:gd name="T10" fmla="*/ 0 h 1680"/>
                <a:gd name="T11" fmla="*/ 2832 w 2832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1680">
                  <a:moveTo>
                    <a:pt x="0" y="0"/>
                  </a:moveTo>
                  <a:cubicBezTo>
                    <a:pt x="148" y="460"/>
                    <a:pt x="296" y="920"/>
                    <a:pt x="768" y="1200"/>
                  </a:cubicBezTo>
                  <a:cubicBezTo>
                    <a:pt x="1240" y="1480"/>
                    <a:pt x="2036" y="1580"/>
                    <a:pt x="2832" y="168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9" name="Text Box 12"/>
            <p:cNvSpPr txBox="1">
              <a:spLocks noChangeArrowheads="1"/>
            </p:cNvSpPr>
            <p:nvPr/>
          </p:nvSpPr>
          <p:spPr bwMode="auto">
            <a:xfrm>
              <a:off x="4512" y="249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rgbClr val="FF3300"/>
                  </a:solidFill>
                </a:rPr>
                <a:t>AD</a:t>
              </a:r>
              <a:r>
                <a:rPr lang="pl-PL" baseline="-25000">
                  <a:solidFill>
                    <a:srgbClr val="FF3300"/>
                  </a:solidFill>
                </a:rPr>
                <a:t>2</a:t>
              </a:r>
              <a:endParaRPr lang="pl-PL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133600" y="2895600"/>
            <a:ext cx="5486400" cy="2743200"/>
            <a:chOff x="1344" y="1824"/>
            <a:chExt cx="3456" cy="1728"/>
          </a:xfrm>
        </p:grpSpPr>
        <p:sp>
          <p:nvSpPr>
            <p:cNvPr id="34836" name="Freeform 9"/>
            <p:cNvSpPr>
              <a:spLocks/>
            </p:cNvSpPr>
            <p:nvPr/>
          </p:nvSpPr>
          <p:spPr bwMode="auto">
            <a:xfrm>
              <a:off x="1344" y="1824"/>
              <a:ext cx="2832" cy="1680"/>
            </a:xfrm>
            <a:custGeom>
              <a:avLst/>
              <a:gdLst>
                <a:gd name="T0" fmla="*/ 0 w 2832"/>
                <a:gd name="T1" fmla="*/ 0 h 1680"/>
                <a:gd name="T2" fmla="*/ 768 w 2832"/>
                <a:gd name="T3" fmla="*/ 1200 h 1680"/>
                <a:gd name="T4" fmla="*/ 2832 w 2832"/>
                <a:gd name="T5" fmla="*/ 1680 h 1680"/>
                <a:gd name="T6" fmla="*/ 0 60000 65536"/>
                <a:gd name="T7" fmla="*/ 0 60000 65536"/>
                <a:gd name="T8" fmla="*/ 0 60000 65536"/>
                <a:gd name="T9" fmla="*/ 0 w 2832"/>
                <a:gd name="T10" fmla="*/ 0 h 1680"/>
                <a:gd name="T11" fmla="*/ 2832 w 2832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1680">
                  <a:moveTo>
                    <a:pt x="0" y="0"/>
                  </a:moveTo>
                  <a:cubicBezTo>
                    <a:pt x="148" y="460"/>
                    <a:pt x="296" y="920"/>
                    <a:pt x="768" y="1200"/>
                  </a:cubicBezTo>
                  <a:cubicBezTo>
                    <a:pt x="1240" y="1480"/>
                    <a:pt x="2036" y="1580"/>
                    <a:pt x="2832" y="168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4224" y="32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chemeClr val="accent1"/>
                  </a:solidFill>
                </a:rPr>
                <a:t>AD</a:t>
              </a:r>
              <a:r>
                <a:rPr lang="pl-PL" baseline="-25000">
                  <a:solidFill>
                    <a:schemeClr val="accent1"/>
                  </a:solidFill>
                </a:rPr>
                <a:t>3</a:t>
              </a:r>
              <a:endParaRPr lang="pl-PL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14400" y="1828800"/>
            <a:ext cx="6705600" cy="4419600"/>
            <a:chOff x="576" y="1152"/>
            <a:chExt cx="4224" cy="2784"/>
          </a:xfrm>
        </p:grpSpPr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4320" y="30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AD</a:t>
              </a:r>
              <a:r>
                <a:rPr lang="pl-PL" baseline="-25000"/>
                <a:t>1</a:t>
              </a:r>
              <a:endParaRPr lang="pl-PL"/>
            </a:p>
          </p:txBody>
        </p:sp>
        <p:sp>
          <p:nvSpPr>
            <p:cNvPr id="34829" name="Line 4"/>
            <p:cNvSpPr>
              <a:spLocks noChangeShapeType="1"/>
            </p:cNvSpPr>
            <p:nvPr/>
          </p:nvSpPr>
          <p:spPr bwMode="auto">
            <a:xfrm flipV="1">
              <a:off x="1104" y="1248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0" name="Line 5"/>
            <p:cNvSpPr>
              <a:spLocks noChangeShapeType="1"/>
            </p:cNvSpPr>
            <p:nvPr/>
          </p:nvSpPr>
          <p:spPr bwMode="auto">
            <a:xfrm>
              <a:off x="1104" y="3552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1" name="Line 6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2" name="Freeform 7"/>
            <p:cNvSpPr>
              <a:spLocks/>
            </p:cNvSpPr>
            <p:nvPr/>
          </p:nvSpPr>
          <p:spPr bwMode="auto">
            <a:xfrm>
              <a:off x="1440" y="1440"/>
              <a:ext cx="2832" cy="1680"/>
            </a:xfrm>
            <a:custGeom>
              <a:avLst/>
              <a:gdLst>
                <a:gd name="T0" fmla="*/ 0 w 2832"/>
                <a:gd name="T1" fmla="*/ 0 h 1680"/>
                <a:gd name="T2" fmla="*/ 768 w 2832"/>
                <a:gd name="T3" fmla="*/ 1200 h 1680"/>
                <a:gd name="T4" fmla="*/ 2832 w 2832"/>
                <a:gd name="T5" fmla="*/ 1680 h 1680"/>
                <a:gd name="T6" fmla="*/ 0 60000 65536"/>
                <a:gd name="T7" fmla="*/ 0 60000 65536"/>
                <a:gd name="T8" fmla="*/ 0 60000 65536"/>
                <a:gd name="T9" fmla="*/ 0 w 2832"/>
                <a:gd name="T10" fmla="*/ 0 h 1680"/>
                <a:gd name="T11" fmla="*/ 2832 w 2832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1680">
                  <a:moveTo>
                    <a:pt x="0" y="0"/>
                  </a:moveTo>
                  <a:cubicBezTo>
                    <a:pt x="148" y="460"/>
                    <a:pt x="296" y="920"/>
                    <a:pt x="768" y="1200"/>
                  </a:cubicBezTo>
                  <a:cubicBezTo>
                    <a:pt x="1240" y="1480"/>
                    <a:pt x="2036" y="1580"/>
                    <a:pt x="28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33" name="Text Box 10"/>
            <p:cNvSpPr txBox="1">
              <a:spLocks noChangeArrowheads="1"/>
            </p:cNvSpPr>
            <p:nvPr/>
          </p:nvSpPr>
          <p:spPr bwMode="auto">
            <a:xfrm>
              <a:off x="2736" y="12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AS</a:t>
              </a:r>
            </a:p>
          </p:txBody>
        </p:sp>
        <p:sp>
          <p:nvSpPr>
            <p:cNvPr id="34834" name="Text Box 14"/>
            <p:cNvSpPr txBox="1">
              <a:spLocks noChangeArrowheads="1"/>
            </p:cNvSpPr>
            <p:nvPr/>
          </p:nvSpPr>
          <p:spPr bwMode="auto">
            <a:xfrm>
              <a:off x="576" y="11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P</a:t>
              </a:r>
            </a:p>
          </p:txBody>
        </p:sp>
        <p:sp>
          <p:nvSpPr>
            <p:cNvPr id="34835" name="Text Box 15"/>
            <p:cNvSpPr txBox="1">
              <a:spLocks noChangeArrowheads="1"/>
            </p:cNvSpPr>
            <p:nvPr/>
          </p:nvSpPr>
          <p:spPr bwMode="auto">
            <a:xfrm>
              <a:off x="4128" y="36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y</a:t>
              </a:r>
            </a:p>
          </p:txBody>
        </p:sp>
      </p:grp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1676400" y="5181600"/>
            <a:ext cx="281940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1752600" y="4572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1752600" y="3810000"/>
            <a:ext cx="27432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0668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</a:t>
            </a:r>
            <a:r>
              <a:rPr lang="pl-PL" baseline="-25000"/>
              <a:t>1</a:t>
            </a:r>
            <a:endParaRPr lang="pl-PL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990600" y="3581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3300"/>
                </a:solidFill>
              </a:rPr>
              <a:t>P</a:t>
            </a:r>
            <a:r>
              <a:rPr lang="pl-PL" baseline="-25000">
                <a:solidFill>
                  <a:srgbClr val="FF3300"/>
                </a:solidFill>
              </a:rPr>
              <a:t>2</a:t>
            </a:r>
            <a:endParaRPr lang="pl-PL">
              <a:solidFill>
                <a:srgbClr val="FF3300"/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1430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chemeClr val="accent1"/>
                </a:solidFill>
              </a:rPr>
              <a:t>P</a:t>
            </a:r>
            <a:r>
              <a:rPr lang="pl-PL" baseline="-25000">
                <a:solidFill>
                  <a:schemeClr val="accent1"/>
                </a:solidFill>
              </a:rPr>
              <a:t>3</a:t>
            </a:r>
            <a:endParaRPr lang="pl-PL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nimBg="1"/>
      <p:bldP spid="24593" grpId="0" animBg="1"/>
      <p:bldP spid="24594" grpId="0" animBg="1"/>
      <p:bldP spid="24595" grpId="0" autoUpdateAnimBg="0"/>
      <p:bldP spid="24596" grpId="0" autoUpdateAnimBg="0"/>
      <p:bldP spid="2459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Elastyczne ceny zapewniają osiąganie produktu na poziomie produktu potencjalnego</a:t>
            </a:r>
          </a:p>
          <a:p>
            <a:pPr>
              <a:buNone/>
            </a:pPr>
            <a:endParaRPr lang="pl-PL" sz="800" dirty="0" smtClean="0"/>
          </a:p>
          <a:p>
            <a:r>
              <a:rPr lang="pl-PL" sz="2800" dirty="0" smtClean="0"/>
              <a:t>Wahania w popycie powodują jedynie efekt cenowy</a:t>
            </a:r>
          </a:p>
          <a:p>
            <a:pPr>
              <a:buNone/>
            </a:pPr>
            <a:endParaRPr lang="pl-PL" sz="800" dirty="0" smtClean="0"/>
          </a:p>
          <a:p>
            <a:r>
              <a:rPr lang="pl-PL" sz="2800" dirty="0" smtClean="0"/>
              <a:t>Pieniądz jest neutralny względem realnego produktu oraz zatrudnienia</a:t>
            </a:r>
          </a:p>
          <a:p>
            <a:pPr>
              <a:buNone/>
            </a:pPr>
            <a:endParaRPr lang="pl-PL" sz="800" dirty="0" smtClean="0"/>
          </a:p>
          <a:p>
            <a:r>
              <a:rPr lang="pl-PL" sz="2800" dirty="0" smtClean="0"/>
              <a:t>Państwo nie powinno ingerować w bieżące funkcjonowanie gospodarki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0"/>
            <a:ext cx="77724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l-PL" sz="3200" dirty="0" smtClean="0"/>
              <a:t>Ale...</a:t>
            </a:r>
            <a:endParaRPr lang="pl-PL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214438"/>
            <a:ext cx="5013325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Istota problemu</a:t>
            </a:r>
            <a:endParaRPr lang="pl-PL" sz="3200" dirty="0"/>
          </a:p>
        </p:txBody>
      </p:sp>
      <p:sp>
        <p:nvSpPr>
          <p:cNvPr id="17411" name="Symbol zastępczy zawartości 2"/>
          <p:cNvSpPr>
            <a:spLocks noGrp="1"/>
          </p:cNvSpPr>
          <p:nvPr>
            <p:ph idx="1"/>
          </p:nvPr>
        </p:nvSpPr>
        <p:spPr>
          <a:xfrm>
            <a:off x="500063" y="1214438"/>
            <a:ext cx="7772400" cy="4572000"/>
          </a:xfrm>
        </p:spPr>
        <p:txBody>
          <a:bodyPr/>
          <a:lstStyle/>
          <a:p>
            <a:pPr eaLnBrk="1" hangingPunct="1"/>
            <a:r>
              <a:rPr lang="pl-PL" sz="2400" dirty="0" smtClean="0"/>
              <a:t>Model klasyczny bazował na założeniu, że ceny na rynku dóbr, pracy (płace) i stóp procentowych są elastyczne</a:t>
            </a:r>
          </a:p>
          <a:p>
            <a:pPr eaLnBrk="1" hangingPunct="1"/>
            <a:r>
              <a:rPr lang="pl-PL" sz="2400" dirty="0" smtClean="0"/>
              <a:t>Założenie to prowadzi do konkluzji, że wahania popytu nie wpływają na zmiany realnego produktu, a jedynie na ceny</a:t>
            </a:r>
          </a:p>
          <a:p>
            <a:pPr eaLnBrk="1" hangingPunct="1"/>
            <a:r>
              <a:rPr lang="pl-PL" sz="2400" dirty="0" smtClean="0"/>
              <a:t>Jak w takim razie wyjaśnić występujące co kilka lat wahania/skoki w wielkości produktu krajowego, którym nie towarzyszą zauważalne zmiany w uwarunkowaniach podażowych?</a:t>
            </a:r>
          </a:p>
          <a:p>
            <a:pPr eaLnBrk="1" hangingPunct="1"/>
            <a:r>
              <a:rPr lang="pl-PL" sz="2400" dirty="0" smtClean="0"/>
              <a:t>Rzeczywistość nie pasuje do modelu? Zmieńmy założenia modelu.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Zmiany PKB w krajach wysokorozwiniętych</a:t>
            </a:r>
            <a:endParaRPr lang="pl-PL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214438"/>
            <a:ext cx="5013325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09600" y="152400"/>
            <a:ext cx="7772400" cy="457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sz="2800" b="1" dirty="0" smtClean="0">
                <a:solidFill>
                  <a:schemeClr val="tx1"/>
                </a:solidFill>
                <a:latin typeface="Calibri" pitchFamily="34" charset="0"/>
              </a:rPr>
              <a:t>Model AS-AD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9144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Założenie: ceny w krótkim okresie są sztywne (P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r>
              <a:rPr lang="pl-PL" sz="2400" b="1">
                <a:latin typeface="Times New Roman" pitchFamily="18" charset="0"/>
              </a:rPr>
              <a:t>)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981200" y="3276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P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2438400" y="1981200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1209675055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1600200"/>
            <a:ext cx="8001000" cy="4343400"/>
            <a:chOff x="720" y="1008"/>
            <a:chExt cx="5040" cy="2736"/>
          </a:xfrm>
        </p:grpSpPr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 flipH="1">
              <a:off x="1248" y="292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864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  <a:r>
                <a:rPr lang="pl-PL" sz="2400" b="1" baseline="-25000">
                  <a:latin typeface="Times New Roman" pitchFamily="18" charset="0"/>
                </a:rPr>
                <a:t>e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 flipV="1">
              <a:off x="1248" y="1056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1248" y="3312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 flipV="1">
              <a:off x="3984" y="1152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720" y="10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1285" name="Text Box 14"/>
            <p:cNvSpPr txBox="1">
              <a:spLocks noChangeArrowheads="1"/>
            </p:cNvSpPr>
            <p:nvPr/>
          </p:nvSpPr>
          <p:spPr bwMode="auto">
            <a:xfrm>
              <a:off x="4848" y="34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s</a:t>
              </a:r>
              <a:r>
                <a:rPr lang="pl-PL" sz="2400" b="1">
                  <a:latin typeface="Times New Roman" pitchFamily="18" charset="0"/>
                </a:rPr>
                <a:t>, Y</a:t>
              </a:r>
              <a:r>
                <a:rPr lang="pl-PL" sz="2400" b="1" baseline="-25000">
                  <a:latin typeface="Times New Roman" pitchFamily="18" charset="0"/>
                </a:rPr>
                <a:t>d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6" name="Text Box 15"/>
            <p:cNvSpPr txBox="1">
              <a:spLocks noChangeArrowheads="1"/>
            </p:cNvSpPr>
            <p:nvPr/>
          </p:nvSpPr>
          <p:spPr bwMode="auto">
            <a:xfrm>
              <a:off x="5088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AD</a:t>
              </a:r>
              <a:r>
                <a:rPr lang="pl-PL" sz="2400" b="1" baseline="-25000">
                  <a:latin typeface="Times New Roman" pitchFamily="18" charset="0"/>
                </a:rPr>
                <a:t>1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4128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11288" name="Text Box 17"/>
            <p:cNvSpPr txBox="1">
              <a:spLocks noChangeArrowheads="1"/>
            </p:cNvSpPr>
            <p:nvPr/>
          </p:nvSpPr>
          <p:spPr bwMode="auto">
            <a:xfrm>
              <a:off x="3840" y="336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p</a:t>
              </a:r>
              <a:endParaRPr lang="pl-PL" sz="2400" b="1">
                <a:latin typeface="Times New Roman" pitchFamily="18" charset="0"/>
              </a:endParaRPr>
            </a:p>
          </p:txBody>
        </p:sp>
      </p:grp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3124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8194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Y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3429000" y="1752600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1209675055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8229600" y="4038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AD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4419600" y="32766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191000" y="5334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228600" y="5903893"/>
            <a:ext cx="8915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/>
              <a:t>Efekt” wahania popytu wpływają na wahania produktu. Wzrost popytu – wzrost produktu, spadek popytu spadek produktu </a:t>
            </a:r>
          </a:p>
          <a:p>
            <a:pPr>
              <a:spcBef>
                <a:spcPct val="50000"/>
              </a:spcBef>
            </a:pPr>
            <a:r>
              <a:rPr lang="pl-PL" sz="1600" dirty="0" smtClean="0"/>
              <a:t>Ale </a:t>
            </a:r>
            <a:r>
              <a:rPr lang="pl-PL" sz="1600" dirty="0"/>
              <a:t>jak </a:t>
            </a:r>
            <a:r>
              <a:rPr lang="pl-PL" sz="1600" dirty="0" smtClean="0"/>
              <a:t>zbudować taki model?</a:t>
            </a:r>
            <a:endParaRPr lang="pl-PL" sz="1600" dirty="0"/>
          </a:p>
        </p:txBody>
      </p:sp>
      <p:cxnSp>
        <p:nvCxnSpPr>
          <p:cNvPr id="28" name="Łącznik prosty ze strzałką 27"/>
          <p:cNvCxnSpPr/>
          <p:nvPr/>
        </p:nvCxnSpPr>
        <p:spPr>
          <a:xfrm>
            <a:off x="2699792" y="2420888"/>
            <a:ext cx="864096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3851920" y="21328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Wzrost popytu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30" name="Łącznik prosty ze strzałką 29"/>
          <p:cNvCxnSpPr/>
          <p:nvPr/>
        </p:nvCxnSpPr>
        <p:spPr>
          <a:xfrm>
            <a:off x="3203848" y="4797152"/>
            <a:ext cx="115212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4499992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Wzrost produktu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5" grpId="0" autoUpdateAnimBg="0"/>
      <p:bldP spid="117778" grpId="0" animBg="1"/>
      <p:bldP spid="117779" grpId="0" autoUpdateAnimBg="0"/>
      <p:bldP spid="117780" grpId="0" animBg="1"/>
      <p:bldP spid="117781" grpId="0" autoUpdateAnimBg="0"/>
      <p:bldP spid="117782" grpId="0" animBg="1"/>
      <p:bldP spid="117783" grpId="0" autoUpdateAnimBg="0"/>
      <p:bldP spid="1177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152400"/>
            <a:ext cx="77724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dirty="0" smtClean="0">
                <a:solidFill>
                  <a:srgbClr val="002060"/>
                </a:solidFill>
                <a:latin typeface="Calibri" pitchFamily="34" charset="0"/>
              </a:rPr>
              <a:t>Założenia modelu ze sztywnymi cenami (keynesowskiego)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4163" indent="-284163"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1. Rynki nie funkcjonują w pełni efektywnie. Przyczyną jest niepełna elastyczność (lepkość) cen i płac.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0" y="2362200"/>
            <a:ext cx="9144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7838" indent="-193675">
              <a:spcBef>
                <a:spcPct val="50000"/>
              </a:spcBef>
            </a:pPr>
            <a:r>
              <a:rPr lang="pl-PL" sz="2000" b="1">
                <a:latin typeface="Times New Roman" pitchFamily="18" charset="0"/>
              </a:rPr>
              <a:t>Konsekwencje :</a:t>
            </a:r>
          </a:p>
          <a:p>
            <a:pPr marL="477838" indent="-193675">
              <a:spcBef>
                <a:spcPct val="50000"/>
              </a:spcBef>
            </a:pPr>
            <a:r>
              <a:rPr lang="pl-PL" sz="2000" b="1">
                <a:latin typeface="Times New Roman" pitchFamily="18" charset="0"/>
              </a:rPr>
              <a:t>- nie ma mechanizmu, który automatycznie utrzymuje gospodarkę na poziomie pełnego zatrudnienia (równowaga na rynku pracy) i zrównującego planowane oszczędności z inwestycjami (równowaga na rynku dóbr)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0" y="419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7838" indent="-193675">
              <a:spcBef>
                <a:spcPct val="50000"/>
              </a:spcBef>
            </a:pPr>
            <a:r>
              <a:rPr lang="pl-PL" sz="2000" b="1">
                <a:latin typeface="Times New Roman" pitchFamily="18" charset="0"/>
              </a:rPr>
              <a:t>- podaż dóbr i wielkość zatrudnienia zależą od popytu na dobra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7838" indent="-193675">
              <a:spcBef>
                <a:spcPct val="50000"/>
              </a:spcBef>
            </a:pPr>
            <a:r>
              <a:rPr lang="pl-PL" sz="2000" b="1">
                <a:latin typeface="Times New Roman" pitchFamily="18" charset="0"/>
              </a:rPr>
              <a:t>- wahania w podaży oszczędności zależą przede wszystkim od wahań w poziomie dochodu a nie od stóp procentowych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  <p:bldP spid="114693" grpId="0" autoUpdateAnimBg="0"/>
      <p:bldP spid="11469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752600" y="0"/>
            <a:ext cx="7086600" cy="1219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dirty="0" smtClean="0">
                <a:solidFill>
                  <a:srgbClr val="002060"/>
                </a:solidFill>
                <a:latin typeface="Calibri" pitchFamily="34" charset="0"/>
              </a:rPr>
              <a:t>Przesłanki usztywnienia cen i płac</a:t>
            </a:r>
            <a:endParaRPr lang="pl-PL" sz="2800" dirty="0" smtClean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1052513"/>
            <a:ext cx="8964612" cy="17851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kumimoji="1" lang="pl-PL" sz="2000" dirty="0">
                <a:latin typeface="Times New Roman" pitchFamily="18" charset="0"/>
              </a:rPr>
              <a:t>I. Ceny</a:t>
            </a:r>
          </a:p>
          <a:p>
            <a:pPr marL="176213" indent="-176213">
              <a:spcBef>
                <a:spcPct val="50000"/>
              </a:spcBef>
              <a:defRPr/>
            </a:pPr>
            <a:r>
              <a:rPr kumimoji="1" lang="pl-PL" sz="2000" dirty="0">
                <a:latin typeface="Times New Roman" pitchFamily="18" charset="0"/>
              </a:rPr>
              <a:t>Koszty menu – zmiana cen </a:t>
            </a:r>
            <a:r>
              <a:rPr kumimoji="1" lang="pl-PL" sz="2000" dirty="0" smtClean="0">
                <a:latin typeface="Times New Roman" pitchFamily="18" charset="0"/>
              </a:rPr>
              <a:t>kosztuje (koszty </a:t>
            </a:r>
            <a:r>
              <a:rPr kumimoji="1" lang="pl-PL" sz="2000" dirty="0" err="1" smtClean="0">
                <a:latin typeface="Times New Roman" pitchFamily="18" charset="0"/>
              </a:rPr>
              <a:t>alterntaywne</a:t>
            </a:r>
            <a:r>
              <a:rPr kumimoji="1" lang="pl-PL" sz="2000" dirty="0" smtClean="0">
                <a:latin typeface="Times New Roman" pitchFamily="18" charset="0"/>
              </a:rPr>
              <a:t>) Trudno </a:t>
            </a:r>
            <a:r>
              <a:rPr kumimoji="1" lang="pl-PL" sz="2000" dirty="0">
                <a:latin typeface="Times New Roman" pitchFamily="18" charset="0"/>
              </a:rPr>
              <a:t>przewidzieć konsekwencje zmian cen, łatwiej przewidzieć konsekwencje zmian </a:t>
            </a:r>
            <a:r>
              <a:rPr kumimoji="1" lang="pl-PL" sz="2000" dirty="0" smtClean="0">
                <a:latin typeface="Times New Roman" pitchFamily="18" charset="0"/>
              </a:rPr>
              <a:t>ilości (firma stojąc przed załamaniem popytu będzie preferować obniżkę produkcji, a nie obniżkę cen, której korzyści mogą być niewielkie i niepewne)</a:t>
            </a:r>
            <a:endParaRPr kumimoji="1" lang="pl-PL" sz="2000" dirty="0"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924175"/>
            <a:ext cx="896461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pl-PL" sz="1600" dirty="0">
                <a:latin typeface="Times New Roman" pitchFamily="18" charset="0"/>
              </a:rPr>
              <a:t>II. </a:t>
            </a:r>
            <a:r>
              <a:rPr lang="pl-PL" sz="1600" dirty="0" smtClean="0">
                <a:latin typeface="Times New Roman" pitchFamily="18" charset="0"/>
              </a:rPr>
              <a:t>Płace (są składnikiem kosztów, jeżeli są usztywnione, to firmom trudniej dokonywać zmian cen</a:t>
            </a:r>
            <a:endParaRPr lang="pl-PL" sz="1600" dirty="0">
              <a:latin typeface="Times New Roman" pitchFamily="18" charset="0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pl-PL" sz="1600" dirty="0">
                <a:latin typeface="Times New Roman" pitchFamily="18" charset="0"/>
              </a:rPr>
              <a:t>koncepcja powiązania płac z efektywnością – zakłada związek płacy z produktywnością, wyższa od równowagi płaca ma zniechęcać do „obijania się” w pracy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pl-PL" sz="1600" dirty="0">
                <a:latin typeface="Times New Roman" pitchFamily="18" charset="0"/>
              </a:rPr>
              <a:t>koncepcja nieformalnych kontraktów – wyższe od równowagi płace są traktowane jako forma ubezpieczenia, w zamian pracodawcy mają większą swobodę w liczbie zatrudnienia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pl-PL" sz="1600" dirty="0">
                <a:latin typeface="Times New Roman" pitchFamily="18" charset="0"/>
              </a:rPr>
              <a:t>koncepcja kosztów transakcyjnych – pracodawcy i pracownicy mogą ponosić koszty zmiany płac, dla ich uniknięcia godzą się na ich stabilizację</a:t>
            </a:r>
          </a:p>
          <a:p>
            <a:pPr>
              <a:spcBef>
                <a:spcPts val="600"/>
              </a:spcBef>
            </a:pPr>
            <a:endParaRPr lang="pl-PL" sz="1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50" y="142875"/>
            <a:ext cx="7086600" cy="100010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l-PL" sz="3200" dirty="0" smtClean="0"/>
              <a:t>Kwartalne zmiany PKB W </a:t>
            </a:r>
            <a:r>
              <a:rPr lang="pl-PL" sz="3200" dirty="0" err="1" smtClean="0"/>
              <a:t>polsce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2400" dirty="0" smtClean="0"/>
              <a:t>(ceny stałe, wyrównane sezonowo)</a:t>
            </a:r>
            <a:endParaRPr lang="pl-PL" sz="2400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714348" y="2057400"/>
          <a:ext cx="7429552" cy="415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838200" y="22860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mtClean="0">
                <a:latin typeface="Calibri" pitchFamily="34" charset="0"/>
              </a:rPr>
              <a:t>Idea mnożnika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47800" y="7620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>
              <a:latin typeface="Franklin Gothic Book" pitchFamily="34" charset="0"/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28600" y="2286000"/>
            <a:ext cx="1981200" cy="1143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l-PL" sz="2000">
                <a:latin typeface="Franklin Gothic Book" pitchFamily="34" charset="0"/>
              </a:rPr>
              <a:t>Wzrost</a:t>
            </a:r>
          </a:p>
          <a:p>
            <a:pPr algn="ctr"/>
            <a:r>
              <a:rPr lang="pl-PL" sz="2000">
                <a:latin typeface="Franklin Gothic Book" pitchFamily="34" charset="0"/>
              </a:rPr>
              <a:t> popytu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438400" y="2590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>
              <a:latin typeface="Franklin Gothic Book" pitchFamily="34" charset="0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581400" y="2286000"/>
            <a:ext cx="1828800" cy="1219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l-PL" sz="2000">
                <a:latin typeface="Franklin Gothic Book" pitchFamily="34" charset="0"/>
              </a:rPr>
              <a:t>Wzrost</a:t>
            </a:r>
          </a:p>
          <a:p>
            <a:pPr algn="ctr"/>
            <a:r>
              <a:rPr lang="pl-PL" sz="2000">
                <a:latin typeface="Franklin Gothic Book" pitchFamily="34" charset="0"/>
              </a:rPr>
              <a:t> produkcji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563880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>
              <a:latin typeface="Franklin Gothic Book" pitchFamily="34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7010400" y="2286000"/>
            <a:ext cx="1905000" cy="1143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l-PL" sz="2000">
                <a:latin typeface="Franklin Gothic Book" pitchFamily="34" charset="0"/>
              </a:rPr>
              <a:t>Wzrost</a:t>
            </a:r>
          </a:p>
          <a:p>
            <a:pPr algn="ctr"/>
            <a:r>
              <a:rPr lang="pl-PL" sz="2000">
                <a:latin typeface="Franklin Gothic Book" pitchFamily="34" charset="0"/>
              </a:rPr>
              <a:t>dochodu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 rot="5400000">
            <a:off x="4000500" y="-38100"/>
            <a:ext cx="938213" cy="8482013"/>
          </a:xfrm>
          <a:prstGeom prst="curvedLeftArrow">
            <a:avLst>
              <a:gd name="adj1" fmla="val 59475"/>
              <a:gd name="adj2" fmla="val 281054"/>
              <a:gd name="adj3" fmla="val 29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>
              <a:latin typeface="Franklin Gothic Book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0" y="51571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 założeniu usztywnionych cen wzrost popytu powoduje wzrost produktu i dochodu, ale ten zwrotnie wpływa na wzrost popytu – reakcja produktu na wzrost popytu jest w tych warunkach mnożnikowa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0"/>
            <a:ext cx="77724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dirty="0" smtClean="0">
                <a:solidFill>
                  <a:srgbClr val="002060"/>
                </a:solidFill>
                <a:latin typeface="+mn-lt"/>
              </a:rPr>
              <a:t>Wyprowadzenie mnożnika  - przykład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latin typeface="Times New Roman" pitchFamily="18" charset="0"/>
              </a:rPr>
              <a:t>Założenie dodatkowe: podatki są funkcją dochodu t = </a:t>
            </a:r>
            <a:r>
              <a:rPr lang="pl-PL" b="1" dirty="0" err="1">
                <a:latin typeface="Times New Roman" pitchFamily="18" charset="0"/>
              </a:rPr>
              <a:t>t</a:t>
            </a:r>
            <a:r>
              <a:rPr lang="pl-PL" b="1" dirty="0">
                <a:latin typeface="Times New Roman" pitchFamily="18" charset="0"/>
              </a:rPr>
              <a:t>(y</a:t>
            </a:r>
            <a:r>
              <a:rPr lang="pl-PL" b="1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pl-PL" b="1" dirty="0" smtClean="0">
                <a:latin typeface="Times New Roman" pitchFamily="18" charset="0"/>
              </a:rPr>
              <a:t>Produkt y jest funkcją popytu(konsumpcja, która jest funkcją dochodu pomniejszonego o podatki, które także </a:t>
            </a:r>
            <a:r>
              <a:rPr lang="pl-PL" b="1" dirty="0" err="1" smtClean="0">
                <a:latin typeface="Times New Roman" pitchFamily="18" charset="0"/>
              </a:rPr>
              <a:t>sa</a:t>
            </a:r>
            <a:r>
              <a:rPr lang="pl-PL" b="1" dirty="0" smtClean="0">
                <a:latin typeface="Times New Roman" pitchFamily="18" charset="0"/>
              </a:rPr>
              <a:t> funkcją dochodu), inwestycji i wydatków państwa</a:t>
            </a:r>
            <a:endParaRPr lang="pl-PL" b="1" dirty="0">
              <a:latin typeface="Times New Roman" pitchFamily="18" charset="0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0" y="2492896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 dirty="0">
                <a:latin typeface="Times New Roman" pitchFamily="18" charset="0"/>
              </a:rPr>
              <a:t>y = c(y – t(y)) + i + g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0" y="306896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latin typeface="Times New Roman" pitchFamily="18" charset="0"/>
              </a:rPr>
              <a:t>Jak w tych warunkach y reaguje na zmiany </a:t>
            </a:r>
            <a:r>
              <a:rPr lang="pl-PL" b="1" dirty="0" smtClean="0">
                <a:latin typeface="Times New Roman" pitchFamily="18" charset="0"/>
              </a:rPr>
              <a:t>g? To problem ekonomiczny, który można rozwiązać matematycznie – zróżniczkować funkcję – wzory w podręcznikach) </a:t>
            </a:r>
            <a:endParaRPr lang="pl-PL" b="1" dirty="0">
              <a:latin typeface="Times New Roman" pitchFamily="18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0" y="378904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b="1" dirty="0" err="1">
                <a:latin typeface="Times New Roman" pitchFamily="18" charset="0"/>
              </a:rPr>
              <a:t>dy</a:t>
            </a:r>
            <a:r>
              <a:rPr lang="pl-PL" sz="1600" b="1" dirty="0">
                <a:latin typeface="Times New Roman" pitchFamily="18" charset="0"/>
              </a:rPr>
              <a:t> = c’(</a:t>
            </a:r>
            <a:r>
              <a:rPr lang="pl-PL" sz="1600" b="1" dirty="0" err="1">
                <a:latin typeface="Times New Roman" pitchFamily="18" charset="0"/>
              </a:rPr>
              <a:t>dy</a:t>
            </a:r>
            <a:r>
              <a:rPr lang="pl-PL" sz="1600" b="1" dirty="0">
                <a:latin typeface="Times New Roman" pitchFamily="18" charset="0"/>
              </a:rPr>
              <a:t> – </a:t>
            </a:r>
            <a:r>
              <a:rPr lang="pl-PL" sz="1600" b="1" dirty="0" err="1">
                <a:latin typeface="Times New Roman" pitchFamily="18" charset="0"/>
              </a:rPr>
              <a:t>t’dy</a:t>
            </a:r>
            <a:r>
              <a:rPr lang="pl-PL" sz="1600" b="1" dirty="0">
                <a:latin typeface="Times New Roman" pitchFamily="18" charset="0"/>
              </a:rPr>
              <a:t>) + </a:t>
            </a:r>
            <a:r>
              <a:rPr lang="pl-PL" sz="1600" b="1" dirty="0" err="1">
                <a:latin typeface="Times New Roman" pitchFamily="18" charset="0"/>
              </a:rPr>
              <a:t>dg</a:t>
            </a:r>
            <a:r>
              <a:rPr lang="pl-PL" sz="1600" b="1" dirty="0">
                <a:latin typeface="Times New Roman" pitchFamily="18" charset="0"/>
              </a:rPr>
              <a:t> + di			</a:t>
            </a:r>
            <a:r>
              <a:rPr lang="pl-PL" sz="1600" b="1" dirty="0" err="1">
                <a:latin typeface="Times New Roman" pitchFamily="18" charset="0"/>
              </a:rPr>
              <a:t>di</a:t>
            </a:r>
            <a:r>
              <a:rPr lang="pl-PL" sz="1600" b="1" dirty="0">
                <a:latin typeface="Times New Roman" pitchFamily="18" charset="0"/>
              </a:rPr>
              <a:t> = </a:t>
            </a:r>
            <a:r>
              <a:rPr lang="pl-PL" sz="1600" b="1" dirty="0" smtClean="0">
                <a:latin typeface="Times New Roman" pitchFamily="18" charset="0"/>
              </a:rPr>
              <a:t>0     (dla uproszczenia inwestycje stałe)</a:t>
            </a:r>
            <a:endParaRPr lang="pl-PL" sz="1600" b="1" dirty="0">
              <a:latin typeface="Times New Roman" pitchFamily="18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0" y="4437112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b="1" dirty="0" err="1">
                <a:latin typeface="Times New Roman" pitchFamily="18" charset="0"/>
              </a:rPr>
              <a:t>dy</a:t>
            </a:r>
            <a:r>
              <a:rPr lang="pl-PL" sz="1600" b="1" dirty="0">
                <a:latin typeface="Times New Roman" pitchFamily="18" charset="0"/>
              </a:rPr>
              <a:t> – </a:t>
            </a:r>
            <a:r>
              <a:rPr lang="pl-PL" sz="1600" b="1" dirty="0" err="1">
                <a:latin typeface="Times New Roman" pitchFamily="18" charset="0"/>
              </a:rPr>
              <a:t>dyc</a:t>
            </a:r>
            <a:r>
              <a:rPr lang="pl-PL" sz="1600" b="1" dirty="0">
                <a:latin typeface="Times New Roman" pitchFamily="18" charset="0"/>
              </a:rPr>
              <a:t>’(1 – t’) = </a:t>
            </a:r>
            <a:r>
              <a:rPr lang="pl-PL" sz="1600" b="1" dirty="0" err="1">
                <a:latin typeface="Times New Roman" pitchFamily="18" charset="0"/>
              </a:rPr>
              <a:t>dg</a:t>
            </a:r>
            <a:endParaRPr lang="pl-PL" sz="16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1600" b="1" dirty="0" err="1">
                <a:latin typeface="Times New Roman" pitchFamily="18" charset="0"/>
              </a:rPr>
              <a:t>dy</a:t>
            </a:r>
            <a:r>
              <a:rPr lang="pl-PL" sz="1600" b="1" dirty="0">
                <a:latin typeface="Times New Roman" pitchFamily="18" charset="0"/>
              </a:rPr>
              <a:t>(1 – c’(1-t’)) = </a:t>
            </a:r>
            <a:r>
              <a:rPr lang="pl-PL" sz="1600" b="1" dirty="0" err="1" smtClean="0">
                <a:latin typeface="Times New Roman" pitchFamily="18" charset="0"/>
              </a:rPr>
              <a:t>dg</a:t>
            </a:r>
            <a:endParaRPr lang="pl-PL" sz="16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l-PL" sz="16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l-PL" sz="16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1600" b="1" dirty="0" smtClean="0">
                <a:latin typeface="Times New Roman" pitchFamily="18" charset="0"/>
              </a:rPr>
              <a:t>Reakcja produktu na zmiany popytu zależy od krańcowej skłonności do konsumpcji(c’, MPC) oraz stopy podatkowej (t’) </a:t>
            </a:r>
            <a:endParaRPr lang="pl-PL" sz="1600" b="1" dirty="0">
              <a:latin typeface="Times New Roman" pitchFamily="18" charset="0"/>
            </a:endParaRPr>
          </a:p>
        </p:txBody>
      </p:sp>
      <p:graphicFrame>
        <p:nvGraphicFramePr>
          <p:cNvPr id="124936" name="Object 2"/>
          <p:cNvGraphicFramePr>
            <a:graphicFrameLocks noChangeAspect="1"/>
          </p:cNvGraphicFramePr>
          <p:nvPr/>
        </p:nvGraphicFramePr>
        <p:xfrm>
          <a:off x="2051720" y="5157192"/>
          <a:ext cx="3911600" cy="660400"/>
        </p:xfrm>
        <a:graphic>
          <a:graphicData uri="http://schemas.openxmlformats.org/presentationml/2006/ole">
            <p:oleObj spid="_x0000_s1028" name="Równanie" r:id="rId3" imgW="88695000" imgH="1496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2" grpId="0" autoUpdateAnimBg="0"/>
      <p:bldP spid="124933" grpId="0" autoUpdateAnimBg="0"/>
      <p:bldP spid="124934" grpId="0" autoUpdateAnimBg="0"/>
      <p:bldP spid="1249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3568" y="0"/>
            <a:ext cx="77724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defRPr/>
            </a:pPr>
            <a:r>
              <a:rPr lang="pl-PL" sz="2400" b="1" dirty="0" smtClean="0">
                <a:solidFill>
                  <a:schemeClr val="tx1"/>
                </a:solidFill>
                <a:latin typeface="Calibri" pitchFamily="34" charset="0"/>
              </a:rPr>
              <a:t>Graficzna interpretacja mnożnika – równowaga na rynku dóbr</a:t>
            </a:r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7315200" y="2590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7086600" y="4267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</a:t>
            </a:r>
            <a:r>
              <a:rPr lang="pl-PL" sz="2400" baseline="-25000">
                <a:latin typeface="Times New Roman" pitchFamily="18" charset="0"/>
              </a:rPr>
              <a:t>2</a:t>
            </a:r>
            <a:endParaRPr lang="pl-PL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219200"/>
            <a:ext cx="8915400" cy="4191000"/>
            <a:chOff x="144" y="768"/>
            <a:chExt cx="5616" cy="2640"/>
          </a:xfrm>
        </p:grpSpPr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>
              <a:off x="1008" y="2640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4944" y="105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 + t</a:t>
              </a:r>
            </a:p>
          </p:txBody>
        </p:sp>
        <p:sp>
          <p:nvSpPr>
            <p:cNvPr id="16403" name="Line 8"/>
            <p:cNvSpPr>
              <a:spLocks noChangeShapeType="1"/>
            </p:cNvSpPr>
            <p:nvPr/>
          </p:nvSpPr>
          <p:spPr bwMode="auto">
            <a:xfrm flipV="1">
              <a:off x="1008" y="86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>
              <a:off x="1008" y="2160"/>
              <a:ext cx="39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 flipV="1">
              <a:off x="1008" y="1344"/>
              <a:ext cx="4368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6" name="Text Box 11"/>
            <p:cNvSpPr txBox="1">
              <a:spLocks noChangeArrowheads="1"/>
            </p:cNvSpPr>
            <p:nvPr/>
          </p:nvSpPr>
          <p:spPr bwMode="auto">
            <a:xfrm>
              <a:off x="144" y="7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i+g, s+t</a:t>
              </a:r>
            </a:p>
          </p:txBody>
        </p:sp>
        <p:sp>
          <p:nvSpPr>
            <p:cNvPr id="16407" name="Line 12"/>
            <p:cNvSpPr>
              <a:spLocks noChangeShapeType="1"/>
            </p:cNvSpPr>
            <p:nvPr/>
          </p:nvSpPr>
          <p:spPr bwMode="auto">
            <a:xfrm>
              <a:off x="3168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8" name="Text Box 13"/>
            <p:cNvSpPr txBox="1">
              <a:spLocks noChangeArrowheads="1"/>
            </p:cNvSpPr>
            <p:nvPr/>
          </p:nvSpPr>
          <p:spPr bwMode="auto">
            <a:xfrm>
              <a:off x="5280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6409" name="Text Box 14"/>
            <p:cNvSpPr txBox="1">
              <a:spLocks noChangeArrowheads="1"/>
            </p:cNvSpPr>
            <p:nvPr/>
          </p:nvSpPr>
          <p:spPr bwMode="auto">
            <a:xfrm>
              <a:off x="2976" y="268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y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endParaRPr lang="pl-PL" sz="2400">
                <a:latin typeface="Times New Roman" pitchFamily="18" charset="0"/>
              </a:endParaRPr>
            </a:p>
          </p:txBody>
        </p:sp>
        <p:sp>
          <p:nvSpPr>
            <p:cNvPr id="16410" name="Text Box 15"/>
            <p:cNvSpPr txBox="1">
              <a:spLocks noChangeArrowheads="1"/>
            </p:cNvSpPr>
            <p:nvPr/>
          </p:nvSpPr>
          <p:spPr bwMode="auto">
            <a:xfrm>
              <a:off x="4992" y="216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 + g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endParaRPr lang="pl-PL" sz="24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00200" y="2590800"/>
            <a:ext cx="7543800" cy="457200"/>
            <a:chOff x="1008" y="1632"/>
            <a:chExt cx="4752" cy="288"/>
          </a:xfrm>
        </p:grpSpPr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1008" y="1632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00" name="Text Box 18"/>
            <p:cNvSpPr txBox="1">
              <a:spLocks noChangeArrowheads="1"/>
            </p:cNvSpPr>
            <p:nvPr/>
          </p:nvSpPr>
          <p:spPr bwMode="auto">
            <a:xfrm>
              <a:off x="5088" y="163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 + g</a:t>
              </a:r>
              <a:r>
                <a:rPr lang="pl-PL" sz="2400" baseline="-25000">
                  <a:latin typeface="Times New Roman" pitchFamily="18" charset="0"/>
                </a:rPr>
                <a:t>2</a:t>
              </a:r>
              <a:endParaRPr lang="pl-PL" sz="2400">
                <a:latin typeface="Times New Roman" pitchFamily="18" charset="0"/>
              </a:endParaRPr>
            </a:p>
          </p:txBody>
        </p:sp>
      </p:grp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5105400" y="4724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7696200" y="2590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5715000" y="25908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5105400" y="518160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352800" y="1219200"/>
            <a:ext cx="3886200" cy="4495800"/>
            <a:chOff x="2112" y="768"/>
            <a:chExt cx="2448" cy="2832"/>
          </a:xfrm>
        </p:grpSpPr>
        <p:sp>
          <p:nvSpPr>
            <p:cNvPr id="16397" name="Line 24"/>
            <p:cNvSpPr>
              <a:spLocks noChangeShapeType="1"/>
            </p:cNvSpPr>
            <p:nvPr/>
          </p:nvSpPr>
          <p:spPr bwMode="auto">
            <a:xfrm flipH="1">
              <a:off x="2112" y="1008"/>
              <a:ext cx="1920" cy="25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398" name="Text Box 25"/>
            <p:cNvSpPr txBox="1">
              <a:spLocks noChangeArrowheads="1"/>
            </p:cNvSpPr>
            <p:nvPr/>
          </p:nvSpPr>
          <p:spPr bwMode="auto">
            <a:xfrm>
              <a:off x="3696" y="76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pl-PL" sz="24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pl-PL" sz="2400">
                  <a:solidFill>
                    <a:srgbClr val="FF0000"/>
                  </a:solidFill>
                  <a:latin typeface="Times New Roman" pitchFamily="18" charset="0"/>
                </a:rPr>
                <a:t>+t</a:t>
              </a:r>
            </a:p>
          </p:txBody>
        </p:sp>
      </p:grp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81000" y="5638800"/>
            <a:ext cx="2514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solidFill>
                  <a:srgbClr val="FF0000"/>
                </a:solidFill>
                <a:latin typeface="Times New Roman" pitchFamily="18" charset="0"/>
              </a:rPr>
              <a:t>MPS</a:t>
            </a:r>
            <a:r>
              <a:rPr lang="pl-PL" sz="24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l-PL" sz="2400">
                <a:latin typeface="Times New Roman" pitchFamily="18" charset="0"/>
              </a:rPr>
              <a:t> &gt; MPS</a:t>
            </a:r>
          </a:p>
          <a:p>
            <a:pPr>
              <a:spcBef>
                <a:spcPct val="50000"/>
              </a:spcBef>
            </a:pPr>
            <a:r>
              <a:rPr lang="pl-PL" sz="2400">
                <a:solidFill>
                  <a:srgbClr val="FF0000"/>
                </a:solidFill>
                <a:latin typeface="Times New Roman" pitchFamily="18" charset="0"/>
              </a:rPr>
              <a:t>MPC</a:t>
            </a:r>
            <a:r>
              <a:rPr lang="pl-PL" sz="24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pl-PL" sz="2400">
                <a:latin typeface="Times New Roman" pitchFamily="18" charset="0"/>
              </a:rPr>
              <a:t> &lt; MPC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2987824" y="5661248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Równowaga na rynku dóbr wymaga aby oszczędności plus podatki były równe sumie inwestycje plus wydatki państwa. Przy silniejszej skłonności do oszczędzania (</a:t>
            </a:r>
            <a:r>
              <a:rPr lang="pl-PL" sz="1400" dirty="0" smtClean="0">
                <a:solidFill>
                  <a:srgbClr val="FF0000"/>
                </a:solidFill>
              </a:rPr>
              <a:t>s</a:t>
            </a:r>
            <a:r>
              <a:rPr lang="pl-PL" sz="1400" baseline="-25000" dirty="0" smtClean="0">
                <a:solidFill>
                  <a:srgbClr val="FF0000"/>
                </a:solidFill>
              </a:rPr>
              <a:t>1</a:t>
            </a:r>
            <a:r>
              <a:rPr lang="pl-PL" sz="1400" dirty="0" smtClean="0"/>
              <a:t>)  te same wahania popytu generują mniejsze wahania produktu (</a:t>
            </a:r>
            <a:r>
              <a:rPr lang="pl-PL" sz="1400" dirty="0" err="1" smtClean="0"/>
              <a:t>mnoznik</a:t>
            </a:r>
            <a:r>
              <a:rPr lang="pl-PL" sz="1400" dirty="0" smtClean="0"/>
              <a:t> zgodnie ze wzorem jest mniejszy)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  <p:bldP spid="122884" grpId="0" autoUpdateAnimBg="0"/>
      <p:bldP spid="122899" grpId="0" animBg="1"/>
      <p:bldP spid="122900" grpId="0" animBg="1"/>
      <p:bldP spid="122901" grpId="0" animBg="1"/>
      <p:bldP spid="122902" grpId="0" animBg="1"/>
      <p:bldP spid="1229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152400"/>
            <a:ext cx="77724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200" b="1" dirty="0" smtClean="0">
                <a:solidFill>
                  <a:schemeClr val="tx1"/>
                </a:solidFill>
                <a:latin typeface="Calibri" pitchFamily="34" charset="0"/>
              </a:rPr>
              <a:t>Paradoks zapobiegliwości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4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838200"/>
            <a:ext cx="6553200" cy="3505200"/>
            <a:chOff x="1152" y="528"/>
            <a:chExt cx="4128" cy="2208"/>
          </a:xfrm>
        </p:grpSpPr>
        <p:sp>
          <p:nvSpPr>
            <p:cNvPr id="17430" name="Line 5"/>
            <p:cNvSpPr>
              <a:spLocks noChangeShapeType="1"/>
            </p:cNvSpPr>
            <p:nvPr/>
          </p:nvSpPr>
          <p:spPr bwMode="auto">
            <a:xfrm flipV="1">
              <a:off x="1152" y="864"/>
              <a:ext cx="3264" cy="18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31" name="Text Box 6"/>
            <p:cNvSpPr txBox="1">
              <a:spLocks noChangeArrowheads="1"/>
            </p:cNvSpPr>
            <p:nvPr/>
          </p:nvSpPr>
          <p:spPr bwMode="auto">
            <a:xfrm>
              <a:off x="4464" y="52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pl-PL" sz="2400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pl-PL" sz="2400">
                  <a:solidFill>
                    <a:srgbClr val="FF0000"/>
                  </a:solidFill>
                  <a:latin typeface="Times New Roman" pitchFamily="18" charset="0"/>
                </a:rPr>
                <a:t>+t</a:t>
              </a:r>
            </a:p>
          </p:txBody>
        </p:sp>
      </p:grp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581400" y="3352800"/>
            <a:ext cx="0" cy="1752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1752600" y="3352800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4290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pl-PL" sz="24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" y="1066800"/>
            <a:ext cx="8305800" cy="4572000"/>
            <a:chOff x="240" y="672"/>
            <a:chExt cx="5232" cy="2880"/>
          </a:xfrm>
        </p:grpSpPr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4560" y="321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419" name="Line 12"/>
            <p:cNvSpPr>
              <a:spLocks noChangeShapeType="1"/>
            </p:cNvSpPr>
            <p:nvPr/>
          </p:nvSpPr>
          <p:spPr bwMode="auto">
            <a:xfrm flipV="1">
              <a:off x="1104" y="672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0" name="Line 13"/>
            <p:cNvSpPr>
              <a:spLocks noChangeShapeType="1"/>
            </p:cNvSpPr>
            <p:nvPr/>
          </p:nvSpPr>
          <p:spPr bwMode="auto">
            <a:xfrm>
              <a:off x="1104" y="3216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 flipV="1">
              <a:off x="1104" y="1728"/>
              <a:ext cx="345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2" name="Line 15"/>
            <p:cNvSpPr>
              <a:spLocks noChangeShapeType="1"/>
            </p:cNvSpPr>
            <p:nvPr/>
          </p:nvSpPr>
          <p:spPr bwMode="auto">
            <a:xfrm flipV="1">
              <a:off x="1200" y="1296"/>
              <a:ext cx="360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3" name="Text Box 16"/>
            <p:cNvSpPr txBox="1">
              <a:spLocks noChangeArrowheads="1"/>
            </p:cNvSpPr>
            <p:nvPr/>
          </p:nvSpPr>
          <p:spPr bwMode="auto">
            <a:xfrm>
              <a:off x="240" y="72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s+t, i+g</a:t>
              </a: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4608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i+g</a:t>
              </a:r>
            </a:p>
          </p:txBody>
        </p:sp>
        <p:sp>
          <p:nvSpPr>
            <p:cNvPr id="17425" name="Text Box 18"/>
            <p:cNvSpPr txBox="1">
              <a:spLocks noChangeArrowheads="1"/>
            </p:cNvSpPr>
            <p:nvPr/>
          </p:nvSpPr>
          <p:spPr bwMode="auto">
            <a:xfrm>
              <a:off x="4848" y="11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r>
                <a:rPr lang="pl-PL" sz="2400">
                  <a:latin typeface="Times New Roman" pitchFamily="18" charset="0"/>
                </a:rPr>
                <a:t>+t</a:t>
              </a:r>
            </a:p>
          </p:txBody>
        </p:sp>
        <p:sp>
          <p:nvSpPr>
            <p:cNvPr id="17426" name="Line 19"/>
            <p:cNvSpPr>
              <a:spLocks noChangeShapeType="1"/>
            </p:cNvSpPr>
            <p:nvPr/>
          </p:nvSpPr>
          <p:spPr bwMode="auto">
            <a:xfrm>
              <a:off x="3840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7" name="Text Box 20"/>
            <p:cNvSpPr txBox="1">
              <a:spLocks noChangeArrowheads="1"/>
            </p:cNvSpPr>
            <p:nvPr/>
          </p:nvSpPr>
          <p:spPr bwMode="auto">
            <a:xfrm>
              <a:off x="3696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y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endParaRPr lang="pl-PL" sz="2400">
                <a:latin typeface="Times New Roman" pitchFamily="18" charset="0"/>
              </a:endParaRPr>
            </a:p>
          </p:txBody>
        </p:sp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 flipH="1">
              <a:off x="1104" y="182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429" name="Text Box 22"/>
            <p:cNvSpPr txBox="1">
              <a:spLocks noChangeArrowheads="1"/>
            </p:cNvSpPr>
            <p:nvPr/>
          </p:nvSpPr>
          <p:spPr bwMode="auto">
            <a:xfrm>
              <a:off x="528" y="163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r>
                <a:rPr lang="pl-PL" sz="2400">
                  <a:latin typeface="Times New Roman" pitchFamily="18" charset="0"/>
                </a:rPr>
                <a:t>+t</a:t>
              </a:r>
            </a:p>
          </p:txBody>
        </p:sp>
      </p:grp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pl-PL" sz="24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pl-PL" sz="2400">
                <a:solidFill>
                  <a:srgbClr val="FF0000"/>
                </a:solidFill>
                <a:latin typeface="Times New Roman" pitchFamily="18" charset="0"/>
              </a:rPr>
              <a:t>+t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0" y="580526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Przy dodatnio nachylonej funkcji  </a:t>
            </a:r>
            <a:r>
              <a:rPr lang="pl-PL" sz="1600" dirty="0" err="1" smtClean="0"/>
              <a:t>i+g</a:t>
            </a:r>
            <a:r>
              <a:rPr lang="pl-PL" sz="1600" dirty="0" smtClean="0"/>
              <a:t> (inwestycje plus wydatki państwa) gdy gospodarstwa domowe będą chciały więcej niż dotąd oszczędzać (rośnie s +t) , a więc mniej konsumować, spadek popytu powoduje spadek produktu i dochodu , a to powoduje spadek wielkości oszczędności – chcieliśmy więcej oszczędzać, a w efekcie oszczędności spadły)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/>
      <p:bldP spid="123912" grpId="0" animBg="1"/>
      <p:bldP spid="123913" grpId="0" autoUpdateAnimBg="0"/>
      <p:bldP spid="12392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pl-PL" dirty="0" smtClean="0"/>
              <a:t>Co brakuje?</a:t>
            </a:r>
            <a:endParaRPr lang="pl-PL" dirty="0"/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Rynku pieniądza!</a:t>
            </a:r>
          </a:p>
          <a:p>
            <a:r>
              <a:rPr lang="pl-PL" dirty="0" smtClean="0"/>
              <a:t>Rośnie popyt, rośnie produkt/dochód, ale to może wpływać na rynek pieniądza – zmieniają się stopy procentowe, a to powinno wpływać na inwestycje (popyt na rynku dóbr)</a:t>
            </a:r>
          </a:p>
          <a:p>
            <a:r>
              <a:rPr lang="pl-PL" dirty="0" smtClean="0"/>
              <a:t>Przedstawiona analiza mnożnikowa była zbyt prostym modelem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90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>
                <a:solidFill>
                  <a:schemeClr val="tx2">
                    <a:satMod val="200000"/>
                  </a:schemeClr>
                </a:solidFill>
              </a:rPr>
              <a:t>Założenia modelu </a:t>
            </a:r>
            <a:r>
              <a:rPr lang="pl-PL" sz="3200" dirty="0" err="1">
                <a:solidFill>
                  <a:schemeClr val="tx2">
                    <a:satMod val="200000"/>
                  </a:schemeClr>
                </a:solidFill>
              </a:rPr>
              <a:t>IS-LM</a:t>
            </a:r>
            <a:endParaRPr lang="pl-PL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447800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b="1">
                <a:latin typeface="Corbel" pitchFamily="34" charset="0"/>
              </a:rPr>
              <a:t>Model IS-LM przyjmuje keynesowskie założenia:</a:t>
            </a:r>
          </a:p>
          <a:p>
            <a:pPr marL="457200" indent="-457200"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      - rynki funkcjonują nie w pełni efektywnie </a:t>
            </a:r>
            <a:r>
              <a:rPr lang="pl-PL" b="1">
                <a:latin typeface="Corbel" pitchFamily="34" charset="0"/>
                <a:sym typeface="Symbol" pitchFamily="18" charset="2"/>
              </a:rPr>
              <a:t> ceny nie są w pełni elastyczne  popyt określa wielkość produktu</a:t>
            </a:r>
            <a:endParaRPr lang="pl-PL" b="1">
              <a:latin typeface="Corbel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25654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8325" indent="-90488"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- model pieniądza opiera się na teorii preferencji płynności </a:t>
            </a:r>
            <a:r>
              <a:rPr lang="pl-PL" b="1">
                <a:latin typeface="Corbel" pitchFamily="34" charset="0"/>
                <a:sym typeface="Symbol" pitchFamily="18" charset="2"/>
              </a:rPr>
              <a:t> pieniądz nie jest neutralny</a:t>
            </a:r>
            <a:endParaRPr lang="pl-PL" b="1">
              <a:latin typeface="Corbel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35734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2. Oryginalność modelu: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0" y="407670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7838"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- analizuje zjawisko równowagi równoczesnej na rynku dóbr (krzywa IS) i rynku pieniądza (krzywa LM)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0" y="479742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7838">
              <a:spcBef>
                <a:spcPct val="50000"/>
              </a:spcBef>
            </a:pPr>
            <a:r>
              <a:rPr lang="pl-PL" b="1">
                <a:latin typeface="Corbel" pitchFamily="34" charset="0"/>
              </a:rPr>
              <a:t>- dostarcza narzędzi dla analizy konsekwencji określonej polityki fiskalnej i monetarnej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>
                <a:solidFill>
                  <a:schemeClr val="tx2">
                    <a:satMod val="200000"/>
                  </a:schemeClr>
                </a:solidFill>
                <a:latin typeface="+mj-lt"/>
              </a:rPr>
              <a:t>Krzywa IS</a:t>
            </a:r>
            <a:br>
              <a:rPr lang="pl-PL" sz="2800" b="1">
                <a:solidFill>
                  <a:schemeClr val="tx2">
                    <a:satMod val="200000"/>
                  </a:schemeClr>
                </a:solidFill>
                <a:latin typeface="+mj-lt"/>
              </a:rPr>
            </a:br>
            <a:r>
              <a:rPr lang="pl-PL" sz="1800" b="1" i="1">
                <a:solidFill>
                  <a:schemeClr val="tx2">
                    <a:satMod val="200000"/>
                  </a:schemeClr>
                </a:solidFill>
                <a:latin typeface="+mj-lt"/>
              </a:rPr>
              <a:t>(investment-savings)</a:t>
            </a: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4572000" y="3429000"/>
            <a:ext cx="41148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3429000" y="990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505200" y="137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66294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3124200" y="4495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31242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124200" y="2057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6629400" y="2057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553200" y="20574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8077200" y="3429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133600" y="5181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21336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133600" y="28194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8077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8001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44050" name="Freeform 18"/>
          <p:cNvSpPr>
            <a:spLocks/>
          </p:cNvSpPr>
          <p:nvPr/>
        </p:nvSpPr>
        <p:spPr bwMode="auto">
          <a:xfrm>
            <a:off x="5867400" y="914400"/>
            <a:ext cx="3200400" cy="2133600"/>
          </a:xfrm>
          <a:custGeom>
            <a:avLst/>
            <a:gdLst>
              <a:gd name="T0" fmla="*/ 0 w 2016"/>
              <a:gd name="T1" fmla="*/ 0 h 1344"/>
              <a:gd name="T2" fmla="*/ 2147483647 w 2016"/>
              <a:gd name="T3" fmla="*/ 2147483647 h 1344"/>
              <a:gd name="T4" fmla="*/ 2147483647 w 2016"/>
              <a:gd name="T5" fmla="*/ 2147483647 h 1344"/>
              <a:gd name="T6" fmla="*/ 2147483647 w 2016"/>
              <a:gd name="T7" fmla="*/ 2147483647 h 1344"/>
              <a:gd name="T8" fmla="*/ 2147483647 w 2016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1344"/>
              <a:gd name="T17" fmla="*/ 2016 w 2016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1344">
                <a:moveTo>
                  <a:pt x="0" y="0"/>
                </a:moveTo>
                <a:cubicBezTo>
                  <a:pt x="56" y="196"/>
                  <a:pt x="112" y="392"/>
                  <a:pt x="288" y="576"/>
                </a:cubicBezTo>
                <a:cubicBezTo>
                  <a:pt x="464" y="760"/>
                  <a:pt x="832" y="984"/>
                  <a:pt x="1056" y="1104"/>
                </a:cubicBezTo>
                <a:cubicBezTo>
                  <a:pt x="1280" y="1224"/>
                  <a:pt x="1472" y="1256"/>
                  <a:pt x="1632" y="1296"/>
                </a:cubicBezTo>
                <a:cubicBezTo>
                  <a:pt x="1792" y="1336"/>
                  <a:pt x="1904" y="1340"/>
                  <a:pt x="2016" y="13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1143000"/>
            <a:ext cx="3276600" cy="1981200"/>
            <a:chOff x="0" y="720"/>
            <a:chExt cx="2064" cy="1248"/>
          </a:xfrm>
        </p:grpSpPr>
        <p:sp>
          <p:nvSpPr>
            <p:cNvPr id="21536" name="Freeform 20"/>
            <p:cNvSpPr>
              <a:spLocks/>
            </p:cNvSpPr>
            <p:nvPr/>
          </p:nvSpPr>
          <p:spPr bwMode="auto">
            <a:xfrm>
              <a:off x="480" y="720"/>
              <a:ext cx="1584" cy="1248"/>
            </a:xfrm>
            <a:custGeom>
              <a:avLst/>
              <a:gdLst>
                <a:gd name="T0" fmla="*/ 1584 w 1584"/>
                <a:gd name="T1" fmla="*/ 0 h 1248"/>
                <a:gd name="T2" fmla="*/ 1392 w 1584"/>
                <a:gd name="T3" fmla="*/ 720 h 1248"/>
                <a:gd name="T4" fmla="*/ 768 w 1584"/>
                <a:gd name="T5" fmla="*/ 1104 h 1248"/>
                <a:gd name="T6" fmla="*/ 0 w 1584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248"/>
                <a:gd name="T14" fmla="*/ 1584 w 158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248">
                  <a:moveTo>
                    <a:pt x="1584" y="0"/>
                  </a:moveTo>
                  <a:cubicBezTo>
                    <a:pt x="1556" y="268"/>
                    <a:pt x="1528" y="536"/>
                    <a:pt x="1392" y="720"/>
                  </a:cubicBezTo>
                  <a:cubicBezTo>
                    <a:pt x="1256" y="904"/>
                    <a:pt x="1000" y="1016"/>
                    <a:pt x="768" y="1104"/>
                  </a:cubicBezTo>
                  <a:cubicBezTo>
                    <a:pt x="536" y="1192"/>
                    <a:pt x="268" y="1220"/>
                    <a:pt x="0" y="12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1537" name="Text Box 21"/>
            <p:cNvSpPr txBox="1">
              <a:spLocks noChangeArrowheads="1"/>
            </p:cNvSpPr>
            <p:nvPr/>
          </p:nvSpPr>
          <p:spPr bwMode="auto">
            <a:xfrm>
              <a:off x="0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I(r)+g</a:t>
              </a:r>
            </a:p>
          </p:txBody>
        </p:sp>
      </p:grp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867400" y="60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I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86868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S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0" y="685800"/>
            <a:ext cx="9144000" cy="6172200"/>
            <a:chOff x="0" y="432"/>
            <a:chExt cx="5760" cy="3888"/>
          </a:xfrm>
        </p:grpSpPr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>
              <a:off x="2880" y="624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>
              <a:off x="240" y="2160"/>
              <a:ext cx="5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2736" y="4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5472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832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s+t</a:t>
              </a:r>
            </a:p>
          </p:txBody>
        </p:sp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0" y="220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i+g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50825" y="3429001"/>
            <a:ext cx="4321175" cy="3087688"/>
            <a:chOff x="158" y="2160"/>
            <a:chExt cx="2722" cy="1945"/>
          </a:xfrm>
        </p:grpSpPr>
        <p:sp>
          <p:nvSpPr>
            <p:cNvPr id="21528" name="Line 32"/>
            <p:cNvSpPr>
              <a:spLocks noChangeShapeType="1"/>
            </p:cNvSpPr>
            <p:nvPr/>
          </p:nvSpPr>
          <p:spPr bwMode="auto">
            <a:xfrm flipH="1">
              <a:off x="672" y="2160"/>
              <a:ext cx="2208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1529" name="Text Box 33"/>
            <p:cNvSpPr txBox="1">
              <a:spLocks noChangeArrowheads="1"/>
            </p:cNvSpPr>
            <p:nvPr/>
          </p:nvSpPr>
          <p:spPr bwMode="auto">
            <a:xfrm>
              <a:off x="158" y="3611"/>
              <a:ext cx="241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 smtClean="0">
                  <a:latin typeface="Corbel" pitchFamily="34" charset="0"/>
                </a:rPr>
                <a:t>Warunek równowagi na rynku dóbr</a:t>
              </a:r>
            </a:p>
            <a:p>
              <a:pPr>
                <a:spcBef>
                  <a:spcPct val="50000"/>
                </a:spcBef>
              </a:pPr>
              <a:r>
                <a:rPr lang="pl-PL" dirty="0" err="1" smtClean="0">
                  <a:latin typeface="Corbel" pitchFamily="34" charset="0"/>
                </a:rPr>
                <a:t>i+g</a:t>
              </a:r>
              <a:r>
                <a:rPr lang="pl-PL" dirty="0" smtClean="0">
                  <a:latin typeface="Corbel" pitchFamily="34" charset="0"/>
                </a:rPr>
                <a:t> </a:t>
              </a:r>
              <a:r>
                <a:rPr lang="pl-PL" dirty="0">
                  <a:latin typeface="Corbel" pitchFamily="34" charset="0"/>
                </a:rPr>
                <a:t>= </a:t>
              </a:r>
              <a:r>
                <a:rPr lang="pl-PL" dirty="0" err="1">
                  <a:latin typeface="Corbel" pitchFamily="34" charset="0"/>
                </a:rPr>
                <a:t>s+t</a:t>
              </a:r>
              <a:endParaRPr lang="pl-PL" dirty="0">
                <a:latin typeface="Corbel" pitchFamily="34" charset="0"/>
              </a:endParaRPr>
            </a:p>
          </p:txBody>
        </p:sp>
      </p:grpSp>
      <p:sp>
        <p:nvSpPr>
          <p:cNvPr id="34" name="pole tekstowe 33"/>
          <p:cNvSpPr txBox="1"/>
          <p:nvPr/>
        </p:nvSpPr>
        <p:spPr>
          <a:xfrm>
            <a:off x="5220072" y="54452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Suma oszczędności plus podatki są dodatnią funkcją dochodu</a:t>
            </a:r>
            <a:endParaRPr lang="pl-PL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0" y="134076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Wydatki państwa powiększone o inwestycje, które </a:t>
            </a:r>
            <a:r>
              <a:rPr lang="pl-PL" dirty="0" err="1" smtClean="0"/>
              <a:t>sa</a:t>
            </a:r>
            <a:r>
              <a:rPr lang="pl-PL" dirty="0" smtClean="0"/>
              <a:t> ujemną funkcją stóp procentowych</a:t>
            </a:r>
            <a:endParaRPr lang="pl-PL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5148064" y="126876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Kombinacje </a:t>
            </a:r>
            <a:r>
              <a:rPr lang="pl-PL" dirty="0" err="1" smtClean="0"/>
              <a:t>r,y</a:t>
            </a:r>
            <a:r>
              <a:rPr lang="pl-PL" dirty="0" smtClean="0"/>
              <a:t> zapewniające równowagę na rynku dóbr</a:t>
            </a:r>
            <a:endParaRPr lang="pl-PL" dirty="0"/>
          </a:p>
        </p:txBody>
      </p:sp>
      <p:cxnSp>
        <p:nvCxnSpPr>
          <p:cNvPr id="39" name="Łącznik prosty ze strzałką 38"/>
          <p:cNvCxnSpPr/>
          <p:nvPr/>
        </p:nvCxnSpPr>
        <p:spPr>
          <a:xfrm flipH="1">
            <a:off x="3491880" y="5733256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e tekstowe 39"/>
          <p:cNvSpPr txBox="1"/>
          <p:nvPr/>
        </p:nvSpPr>
        <p:spPr>
          <a:xfrm>
            <a:off x="2915816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Kierunek analizy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42" name="Łącznik prosty ze strzałką 41"/>
          <p:cNvCxnSpPr/>
          <p:nvPr/>
        </p:nvCxnSpPr>
        <p:spPr>
          <a:xfrm flipV="1">
            <a:off x="1475656" y="3212976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/>
          <p:nvPr/>
        </p:nvCxnSpPr>
        <p:spPr>
          <a:xfrm>
            <a:off x="3779912" y="2276872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6156176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y</a:t>
            </a:r>
            <a:r>
              <a:rPr lang="pl-PL" baseline="-25000" dirty="0" smtClean="0"/>
              <a:t>1</a:t>
            </a:r>
            <a:endParaRPr lang="pl-PL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7596336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y</a:t>
            </a:r>
            <a:r>
              <a:rPr lang="pl-PL" baseline="-25000" dirty="0" smtClean="0"/>
              <a:t>2</a:t>
            </a:r>
            <a:endParaRPr lang="pl-PL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4211960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1</a:t>
            </a:r>
            <a:endParaRPr lang="pl-PL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4211960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</a:t>
            </a:r>
            <a:r>
              <a:rPr lang="pl-PL" baseline="-25000" dirty="0" smtClean="0"/>
              <a:t>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animBg="1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nimBg="1"/>
      <p:bldP spid="44054" grpId="0" autoUpdateAnimBg="0"/>
      <p:bldP spid="4405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0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Nachylenie krzywej IS – wpływ 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 wzrostu krańcowej </a:t>
            </a:r>
            <a:r>
              <a:rPr lang="pl-PL" sz="20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skłonności do oszczędzania 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(spadku skłonności do konsumpcji</a:t>
            </a:r>
            <a:r>
              <a:rPr lang="pl-PL" sz="20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685800"/>
            <a:ext cx="9144000" cy="6172200"/>
            <a:chOff x="0" y="432"/>
            <a:chExt cx="5760" cy="3888"/>
          </a:xfrm>
        </p:grpSpPr>
        <p:sp>
          <p:nvSpPr>
            <p:cNvPr id="22549" name="Line 4"/>
            <p:cNvSpPr>
              <a:spLocks noChangeShapeType="1"/>
            </p:cNvSpPr>
            <p:nvPr/>
          </p:nvSpPr>
          <p:spPr bwMode="auto">
            <a:xfrm>
              <a:off x="2880" y="624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50" name="Line 5"/>
            <p:cNvSpPr>
              <a:spLocks noChangeShapeType="1"/>
            </p:cNvSpPr>
            <p:nvPr/>
          </p:nvSpPr>
          <p:spPr bwMode="auto">
            <a:xfrm>
              <a:off x="240" y="2160"/>
              <a:ext cx="5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51" name="Text Box 6"/>
            <p:cNvSpPr txBox="1">
              <a:spLocks noChangeArrowheads="1"/>
            </p:cNvSpPr>
            <p:nvPr/>
          </p:nvSpPr>
          <p:spPr bwMode="auto">
            <a:xfrm>
              <a:off x="2736" y="4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2552" name="Text Box 7"/>
            <p:cNvSpPr txBox="1">
              <a:spLocks noChangeArrowheads="1"/>
            </p:cNvSpPr>
            <p:nvPr/>
          </p:nvSpPr>
          <p:spPr bwMode="auto">
            <a:xfrm>
              <a:off x="5472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2553" name="Text Box 8"/>
            <p:cNvSpPr txBox="1">
              <a:spLocks noChangeArrowheads="1"/>
            </p:cNvSpPr>
            <p:nvPr/>
          </p:nvSpPr>
          <p:spPr bwMode="auto">
            <a:xfrm>
              <a:off x="2832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s+t</a:t>
              </a:r>
            </a:p>
          </p:txBody>
        </p:sp>
        <p:sp>
          <p:nvSpPr>
            <p:cNvPr id="22554" name="Text Box 9"/>
            <p:cNvSpPr txBox="1">
              <a:spLocks noChangeArrowheads="1"/>
            </p:cNvSpPr>
            <p:nvPr/>
          </p:nvSpPr>
          <p:spPr bwMode="auto">
            <a:xfrm>
              <a:off x="0" y="220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i+g</a:t>
              </a:r>
            </a:p>
          </p:txBody>
        </p:sp>
        <p:sp>
          <p:nvSpPr>
            <p:cNvPr id="22555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2592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56" name="Line 11"/>
            <p:cNvSpPr>
              <a:spLocks noChangeShapeType="1"/>
            </p:cNvSpPr>
            <p:nvPr/>
          </p:nvSpPr>
          <p:spPr bwMode="auto">
            <a:xfrm flipH="1">
              <a:off x="384" y="2160"/>
              <a:ext cx="2496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57" name="Freeform 12"/>
            <p:cNvSpPr>
              <a:spLocks/>
            </p:cNvSpPr>
            <p:nvPr/>
          </p:nvSpPr>
          <p:spPr bwMode="auto">
            <a:xfrm>
              <a:off x="480" y="720"/>
              <a:ext cx="1584" cy="1248"/>
            </a:xfrm>
            <a:custGeom>
              <a:avLst/>
              <a:gdLst>
                <a:gd name="T0" fmla="*/ 1584 w 1584"/>
                <a:gd name="T1" fmla="*/ 0 h 1248"/>
                <a:gd name="T2" fmla="*/ 1392 w 1584"/>
                <a:gd name="T3" fmla="*/ 720 h 1248"/>
                <a:gd name="T4" fmla="*/ 768 w 1584"/>
                <a:gd name="T5" fmla="*/ 1104 h 1248"/>
                <a:gd name="T6" fmla="*/ 0 w 1584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248"/>
                <a:gd name="T14" fmla="*/ 1584 w 158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248">
                  <a:moveTo>
                    <a:pt x="1584" y="0"/>
                  </a:moveTo>
                  <a:cubicBezTo>
                    <a:pt x="1556" y="268"/>
                    <a:pt x="1528" y="536"/>
                    <a:pt x="1392" y="720"/>
                  </a:cubicBezTo>
                  <a:cubicBezTo>
                    <a:pt x="1256" y="904"/>
                    <a:pt x="1000" y="1016"/>
                    <a:pt x="768" y="1104"/>
                  </a:cubicBezTo>
                  <a:cubicBezTo>
                    <a:pt x="536" y="1192"/>
                    <a:pt x="268" y="1220"/>
                    <a:pt x="0" y="12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2558" name="Line 13"/>
            <p:cNvSpPr>
              <a:spLocks noChangeShapeType="1"/>
            </p:cNvSpPr>
            <p:nvPr/>
          </p:nvSpPr>
          <p:spPr bwMode="auto">
            <a:xfrm>
              <a:off x="2160" y="62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59" name="Text Box 14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 (r) +g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552" y="528"/>
              <a:ext cx="2160" cy="1392"/>
              <a:chOff x="3552" y="528"/>
              <a:chExt cx="2160" cy="1392"/>
            </a:xfrm>
          </p:grpSpPr>
          <p:sp>
            <p:nvSpPr>
              <p:cNvPr id="22561" name="Oval 16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l-PL">
                  <a:latin typeface="Corbel" pitchFamily="34" charset="0"/>
                </a:endParaRP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3696" y="576"/>
                <a:ext cx="2016" cy="1344"/>
                <a:chOff x="3696" y="576"/>
                <a:chExt cx="2016" cy="1344"/>
              </a:xfrm>
            </p:grpSpPr>
            <p:sp>
              <p:nvSpPr>
                <p:cNvPr id="22565" name="Oval 18"/>
                <p:cNvSpPr>
                  <a:spLocks noChangeArrowheads="1"/>
                </p:cNvSpPr>
                <p:nvPr/>
              </p:nvSpPr>
              <p:spPr bwMode="auto">
                <a:xfrm>
                  <a:off x="4128" y="1296"/>
                  <a:ext cx="96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l-PL">
                    <a:latin typeface="Corbel" pitchFamily="34" charset="0"/>
                  </a:endParaRPr>
                </a:p>
              </p:txBody>
            </p:sp>
            <p:sp>
              <p:nvSpPr>
                <p:cNvPr id="22566" name="Freeform 19"/>
                <p:cNvSpPr>
                  <a:spLocks/>
                </p:cNvSpPr>
                <p:nvPr/>
              </p:nvSpPr>
              <p:spPr bwMode="auto">
                <a:xfrm>
                  <a:off x="3696" y="576"/>
                  <a:ext cx="2016" cy="1344"/>
                </a:xfrm>
                <a:custGeom>
                  <a:avLst/>
                  <a:gdLst>
                    <a:gd name="T0" fmla="*/ 0 w 2016"/>
                    <a:gd name="T1" fmla="*/ 0 h 1344"/>
                    <a:gd name="T2" fmla="*/ 288 w 2016"/>
                    <a:gd name="T3" fmla="*/ 576 h 1344"/>
                    <a:gd name="T4" fmla="*/ 1056 w 2016"/>
                    <a:gd name="T5" fmla="*/ 1104 h 1344"/>
                    <a:gd name="T6" fmla="*/ 1632 w 2016"/>
                    <a:gd name="T7" fmla="*/ 1296 h 1344"/>
                    <a:gd name="T8" fmla="*/ 2016 w 2016"/>
                    <a:gd name="T9" fmla="*/ 1344 h 13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16"/>
                    <a:gd name="T16" fmla="*/ 0 h 1344"/>
                    <a:gd name="T17" fmla="*/ 2016 w 2016"/>
                    <a:gd name="T18" fmla="*/ 1344 h 13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16" h="1344">
                      <a:moveTo>
                        <a:pt x="0" y="0"/>
                      </a:moveTo>
                      <a:cubicBezTo>
                        <a:pt x="56" y="196"/>
                        <a:pt x="112" y="392"/>
                        <a:pt x="288" y="576"/>
                      </a:cubicBezTo>
                      <a:cubicBezTo>
                        <a:pt x="464" y="760"/>
                        <a:pt x="832" y="984"/>
                        <a:pt x="1056" y="1104"/>
                      </a:cubicBezTo>
                      <a:cubicBezTo>
                        <a:pt x="1280" y="1224"/>
                        <a:pt x="1472" y="1256"/>
                        <a:pt x="1632" y="1296"/>
                      </a:cubicBezTo>
                      <a:cubicBezTo>
                        <a:pt x="1792" y="1336"/>
                        <a:pt x="1904" y="1340"/>
                        <a:pt x="2016" y="1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latin typeface="Corbel" pitchFamily="34" charset="0"/>
                  </a:endParaRPr>
                </a:p>
              </p:txBody>
            </p:sp>
          </p:grpSp>
          <p:sp>
            <p:nvSpPr>
              <p:cNvPr id="22563" name="Text Box 20"/>
              <p:cNvSpPr txBox="1">
                <a:spLocks noChangeArrowheads="1"/>
              </p:cNvSpPr>
              <p:nvPr/>
            </p:nvSpPr>
            <p:spPr bwMode="auto">
              <a:xfrm>
                <a:off x="3552" y="52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>
                    <a:latin typeface="Corbel" pitchFamily="34" charset="0"/>
                  </a:rPr>
                  <a:t>I</a:t>
                </a:r>
              </a:p>
            </p:txBody>
          </p:sp>
          <p:sp>
            <p:nvSpPr>
              <p:cNvPr id="22564" name="Text Box 21"/>
              <p:cNvSpPr txBox="1">
                <a:spLocks noChangeArrowheads="1"/>
              </p:cNvSpPr>
              <p:nvPr/>
            </p:nvSpPr>
            <p:spPr bwMode="auto">
              <a:xfrm>
                <a:off x="5472" y="16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>
                    <a:latin typeface="Corbel" pitchFamily="34" charset="0"/>
                  </a:rPr>
                  <a:t>S</a:t>
                </a: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791200" y="3505200"/>
            <a:ext cx="2895600" cy="3124200"/>
            <a:chOff x="3648" y="2208"/>
            <a:chExt cx="1824" cy="1968"/>
          </a:xfrm>
        </p:grpSpPr>
        <p:sp>
          <p:nvSpPr>
            <p:cNvPr id="22547" name="Line 23"/>
            <p:cNvSpPr>
              <a:spLocks noChangeShapeType="1"/>
            </p:cNvSpPr>
            <p:nvPr/>
          </p:nvSpPr>
          <p:spPr bwMode="auto">
            <a:xfrm>
              <a:off x="3648" y="2208"/>
              <a:ext cx="1488" cy="17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548" name="Text Box 24"/>
            <p:cNvSpPr txBox="1">
              <a:spLocks noChangeArrowheads="1"/>
            </p:cNvSpPr>
            <p:nvPr/>
          </p:nvSpPr>
          <p:spPr bwMode="auto">
            <a:xfrm>
              <a:off x="4656" y="388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solidFill>
                    <a:srgbClr val="FF0000"/>
                  </a:solidFill>
                  <a:latin typeface="Corbel" pitchFamily="34" charset="0"/>
                </a:rPr>
                <a:t>s</a:t>
              </a:r>
              <a:r>
                <a:rPr lang="pl-PL" baseline="-25000">
                  <a:solidFill>
                    <a:srgbClr val="FF0000"/>
                  </a:solidFill>
                  <a:latin typeface="Corbel" pitchFamily="34" charset="0"/>
                </a:rPr>
                <a:t>1</a:t>
              </a:r>
              <a:r>
                <a:rPr lang="pl-PL">
                  <a:solidFill>
                    <a:srgbClr val="FF0000"/>
                  </a:solidFill>
                  <a:latin typeface="Corbel" pitchFamily="34" charset="0"/>
                </a:rPr>
                <a:t>+t</a:t>
              </a:r>
            </a:p>
          </p:txBody>
        </p:sp>
      </p:grp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629400" y="34290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>
            <a:off x="3124200" y="4495800"/>
            <a:ext cx="3505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V="1">
            <a:off x="3124200" y="21336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3124200" y="2057400"/>
            <a:ext cx="3505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6629400" y="21336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8077200" y="3429000"/>
            <a:ext cx="0" cy="2667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H="1">
            <a:off x="990600" y="6096000"/>
            <a:ext cx="7086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 flipV="1">
            <a:off x="914400" y="3124200"/>
            <a:ext cx="0" cy="2895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914400" y="3124200"/>
            <a:ext cx="7239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8077200" y="31242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>
            <a:off x="8077200" y="30480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48164" name="Freeform 36"/>
          <p:cNvSpPr>
            <a:spLocks/>
          </p:cNvSpPr>
          <p:nvPr/>
        </p:nvSpPr>
        <p:spPr bwMode="auto">
          <a:xfrm>
            <a:off x="6096000" y="914400"/>
            <a:ext cx="2971800" cy="2438400"/>
          </a:xfrm>
          <a:custGeom>
            <a:avLst/>
            <a:gdLst>
              <a:gd name="T0" fmla="*/ 0 w 2016"/>
              <a:gd name="T1" fmla="*/ 0 h 1344"/>
              <a:gd name="T2" fmla="*/ 2147483647 w 2016"/>
              <a:gd name="T3" fmla="*/ 2147483647 h 1344"/>
              <a:gd name="T4" fmla="*/ 2147483647 w 2016"/>
              <a:gd name="T5" fmla="*/ 2147483647 h 1344"/>
              <a:gd name="T6" fmla="*/ 2147483647 w 2016"/>
              <a:gd name="T7" fmla="*/ 2147483647 h 1344"/>
              <a:gd name="T8" fmla="*/ 2147483647 w 2016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1344"/>
              <a:gd name="T17" fmla="*/ 2016 w 2016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1344">
                <a:moveTo>
                  <a:pt x="0" y="0"/>
                </a:moveTo>
                <a:cubicBezTo>
                  <a:pt x="56" y="196"/>
                  <a:pt x="112" y="392"/>
                  <a:pt x="288" y="576"/>
                </a:cubicBezTo>
                <a:cubicBezTo>
                  <a:pt x="464" y="760"/>
                  <a:pt x="832" y="984"/>
                  <a:pt x="1056" y="1104"/>
                </a:cubicBezTo>
                <a:cubicBezTo>
                  <a:pt x="1280" y="1224"/>
                  <a:pt x="1472" y="1256"/>
                  <a:pt x="1632" y="1296"/>
                </a:cubicBezTo>
                <a:cubicBezTo>
                  <a:pt x="1792" y="1336"/>
                  <a:pt x="1904" y="1340"/>
                  <a:pt x="2016" y="13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248400" y="914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I</a:t>
            </a: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87630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S</a:t>
            </a:r>
          </a:p>
        </p:txBody>
      </p:sp>
      <p:sp>
        <p:nvSpPr>
          <p:cNvPr id="39" name="pole tekstowe 38"/>
          <p:cNvSpPr txBox="1"/>
          <p:nvPr/>
        </p:nvSpPr>
        <p:spPr>
          <a:xfrm>
            <a:off x="971600" y="61653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krzywa IS staje się bardziej pionowa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3" grpId="0" animBg="1"/>
      <p:bldP spid="48154" grpId="0" animBg="1"/>
      <p:bldP spid="48155" grpId="0" animBg="1"/>
      <p:bldP spid="48156" grpId="0" animBg="1"/>
      <p:bldP spid="48157" grpId="0" animBg="1"/>
      <p:bldP spid="48158" grpId="0" animBg="1"/>
      <p:bldP spid="48159" grpId="0" animBg="1"/>
      <p:bldP spid="48160" grpId="0" animBg="1"/>
      <p:bldP spid="48161" grpId="0" animBg="1"/>
      <p:bldP spid="48162" grpId="0" animBg="1"/>
      <p:bldP spid="48163" grpId="0" animBg="1"/>
      <p:bldP spid="48164" grpId="0" animBg="1"/>
      <p:bldP spid="48165" grpId="0" autoUpdateAnimBg="0"/>
      <p:bldP spid="4816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0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Nachylenie krzywej IS – wpływ </a:t>
            </a:r>
            <a:r>
              <a:rPr lang="pl-PL" sz="2000" b="1" dirty="0" err="1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wzrosu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 krańcowej </a:t>
            </a:r>
            <a:r>
              <a:rPr lang="pl-PL" sz="20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skłonności do inwestycji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609600"/>
            <a:ext cx="9144000" cy="6248400"/>
            <a:chOff x="0" y="384"/>
            <a:chExt cx="5760" cy="3936"/>
          </a:xfrm>
        </p:grpSpPr>
        <p:sp>
          <p:nvSpPr>
            <p:cNvPr id="23569" name="Line 4"/>
            <p:cNvSpPr>
              <a:spLocks noChangeShapeType="1"/>
            </p:cNvSpPr>
            <p:nvPr/>
          </p:nvSpPr>
          <p:spPr bwMode="auto">
            <a:xfrm>
              <a:off x="2880" y="624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570" name="Line 5"/>
            <p:cNvSpPr>
              <a:spLocks noChangeShapeType="1"/>
            </p:cNvSpPr>
            <p:nvPr/>
          </p:nvSpPr>
          <p:spPr bwMode="auto">
            <a:xfrm>
              <a:off x="240" y="2160"/>
              <a:ext cx="5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571" name="Text Box 6"/>
            <p:cNvSpPr txBox="1">
              <a:spLocks noChangeArrowheads="1"/>
            </p:cNvSpPr>
            <p:nvPr/>
          </p:nvSpPr>
          <p:spPr bwMode="auto">
            <a:xfrm>
              <a:off x="2736" y="4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5472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3573" name="Text Box 8"/>
            <p:cNvSpPr txBox="1">
              <a:spLocks noChangeArrowheads="1"/>
            </p:cNvSpPr>
            <p:nvPr/>
          </p:nvSpPr>
          <p:spPr bwMode="auto">
            <a:xfrm>
              <a:off x="2832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s+t</a:t>
              </a:r>
            </a:p>
          </p:txBody>
        </p:sp>
        <p:sp>
          <p:nvSpPr>
            <p:cNvPr id="23574" name="Text Box 9"/>
            <p:cNvSpPr txBox="1">
              <a:spLocks noChangeArrowheads="1"/>
            </p:cNvSpPr>
            <p:nvPr/>
          </p:nvSpPr>
          <p:spPr bwMode="auto">
            <a:xfrm>
              <a:off x="0" y="220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i+g</a:t>
              </a:r>
            </a:p>
          </p:txBody>
        </p:sp>
        <p:sp>
          <p:nvSpPr>
            <p:cNvPr id="23575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2592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576" name="Line 11"/>
            <p:cNvSpPr>
              <a:spLocks noChangeShapeType="1"/>
            </p:cNvSpPr>
            <p:nvPr/>
          </p:nvSpPr>
          <p:spPr bwMode="auto">
            <a:xfrm flipH="1">
              <a:off x="672" y="2160"/>
              <a:ext cx="2208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577" name="Freeform 12"/>
            <p:cNvSpPr>
              <a:spLocks/>
            </p:cNvSpPr>
            <p:nvPr/>
          </p:nvSpPr>
          <p:spPr bwMode="auto">
            <a:xfrm>
              <a:off x="480" y="720"/>
              <a:ext cx="1584" cy="1248"/>
            </a:xfrm>
            <a:custGeom>
              <a:avLst/>
              <a:gdLst>
                <a:gd name="T0" fmla="*/ 1584 w 1584"/>
                <a:gd name="T1" fmla="*/ 0 h 1248"/>
                <a:gd name="T2" fmla="*/ 1392 w 1584"/>
                <a:gd name="T3" fmla="*/ 720 h 1248"/>
                <a:gd name="T4" fmla="*/ 768 w 1584"/>
                <a:gd name="T5" fmla="*/ 1104 h 1248"/>
                <a:gd name="T6" fmla="*/ 0 w 1584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248"/>
                <a:gd name="T14" fmla="*/ 1584 w 158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248">
                  <a:moveTo>
                    <a:pt x="1584" y="0"/>
                  </a:moveTo>
                  <a:cubicBezTo>
                    <a:pt x="1556" y="268"/>
                    <a:pt x="1528" y="536"/>
                    <a:pt x="1392" y="720"/>
                  </a:cubicBezTo>
                  <a:cubicBezTo>
                    <a:pt x="1256" y="904"/>
                    <a:pt x="1000" y="1016"/>
                    <a:pt x="768" y="1104"/>
                  </a:cubicBezTo>
                  <a:cubicBezTo>
                    <a:pt x="536" y="1192"/>
                    <a:pt x="268" y="1220"/>
                    <a:pt x="0" y="12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3578" name="Line 13"/>
            <p:cNvSpPr>
              <a:spLocks noChangeShapeType="1"/>
            </p:cNvSpPr>
            <p:nvPr/>
          </p:nvSpPr>
          <p:spPr bwMode="auto">
            <a:xfrm>
              <a:off x="2160" y="62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579" name="Text Box 14"/>
            <p:cNvSpPr txBox="1">
              <a:spLocks noChangeArrowheads="1"/>
            </p:cNvSpPr>
            <p:nvPr/>
          </p:nvSpPr>
          <p:spPr bwMode="auto">
            <a:xfrm>
              <a:off x="96" y="168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I(r)+g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696" y="384"/>
              <a:ext cx="2016" cy="1536"/>
              <a:chOff x="3696" y="384"/>
              <a:chExt cx="2016" cy="1536"/>
            </a:xfrm>
          </p:grpSpPr>
          <p:sp>
            <p:nvSpPr>
              <p:cNvPr id="23581" name="Oval 16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l-PL">
                  <a:latin typeface="Corbel" pitchFamily="34" charset="0"/>
                </a:endParaRP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3696" y="384"/>
                <a:ext cx="2016" cy="1536"/>
                <a:chOff x="3696" y="384"/>
                <a:chExt cx="2016" cy="1536"/>
              </a:xfrm>
            </p:grpSpPr>
            <p:sp>
              <p:nvSpPr>
                <p:cNvPr id="23583" name="Oval 18"/>
                <p:cNvSpPr>
                  <a:spLocks noChangeArrowheads="1"/>
                </p:cNvSpPr>
                <p:nvPr/>
              </p:nvSpPr>
              <p:spPr bwMode="auto">
                <a:xfrm>
                  <a:off x="4128" y="1296"/>
                  <a:ext cx="96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l-PL">
                    <a:latin typeface="Corbel" pitchFamily="34" charset="0"/>
                  </a:endParaRPr>
                </a:p>
              </p:txBody>
            </p:sp>
            <p:sp>
              <p:nvSpPr>
                <p:cNvPr id="23584" name="Freeform 19"/>
                <p:cNvSpPr>
                  <a:spLocks/>
                </p:cNvSpPr>
                <p:nvPr/>
              </p:nvSpPr>
              <p:spPr bwMode="auto">
                <a:xfrm>
                  <a:off x="3696" y="576"/>
                  <a:ext cx="2016" cy="1344"/>
                </a:xfrm>
                <a:custGeom>
                  <a:avLst/>
                  <a:gdLst>
                    <a:gd name="T0" fmla="*/ 0 w 2016"/>
                    <a:gd name="T1" fmla="*/ 0 h 1344"/>
                    <a:gd name="T2" fmla="*/ 288 w 2016"/>
                    <a:gd name="T3" fmla="*/ 576 h 1344"/>
                    <a:gd name="T4" fmla="*/ 1056 w 2016"/>
                    <a:gd name="T5" fmla="*/ 1104 h 1344"/>
                    <a:gd name="T6" fmla="*/ 1632 w 2016"/>
                    <a:gd name="T7" fmla="*/ 1296 h 1344"/>
                    <a:gd name="T8" fmla="*/ 2016 w 2016"/>
                    <a:gd name="T9" fmla="*/ 1344 h 13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16"/>
                    <a:gd name="T16" fmla="*/ 0 h 1344"/>
                    <a:gd name="T17" fmla="*/ 2016 w 2016"/>
                    <a:gd name="T18" fmla="*/ 1344 h 13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16" h="1344">
                      <a:moveTo>
                        <a:pt x="0" y="0"/>
                      </a:moveTo>
                      <a:cubicBezTo>
                        <a:pt x="56" y="196"/>
                        <a:pt x="112" y="392"/>
                        <a:pt x="288" y="576"/>
                      </a:cubicBezTo>
                      <a:cubicBezTo>
                        <a:pt x="464" y="760"/>
                        <a:pt x="832" y="984"/>
                        <a:pt x="1056" y="1104"/>
                      </a:cubicBezTo>
                      <a:cubicBezTo>
                        <a:pt x="1280" y="1224"/>
                        <a:pt x="1472" y="1256"/>
                        <a:pt x="1632" y="1296"/>
                      </a:cubicBezTo>
                      <a:cubicBezTo>
                        <a:pt x="1792" y="1336"/>
                        <a:pt x="1904" y="1340"/>
                        <a:pt x="2016" y="1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>
                    <a:latin typeface="Corbel" pitchFamily="34" charset="0"/>
                  </a:endParaRPr>
                </a:p>
              </p:txBody>
            </p:sp>
            <p:sp>
              <p:nvSpPr>
                <p:cNvPr id="2358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696" y="38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I</a:t>
                  </a:r>
                </a:p>
              </p:txBody>
            </p:sp>
            <p:sp>
              <p:nvSpPr>
                <p:cNvPr id="2358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72" y="163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S</a:t>
                  </a:r>
                </a:p>
              </p:txBody>
            </p:sp>
          </p:grpSp>
        </p:grpSp>
      </p:grpSp>
      <p:sp>
        <p:nvSpPr>
          <p:cNvPr id="50198" name="Freeform 22"/>
          <p:cNvSpPr>
            <a:spLocks/>
          </p:cNvSpPr>
          <p:nvPr/>
        </p:nvSpPr>
        <p:spPr bwMode="auto">
          <a:xfrm>
            <a:off x="762000" y="533400"/>
            <a:ext cx="2362200" cy="2743200"/>
          </a:xfrm>
          <a:custGeom>
            <a:avLst/>
            <a:gdLst>
              <a:gd name="T0" fmla="*/ 2147483647 w 1584"/>
              <a:gd name="T1" fmla="*/ 0 h 1248"/>
              <a:gd name="T2" fmla="*/ 2147483647 w 1584"/>
              <a:gd name="T3" fmla="*/ 2147483647 h 1248"/>
              <a:gd name="T4" fmla="*/ 2147483647 w 1584"/>
              <a:gd name="T5" fmla="*/ 2147483647 h 1248"/>
              <a:gd name="T6" fmla="*/ 0 w 1584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1248"/>
              <a:gd name="T14" fmla="*/ 1584 w 158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1248">
                <a:moveTo>
                  <a:pt x="1584" y="0"/>
                </a:moveTo>
                <a:cubicBezTo>
                  <a:pt x="1556" y="268"/>
                  <a:pt x="1528" y="536"/>
                  <a:pt x="1392" y="720"/>
                </a:cubicBezTo>
                <a:cubicBezTo>
                  <a:pt x="1256" y="904"/>
                  <a:pt x="1000" y="1016"/>
                  <a:pt x="768" y="1104"/>
                </a:cubicBezTo>
                <a:cubicBezTo>
                  <a:pt x="536" y="1192"/>
                  <a:pt x="268" y="1220"/>
                  <a:pt x="0" y="12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8001000" y="28194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2133600" y="5181600"/>
            <a:ext cx="5943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2133600" y="28194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2133600" y="2819400"/>
            <a:ext cx="5943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6629400" y="34290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3124200" y="4495800"/>
            <a:ext cx="3505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3124200" y="609600"/>
            <a:ext cx="0" cy="3886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3124200" y="685800"/>
            <a:ext cx="3505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6629400" y="685800"/>
            <a:ext cx="0" cy="2743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8" name="Freeform 32"/>
          <p:cNvSpPr>
            <a:spLocks/>
          </p:cNvSpPr>
          <p:nvPr/>
        </p:nvSpPr>
        <p:spPr bwMode="auto">
          <a:xfrm>
            <a:off x="6629400" y="533400"/>
            <a:ext cx="2514600" cy="2743200"/>
          </a:xfrm>
          <a:custGeom>
            <a:avLst/>
            <a:gdLst>
              <a:gd name="T0" fmla="*/ 0 w 2016"/>
              <a:gd name="T1" fmla="*/ 0 h 1344"/>
              <a:gd name="T2" fmla="*/ 2147483647 w 2016"/>
              <a:gd name="T3" fmla="*/ 2147483647 h 1344"/>
              <a:gd name="T4" fmla="*/ 2147483647 w 2016"/>
              <a:gd name="T5" fmla="*/ 2147483647 h 1344"/>
              <a:gd name="T6" fmla="*/ 2147483647 w 2016"/>
              <a:gd name="T7" fmla="*/ 2147483647 h 1344"/>
              <a:gd name="T8" fmla="*/ 2147483647 w 2016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1344"/>
              <a:gd name="T17" fmla="*/ 2016 w 2016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1344">
                <a:moveTo>
                  <a:pt x="0" y="0"/>
                </a:moveTo>
                <a:cubicBezTo>
                  <a:pt x="56" y="196"/>
                  <a:pt x="112" y="392"/>
                  <a:pt x="288" y="576"/>
                </a:cubicBezTo>
                <a:cubicBezTo>
                  <a:pt x="464" y="760"/>
                  <a:pt x="832" y="984"/>
                  <a:pt x="1056" y="1104"/>
                </a:cubicBezTo>
                <a:cubicBezTo>
                  <a:pt x="1280" y="1224"/>
                  <a:pt x="1472" y="1256"/>
                  <a:pt x="1632" y="1296"/>
                </a:cubicBezTo>
                <a:cubicBezTo>
                  <a:pt x="1792" y="1336"/>
                  <a:pt x="1904" y="1340"/>
                  <a:pt x="2016" y="13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6781800" y="68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I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81534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S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467544" y="616530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krzywa IS staje się bardziej pionowa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0" animBg="1"/>
      <p:bldP spid="50199" grpId="0" animBg="1"/>
      <p:bldP spid="50200" grpId="0" animBg="1"/>
      <p:bldP spid="50201" grpId="0" animBg="1"/>
      <p:bldP spid="50202" grpId="0" animBg="1"/>
      <p:bldP spid="50203" grpId="0" animBg="1"/>
      <p:bldP spid="50204" grpId="0" animBg="1"/>
      <p:bldP spid="50205" grpId="0" animBg="1"/>
      <p:bldP spid="50206" grpId="0" animBg="1"/>
      <p:bldP spid="50207" grpId="0" animBg="1"/>
      <p:bldP spid="50208" grpId="0" animBg="1"/>
      <p:bldP spid="50209" grpId="0" autoUpdateAnimBg="0"/>
      <p:bldP spid="5021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16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Równoległe </a:t>
            </a:r>
            <a:r>
              <a:rPr lang="pl-PL" sz="16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przesunięcie IS – wzrost popytu </a:t>
            </a:r>
            <a:r>
              <a:rPr lang="pl-PL" sz="16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autonomicznego (np. wzrost wydatków państwa, przy niezmienionych dochodach wzrost konsumpcji) </a:t>
            </a:r>
            <a:endParaRPr lang="pl-PL" sz="1600" b="1" dirty="0">
              <a:solidFill>
                <a:schemeClr val="tx2">
                  <a:satMod val="200000"/>
                </a:schemeClr>
              </a:solidFill>
              <a:latin typeface="+mj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685800"/>
            <a:ext cx="9144000" cy="6172200"/>
            <a:chOff x="0" y="432"/>
            <a:chExt cx="5760" cy="3888"/>
          </a:xfrm>
        </p:grpSpPr>
        <p:sp>
          <p:nvSpPr>
            <p:cNvPr id="24592" name="Line 4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593" name="Line 5"/>
            <p:cNvSpPr>
              <a:spLocks noChangeShapeType="1"/>
            </p:cNvSpPr>
            <p:nvPr/>
          </p:nvSpPr>
          <p:spPr bwMode="auto">
            <a:xfrm flipV="1">
              <a:off x="5088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594" name="Line 6"/>
            <p:cNvSpPr>
              <a:spLocks noChangeShapeType="1"/>
            </p:cNvSpPr>
            <p:nvPr/>
          </p:nvSpPr>
          <p:spPr bwMode="auto">
            <a:xfrm>
              <a:off x="2880" y="624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595" name="Line 7"/>
            <p:cNvSpPr>
              <a:spLocks noChangeShapeType="1"/>
            </p:cNvSpPr>
            <p:nvPr/>
          </p:nvSpPr>
          <p:spPr bwMode="auto">
            <a:xfrm>
              <a:off x="240" y="2160"/>
              <a:ext cx="5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596" name="Text Box 8"/>
            <p:cNvSpPr txBox="1">
              <a:spLocks noChangeArrowheads="1"/>
            </p:cNvSpPr>
            <p:nvPr/>
          </p:nvSpPr>
          <p:spPr bwMode="auto">
            <a:xfrm>
              <a:off x="2736" y="4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4597" name="Text Box 9"/>
            <p:cNvSpPr txBox="1">
              <a:spLocks noChangeArrowheads="1"/>
            </p:cNvSpPr>
            <p:nvPr/>
          </p:nvSpPr>
          <p:spPr bwMode="auto">
            <a:xfrm>
              <a:off x="5472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4598" name="Text Box 10"/>
            <p:cNvSpPr txBox="1">
              <a:spLocks noChangeArrowheads="1"/>
            </p:cNvSpPr>
            <p:nvPr/>
          </p:nvSpPr>
          <p:spPr bwMode="auto">
            <a:xfrm>
              <a:off x="2832" y="40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s+t</a:t>
              </a:r>
            </a:p>
          </p:txBody>
        </p:sp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0" y="220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i+g</a:t>
              </a:r>
            </a:p>
          </p:txBody>
        </p:sp>
        <p:sp>
          <p:nvSpPr>
            <p:cNvPr id="24600" name="Line 12"/>
            <p:cNvSpPr>
              <a:spLocks noChangeShapeType="1"/>
            </p:cNvSpPr>
            <p:nvPr/>
          </p:nvSpPr>
          <p:spPr bwMode="auto">
            <a:xfrm>
              <a:off x="2880" y="2160"/>
              <a:ext cx="2592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1" name="Line 13"/>
            <p:cNvSpPr>
              <a:spLocks noChangeShapeType="1"/>
            </p:cNvSpPr>
            <p:nvPr/>
          </p:nvSpPr>
          <p:spPr bwMode="auto">
            <a:xfrm flipH="1">
              <a:off x="672" y="2160"/>
              <a:ext cx="2208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2" name="Freeform 14"/>
            <p:cNvSpPr>
              <a:spLocks/>
            </p:cNvSpPr>
            <p:nvPr/>
          </p:nvSpPr>
          <p:spPr bwMode="auto">
            <a:xfrm>
              <a:off x="912" y="672"/>
              <a:ext cx="1584" cy="1248"/>
            </a:xfrm>
            <a:custGeom>
              <a:avLst/>
              <a:gdLst>
                <a:gd name="T0" fmla="*/ 1584 w 1584"/>
                <a:gd name="T1" fmla="*/ 0 h 1248"/>
                <a:gd name="T2" fmla="*/ 1392 w 1584"/>
                <a:gd name="T3" fmla="*/ 720 h 1248"/>
                <a:gd name="T4" fmla="*/ 768 w 1584"/>
                <a:gd name="T5" fmla="*/ 1104 h 1248"/>
                <a:gd name="T6" fmla="*/ 0 w 1584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248"/>
                <a:gd name="T14" fmla="*/ 1584 w 158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248">
                  <a:moveTo>
                    <a:pt x="1584" y="0"/>
                  </a:moveTo>
                  <a:cubicBezTo>
                    <a:pt x="1556" y="268"/>
                    <a:pt x="1528" y="536"/>
                    <a:pt x="1392" y="720"/>
                  </a:cubicBezTo>
                  <a:cubicBezTo>
                    <a:pt x="1256" y="904"/>
                    <a:pt x="1000" y="1016"/>
                    <a:pt x="768" y="1104"/>
                  </a:cubicBezTo>
                  <a:cubicBezTo>
                    <a:pt x="536" y="1192"/>
                    <a:pt x="268" y="1220"/>
                    <a:pt x="0" y="12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4603" name="Line 15"/>
            <p:cNvSpPr>
              <a:spLocks noChangeShapeType="1"/>
            </p:cNvSpPr>
            <p:nvPr/>
          </p:nvSpPr>
          <p:spPr bwMode="auto">
            <a:xfrm>
              <a:off x="2544" y="62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4" name="Line 16"/>
            <p:cNvSpPr>
              <a:spLocks noChangeShapeType="1"/>
            </p:cNvSpPr>
            <p:nvPr/>
          </p:nvSpPr>
          <p:spPr bwMode="auto">
            <a:xfrm>
              <a:off x="2544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5" name="Line 17"/>
            <p:cNvSpPr>
              <a:spLocks noChangeShapeType="1"/>
            </p:cNvSpPr>
            <p:nvPr/>
          </p:nvSpPr>
          <p:spPr bwMode="auto">
            <a:xfrm>
              <a:off x="4176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6" name="Line 18"/>
            <p:cNvSpPr>
              <a:spLocks noChangeShapeType="1"/>
            </p:cNvSpPr>
            <p:nvPr/>
          </p:nvSpPr>
          <p:spPr bwMode="auto">
            <a:xfrm flipH="1">
              <a:off x="1968" y="283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7" name="Line 19"/>
            <p:cNvSpPr>
              <a:spLocks noChangeShapeType="1"/>
            </p:cNvSpPr>
            <p:nvPr/>
          </p:nvSpPr>
          <p:spPr bwMode="auto">
            <a:xfrm flipV="1">
              <a:off x="1968" y="163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8" name="Line 20"/>
            <p:cNvSpPr>
              <a:spLocks noChangeShapeType="1"/>
            </p:cNvSpPr>
            <p:nvPr/>
          </p:nvSpPr>
          <p:spPr bwMode="auto">
            <a:xfrm>
              <a:off x="2016" y="163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09" name="Line 21"/>
            <p:cNvSpPr>
              <a:spLocks noChangeShapeType="1"/>
            </p:cNvSpPr>
            <p:nvPr/>
          </p:nvSpPr>
          <p:spPr bwMode="auto">
            <a:xfrm>
              <a:off x="5088" y="216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10" name="Line 22"/>
            <p:cNvSpPr>
              <a:spLocks noChangeShapeType="1"/>
            </p:cNvSpPr>
            <p:nvPr/>
          </p:nvSpPr>
          <p:spPr bwMode="auto">
            <a:xfrm flipH="1">
              <a:off x="1344" y="326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11" name="Line 23"/>
            <p:cNvSpPr>
              <a:spLocks noChangeShapeType="1"/>
            </p:cNvSpPr>
            <p:nvPr/>
          </p:nvSpPr>
          <p:spPr bwMode="auto">
            <a:xfrm flipV="1">
              <a:off x="1344" y="187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12" name="Line 24"/>
            <p:cNvSpPr>
              <a:spLocks noChangeShapeType="1"/>
            </p:cNvSpPr>
            <p:nvPr/>
          </p:nvSpPr>
          <p:spPr bwMode="auto">
            <a:xfrm>
              <a:off x="1344" y="1872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613" name="Freeform 25"/>
            <p:cNvSpPr>
              <a:spLocks/>
            </p:cNvSpPr>
            <p:nvPr/>
          </p:nvSpPr>
          <p:spPr bwMode="auto">
            <a:xfrm>
              <a:off x="3360" y="864"/>
              <a:ext cx="2400" cy="1104"/>
            </a:xfrm>
            <a:custGeom>
              <a:avLst/>
              <a:gdLst>
                <a:gd name="T0" fmla="*/ 0 w 2016"/>
                <a:gd name="T1" fmla="*/ 0 h 1344"/>
                <a:gd name="T2" fmla="*/ 486 w 2016"/>
                <a:gd name="T3" fmla="*/ 320 h 1344"/>
                <a:gd name="T4" fmla="*/ 1781 w 2016"/>
                <a:gd name="T5" fmla="*/ 612 h 1344"/>
                <a:gd name="T6" fmla="*/ 2754 w 2016"/>
                <a:gd name="T7" fmla="*/ 719 h 1344"/>
                <a:gd name="T8" fmla="*/ 3401 w 2016"/>
                <a:gd name="T9" fmla="*/ 745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6"/>
                <a:gd name="T16" fmla="*/ 0 h 1344"/>
                <a:gd name="T17" fmla="*/ 2016 w 2016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6" h="1344">
                  <a:moveTo>
                    <a:pt x="0" y="0"/>
                  </a:moveTo>
                  <a:cubicBezTo>
                    <a:pt x="56" y="196"/>
                    <a:pt x="112" y="392"/>
                    <a:pt x="288" y="576"/>
                  </a:cubicBezTo>
                  <a:cubicBezTo>
                    <a:pt x="464" y="760"/>
                    <a:pt x="832" y="984"/>
                    <a:pt x="1056" y="1104"/>
                  </a:cubicBezTo>
                  <a:cubicBezTo>
                    <a:pt x="1280" y="1224"/>
                    <a:pt x="1472" y="1256"/>
                    <a:pt x="1632" y="1296"/>
                  </a:cubicBezTo>
                  <a:cubicBezTo>
                    <a:pt x="1792" y="1336"/>
                    <a:pt x="1904" y="1340"/>
                    <a:pt x="2016" y="13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4614" name="Text Box 26"/>
            <p:cNvSpPr txBox="1">
              <a:spLocks noChangeArrowheads="1"/>
            </p:cNvSpPr>
            <p:nvPr/>
          </p:nvSpPr>
          <p:spPr bwMode="auto">
            <a:xfrm>
              <a:off x="528" y="1872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I(r)+g</a:t>
              </a:r>
            </a:p>
          </p:txBody>
        </p:sp>
        <p:sp>
          <p:nvSpPr>
            <p:cNvPr id="24615" name="Text Box 27"/>
            <p:cNvSpPr txBox="1">
              <a:spLocks noChangeArrowheads="1"/>
            </p:cNvSpPr>
            <p:nvPr/>
          </p:nvSpPr>
          <p:spPr bwMode="auto">
            <a:xfrm>
              <a:off x="3264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</a:t>
              </a:r>
            </a:p>
          </p:txBody>
        </p:sp>
        <p:sp>
          <p:nvSpPr>
            <p:cNvPr id="24616" name="Text Box 28"/>
            <p:cNvSpPr txBox="1">
              <a:spLocks noChangeArrowheads="1"/>
            </p:cNvSpPr>
            <p:nvPr/>
          </p:nvSpPr>
          <p:spPr bwMode="auto">
            <a:xfrm>
              <a:off x="5520" y="18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</a:p>
          </p:txBody>
        </p:sp>
      </p:grp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3505200" y="10668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3581400" y="1219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52255" name="Freeform 31"/>
          <p:cNvSpPr>
            <a:spLocks/>
          </p:cNvSpPr>
          <p:nvPr/>
        </p:nvSpPr>
        <p:spPr bwMode="auto">
          <a:xfrm>
            <a:off x="914400" y="1066800"/>
            <a:ext cx="2514600" cy="1981200"/>
          </a:xfrm>
          <a:custGeom>
            <a:avLst/>
            <a:gdLst>
              <a:gd name="T0" fmla="*/ 2147483647 w 1584"/>
              <a:gd name="T1" fmla="*/ 0 h 1248"/>
              <a:gd name="T2" fmla="*/ 2147483647 w 1584"/>
              <a:gd name="T3" fmla="*/ 2147483647 h 1248"/>
              <a:gd name="T4" fmla="*/ 2147483647 w 1584"/>
              <a:gd name="T5" fmla="*/ 2147483647 h 1248"/>
              <a:gd name="T6" fmla="*/ 0 w 1584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1248"/>
              <a:gd name="T14" fmla="*/ 1584 w 158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1248">
                <a:moveTo>
                  <a:pt x="1584" y="0"/>
                </a:moveTo>
                <a:cubicBezTo>
                  <a:pt x="1556" y="268"/>
                  <a:pt x="1528" y="536"/>
                  <a:pt x="1392" y="720"/>
                </a:cubicBezTo>
                <a:cubicBezTo>
                  <a:pt x="1256" y="904"/>
                  <a:pt x="1000" y="1016"/>
                  <a:pt x="768" y="1104"/>
                </a:cubicBezTo>
                <a:cubicBezTo>
                  <a:pt x="536" y="1192"/>
                  <a:pt x="268" y="1220"/>
                  <a:pt x="0" y="12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V="1">
            <a:off x="2133600" y="2819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2133600" y="2819400"/>
            <a:ext cx="5943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8077200" y="28194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 flipV="1">
            <a:off x="3124200" y="22098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124200" y="2209800"/>
            <a:ext cx="3505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6629400" y="22098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62" name="Freeform 38"/>
          <p:cNvSpPr>
            <a:spLocks/>
          </p:cNvSpPr>
          <p:nvPr/>
        </p:nvSpPr>
        <p:spPr bwMode="auto">
          <a:xfrm>
            <a:off x="5638800" y="1219200"/>
            <a:ext cx="3505200" cy="1752600"/>
          </a:xfrm>
          <a:custGeom>
            <a:avLst/>
            <a:gdLst>
              <a:gd name="T0" fmla="*/ 0 w 2016"/>
              <a:gd name="T1" fmla="*/ 0 h 1344"/>
              <a:gd name="T2" fmla="*/ 2147483647 w 2016"/>
              <a:gd name="T3" fmla="*/ 2147483647 h 1344"/>
              <a:gd name="T4" fmla="*/ 2147483647 w 2016"/>
              <a:gd name="T5" fmla="*/ 2147483647 h 1344"/>
              <a:gd name="T6" fmla="*/ 2147483647 w 2016"/>
              <a:gd name="T7" fmla="*/ 2147483647 h 1344"/>
              <a:gd name="T8" fmla="*/ 2147483647 w 2016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1344"/>
              <a:gd name="T17" fmla="*/ 2016 w 2016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1344">
                <a:moveTo>
                  <a:pt x="0" y="0"/>
                </a:moveTo>
                <a:cubicBezTo>
                  <a:pt x="56" y="196"/>
                  <a:pt x="112" y="392"/>
                  <a:pt x="288" y="576"/>
                </a:cubicBezTo>
                <a:cubicBezTo>
                  <a:pt x="464" y="760"/>
                  <a:pt x="832" y="984"/>
                  <a:pt x="1056" y="1104"/>
                </a:cubicBezTo>
                <a:cubicBezTo>
                  <a:pt x="1280" y="1224"/>
                  <a:pt x="1472" y="1256"/>
                  <a:pt x="1632" y="1296"/>
                </a:cubicBezTo>
                <a:cubicBezTo>
                  <a:pt x="1792" y="1336"/>
                  <a:pt x="1904" y="1340"/>
                  <a:pt x="2016" y="13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58674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I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8610600" y="243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S</a:t>
            </a:r>
          </a:p>
        </p:txBody>
      </p:sp>
      <p:sp>
        <p:nvSpPr>
          <p:cNvPr id="42" name="pole tekstowe 41"/>
          <p:cNvSpPr txBox="1"/>
          <p:nvPr/>
        </p:nvSpPr>
        <p:spPr>
          <a:xfrm>
            <a:off x="251520" y="609329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krzywa IS przesuwa się równolegle w prawo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3" grpId="0" animBg="1"/>
      <p:bldP spid="52254" grpId="0" animBg="1"/>
      <p:bldP spid="52255" grpId="0" animBg="1"/>
      <p:bldP spid="52256" grpId="0" animBg="1"/>
      <p:bldP spid="52257" grpId="0" animBg="1"/>
      <p:bldP spid="52258" grpId="0" animBg="1"/>
      <p:bldP spid="52259" grpId="0" animBg="1"/>
      <p:bldP spid="52260" grpId="0" animBg="1"/>
      <p:bldP spid="52261" grpId="0" animBg="1"/>
      <p:bldP spid="52262" grpId="0" animBg="1"/>
      <p:bldP spid="52263" grpId="0" autoUpdateAnimBg="0"/>
      <p:bldP spid="5226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Istota problemu</a:t>
            </a:r>
            <a:endParaRPr lang="pl-PL" sz="3200" dirty="0"/>
          </a:p>
        </p:txBody>
      </p:sp>
      <p:sp>
        <p:nvSpPr>
          <p:cNvPr id="17411" name="Symbol zastępczy zawartości 2"/>
          <p:cNvSpPr>
            <a:spLocks noGrp="1"/>
          </p:cNvSpPr>
          <p:nvPr>
            <p:ph idx="1"/>
          </p:nvPr>
        </p:nvSpPr>
        <p:spPr>
          <a:xfrm>
            <a:off x="500063" y="1214438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l-PL" sz="2400" dirty="0" smtClean="0"/>
              <a:t>Jak wyjaśnić proces osiągania równowagi na poszczególnych rynkach cząstkowych (rynku pracy, rynku stóp procentowych, rynku dóbr)?</a:t>
            </a:r>
          </a:p>
          <a:p>
            <a:pPr eaLnBrk="1" hangingPunct="1">
              <a:lnSpc>
                <a:spcPct val="150000"/>
              </a:lnSpc>
            </a:pPr>
            <a:r>
              <a:rPr lang="pl-PL" sz="2400" dirty="0" smtClean="0"/>
              <a:t>Jak gospodarka reaguje na szoki (np. załamanie popytu inwestycyjnego, pogorszenie koniunktury za granicą itp.)</a:t>
            </a:r>
          </a:p>
          <a:p>
            <a:pPr eaLnBrk="1" hangingPunct="1">
              <a:lnSpc>
                <a:spcPct val="150000"/>
              </a:lnSpc>
            </a:pPr>
            <a:r>
              <a:rPr lang="pl-PL" sz="2400" dirty="0" smtClean="0"/>
              <a:t>Założenia ogólne: stały zasób kapitału (nie chodzi nam o zmiany produkcji wynikające ze wzrostu gospodarczego)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Wyprowadzona krzywa IS to zbiór kombinacji stóp procentowych </a:t>
            </a:r>
            <a:r>
              <a:rPr lang="pl-PL" sz="2000" dirty="0" err="1" smtClean="0"/>
              <a:t>r</a:t>
            </a:r>
            <a:r>
              <a:rPr lang="pl-PL" sz="2000" dirty="0" smtClean="0"/>
              <a:t> i dochodu y, przy których rynek dóbr jest w równowadze, czyli spełniony jest warunek: i + g = s + t</a:t>
            </a:r>
          </a:p>
          <a:p>
            <a:r>
              <a:rPr lang="pl-PL" sz="2000" dirty="0" smtClean="0"/>
              <a:t>Zmiany nachylenie krzywej IS lub jej równoległe przesunięcia należy interpretować jako zmianę warunków równoważenia rynku dóbr 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 smtClean="0">
                <a:solidFill>
                  <a:schemeClr val="tx2">
                    <a:satMod val="200000"/>
                  </a:schemeClr>
                </a:solidFill>
                <a:latin typeface="+mj-lt"/>
              </a:rPr>
              <a:t>Równowaga na rynku pieniądza - Krzywa </a:t>
            </a:r>
            <a:r>
              <a:rPr lang="pl-PL" sz="24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LM</a:t>
            </a:r>
            <a:br>
              <a:rPr lang="pl-PL" sz="24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</a:br>
            <a:r>
              <a:rPr lang="pl-PL" sz="2400" b="1" i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(</a:t>
            </a:r>
            <a:r>
              <a:rPr lang="pl-PL" sz="2400" b="1" i="1" dirty="0" err="1">
                <a:solidFill>
                  <a:schemeClr val="tx2">
                    <a:satMod val="200000"/>
                  </a:schemeClr>
                </a:solidFill>
                <a:latin typeface="+mj-lt"/>
              </a:rPr>
              <a:t>liquid</a:t>
            </a:r>
            <a:r>
              <a:rPr lang="pl-PL" sz="2400" b="1" i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 </a:t>
            </a:r>
            <a:r>
              <a:rPr lang="pl-PL" sz="2400" b="1" i="1" dirty="0" err="1">
                <a:solidFill>
                  <a:schemeClr val="tx2">
                    <a:satMod val="200000"/>
                  </a:schemeClr>
                </a:solidFill>
                <a:latin typeface="+mj-lt"/>
              </a:rPr>
              <a:t>money</a:t>
            </a:r>
            <a:r>
              <a:rPr lang="pl-PL" sz="2400" b="1" i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4572000" y="3429000"/>
            <a:ext cx="41148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762000"/>
            <a:ext cx="9144000" cy="6019800"/>
            <a:chOff x="0" y="480"/>
            <a:chExt cx="5760" cy="3792"/>
          </a:xfrm>
        </p:grpSpPr>
        <p:sp>
          <p:nvSpPr>
            <p:cNvPr id="25621" name="Line 5"/>
            <p:cNvSpPr>
              <a:spLocks noChangeShapeType="1"/>
            </p:cNvSpPr>
            <p:nvPr/>
          </p:nvSpPr>
          <p:spPr bwMode="auto">
            <a:xfrm>
              <a:off x="2880" y="576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2" name="Line 6"/>
            <p:cNvSpPr>
              <a:spLocks noChangeShapeType="1"/>
            </p:cNvSpPr>
            <p:nvPr/>
          </p:nvSpPr>
          <p:spPr bwMode="auto">
            <a:xfrm>
              <a:off x="240" y="2160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3" name="Text Box 7"/>
            <p:cNvSpPr txBox="1">
              <a:spLocks noChangeArrowheads="1"/>
            </p:cNvSpPr>
            <p:nvPr/>
          </p:nvSpPr>
          <p:spPr bwMode="auto">
            <a:xfrm>
              <a:off x="2496" y="398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>
                  <a:latin typeface="Corbel" pitchFamily="34" charset="0"/>
                </a:rPr>
                <a:t>k(y)</a:t>
              </a:r>
            </a:p>
          </p:txBody>
        </p:sp>
        <p:sp>
          <p:nvSpPr>
            <p:cNvPr id="25624" name="Text Box 8"/>
            <p:cNvSpPr txBox="1">
              <a:spLocks noChangeArrowheads="1"/>
            </p:cNvSpPr>
            <p:nvPr/>
          </p:nvSpPr>
          <p:spPr bwMode="auto">
            <a:xfrm>
              <a:off x="0" y="22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l(r)</a:t>
              </a:r>
            </a:p>
          </p:txBody>
        </p:sp>
        <p:sp>
          <p:nvSpPr>
            <p:cNvPr id="25625" name="Text Box 9"/>
            <p:cNvSpPr txBox="1">
              <a:spLocks noChangeArrowheads="1"/>
            </p:cNvSpPr>
            <p:nvPr/>
          </p:nvSpPr>
          <p:spPr bwMode="auto">
            <a:xfrm>
              <a:off x="5424" y="21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2640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</p:grpSp>
      <p:sp>
        <p:nvSpPr>
          <p:cNvPr id="54283" name="Line 11"/>
          <p:cNvSpPr>
            <a:spLocks noChangeShapeType="1"/>
          </p:cNvSpPr>
          <p:nvPr/>
        </p:nvSpPr>
        <p:spPr bwMode="auto">
          <a:xfrm flipH="1" flipV="1">
            <a:off x="1752600" y="3429000"/>
            <a:ext cx="28194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0" y="5257800"/>
            <a:ext cx="406794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 smtClean="0">
                <a:latin typeface="Corbel" pitchFamily="34" charset="0"/>
              </a:rPr>
              <a:t>Warunek równowagi na rynku pieniądza (realny zasób pieniądza M/P równy sumie popytu  transakcyjnego i spekulacyjnego)</a:t>
            </a:r>
          </a:p>
          <a:p>
            <a:pPr>
              <a:spcBef>
                <a:spcPct val="50000"/>
              </a:spcBef>
            </a:pPr>
            <a:r>
              <a:rPr lang="pl-PL" dirty="0" smtClean="0">
                <a:latin typeface="Corbel" pitchFamily="34" charset="0"/>
              </a:rPr>
              <a:t>M/P</a:t>
            </a:r>
            <a:r>
              <a:rPr lang="pl-PL" dirty="0">
                <a:latin typeface="Corbel" pitchFamily="34" charset="0"/>
              </a:rPr>
              <a:t>= l(</a:t>
            </a:r>
            <a:r>
              <a:rPr lang="pl-PL" dirty="0" err="1">
                <a:latin typeface="Corbel" pitchFamily="34" charset="0"/>
              </a:rPr>
              <a:t>r</a:t>
            </a:r>
            <a:r>
              <a:rPr lang="pl-PL" dirty="0">
                <a:latin typeface="Corbel" pitchFamily="34" charset="0"/>
              </a:rPr>
              <a:t>)+k(y)</a:t>
            </a:r>
          </a:p>
        </p:txBody>
      </p:sp>
      <p:sp>
        <p:nvSpPr>
          <p:cNvPr id="54285" name="Freeform 13"/>
          <p:cNvSpPr>
            <a:spLocks/>
          </p:cNvSpPr>
          <p:nvPr/>
        </p:nvSpPr>
        <p:spPr bwMode="auto">
          <a:xfrm>
            <a:off x="609600" y="1295400"/>
            <a:ext cx="3505200" cy="1828800"/>
          </a:xfrm>
          <a:custGeom>
            <a:avLst/>
            <a:gdLst>
              <a:gd name="T0" fmla="*/ 2147483647 w 2208"/>
              <a:gd name="T1" fmla="*/ 0 h 1152"/>
              <a:gd name="T2" fmla="*/ 2147483647 w 2208"/>
              <a:gd name="T3" fmla="*/ 2147483647 h 1152"/>
              <a:gd name="T4" fmla="*/ 2147483647 w 2208"/>
              <a:gd name="T5" fmla="*/ 2147483647 h 1152"/>
              <a:gd name="T6" fmla="*/ 0 w 220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152"/>
              <a:gd name="T14" fmla="*/ 2208 w 220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152">
                <a:moveTo>
                  <a:pt x="2208" y="0"/>
                </a:moveTo>
                <a:cubicBezTo>
                  <a:pt x="2120" y="208"/>
                  <a:pt x="2032" y="416"/>
                  <a:pt x="1872" y="576"/>
                </a:cubicBezTo>
                <a:cubicBezTo>
                  <a:pt x="1712" y="736"/>
                  <a:pt x="1560" y="864"/>
                  <a:pt x="1248" y="960"/>
                </a:cubicBezTo>
                <a:cubicBezTo>
                  <a:pt x="936" y="1056"/>
                  <a:pt x="468" y="1104"/>
                  <a:pt x="0" y="11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0198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2743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743200" y="2743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60198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848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886200" y="5105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886200" y="1752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3886200" y="1752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7848600" y="1752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4296" name="Freeform 24"/>
          <p:cNvSpPr>
            <a:spLocks/>
          </p:cNvSpPr>
          <p:nvPr/>
        </p:nvSpPr>
        <p:spPr bwMode="auto">
          <a:xfrm>
            <a:off x="5029200" y="609600"/>
            <a:ext cx="3505200" cy="2362200"/>
          </a:xfrm>
          <a:custGeom>
            <a:avLst/>
            <a:gdLst>
              <a:gd name="T0" fmla="*/ 2147483647 w 2208"/>
              <a:gd name="T1" fmla="*/ 0 h 1488"/>
              <a:gd name="T2" fmla="*/ 2147483647 w 2208"/>
              <a:gd name="T3" fmla="*/ 2147483647 h 1488"/>
              <a:gd name="T4" fmla="*/ 2147483647 w 2208"/>
              <a:gd name="T5" fmla="*/ 2147483647 h 1488"/>
              <a:gd name="T6" fmla="*/ 0 w 2208"/>
              <a:gd name="T7" fmla="*/ 2147483647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488"/>
              <a:gd name="T14" fmla="*/ 2208 w 220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488">
                <a:moveTo>
                  <a:pt x="2208" y="0"/>
                </a:moveTo>
                <a:cubicBezTo>
                  <a:pt x="2160" y="212"/>
                  <a:pt x="2112" y="424"/>
                  <a:pt x="1920" y="624"/>
                </a:cubicBezTo>
                <a:cubicBezTo>
                  <a:pt x="1728" y="824"/>
                  <a:pt x="1376" y="1056"/>
                  <a:pt x="1056" y="1200"/>
                </a:cubicBezTo>
                <a:cubicBezTo>
                  <a:pt x="736" y="1344"/>
                  <a:pt x="368" y="1416"/>
                  <a:pt x="0" y="148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L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8305800" y="228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M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5364088" y="580526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Popyt transakcyjny na pieniądz k(y)</a:t>
            </a:r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0" y="1700808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Popyt spekulacyjny na pieniądz l(y)</a:t>
            </a:r>
            <a:endParaRPr lang="pl-PL" dirty="0"/>
          </a:p>
        </p:txBody>
      </p:sp>
      <p:cxnSp>
        <p:nvCxnSpPr>
          <p:cNvPr id="30" name="Łącznik prosty ze strzałką 29"/>
          <p:cNvCxnSpPr/>
          <p:nvPr/>
        </p:nvCxnSpPr>
        <p:spPr>
          <a:xfrm flipH="1">
            <a:off x="3491880" y="4653136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V="1">
            <a:off x="3275856" y="2924944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3635896" y="249289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83" grpId="0" animBg="1"/>
      <p:bldP spid="54284" grpId="0" autoUpdateAnimBg="0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 animBg="1"/>
      <p:bldP spid="54291" grpId="0" animBg="1"/>
      <p:bldP spid="54292" grpId="0" animBg="1"/>
      <p:bldP spid="54293" grpId="0" animBg="1"/>
      <p:bldP spid="54294" grpId="0" animBg="1"/>
      <p:bldP spid="54295" grpId="0" animBg="1"/>
      <p:bldP spid="54296" grpId="0" animBg="1"/>
      <p:bldP spid="54297" grpId="0" autoUpdateAnimBg="0"/>
      <p:bldP spid="5429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>
                <a:solidFill>
                  <a:schemeClr val="tx2">
                    <a:satMod val="200000"/>
                  </a:schemeClr>
                </a:solidFill>
                <a:latin typeface="+mj-lt"/>
              </a:rPr>
              <a:t>Nachylenie LM – wpływ reakcji popytu spekulacyjnego na stopy procentowe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8600"/>
            <a:ext cx="9144000" cy="6553200"/>
            <a:chOff x="0" y="144"/>
            <a:chExt cx="5760" cy="4128"/>
          </a:xfrm>
        </p:grpSpPr>
        <p:sp>
          <p:nvSpPr>
            <p:cNvPr id="26633" name="Line 4"/>
            <p:cNvSpPr>
              <a:spLocks noChangeShapeType="1"/>
            </p:cNvSpPr>
            <p:nvPr/>
          </p:nvSpPr>
          <p:spPr bwMode="auto">
            <a:xfrm>
              <a:off x="2880" y="576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>
              <a:off x="240" y="2160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2496" y="398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>
                  <a:latin typeface="Corbel" pitchFamily="34" charset="0"/>
                </a:rPr>
                <a:t>k(y)</a:t>
              </a:r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0" y="22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l(r)</a:t>
              </a:r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>
              <a:off x="2880" y="2160"/>
              <a:ext cx="2592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38" name="Text Box 9"/>
            <p:cNvSpPr txBox="1">
              <a:spLocks noChangeArrowheads="1"/>
            </p:cNvSpPr>
            <p:nvPr/>
          </p:nvSpPr>
          <p:spPr bwMode="auto">
            <a:xfrm>
              <a:off x="5424" y="21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6639" name="Text Box 10"/>
            <p:cNvSpPr txBox="1">
              <a:spLocks noChangeArrowheads="1"/>
            </p:cNvSpPr>
            <p:nvPr/>
          </p:nvSpPr>
          <p:spPr bwMode="auto">
            <a:xfrm>
              <a:off x="2640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6640" name="Line 11"/>
            <p:cNvSpPr>
              <a:spLocks noChangeShapeType="1"/>
            </p:cNvSpPr>
            <p:nvPr/>
          </p:nvSpPr>
          <p:spPr bwMode="auto">
            <a:xfrm flipH="1" flipV="1">
              <a:off x="1104" y="2160"/>
              <a:ext cx="1776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1" name="Text Box 12"/>
            <p:cNvSpPr txBox="1">
              <a:spLocks noChangeArrowheads="1"/>
            </p:cNvSpPr>
            <p:nvPr/>
          </p:nvSpPr>
          <p:spPr bwMode="auto">
            <a:xfrm>
              <a:off x="144" y="3312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M/P= l(r)+k(y)</a:t>
              </a:r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auto">
            <a:xfrm>
              <a:off x="384" y="816"/>
              <a:ext cx="2208" cy="1152"/>
            </a:xfrm>
            <a:custGeom>
              <a:avLst/>
              <a:gdLst>
                <a:gd name="T0" fmla="*/ 2208 w 2208"/>
                <a:gd name="T1" fmla="*/ 0 h 1152"/>
                <a:gd name="T2" fmla="*/ 1872 w 2208"/>
                <a:gd name="T3" fmla="*/ 576 h 1152"/>
                <a:gd name="T4" fmla="*/ 1248 w 2208"/>
                <a:gd name="T5" fmla="*/ 960 h 1152"/>
                <a:gd name="T6" fmla="*/ 0 w 2208"/>
                <a:gd name="T7" fmla="*/ 1152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152"/>
                <a:gd name="T14" fmla="*/ 2208 w 2208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152">
                  <a:moveTo>
                    <a:pt x="2208" y="0"/>
                  </a:moveTo>
                  <a:cubicBezTo>
                    <a:pt x="2120" y="208"/>
                    <a:pt x="2032" y="416"/>
                    <a:pt x="1872" y="576"/>
                  </a:cubicBezTo>
                  <a:cubicBezTo>
                    <a:pt x="1712" y="736"/>
                    <a:pt x="1560" y="864"/>
                    <a:pt x="1248" y="960"/>
                  </a:cubicBezTo>
                  <a:cubicBezTo>
                    <a:pt x="936" y="1056"/>
                    <a:pt x="468" y="1104"/>
                    <a:pt x="0" y="11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6643" name="Line 14"/>
            <p:cNvSpPr>
              <a:spLocks noChangeShapeType="1"/>
            </p:cNvSpPr>
            <p:nvPr/>
          </p:nvSpPr>
          <p:spPr bwMode="auto">
            <a:xfrm>
              <a:off x="3792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4" name="Line 15"/>
            <p:cNvSpPr>
              <a:spLocks noChangeShapeType="1"/>
            </p:cNvSpPr>
            <p:nvPr/>
          </p:nvSpPr>
          <p:spPr bwMode="auto">
            <a:xfrm flipH="1">
              <a:off x="1728" y="264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5" name="Line 16"/>
            <p:cNvSpPr>
              <a:spLocks noChangeShapeType="1"/>
            </p:cNvSpPr>
            <p:nvPr/>
          </p:nvSpPr>
          <p:spPr bwMode="auto">
            <a:xfrm flipV="1">
              <a:off x="1728" y="17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6" name="Line 17"/>
            <p:cNvSpPr>
              <a:spLocks noChangeShapeType="1"/>
            </p:cNvSpPr>
            <p:nvPr/>
          </p:nvSpPr>
          <p:spPr bwMode="auto">
            <a:xfrm>
              <a:off x="1728" y="17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7" name="Line 18"/>
            <p:cNvSpPr>
              <a:spLocks noChangeShapeType="1"/>
            </p:cNvSpPr>
            <p:nvPr/>
          </p:nvSpPr>
          <p:spPr bwMode="auto">
            <a:xfrm>
              <a:off x="3792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8" name="Line 19"/>
            <p:cNvSpPr>
              <a:spLocks noChangeShapeType="1"/>
            </p:cNvSpPr>
            <p:nvPr/>
          </p:nvSpPr>
          <p:spPr bwMode="auto">
            <a:xfrm>
              <a:off x="4944" y="21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 flipH="1">
              <a:off x="2448" y="321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50" name="Line 21"/>
            <p:cNvSpPr>
              <a:spLocks noChangeShapeType="1"/>
            </p:cNvSpPr>
            <p:nvPr/>
          </p:nvSpPr>
          <p:spPr bwMode="auto">
            <a:xfrm flipV="1">
              <a:off x="2448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51" name="Line 22"/>
            <p:cNvSpPr>
              <a:spLocks noChangeShapeType="1"/>
            </p:cNvSpPr>
            <p:nvPr/>
          </p:nvSpPr>
          <p:spPr bwMode="auto">
            <a:xfrm>
              <a:off x="2448" y="110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52" name="Line 23"/>
            <p:cNvSpPr>
              <a:spLocks noChangeShapeType="1"/>
            </p:cNvSpPr>
            <p:nvPr/>
          </p:nvSpPr>
          <p:spPr bwMode="auto">
            <a:xfrm flipV="1">
              <a:off x="4944" y="11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53" name="Freeform 24"/>
            <p:cNvSpPr>
              <a:spLocks/>
            </p:cNvSpPr>
            <p:nvPr/>
          </p:nvSpPr>
          <p:spPr bwMode="auto">
            <a:xfrm>
              <a:off x="3168" y="384"/>
              <a:ext cx="2208" cy="1488"/>
            </a:xfrm>
            <a:custGeom>
              <a:avLst/>
              <a:gdLst>
                <a:gd name="T0" fmla="*/ 2208 w 2208"/>
                <a:gd name="T1" fmla="*/ 0 h 1488"/>
                <a:gd name="T2" fmla="*/ 1920 w 2208"/>
                <a:gd name="T3" fmla="*/ 624 h 1488"/>
                <a:gd name="T4" fmla="*/ 1056 w 2208"/>
                <a:gd name="T5" fmla="*/ 1200 h 1488"/>
                <a:gd name="T6" fmla="*/ 0 w 2208"/>
                <a:gd name="T7" fmla="*/ 1488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488"/>
                <a:gd name="T14" fmla="*/ 2208 w 220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488">
                  <a:moveTo>
                    <a:pt x="2208" y="0"/>
                  </a:moveTo>
                  <a:cubicBezTo>
                    <a:pt x="2160" y="212"/>
                    <a:pt x="2112" y="424"/>
                    <a:pt x="1920" y="624"/>
                  </a:cubicBezTo>
                  <a:cubicBezTo>
                    <a:pt x="1728" y="824"/>
                    <a:pt x="1376" y="1056"/>
                    <a:pt x="1056" y="1200"/>
                  </a:cubicBezTo>
                  <a:cubicBezTo>
                    <a:pt x="736" y="1344"/>
                    <a:pt x="368" y="1416"/>
                    <a:pt x="0" y="14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6654" name="Text Box 25"/>
            <p:cNvSpPr txBox="1">
              <a:spLocks noChangeArrowheads="1"/>
            </p:cNvSpPr>
            <p:nvPr/>
          </p:nvSpPr>
          <p:spPr bwMode="auto">
            <a:xfrm>
              <a:off x="3024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</a:t>
              </a:r>
            </a:p>
          </p:txBody>
        </p:sp>
        <p:sp>
          <p:nvSpPr>
            <p:cNvPr id="26655" name="Text Box 26"/>
            <p:cNvSpPr txBox="1">
              <a:spLocks noChangeArrowheads="1"/>
            </p:cNvSpPr>
            <p:nvPr/>
          </p:nvSpPr>
          <p:spPr bwMode="auto">
            <a:xfrm>
              <a:off x="5232" y="1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</a:t>
              </a:r>
            </a:p>
          </p:txBody>
        </p:sp>
      </p:grpSp>
      <p:sp>
        <p:nvSpPr>
          <p:cNvPr id="58395" name="Freeform 27"/>
          <p:cNvSpPr>
            <a:spLocks/>
          </p:cNvSpPr>
          <p:nvPr/>
        </p:nvSpPr>
        <p:spPr bwMode="auto">
          <a:xfrm>
            <a:off x="685800" y="1600200"/>
            <a:ext cx="3733800" cy="1371600"/>
          </a:xfrm>
          <a:custGeom>
            <a:avLst/>
            <a:gdLst>
              <a:gd name="T0" fmla="*/ 2147483647 w 2208"/>
              <a:gd name="T1" fmla="*/ 0 h 1152"/>
              <a:gd name="T2" fmla="*/ 2147483647 w 2208"/>
              <a:gd name="T3" fmla="*/ 2147483647 h 1152"/>
              <a:gd name="T4" fmla="*/ 2147483647 w 2208"/>
              <a:gd name="T5" fmla="*/ 2147483647 h 1152"/>
              <a:gd name="T6" fmla="*/ 0 w 220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152"/>
              <a:gd name="T14" fmla="*/ 2208 w 220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152">
                <a:moveTo>
                  <a:pt x="2208" y="0"/>
                </a:moveTo>
                <a:cubicBezTo>
                  <a:pt x="2120" y="208"/>
                  <a:pt x="2032" y="416"/>
                  <a:pt x="1872" y="576"/>
                </a:cubicBezTo>
                <a:cubicBezTo>
                  <a:pt x="1712" y="736"/>
                  <a:pt x="1560" y="864"/>
                  <a:pt x="1248" y="960"/>
                </a:cubicBezTo>
                <a:cubicBezTo>
                  <a:pt x="936" y="1056"/>
                  <a:pt x="468" y="1104"/>
                  <a:pt x="0" y="1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3886200" y="2286000"/>
            <a:ext cx="3962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8397" name="Freeform 29"/>
          <p:cNvSpPr>
            <a:spLocks/>
          </p:cNvSpPr>
          <p:nvPr/>
        </p:nvSpPr>
        <p:spPr bwMode="auto">
          <a:xfrm>
            <a:off x="5181600" y="1295400"/>
            <a:ext cx="3962400" cy="1524000"/>
          </a:xfrm>
          <a:custGeom>
            <a:avLst/>
            <a:gdLst>
              <a:gd name="T0" fmla="*/ 2147483647 w 2208"/>
              <a:gd name="T1" fmla="*/ 0 h 1488"/>
              <a:gd name="T2" fmla="*/ 2147483647 w 2208"/>
              <a:gd name="T3" fmla="*/ 2147483647 h 1488"/>
              <a:gd name="T4" fmla="*/ 2147483647 w 2208"/>
              <a:gd name="T5" fmla="*/ 2147483647 h 1488"/>
              <a:gd name="T6" fmla="*/ 0 w 2208"/>
              <a:gd name="T7" fmla="*/ 2147483647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488"/>
              <a:gd name="T14" fmla="*/ 2208 w 220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488">
                <a:moveTo>
                  <a:pt x="2208" y="0"/>
                </a:moveTo>
                <a:cubicBezTo>
                  <a:pt x="2160" y="212"/>
                  <a:pt x="2112" y="424"/>
                  <a:pt x="1920" y="624"/>
                </a:cubicBezTo>
                <a:cubicBezTo>
                  <a:pt x="1728" y="824"/>
                  <a:pt x="1376" y="1056"/>
                  <a:pt x="1056" y="1200"/>
                </a:cubicBezTo>
                <a:cubicBezTo>
                  <a:pt x="736" y="1344"/>
                  <a:pt x="368" y="1416"/>
                  <a:pt x="0" y="14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5181600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L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8534400" y="1219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M</a:t>
            </a:r>
          </a:p>
        </p:txBody>
      </p:sp>
      <p:sp>
        <p:nvSpPr>
          <p:cNvPr id="32" name="pole tekstowe 31"/>
          <p:cNvSpPr txBox="1"/>
          <p:nvPr/>
        </p:nvSpPr>
        <p:spPr>
          <a:xfrm>
            <a:off x="4716016" y="5934670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Konkluzja: przy bardziej płaskiej funkcji spekulacyjnego popytu krzywa LM jest bardziej płaska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nimBg="1"/>
      <p:bldP spid="58396" grpId="0" animBg="1"/>
      <p:bldP spid="58397" grpId="0" animBg="1"/>
      <p:bldP spid="58398" grpId="0" autoUpdateAnimBg="0"/>
      <p:bldP spid="5839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solidFill>
                  <a:schemeClr val="tx2">
                    <a:satMod val="200000"/>
                  </a:schemeClr>
                </a:solidFill>
                <a:latin typeface="+mj-lt"/>
              </a:rPr>
              <a:t>Równoległe przesunięcie LM – wzrost podaży pieniądza</a:t>
            </a:r>
            <a:endParaRPr lang="pl-PL" sz="2400" b="1" i="1" dirty="0">
              <a:solidFill>
                <a:schemeClr val="tx2">
                  <a:satMod val="200000"/>
                </a:schemeClr>
              </a:solidFill>
              <a:latin typeface="+mj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8600"/>
            <a:ext cx="9144000" cy="6553200"/>
            <a:chOff x="0" y="144"/>
            <a:chExt cx="5760" cy="4128"/>
          </a:xfrm>
        </p:grpSpPr>
        <p:sp>
          <p:nvSpPr>
            <p:cNvPr id="27662" name="Line 4"/>
            <p:cNvSpPr>
              <a:spLocks noChangeShapeType="1"/>
            </p:cNvSpPr>
            <p:nvPr/>
          </p:nvSpPr>
          <p:spPr bwMode="auto">
            <a:xfrm flipV="1">
              <a:off x="1728" y="17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 flipV="1">
              <a:off x="2448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>
              <a:off x="2880" y="576"/>
              <a:ext cx="0" cy="3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>
              <a:off x="240" y="2160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6" name="Text Box 8"/>
            <p:cNvSpPr txBox="1">
              <a:spLocks noChangeArrowheads="1"/>
            </p:cNvSpPr>
            <p:nvPr/>
          </p:nvSpPr>
          <p:spPr bwMode="auto">
            <a:xfrm>
              <a:off x="2496" y="398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b="1">
                  <a:latin typeface="Corbel" pitchFamily="34" charset="0"/>
                </a:rPr>
                <a:t>k(y)</a:t>
              </a:r>
            </a:p>
          </p:txBody>
        </p:sp>
        <p:sp>
          <p:nvSpPr>
            <p:cNvPr id="27667" name="Text Box 9"/>
            <p:cNvSpPr txBox="1">
              <a:spLocks noChangeArrowheads="1"/>
            </p:cNvSpPr>
            <p:nvPr/>
          </p:nvSpPr>
          <p:spPr bwMode="auto">
            <a:xfrm>
              <a:off x="0" y="22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l(r)</a:t>
              </a:r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2592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9" name="Text Box 11"/>
            <p:cNvSpPr txBox="1">
              <a:spLocks noChangeArrowheads="1"/>
            </p:cNvSpPr>
            <p:nvPr/>
          </p:nvSpPr>
          <p:spPr bwMode="auto">
            <a:xfrm>
              <a:off x="5424" y="21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7670" name="Text Box 12"/>
            <p:cNvSpPr txBox="1">
              <a:spLocks noChangeArrowheads="1"/>
            </p:cNvSpPr>
            <p:nvPr/>
          </p:nvSpPr>
          <p:spPr bwMode="auto">
            <a:xfrm>
              <a:off x="2640" y="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7671" name="Line 13"/>
            <p:cNvSpPr>
              <a:spLocks noChangeShapeType="1"/>
            </p:cNvSpPr>
            <p:nvPr/>
          </p:nvSpPr>
          <p:spPr bwMode="auto">
            <a:xfrm flipH="1" flipV="1">
              <a:off x="1104" y="2160"/>
              <a:ext cx="1776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2" name="Freeform 14"/>
            <p:cNvSpPr>
              <a:spLocks/>
            </p:cNvSpPr>
            <p:nvPr/>
          </p:nvSpPr>
          <p:spPr bwMode="auto">
            <a:xfrm>
              <a:off x="384" y="816"/>
              <a:ext cx="2208" cy="1152"/>
            </a:xfrm>
            <a:custGeom>
              <a:avLst/>
              <a:gdLst>
                <a:gd name="T0" fmla="*/ 2208 w 2208"/>
                <a:gd name="T1" fmla="*/ 0 h 1152"/>
                <a:gd name="T2" fmla="*/ 1872 w 2208"/>
                <a:gd name="T3" fmla="*/ 576 h 1152"/>
                <a:gd name="T4" fmla="*/ 1248 w 2208"/>
                <a:gd name="T5" fmla="*/ 960 h 1152"/>
                <a:gd name="T6" fmla="*/ 0 w 2208"/>
                <a:gd name="T7" fmla="*/ 1152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152"/>
                <a:gd name="T14" fmla="*/ 2208 w 2208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152">
                  <a:moveTo>
                    <a:pt x="2208" y="0"/>
                  </a:moveTo>
                  <a:cubicBezTo>
                    <a:pt x="2120" y="208"/>
                    <a:pt x="2032" y="416"/>
                    <a:pt x="1872" y="576"/>
                  </a:cubicBezTo>
                  <a:cubicBezTo>
                    <a:pt x="1712" y="736"/>
                    <a:pt x="1560" y="864"/>
                    <a:pt x="1248" y="960"/>
                  </a:cubicBezTo>
                  <a:cubicBezTo>
                    <a:pt x="936" y="1056"/>
                    <a:pt x="468" y="1104"/>
                    <a:pt x="0" y="11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7673" name="Line 15"/>
            <p:cNvSpPr>
              <a:spLocks noChangeShapeType="1"/>
            </p:cNvSpPr>
            <p:nvPr/>
          </p:nvSpPr>
          <p:spPr bwMode="auto">
            <a:xfrm>
              <a:off x="3792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4" name="Line 16"/>
            <p:cNvSpPr>
              <a:spLocks noChangeShapeType="1"/>
            </p:cNvSpPr>
            <p:nvPr/>
          </p:nvSpPr>
          <p:spPr bwMode="auto">
            <a:xfrm flipH="1">
              <a:off x="1728" y="264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5" name="Line 17"/>
            <p:cNvSpPr>
              <a:spLocks noChangeShapeType="1"/>
            </p:cNvSpPr>
            <p:nvPr/>
          </p:nvSpPr>
          <p:spPr bwMode="auto">
            <a:xfrm>
              <a:off x="1728" y="17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6" name="Line 18"/>
            <p:cNvSpPr>
              <a:spLocks noChangeShapeType="1"/>
            </p:cNvSpPr>
            <p:nvPr/>
          </p:nvSpPr>
          <p:spPr bwMode="auto">
            <a:xfrm>
              <a:off x="3792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7" name="Line 19"/>
            <p:cNvSpPr>
              <a:spLocks noChangeShapeType="1"/>
            </p:cNvSpPr>
            <p:nvPr/>
          </p:nvSpPr>
          <p:spPr bwMode="auto">
            <a:xfrm>
              <a:off x="4944" y="21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8" name="Line 20"/>
            <p:cNvSpPr>
              <a:spLocks noChangeShapeType="1"/>
            </p:cNvSpPr>
            <p:nvPr/>
          </p:nvSpPr>
          <p:spPr bwMode="auto">
            <a:xfrm flipH="1">
              <a:off x="2448" y="321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79" name="Line 21"/>
            <p:cNvSpPr>
              <a:spLocks noChangeShapeType="1"/>
            </p:cNvSpPr>
            <p:nvPr/>
          </p:nvSpPr>
          <p:spPr bwMode="auto">
            <a:xfrm>
              <a:off x="2448" y="110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80" name="Line 22"/>
            <p:cNvSpPr>
              <a:spLocks noChangeShapeType="1"/>
            </p:cNvSpPr>
            <p:nvPr/>
          </p:nvSpPr>
          <p:spPr bwMode="auto">
            <a:xfrm flipV="1">
              <a:off x="4944" y="11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81" name="Freeform 23"/>
            <p:cNvSpPr>
              <a:spLocks/>
            </p:cNvSpPr>
            <p:nvPr/>
          </p:nvSpPr>
          <p:spPr bwMode="auto">
            <a:xfrm>
              <a:off x="3216" y="384"/>
              <a:ext cx="2160" cy="1488"/>
            </a:xfrm>
            <a:custGeom>
              <a:avLst/>
              <a:gdLst>
                <a:gd name="T0" fmla="*/ 2067 w 2208"/>
                <a:gd name="T1" fmla="*/ 0 h 1488"/>
                <a:gd name="T2" fmla="*/ 1797 w 2208"/>
                <a:gd name="T3" fmla="*/ 624 h 1488"/>
                <a:gd name="T4" fmla="*/ 989 w 2208"/>
                <a:gd name="T5" fmla="*/ 1200 h 1488"/>
                <a:gd name="T6" fmla="*/ 0 w 2208"/>
                <a:gd name="T7" fmla="*/ 1488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1488"/>
                <a:gd name="T14" fmla="*/ 2208 w 220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1488">
                  <a:moveTo>
                    <a:pt x="2208" y="0"/>
                  </a:moveTo>
                  <a:cubicBezTo>
                    <a:pt x="2160" y="212"/>
                    <a:pt x="2112" y="424"/>
                    <a:pt x="1920" y="624"/>
                  </a:cubicBezTo>
                  <a:cubicBezTo>
                    <a:pt x="1728" y="824"/>
                    <a:pt x="1376" y="1056"/>
                    <a:pt x="1056" y="1200"/>
                  </a:cubicBezTo>
                  <a:cubicBezTo>
                    <a:pt x="736" y="1344"/>
                    <a:pt x="368" y="1416"/>
                    <a:pt x="0" y="14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>
                <a:latin typeface="Corbel" pitchFamily="34" charset="0"/>
              </a:endParaRPr>
            </a:p>
          </p:txBody>
        </p:sp>
        <p:sp>
          <p:nvSpPr>
            <p:cNvPr id="27682" name="Text Box 24"/>
            <p:cNvSpPr txBox="1">
              <a:spLocks noChangeArrowheads="1"/>
            </p:cNvSpPr>
            <p:nvPr/>
          </p:nvSpPr>
          <p:spPr bwMode="auto">
            <a:xfrm>
              <a:off x="3024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</a:t>
              </a:r>
            </a:p>
          </p:txBody>
        </p:sp>
        <p:sp>
          <p:nvSpPr>
            <p:cNvPr id="27683" name="Text Box 25"/>
            <p:cNvSpPr txBox="1">
              <a:spLocks noChangeArrowheads="1"/>
            </p:cNvSpPr>
            <p:nvPr/>
          </p:nvSpPr>
          <p:spPr bwMode="auto">
            <a:xfrm>
              <a:off x="5232" y="14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</a:t>
              </a:r>
            </a:p>
          </p:txBody>
        </p:sp>
      </p:grpSp>
      <p:sp>
        <p:nvSpPr>
          <p:cNvPr id="60442" name="Line 26"/>
          <p:cNvSpPr>
            <a:spLocks noChangeShapeType="1"/>
          </p:cNvSpPr>
          <p:nvPr/>
        </p:nvSpPr>
        <p:spPr bwMode="auto">
          <a:xfrm flipH="1" flipV="1">
            <a:off x="990600" y="3429000"/>
            <a:ext cx="35052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H="1">
            <a:off x="3124200" y="51054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3124200" y="25908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3124200" y="2590800"/>
            <a:ext cx="472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 flipH="1">
            <a:off x="1981200" y="41910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 flipV="1">
            <a:off x="1981200" y="2971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1981200" y="29718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0449" name="Freeform 33"/>
          <p:cNvSpPr>
            <a:spLocks/>
          </p:cNvSpPr>
          <p:nvPr/>
        </p:nvSpPr>
        <p:spPr bwMode="auto">
          <a:xfrm>
            <a:off x="5334000" y="1600200"/>
            <a:ext cx="3810000" cy="1447800"/>
          </a:xfrm>
          <a:custGeom>
            <a:avLst/>
            <a:gdLst>
              <a:gd name="T0" fmla="*/ 2147483647 w 2208"/>
              <a:gd name="T1" fmla="*/ 0 h 1488"/>
              <a:gd name="T2" fmla="*/ 2147483647 w 2208"/>
              <a:gd name="T3" fmla="*/ 2147483647 h 1488"/>
              <a:gd name="T4" fmla="*/ 2147483647 w 2208"/>
              <a:gd name="T5" fmla="*/ 2147483647 h 1488"/>
              <a:gd name="T6" fmla="*/ 0 w 2208"/>
              <a:gd name="T7" fmla="*/ 2147483647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488"/>
              <a:gd name="T14" fmla="*/ 2208 w 220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488">
                <a:moveTo>
                  <a:pt x="2208" y="0"/>
                </a:moveTo>
                <a:cubicBezTo>
                  <a:pt x="2160" y="212"/>
                  <a:pt x="2112" y="424"/>
                  <a:pt x="1920" y="624"/>
                </a:cubicBezTo>
                <a:cubicBezTo>
                  <a:pt x="1728" y="824"/>
                  <a:pt x="1376" y="1056"/>
                  <a:pt x="1056" y="1200"/>
                </a:cubicBezTo>
                <a:cubicBezTo>
                  <a:pt x="736" y="1344"/>
                  <a:pt x="368" y="1416"/>
                  <a:pt x="0" y="14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l-PL">
              <a:latin typeface="Corbel" pitchFamily="34" charset="0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6388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L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86106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solidFill>
                  <a:srgbClr val="FF0000"/>
                </a:solidFill>
                <a:latin typeface="Corbel" pitchFamily="34" charset="0"/>
              </a:rPr>
              <a:t>M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4860032" y="5877272"/>
            <a:ext cx="428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wzrost podaży pieniądza powoduje przesunięcia równoległe krzywej LM w prawo)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utoUpdateAnimBg="0"/>
      <p:bldP spid="6045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Wyprowadzona krzywa LM to zbiór kombinacji stóp procentowych </a:t>
            </a:r>
            <a:r>
              <a:rPr lang="pl-PL" sz="2000" dirty="0" err="1" smtClean="0"/>
              <a:t>r</a:t>
            </a:r>
            <a:r>
              <a:rPr lang="pl-PL" sz="2000" dirty="0" smtClean="0"/>
              <a:t> i dochodu y, przy których rynek pieniądza jest w równowadze, czyli spełniony jest warunek: M/P = k(y) + l(y)</a:t>
            </a:r>
          </a:p>
          <a:p>
            <a:r>
              <a:rPr lang="pl-PL" sz="2000" dirty="0" smtClean="0"/>
              <a:t>Zmiany nachylenie krzywej LM lub jej równoległe przesunięcia należy interpretować jako zmianę warunków równoważenia rynku pieniądza</a:t>
            </a:r>
          </a:p>
          <a:p>
            <a:endParaRPr lang="pl-PL" sz="2000" dirty="0" smtClean="0"/>
          </a:p>
          <a:p>
            <a:r>
              <a:rPr lang="pl-PL" sz="2000" dirty="0" smtClean="0"/>
              <a:t>Krzywe IS i LM opisywały warunki równowagi na pojedynczych rynkach. Pełna równowaga wymaga aby oba rynki były równocześnie w równowadze, więc trzeba w modelu połączyć krzywą IS z LM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>
                <a:solidFill>
                  <a:schemeClr val="tx2">
                    <a:satMod val="200000"/>
                  </a:schemeClr>
                </a:solidFill>
              </a:rPr>
              <a:t>Równowaga w modelu IS-LM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990600"/>
            <a:ext cx="7315200" cy="4800600"/>
            <a:chOff x="960" y="624"/>
            <a:chExt cx="4608" cy="3024"/>
          </a:xfrm>
        </p:grpSpPr>
        <p:sp>
          <p:nvSpPr>
            <p:cNvPr id="25616" name="Line 4"/>
            <p:cNvSpPr>
              <a:spLocks noChangeShapeType="1"/>
            </p:cNvSpPr>
            <p:nvPr/>
          </p:nvSpPr>
          <p:spPr bwMode="auto">
            <a:xfrm flipV="1">
              <a:off x="1344" y="768"/>
              <a:ext cx="0" cy="2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7" name="Line 5"/>
            <p:cNvSpPr>
              <a:spLocks noChangeShapeType="1"/>
            </p:cNvSpPr>
            <p:nvPr/>
          </p:nvSpPr>
          <p:spPr bwMode="auto">
            <a:xfrm>
              <a:off x="1344" y="3360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18" name="Text Box 6"/>
            <p:cNvSpPr txBox="1">
              <a:spLocks noChangeArrowheads="1"/>
            </p:cNvSpPr>
            <p:nvPr/>
          </p:nvSpPr>
          <p:spPr bwMode="auto">
            <a:xfrm>
              <a:off x="960" y="7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5184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5620" name="Freeform 8"/>
            <p:cNvSpPr>
              <a:spLocks/>
            </p:cNvSpPr>
            <p:nvPr/>
          </p:nvSpPr>
          <p:spPr bwMode="auto">
            <a:xfrm>
              <a:off x="1872" y="864"/>
              <a:ext cx="2256" cy="2256"/>
            </a:xfrm>
            <a:custGeom>
              <a:avLst/>
              <a:gdLst>
                <a:gd name="T0" fmla="*/ 0 w 2256"/>
                <a:gd name="T1" fmla="*/ 2256 h 2256"/>
                <a:gd name="T2" fmla="*/ 1344 w 2256"/>
                <a:gd name="T3" fmla="*/ 1680 h 2256"/>
                <a:gd name="T4" fmla="*/ 2016 w 2256"/>
                <a:gd name="T5" fmla="*/ 720 h 2256"/>
                <a:gd name="T6" fmla="*/ 2256 w 2256"/>
                <a:gd name="T7" fmla="*/ 0 h 2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2256"/>
                <a:gd name="T14" fmla="*/ 2256 w 2256"/>
                <a:gd name="T15" fmla="*/ 2256 h 2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2256">
                  <a:moveTo>
                    <a:pt x="0" y="2256"/>
                  </a:moveTo>
                  <a:cubicBezTo>
                    <a:pt x="504" y="2096"/>
                    <a:pt x="1008" y="1936"/>
                    <a:pt x="1344" y="1680"/>
                  </a:cubicBezTo>
                  <a:cubicBezTo>
                    <a:pt x="1680" y="1424"/>
                    <a:pt x="1864" y="1000"/>
                    <a:pt x="2016" y="720"/>
                  </a:cubicBezTo>
                  <a:cubicBezTo>
                    <a:pt x="2168" y="440"/>
                    <a:pt x="2212" y="220"/>
                    <a:pt x="225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1" name="Freeform 9"/>
            <p:cNvSpPr>
              <a:spLocks/>
            </p:cNvSpPr>
            <p:nvPr/>
          </p:nvSpPr>
          <p:spPr bwMode="auto">
            <a:xfrm>
              <a:off x="1920" y="1104"/>
              <a:ext cx="2496" cy="1968"/>
            </a:xfrm>
            <a:custGeom>
              <a:avLst/>
              <a:gdLst>
                <a:gd name="T0" fmla="*/ 0 w 2496"/>
                <a:gd name="T1" fmla="*/ 0 h 1968"/>
                <a:gd name="T2" fmla="*/ 336 w 2496"/>
                <a:gd name="T3" fmla="*/ 720 h 1968"/>
                <a:gd name="T4" fmla="*/ 1488 w 2496"/>
                <a:gd name="T5" fmla="*/ 1632 h 1968"/>
                <a:gd name="T6" fmla="*/ 2496 w 2496"/>
                <a:gd name="T7" fmla="*/ 1968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6"/>
                <a:gd name="T13" fmla="*/ 0 h 1968"/>
                <a:gd name="T14" fmla="*/ 2496 w 2496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" h="1968">
                  <a:moveTo>
                    <a:pt x="0" y="0"/>
                  </a:moveTo>
                  <a:cubicBezTo>
                    <a:pt x="44" y="224"/>
                    <a:pt x="88" y="448"/>
                    <a:pt x="336" y="720"/>
                  </a:cubicBezTo>
                  <a:cubicBezTo>
                    <a:pt x="584" y="992"/>
                    <a:pt x="1128" y="1424"/>
                    <a:pt x="1488" y="1632"/>
                  </a:cubicBezTo>
                  <a:cubicBezTo>
                    <a:pt x="1848" y="1840"/>
                    <a:pt x="2172" y="1904"/>
                    <a:pt x="2496" y="19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2" name="Text Box 10"/>
            <p:cNvSpPr txBox="1">
              <a:spLocks noChangeArrowheads="1"/>
            </p:cNvSpPr>
            <p:nvPr/>
          </p:nvSpPr>
          <p:spPr bwMode="auto">
            <a:xfrm>
              <a:off x="1632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</a:t>
              </a:r>
            </a:p>
          </p:txBody>
        </p:sp>
        <p:sp>
          <p:nvSpPr>
            <p:cNvPr id="25623" name="Text Box 11"/>
            <p:cNvSpPr txBox="1">
              <a:spLocks noChangeArrowheads="1"/>
            </p:cNvSpPr>
            <p:nvPr/>
          </p:nvSpPr>
          <p:spPr bwMode="auto">
            <a:xfrm>
              <a:off x="4560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</a:p>
          </p:txBody>
        </p:sp>
        <p:sp>
          <p:nvSpPr>
            <p:cNvPr id="25624" name="Text Box 12"/>
            <p:cNvSpPr txBox="1">
              <a:spLocks noChangeArrowheads="1"/>
            </p:cNvSpPr>
            <p:nvPr/>
          </p:nvSpPr>
          <p:spPr bwMode="auto">
            <a:xfrm>
              <a:off x="1584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</a:t>
              </a:r>
            </a:p>
          </p:txBody>
        </p:sp>
        <p:sp>
          <p:nvSpPr>
            <p:cNvPr id="25625" name="Text Box 13"/>
            <p:cNvSpPr txBox="1">
              <a:spLocks noChangeArrowheads="1"/>
            </p:cNvSpPr>
            <p:nvPr/>
          </p:nvSpPr>
          <p:spPr bwMode="auto">
            <a:xfrm>
              <a:off x="4176" y="6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</a:t>
              </a:r>
            </a:p>
          </p:txBody>
        </p:sp>
      </p:grp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133600" y="2819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505200" y="2819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6002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R</a:t>
            </a:r>
            <a:r>
              <a:rPr lang="pl-PL" baseline="-25000">
                <a:latin typeface="Corbel" pitchFamily="34" charset="0"/>
              </a:rPr>
              <a:t>1</a:t>
            </a:r>
            <a:endParaRPr lang="pl-PL">
              <a:latin typeface="Corbel" pitchFamily="34" charset="0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3810000" y="2971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41148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343400" y="3429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4572000" y="3657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4876800" y="3886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2133600" y="4114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5029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1524000" y="3886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R</a:t>
            </a:r>
            <a:r>
              <a:rPr lang="pl-PL" baseline="-25000">
                <a:latin typeface="Corbel" pitchFamily="34" charset="0"/>
              </a:rPr>
              <a:t>e</a:t>
            </a:r>
            <a:endParaRPr lang="pl-PL">
              <a:latin typeface="Corbel" pitchFamily="34" charset="0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800600" y="541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Y</a:t>
            </a:r>
            <a:r>
              <a:rPr lang="pl-PL" baseline="-25000">
                <a:latin typeface="Corbel" pitchFamily="34" charset="0"/>
              </a:rPr>
              <a:t>e</a:t>
            </a:r>
            <a:endParaRPr lang="pl-PL">
              <a:latin typeface="Corbel" pitchFamily="34" charset="0"/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395536" y="602128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Ogólna równowaga jest możliwa jedynie przy nominalnej stopie procentowej R</a:t>
            </a:r>
            <a:r>
              <a:rPr lang="pl-PL" baseline="-25000" dirty="0" smtClean="0"/>
              <a:t>e</a:t>
            </a:r>
            <a:r>
              <a:rPr lang="pl-PL" dirty="0" smtClean="0"/>
              <a:t> oraz produkcje </a:t>
            </a:r>
            <a:r>
              <a:rPr lang="pl-PL" dirty="0" err="1" smtClean="0"/>
              <a:t>Y</a:t>
            </a:r>
            <a:r>
              <a:rPr lang="pl-PL" baseline="-25000" dirty="0" err="1" smtClean="0"/>
              <a:t>e</a:t>
            </a:r>
            <a:r>
              <a:rPr lang="pl-PL" dirty="0" smtClean="0"/>
              <a:t> (ponieważ założyliśmy usztywnione ceny nie ma różnice pomiędzy nominalnymi i realnymi wielkościami)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 animBg="1"/>
      <p:bldP spid="62479" grpId="0" animBg="1"/>
      <p:bldP spid="62480" grpId="0" autoUpdateAnimBg="0"/>
      <p:bldP spid="62481" grpId="0" animBg="1"/>
      <p:bldP spid="62482" grpId="0" animBg="1"/>
      <p:bldP spid="62483" grpId="0" animBg="1"/>
      <p:bldP spid="62484" grpId="0" animBg="1"/>
      <p:bldP spid="62485" grpId="0" animBg="1"/>
      <p:bldP spid="62486" grpId="0" animBg="1"/>
      <p:bldP spid="62487" grpId="0" animBg="1"/>
      <p:bldP spid="62488" grpId="0" autoUpdateAnimBg="0"/>
      <p:bldP spid="6248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 smtClean="0">
                <a:solidFill>
                  <a:schemeClr val="tx2">
                    <a:satMod val="200000"/>
                  </a:schemeClr>
                </a:solidFill>
              </a:rPr>
              <a:t>Efekt wzrostu popytu (IS) i wzrostu podaży pieniądza (LM)</a:t>
            </a:r>
            <a:endParaRPr lang="pl-PL" sz="24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990600"/>
            <a:ext cx="7315200" cy="4800600"/>
            <a:chOff x="960" y="624"/>
            <a:chExt cx="4608" cy="3024"/>
          </a:xfrm>
        </p:grpSpPr>
        <p:sp>
          <p:nvSpPr>
            <p:cNvPr id="26640" name="Line 4"/>
            <p:cNvSpPr>
              <a:spLocks noChangeShapeType="1"/>
            </p:cNvSpPr>
            <p:nvPr/>
          </p:nvSpPr>
          <p:spPr bwMode="auto">
            <a:xfrm flipV="1">
              <a:off x="1344" y="768"/>
              <a:ext cx="0" cy="2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1" name="Line 5"/>
            <p:cNvSpPr>
              <a:spLocks noChangeShapeType="1"/>
            </p:cNvSpPr>
            <p:nvPr/>
          </p:nvSpPr>
          <p:spPr bwMode="auto">
            <a:xfrm>
              <a:off x="1344" y="3360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2" name="Text Box 6"/>
            <p:cNvSpPr txBox="1">
              <a:spLocks noChangeArrowheads="1"/>
            </p:cNvSpPr>
            <p:nvPr/>
          </p:nvSpPr>
          <p:spPr bwMode="auto">
            <a:xfrm>
              <a:off x="960" y="7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6643" name="Text Box 7"/>
            <p:cNvSpPr txBox="1">
              <a:spLocks noChangeArrowheads="1"/>
            </p:cNvSpPr>
            <p:nvPr/>
          </p:nvSpPr>
          <p:spPr bwMode="auto">
            <a:xfrm>
              <a:off x="5184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50196" name="Freeform 8"/>
            <p:cNvSpPr>
              <a:spLocks/>
            </p:cNvSpPr>
            <p:nvPr/>
          </p:nvSpPr>
          <p:spPr bwMode="auto">
            <a:xfrm>
              <a:off x="1872" y="864"/>
              <a:ext cx="2256" cy="2256"/>
            </a:xfrm>
            <a:custGeom>
              <a:avLst/>
              <a:gdLst>
                <a:gd name="T0" fmla="*/ 0 w 2256"/>
                <a:gd name="T1" fmla="*/ 2256 h 2256"/>
                <a:gd name="T2" fmla="*/ 1344 w 2256"/>
                <a:gd name="T3" fmla="*/ 1680 h 2256"/>
                <a:gd name="T4" fmla="*/ 2016 w 2256"/>
                <a:gd name="T5" fmla="*/ 720 h 2256"/>
                <a:gd name="T6" fmla="*/ 2256 w 2256"/>
                <a:gd name="T7" fmla="*/ 0 h 2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2256"/>
                <a:gd name="T14" fmla="*/ 2256 w 2256"/>
                <a:gd name="T15" fmla="*/ 2256 h 2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2256">
                  <a:moveTo>
                    <a:pt x="0" y="2256"/>
                  </a:moveTo>
                  <a:cubicBezTo>
                    <a:pt x="504" y="2096"/>
                    <a:pt x="1008" y="1936"/>
                    <a:pt x="1344" y="1680"/>
                  </a:cubicBezTo>
                  <a:cubicBezTo>
                    <a:pt x="1680" y="1424"/>
                    <a:pt x="1864" y="1000"/>
                    <a:pt x="2016" y="720"/>
                  </a:cubicBezTo>
                  <a:cubicBezTo>
                    <a:pt x="2168" y="440"/>
                    <a:pt x="2212" y="220"/>
                    <a:pt x="2256" y="0"/>
                  </a:cubicBezTo>
                </a:path>
              </a:pathLst>
            </a:cu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l-PL"/>
            </a:p>
          </p:txBody>
        </p:sp>
        <p:sp>
          <p:nvSpPr>
            <p:cNvPr id="26645" name="Freeform 9"/>
            <p:cNvSpPr>
              <a:spLocks/>
            </p:cNvSpPr>
            <p:nvPr/>
          </p:nvSpPr>
          <p:spPr bwMode="auto">
            <a:xfrm>
              <a:off x="1920" y="1104"/>
              <a:ext cx="2496" cy="1968"/>
            </a:xfrm>
            <a:custGeom>
              <a:avLst/>
              <a:gdLst>
                <a:gd name="T0" fmla="*/ 0 w 2496"/>
                <a:gd name="T1" fmla="*/ 0 h 1968"/>
                <a:gd name="T2" fmla="*/ 336 w 2496"/>
                <a:gd name="T3" fmla="*/ 720 h 1968"/>
                <a:gd name="T4" fmla="*/ 1488 w 2496"/>
                <a:gd name="T5" fmla="*/ 1632 h 1968"/>
                <a:gd name="T6" fmla="*/ 2496 w 2496"/>
                <a:gd name="T7" fmla="*/ 1968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6"/>
                <a:gd name="T13" fmla="*/ 0 h 1968"/>
                <a:gd name="T14" fmla="*/ 2496 w 2496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" h="1968">
                  <a:moveTo>
                    <a:pt x="0" y="0"/>
                  </a:moveTo>
                  <a:cubicBezTo>
                    <a:pt x="44" y="224"/>
                    <a:pt x="88" y="448"/>
                    <a:pt x="336" y="720"/>
                  </a:cubicBezTo>
                  <a:cubicBezTo>
                    <a:pt x="584" y="992"/>
                    <a:pt x="1128" y="1424"/>
                    <a:pt x="1488" y="1632"/>
                  </a:cubicBezTo>
                  <a:cubicBezTo>
                    <a:pt x="1848" y="1840"/>
                    <a:pt x="2172" y="1904"/>
                    <a:pt x="2496" y="19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1632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</a:t>
              </a:r>
            </a:p>
          </p:txBody>
        </p:sp>
        <p:sp>
          <p:nvSpPr>
            <p:cNvPr id="26647" name="Text Box 11"/>
            <p:cNvSpPr txBox="1">
              <a:spLocks noChangeArrowheads="1"/>
            </p:cNvSpPr>
            <p:nvPr/>
          </p:nvSpPr>
          <p:spPr bwMode="auto">
            <a:xfrm>
              <a:off x="4560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</a:p>
          </p:txBody>
        </p:sp>
        <p:sp>
          <p:nvSpPr>
            <p:cNvPr id="26648" name="Text Box 12"/>
            <p:cNvSpPr txBox="1">
              <a:spLocks noChangeArrowheads="1"/>
            </p:cNvSpPr>
            <p:nvPr/>
          </p:nvSpPr>
          <p:spPr bwMode="auto">
            <a:xfrm>
              <a:off x="1584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</a:t>
              </a:r>
            </a:p>
          </p:txBody>
        </p:sp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4176" y="6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</a:t>
              </a:r>
            </a:p>
          </p:txBody>
        </p:sp>
      </p:grp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124075" y="3141663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851275" y="3141663"/>
            <a:ext cx="0" cy="2154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547813" y="28527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R</a:t>
            </a:r>
            <a:r>
              <a:rPr lang="pl-PL" baseline="-25000">
                <a:latin typeface="Corbel" pitchFamily="34" charset="0"/>
              </a:rPr>
              <a:t>1</a:t>
            </a:r>
            <a:endParaRPr lang="pl-PL">
              <a:latin typeface="Corbel" pitchFamily="34" charset="0"/>
            </a:endParaRP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2133600" y="4114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5029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1524000" y="3886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R</a:t>
            </a:r>
            <a:r>
              <a:rPr lang="pl-PL" baseline="-25000">
                <a:latin typeface="Corbel" pitchFamily="34" charset="0"/>
              </a:rPr>
              <a:t>1</a:t>
            </a:r>
            <a:endParaRPr lang="pl-PL">
              <a:latin typeface="Corbel" pitchFamily="34" charset="0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800600" y="541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Y</a:t>
            </a:r>
            <a:r>
              <a:rPr lang="pl-PL" baseline="-25000">
                <a:latin typeface="Corbel" pitchFamily="34" charset="0"/>
              </a:rPr>
              <a:t>e</a:t>
            </a:r>
            <a:endParaRPr lang="pl-PL">
              <a:latin typeface="Corbel" pitchFamily="34" charset="0"/>
            </a:endParaRPr>
          </a:p>
        </p:txBody>
      </p:sp>
      <p:sp>
        <p:nvSpPr>
          <p:cNvPr id="26635" name="Freeform 9"/>
          <p:cNvSpPr>
            <a:spLocks/>
          </p:cNvSpPr>
          <p:nvPr/>
        </p:nvSpPr>
        <p:spPr bwMode="auto">
          <a:xfrm>
            <a:off x="4284663" y="1125538"/>
            <a:ext cx="3962400" cy="3124200"/>
          </a:xfrm>
          <a:custGeom>
            <a:avLst/>
            <a:gdLst>
              <a:gd name="T0" fmla="*/ 0 w 2496"/>
              <a:gd name="T1" fmla="*/ 0 h 1968"/>
              <a:gd name="T2" fmla="*/ 846772566 w 2496"/>
              <a:gd name="T3" fmla="*/ 1814512844 h 1968"/>
              <a:gd name="T4" fmla="*/ 2147483647 w 2496"/>
              <a:gd name="T5" fmla="*/ 2147483647 h 1968"/>
              <a:gd name="T6" fmla="*/ 2147483647 w 2496"/>
              <a:gd name="T7" fmla="*/ 2147483647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968"/>
              <a:gd name="T14" fmla="*/ 2496 w 2496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968">
                <a:moveTo>
                  <a:pt x="0" y="0"/>
                </a:moveTo>
                <a:cubicBezTo>
                  <a:pt x="44" y="224"/>
                  <a:pt x="88" y="448"/>
                  <a:pt x="336" y="720"/>
                </a:cubicBezTo>
                <a:cubicBezTo>
                  <a:pt x="584" y="992"/>
                  <a:pt x="1128" y="1424"/>
                  <a:pt x="1488" y="1632"/>
                </a:cubicBezTo>
                <a:cubicBezTo>
                  <a:pt x="1848" y="1840"/>
                  <a:pt x="2172" y="1904"/>
                  <a:pt x="2496" y="196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140200" y="1557338"/>
            <a:ext cx="3581400" cy="3581400"/>
          </a:xfrm>
          <a:custGeom>
            <a:avLst/>
            <a:gdLst>
              <a:gd name="T0" fmla="*/ 0 w 2256"/>
              <a:gd name="T1" fmla="*/ 2256 h 2256"/>
              <a:gd name="T2" fmla="*/ 1344 w 2256"/>
              <a:gd name="T3" fmla="*/ 1680 h 2256"/>
              <a:gd name="T4" fmla="*/ 2016 w 2256"/>
              <a:gd name="T5" fmla="*/ 720 h 2256"/>
              <a:gd name="T6" fmla="*/ 2256 w 2256"/>
              <a:gd name="T7" fmla="*/ 0 h 2256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2256"/>
              <a:gd name="T14" fmla="*/ 2256 w 2256"/>
              <a:gd name="T15" fmla="*/ 2256 h 2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2256">
                <a:moveTo>
                  <a:pt x="0" y="2256"/>
                </a:moveTo>
                <a:cubicBezTo>
                  <a:pt x="504" y="2096"/>
                  <a:pt x="1008" y="1936"/>
                  <a:pt x="1344" y="1680"/>
                </a:cubicBezTo>
                <a:cubicBezTo>
                  <a:pt x="1680" y="1424"/>
                  <a:pt x="1864" y="1000"/>
                  <a:pt x="2016" y="720"/>
                </a:cubicBezTo>
                <a:cubicBezTo>
                  <a:pt x="2168" y="440"/>
                  <a:pt x="2212" y="220"/>
                  <a:pt x="2256" y="0"/>
                </a:cubicBezTo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l-PL"/>
          </a:p>
        </p:txBody>
      </p:sp>
      <p:cxnSp>
        <p:nvCxnSpPr>
          <p:cNvPr id="29" name="Łącznik prosty 28"/>
          <p:cNvCxnSpPr/>
          <p:nvPr/>
        </p:nvCxnSpPr>
        <p:spPr>
          <a:xfrm flipH="1">
            <a:off x="2124075" y="4508500"/>
            <a:ext cx="3600450" cy="73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5795963" y="3141663"/>
            <a:ext cx="0" cy="2154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6639" name="pole tekstowe 35"/>
          <p:cNvSpPr txBox="1">
            <a:spLocks noChangeArrowheads="1"/>
          </p:cNvSpPr>
          <p:nvPr/>
        </p:nvSpPr>
        <p:spPr bwMode="auto">
          <a:xfrm>
            <a:off x="611188" y="5805488"/>
            <a:ext cx="7705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Wzrost popytu na rynku dóbr </a:t>
            </a:r>
            <a:r>
              <a:rPr lang="pl-PL">
                <a:sym typeface="Symbol" pitchFamily="18" charset="2"/>
              </a:rPr>
              <a:t> wzrost Y, wzrost R</a:t>
            </a:r>
          </a:p>
          <a:p>
            <a:r>
              <a:rPr lang="pl-PL">
                <a:sym typeface="Symbol" pitchFamily="18" charset="2"/>
              </a:rPr>
              <a:t>Wzrost podaży pieniądza  wzrost Y, spadek R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 animBg="1"/>
      <p:bldP spid="62479" grpId="0" animBg="1"/>
      <p:bldP spid="62480" grpId="0" autoUpdateAnimBg="0"/>
      <p:bldP spid="62486" grpId="0" animBg="1"/>
      <p:bldP spid="62487" grpId="0" animBg="1"/>
      <p:bldP spid="62488" grpId="0" autoUpdateAnimBg="0"/>
      <p:bldP spid="62489" grpId="0" autoUpdateAnimBg="0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l-PL" dirty="0" smtClean="0"/>
              <a:t>Dwa rynki razem : </a:t>
            </a:r>
            <a:r>
              <a:rPr lang="pl-PL" dirty="0" err="1" smtClean="0"/>
              <a:t>IS-LM</a:t>
            </a:r>
            <a:endParaRPr lang="pl-PL" dirty="0"/>
          </a:p>
        </p:txBody>
      </p:sp>
      <p:sp>
        <p:nvSpPr>
          <p:cNvPr id="2867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43063"/>
            <a:ext cx="8686800" cy="4525962"/>
          </a:xfrm>
        </p:spPr>
        <p:txBody>
          <a:bodyPr/>
          <a:lstStyle/>
          <a:p>
            <a:pPr eaLnBrk="1" hangingPunct="1"/>
            <a:r>
              <a:rPr lang="pl-PL" sz="3000" dirty="0" smtClean="0"/>
              <a:t>Kompletny model: Łączymy warunki równowagi dla rynku pieniądza i rynku dóbr</a:t>
            </a:r>
          </a:p>
          <a:p>
            <a:pPr eaLnBrk="1" hangingPunct="1"/>
            <a:endParaRPr lang="pl-PL" sz="3000" dirty="0" smtClean="0"/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pl-PL" sz="3000" dirty="0" err="1" smtClean="0"/>
              <a:t>m</a:t>
            </a:r>
            <a:r>
              <a:rPr lang="pl-PL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pl-PL" sz="3000" dirty="0" smtClean="0"/>
              <a:t> = l(</a:t>
            </a:r>
            <a:r>
              <a:rPr lang="pl-PL" sz="3000" dirty="0" err="1" smtClean="0"/>
              <a:t>r</a:t>
            </a:r>
            <a:r>
              <a:rPr lang="pl-PL" sz="3000" dirty="0" smtClean="0"/>
              <a:t>) + k(y)</a:t>
            </a:r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endParaRPr lang="pl-PL" sz="3000" dirty="0" smtClean="0"/>
          </a:p>
          <a:p>
            <a:pPr eaLnBrk="1" hangingPunct="1">
              <a:spcBef>
                <a:spcPct val="50000"/>
              </a:spcBef>
              <a:buFont typeface="Wingdings 2" pitchFamily="18" charset="2"/>
              <a:buNone/>
            </a:pPr>
            <a:r>
              <a:rPr lang="pl-PL" sz="3000" dirty="0" smtClean="0"/>
              <a:t>y = c(y) + g + i(</a:t>
            </a:r>
            <a:r>
              <a:rPr lang="pl-PL" sz="3000" dirty="0" err="1" smtClean="0"/>
              <a:t>r</a:t>
            </a:r>
            <a:r>
              <a:rPr lang="pl-PL" sz="3000" dirty="0" smtClean="0"/>
              <a:t>) + (ex – im)</a:t>
            </a:r>
          </a:p>
          <a:p>
            <a:pPr eaLnBrk="1" hangingPunct="1"/>
            <a:endParaRPr lang="pl-PL" sz="3000" dirty="0" smtClean="0"/>
          </a:p>
        </p:txBody>
      </p:sp>
      <p:sp>
        <p:nvSpPr>
          <p:cNvPr id="4" name="Dowolny kształt 3"/>
          <p:cNvSpPr/>
          <p:nvPr/>
        </p:nvSpPr>
        <p:spPr>
          <a:xfrm>
            <a:off x="763588" y="3132138"/>
            <a:ext cx="969962" cy="388937"/>
          </a:xfrm>
          <a:custGeom>
            <a:avLst/>
            <a:gdLst>
              <a:gd name="connsiteX0" fmla="*/ 0 w 968991"/>
              <a:gd name="connsiteY0" fmla="*/ 388961 h 388961"/>
              <a:gd name="connsiteX1" fmla="*/ 382137 w 968991"/>
              <a:gd name="connsiteY1" fmla="*/ 6824 h 388961"/>
              <a:gd name="connsiteX2" fmla="*/ 968991 w 968991"/>
              <a:gd name="connsiteY2" fmla="*/ 348018 h 38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88961">
                <a:moveTo>
                  <a:pt x="0" y="388961"/>
                </a:moveTo>
                <a:cubicBezTo>
                  <a:pt x="110319" y="201304"/>
                  <a:pt x="220639" y="13648"/>
                  <a:pt x="382137" y="6824"/>
                </a:cubicBezTo>
                <a:cubicBezTo>
                  <a:pt x="543635" y="0"/>
                  <a:pt x="756313" y="174009"/>
                  <a:pt x="968991" y="348018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1835696" y="3789040"/>
            <a:ext cx="1285875" cy="10001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olny kształt 7"/>
          <p:cNvSpPr/>
          <p:nvPr/>
        </p:nvSpPr>
        <p:spPr>
          <a:xfrm>
            <a:off x="611560" y="5301208"/>
            <a:ext cx="2606675" cy="882650"/>
          </a:xfrm>
          <a:custGeom>
            <a:avLst/>
            <a:gdLst>
              <a:gd name="connsiteX0" fmla="*/ 2606723 w 2606723"/>
              <a:gd name="connsiteY0" fmla="*/ 54591 h 882554"/>
              <a:gd name="connsiteX1" fmla="*/ 1050878 w 2606723"/>
              <a:gd name="connsiteY1" fmla="*/ 873456 h 882554"/>
              <a:gd name="connsiteX2" fmla="*/ 0 w 2606723"/>
              <a:gd name="connsiteY2" fmla="*/ 0 h 88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3" h="882554">
                <a:moveTo>
                  <a:pt x="2606723" y="54591"/>
                </a:moveTo>
                <a:cubicBezTo>
                  <a:pt x="2046027" y="468572"/>
                  <a:pt x="1485332" y="882554"/>
                  <a:pt x="1050878" y="873456"/>
                </a:cubicBezTo>
                <a:cubicBezTo>
                  <a:pt x="616424" y="864358"/>
                  <a:pt x="308212" y="432179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9" name="Dowolny kształt 8"/>
          <p:cNvSpPr/>
          <p:nvPr/>
        </p:nvSpPr>
        <p:spPr>
          <a:xfrm>
            <a:off x="611560" y="4581128"/>
            <a:ext cx="790575" cy="247650"/>
          </a:xfrm>
          <a:custGeom>
            <a:avLst/>
            <a:gdLst>
              <a:gd name="connsiteX0" fmla="*/ 0 w 791570"/>
              <a:gd name="connsiteY0" fmla="*/ 234286 h 247933"/>
              <a:gd name="connsiteX1" fmla="*/ 313899 w 791570"/>
              <a:gd name="connsiteY1" fmla="*/ 2274 h 247933"/>
              <a:gd name="connsiteX2" fmla="*/ 791570 w 791570"/>
              <a:gd name="connsiteY2" fmla="*/ 247933 h 24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0" h="247933">
                <a:moveTo>
                  <a:pt x="0" y="234286"/>
                </a:moveTo>
                <a:cubicBezTo>
                  <a:pt x="90985" y="117143"/>
                  <a:pt x="181971" y="0"/>
                  <a:pt x="313899" y="2274"/>
                </a:cubicBezTo>
                <a:cubicBezTo>
                  <a:pt x="445827" y="4548"/>
                  <a:pt x="618698" y="126240"/>
                  <a:pt x="791570" y="247933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0" name="Dowolny kształt 9"/>
          <p:cNvSpPr/>
          <p:nvPr/>
        </p:nvSpPr>
        <p:spPr>
          <a:xfrm>
            <a:off x="683568" y="5229200"/>
            <a:ext cx="860425" cy="203200"/>
          </a:xfrm>
          <a:custGeom>
            <a:avLst/>
            <a:gdLst>
              <a:gd name="connsiteX0" fmla="*/ 859809 w 859809"/>
              <a:gd name="connsiteY0" fmla="*/ 68239 h 202441"/>
              <a:gd name="connsiteX1" fmla="*/ 409433 w 859809"/>
              <a:gd name="connsiteY1" fmla="*/ 191068 h 202441"/>
              <a:gd name="connsiteX2" fmla="*/ 0 w 859809"/>
              <a:gd name="connsiteY2" fmla="*/ 0 h 20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202441">
                <a:moveTo>
                  <a:pt x="859809" y="68239"/>
                </a:moveTo>
                <a:cubicBezTo>
                  <a:pt x="706271" y="135340"/>
                  <a:pt x="552734" y="202441"/>
                  <a:pt x="409433" y="191068"/>
                </a:cubicBezTo>
                <a:cubicBezTo>
                  <a:pt x="266132" y="179695"/>
                  <a:pt x="133066" y="89847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1" name="Dowolny kształt 10"/>
          <p:cNvSpPr/>
          <p:nvPr/>
        </p:nvSpPr>
        <p:spPr>
          <a:xfrm>
            <a:off x="611560" y="3861048"/>
            <a:ext cx="2101850" cy="969962"/>
          </a:xfrm>
          <a:custGeom>
            <a:avLst/>
            <a:gdLst>
              <a:gd name="connsiteX0" fmla="*/ 0 w 2101756"/>
              <a:gd name="connsiteY0" fmla="*/ 968991 h 968991"/>
              <a:gd name="connsiteX1" fmla="*/ 668741 w 2101756"/>
              <a:gd name="connsiteY1" fmla="*/ 354842 h 968991"/>
              <a:gd name="connsiteX2" fmla="*/ 1528550 w 2101756"/>
              <a:gd name="connsiteY2" fmla="*/ 272955 h 968991"/>
              <a:gd name="connsiteX3" fmla="*/ 2101756 w 2101756"/>
              <a:gd name="connsiteY3" fmla="*/ 0 h 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756" h="968991">
                <a:moveTo>
                  <a:pt x="0" y="968991"/>
                </a:moveTo>
                <a:cubicBezTo>
                  <a:pt x="206991" y="719919"/>
                  <a:pt x="413983" y="470848"/>
                  <a:pt x="668741" y="354842"/>
                </a:cubicBezTo>
                <a:cubicBezTo>
                  <a:pt x="923499" y="238836"/>
                  <a:pt x="1289714" y="332095"/>
                  <a:pt x="1528550" y="272955"/>
                </a:cubicBezTo>
                <a:cubicBezTo>
                  <a:pt x="1767386" y="213815"/>
                  <a:pt x="1934571" y="106907"/>
                  <a:pt x="2101756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28682" name="pole tekstowe 17"/>
          <p:cNvSpPr txBox="1">
            <a:spLocks noChangeArrowheads="1"/>
          </p:cNvSpPr>
          <p:nvPr/>
        </p:nvSpPr>
        <p:spPr bwMode="auto">
          <a:xfrm>
            <a:off x="1143000" y="2786063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8683" name="pole tekstowe 18"/>
          <p:cNvSpPr txBox="1">
            <a:spLocks noChangeArrowheads="1"/>
          </p:cNvSpPr>
          <p:nvPr/>
        </p:nvSpPr>
        <p:spPr bwMode="auto">
          <a:xfrm>
            <a:off x="1115616" y="5301208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684" name="pole tekstowe 19"/>
          <p:cNvSpPr txBox="1">
            <a:spLocks noChangeArrowheads="1"/>
          </p:cNvSpPr>
          <p:nvPr/>
        </p:nvSpPr>
        <p:spPr bwMode="auto">
          <a:xfrm>
            <a:off x="2483768" y="5805264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685" name="pole tekstowe 20"/>
          <p:cNvSpPr txBox="1">
            <a:spLocks noChangeArrowheads="1"/>
          </p:cNvSpPr>
          <p:nvPr/>
        </p:nvSpPr>
        <p:spPr bwMode="auto">
          <a:xfrm>
            <a:off x="642938" y="4143375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8686" name="pole tekstowe 21"/>
          <p:cNvSpPr txBox="1">
            <a:spLocks noChangeArrowheads="1"/>
          </p:cNvSpPr>
          <p:nvPr/>
        </p:nvSpPr>
        <p:spPr bwMode="auto">
          <a:xfrm>
            <a:off x="1259632" y="4437112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8687" name="pole tekstowe 22"/>
          <p:cNvSpPr txBox="1">
            <a:spLocks noChangeArrowheads="1"/>
          </p:cNvSpPr>
          <p:nvPr/>
        </p:nvSpPr>
        <p:spPr bwMode="auto">
          <a:xfrm>
            <a:off x="2643188" y="4143375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Dowolny kształt 23"/>
          <p:cNvSpPr/>
          <p:nvPr/>
        </p:nvSpPr>
        <p:spPr>
          <a:xfrm>
            <a:off x="1924050" y="3217863"/>
            <a:ext cx="765175" cy="288925"/>
          </a:xfrm>
          <a:custGeom>
            <a:avLst/>
            <a:gdLst>
              <a:gd name="connsiteX0" fmla="*/ 764275 w 764275"/>
              <a:gd name="connsiteY0" fmla="*/ 193343 h 288878"/>
              <a:gd name="connsiteX1" fmla="*/ 382138 w 764275"/>
              <a:gd name="connsiteY1" fmla="*/ 15922 h 288878"/>
              <a:gd name="connsiteX2" fmla="*/ 0 w 764275"/>
              <a:gd name="connsiteY2" fmla="*/ 288878 h 28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5" h="288878">
                <a:moveTo>
                  <a:pt x="764275" y="193343"/>
                </a:moveTo>
                <a:cubicBezTo>
                  <a:pt x="636896" y="96671"/>
                  <a:pt x="509517" y="0"/>
                  <a:pt x="382138" y="15922"/>
                </a:cubicBezTo>
                <a:cubicBezTo>
                  <a:pt x="254759" y="31844"/>
                  <a:pt x="127379" y="160361"/>
                  <a:pt x="0" y="288878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28689" name="pole tekstowe 24"/>
          <p:cNvSpPr txBox="1">
            <a:spLocks noChangeArrowheads="1"/>
          </p:cNvSpPr>
          <p:nvPr/>
        </p:nvSpPr>
        <p:spPr bwMode="auto">
          <a:xfrm>
            <a:off x="2214563" y="2786063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2195736" y="5473005"/>
            <a:ext cx="6948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Schemat opisuje ścieżkę dostosować od wzrostu realnej </a:t>
            </a:r>
            <a:r>
              <a:rPr lang="pl-PL" sz="1200" dirty="0" err="1" smtClean="0"/>
              <a:t>podazy</a:t>
            </a:r>
            <a:r>
              <a:rPr lang="pl-PL" sz="1200" dirty="0" smtClean="0"/>
              <a:t> m= </a:t>
            </a:r>
            <a:r>
              <a:rPr lang="pl-PL" sz="1200" dirty="0" err="1" smtClean="0"/>
              <a:t>M</a:t>
            </a:r>
            <a:r>
              <a:rPr lang="pl-PL" sz="1200" dirty="0" smtClean="0"/>
              <a:t>/P pieniądza (przy usztywnionych cenach jest równa wzrostowi nominalnemu . To powoduje zmianę stóp procentowych (wtedy wzrośnie spekulacyjny popyt na pieniądza wchłaniając dodatkowy zasób pieniądza)  - krok 1. To powoduje wzrost inwestycje (krok 2) – rośnie popyt to powoduje wzrost produktu – krok 3, to zwiększa konsumpcję – krok 4, które zwrotnie zwiększa produkt – krok 5- równocześnie  wzrost y zwiększa transakcyjny popyt nie pieniądz – krok 6, co wymaga korekty popytu spekulacyjnego – krok 7. Ostatecznie efektem </a:t>
            </a:r>
            <a:r>
              <a:rPr lang="pl-PL" sz="1200" dirty="0" err="1" smtClean="0"/>
              <a:t>wzrpstu</a:t>
            </a:r>
            <a:r>
              <a:rPr lang="pl-PL" sz="1200" dirty="0" smtClean="0"/>
              <a:t> podaży pieniądza będzie nowa kombinacja </a:t>
            </a:r>
            <a:r>
              <a:rPr lang="pl-PL" sz="1200" dirty="0" err="1" smtClean="0"/>
              <a:t>r</a:t>
            </a:r>
            <a:r>
              <a:rPr lang="pl-PL" sz="1200" dirty="0" smtClean="0"/>
              <a:t> i y.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/>
              <a:t>Model </a:t>
            </a:r>
            <a:r>
              <a:rPr lang="pl-PL" sz="1800" dirty="0" err="1" smtClean="0"/>
              <a:t>IS-LM</a:t>
            </a:r>
            <a:r>
              <a:rPr lang="pl-PL" sz="1800" dirty="0" smtClean="0"/>
              <a:t> jest kompletnym modelem równowagi krótkookresowej.</a:t>
            </a:r>
          </a:p>
          <a:p>
            <a:r>
              <a:rPr lang="pl-PL" sz="1800" dirty="0" smtClean="0"/>
              <a:t>Aby go bezpośrednio porównać z modelem klasycznym dokonajmy jego przekształcenia do modelu AS-AD (jest w </a:t>
            </a:r>
            <a:r>
              <a:rPr lang="pl-PL" sz="1800" dirty="0" err="1" smtClean="0"/>
              <a:t>przestzeni</a:t>
            </a:r>
            <a:r>
              <a:rPr lang="pl-PL" sz="1800" dirty="0" smtClean="0"/>
              <a:t> ceny P i produkt realny y)</a:t>
            </a:r>
          </a:p>
          <a:p>
            <a:r>
              <a:rPr lang="pl-PL" sz="1800" dirty="0" smtClean="0"/>
              <a:t>W tym celu przeanalizujemy jak zmieni się równowaga w modeli </a:t>
            </a:r>
            <a:r>
              <a:rPr lang="pl-PL" sz="1800" dirty="0" err="1" smtClean="0"/>
              <a:t>IS-LM</a:t>
            </a:r>
            <a:r>
              <a:rPr lang="pl-PL" sz="1800" dirty="0" smtClean="0"/>
              <a:t> dla gospodarki, identycznej pod każdym względem do warunków dotychczasowych, z wyjątkiem niższego poziomu cen.</a:t>
            </a:r>
          </a:p>
          <a:p>
            <a:r>
              <a:rPr lang="pl-PL" sz="1800" dirty="0" smtClean="0"/>
              <a:t>Niższy poziom cen P oznacza, że jest wyższy realny zasób pieniądz M/P, co w modelu </a:t>
            </a:r>
            <a:r>
              <a:rPr lang="pl-PL" sz="1800" dirty="0" err="1" smtClean="0"/>
              <a:t>IS-LM</a:t>
            </a:r>
            <a:r>
              <a:rPr lang="pl-PL" sz="1800" dirty="0" smtClean="0"/>
              <a:t> oznacza równoległe przesunięcia krzywej LM w prawo</a:t>
            </a:r>
          </a:p>
          <a:p>
            <a:r>
              <a:rPr lang="pl-PL" sz="1800" dirty="0" smtClean="0"/>
              <a:t>Czy niższy poziom cen wpływa na konsumpcję? Niższe ceny dotyczą także płac (cena pracy) – więc w części konsumpcji zależnej od dochodów nie ma to znaczenia (płace spadły o tyle samo co ceny dóbr), ale część konsumpcji jest finansowana z oszczędności – przy spadku cen siła nabywcza oszczędności rośnie co powinno, choć słabo, zwiększyć konsumpcję – to oznaczą lekkie przesunięcie krzywej IS w prawo</a:t>
            </a: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 smtClean="0">
                <a:solidFill>
                  <a:schemeClr val="tx2">
                    <a:satMod val="200000"/>
                  </a:schemeClr>
                </a:solidFill>
              </a:rPr>
              <a:t>Efekt spadku cen w modelu </a:t>
            </a:r>
            <a:r>
              <a:rPr lang="pl-PL" sz="2400" b="1" dirty="0" err="1" smtClean="0">
                <a:solidFill>
                  <a:schemeClr val="tx2">
                    <a:satMod val="200000"/>
                  </a:schemeClr>
                </a:solidFill>
              </a:rPr>
              <a:t>IS-LM</a:t>
            </a:r>
            <a:endParaRPr lang="pl-PL" sz="24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990600"/>
            <a:ext cx="7315200" cy="4800600"/>
            <a:chOff x="960" y="624"/>
            <a:chExt cx="4608" cy="3024"/>
          </a:xfrm>
        </p:grpSpPr>
        <p:sp>
          <p:nvSpPr>
            <p:cNvPr id="27659" name="Line 4"/>
            <p:cNvSpPr>
              <a:spLocks noChangeShapeType="1"/>
            </p:cNvSpPr>
            <p:nvPr/>
          </p:nvSpPr>
          <p:spPr bwMode="auto">
            <a:xfrm flipV="1">
              <a:off x="1344" y="768"/>
              <a:ext cx="0" cy="2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0" name="Line 5"/>
            <p:cNvSpPr>
              <a:spLocks noChangeShapeType="1"/>
            </p:cNvSpPr>
            <p:nvPr/>
          </p:nvSpPr>
          <p:spPr bwMode="auto">
            <a:xfrm>
              <a:off x="1344" y="3360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1" name="Text Box 6"/>
            <p:cNvSpPr txBox="1">
              <a:spLocks noChangeArrowheads="1"/>
            </p:cNvSpPr>
            <p:nvPr/>
          </p:nvSpPr>
          <p:spPr bwMode="auto">
            <a:xfrm>
              <a:off x="960" y="7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R</a:t>
              </a:r>
            </a:p>
          </p:txBody>
        </p:sp>
        <p:sp>
          <p:nvSpPr>
            <p:cNvPr id="27662" name="Text Box 7"/>
            <p:cNvSpPr txBox="1">
              <a:spLocks noChangeArrowheads="1"/>
            </p:cNvSpPr>
            <p:nvPr/>
          </p:nvSpPr>
          <p:spPr bwMode="auto">
            <a:xfrm>
              <a:off x="5184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Y</a:t>
              </a:r>
            </a:p>
          </p:txBody>
        </p:sp>
        <p:sp>
          <p:nvSpPr>
            <p:cNvPr id="27663" name="Freeform 8"/>
            <p:cNvSpPr>
              <a:spLocks/>
            </p:cNvSpPr>
            <p:nvPr/>
          </p:nvSpPr>
          <p:spPr bwMode="auto">
            <a:xfrm>
              <a:off x="1872" y="864"/>
              <a:ext cx="2256" cy="2256"/>
            </a:xfrm>
            <a:custGeom>
              <a:avLst/>
              <a:gdLst>
                <a:gd name="T0" fmla="*/ 0 w 2256"/>
                <a:gd name="T1" fmla="*/ 2256 h 2256"/>
                <a:gd name="T2" fmla="*/ 1344 w 2256"/>
                <a:gd name="T3" fmla="*/ 1680 h 2256"/>
                <a:gd name="T4" fmla="*/ 2016 w 2256"/>
                <a:gd name="T5" fmla="*/ 720 h 2256"/>
                <a:gd name="T6" fmla="*/ 2256 w 2256"/>
                <a:gd name="T7" fmla="*/ 0 h 2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2256"/>
                <a:gd name="T14" fmla="*/ 2256 w 2256"/>
                <a:gd name="T15" fmla="*/ 2256 h 2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2256">
                  <a:moveTo>
                    <a:pt x="0" y="2256"/>
                  </a:moveTo>
                  <a:cubicBezTo>
                    <a:pt x="504" y="2096"/>
                    <a:pt x="1008" y="1936"/>
                    <a:pt x="1344" y="1680"/>
                  </a:cubicBezTo>
                  <a:cubicBezTo>
                    <a:pt x="1680" y="1424"/>
                    <a:pt x="1864" y="1000"/>
                    <a:pt x="2016" y="720"/>
                  </a:cubicBezTo>
                  <a:cubicBezTo>
                    <a:pt x="2168" y="440"/>
                    <a:pt x="2212" y="220"/>
                    <a:pt x="2256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4" name="Freeform 9"/>
            <p:cNvSpPr>
              <a:spLocks/>
            </p:cNvSpPr>
            <p:nvPr/>
          </p:nvSpPr>
          <p:spPr bwMode="auto">
            <a:xfrm>
              <a:off x="1920" y="1104"/>
              <a:ext cx="2496" cy="1968"/>
            </a:xfrm>
            <a:custGeom>
              <a:avLst/>
              <a:gdLst>
                <a:gd name="T0" fmla="*/ 0 w 2496"/>
                <a:gd name="T1" fmla="*/ 0 h 1968"/>
                <a:gd name="T2" fmla="*/ 336 w 2496"/>
                <a:gd name="T3" fmla="*/ 720 h 1968"/>
                <a:gd name="T4" fmla="*/ 1488 w 2496"/>
                <a:gd name="T5" fmla="*/ 1632 h 1968"/>
                <a:gd name="T6" fmla="*/ 2496 w 2496"/>
                <a:gd name="T7" fmla="*/ 1968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6"/>
                <a:gd name="T13" fmla="*/ 0 h 1968"/>
                <a:gd name="T14" fmla="*/ 2496 w 2496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" h="1968">
                  <a:moveTo>
                    <a:pt x="0" y="0"/>
                  </a:moveTo>
                  <a:cubicBezTo>
                    <a:pt x="44" y="224"/>
                    <a:pt x="88" y="448"/>
                    <a:pt x="336" y="720"/>
                  </a:cubicBezTo>
                  <a:cubicBezTo>
                    <a:pt x="584" y="992"/>
                    <a:pt x="1128" y="1424"/>
                    <a:pt x="1488" y="1632"/>
                  </a:cubicBezTo>
                  <a:cubicBezTo>
                    <a:pt x="1848" y="1840"/>
                    <a:pt x="2172" y="1904"/>
                    <a:pt x="2496" y="19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1632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I</a:t>
              </a:r>
            </a:p>
          </p:txBody>
        </p:sp>
        <p:sp>
          <p:nvSpPr>
            <p:cNvPr id="27666" name="Text Box 11"/>
            <p:cNvSpPr txBox="1">
              <a:spLocks noChangeArrowheads="1"/>
            </p:cNvSpPr>
            <p:nvPr/>
          </p:nvSpPr>
          <p:spPr bwMode="auto">
            <a:xfrm>
              <a:off x="4560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</a:p>
          </p:txBody>
        </p:sp>
        <p:sp>
          <p:nvSpPr>
            <p:cNvPr id="27667" name="Text Box 12"/>
            <p:cNvSpPr txBox="1">
              <a:spLocks noChangeArrowheads="1"/>
            </p:cNvSpPr>
            <p:nvPr/>
          </p:nvSpPr>
          <p:spPr bwMode="auto">
            <a:xfrm>
              <a:off x="1584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L</a:t>
              </a:r>
            </a:p>
          </p:txBody>
        </p:sp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4176" y="6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M</a:t>
              </a:r>
            </a:p>
          </p:txBody>
        </p:sp>
      </p:grp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2133600" y="4114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5029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1524000" y="3886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R</a:t>
            </a:r>
            <a:r>
              <a:rPr lang="pl-PL" baseline="-25000">
                <a:latin typeface="Corbel" pitchFamily="34" charset="0"/>
              </a:rPr>
              <a:t>e</a:t>
            </a:r>
            <a:endParaRPr lang="pl-PL">
              <a:latin typeface="Corbel" pitchFamily="34" charset="0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800600" y="541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Y</a:t>
            </a:r>
            <a:r>
              <a:rPr lang="pl-PL" baseline="-25000">
                <a:latin typeface="Corbel" pitchFamily="34" charset="0"/>
              </a:rPr>
              <a:t>e</a:t>
            </a:r>
            <a:endParaRPr lang="pl-PL">
              <a:latin typeface="Corbel" pitchFamily="34" charset="0"/>
            </a:endParaRPr>
          </a:p>
        </p:txBody>
      </p:sp>
      <p:sp>
        <p:nvSpPr>
          <p:cNvPr id="27656" name="Freeform 9"/>
          <p:cNvSpPr>
            <a:spLocks/>
          </p:cNvSpPr>
          <p:nvPr/>
        </p:nvSpPr>
        <p:spPr bwMode="auto">
          <a:xfrm>
            <a:off x="3276600" y="1700213"/>
            <a:ext cx="3962400" cy="3124200"/>
          </a:xfrm>
          <a:custGeom>
            <a:avLst/>
            <a:gdLst>
              <a:gd name="T0" fmla="*/ 0 w 2496"/>
              <a:gd name="T1" fmla="*/ 0 h 1968"/>
              <a:gd name="T2" fmla="*/ 846772566 w 2496"/>
              <a:gd name="T3" fmla="*/ 1814512844 h 1968"/>
              <a:gd name="T4" fmla="*/ 2147483647 w 2496"/>
              <a:gd name="T5" fmla="*/ 2147483647 h 1968"/>
              <a:gd name="T6" fmla="*/ 2147483647 w 2496"/>
              <a:gd name="T7" fmla="*/ 2147483647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1968"/>
              <a:gd name="T14" fmla="*/ 2496 w 2496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1968">
                <a:moveTo>
                  <a:pt x="0" y="0"/>
                </a:moveTo>
                <a:cubicBezTo>
                  <a:pt x="44" y="224"/>
                  <a:pt x="88" y="448"/>
                  <a:pt x="336" y="720"/>
                </a:cubicBezTo>
                <a:cubicBezTo>
                  <a:pt x="584" y="992"/>
                  <a:pt x="1128" y="1424"/>
                  <a:pt x="1488" y="1632"/>
                </a:cubicBezTo>
                <a:cubicBezTo>
                  <a:pt x="1848" y="1840"/>
                  <a:pt x="2172" y="1904"/>
                  <a:pt x="2496" y="196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7657" name="Freeform 8"/>
          <p:cNvSpPr>
            <a:spLocks/>
          </p:cNvSpPr>
          <p:nvPr/>
        </p:nvSpPr>
        <p:spPr bwMode="auto">
          <a:xfrm>
            <a:off x="3995738" y="1557338"/>
            <a:ext cx="3581400" cy="3581400"/>
          </a:xfrm>
          <a:custGeom>
            <a:avLst/>
            <a:gdLst>
              <a:gd name="T0" fmla="*/ 0 w 2256"/>
              <a:gd name="T1" fmla="*/ 2147483647 h 2256"/>
              <a:gd name="T2" fmla="*/ 2147483647 w 2256"/>
              <a:gd name="T3" fmla="*/ 2147483647 h 2256"/>
              <a:gd name="T4" fmla="*/ 2147483647 w 2256"/>
              <a:gd name="T5" fmla="*/ 1814512508 h 2256"/>
              <a:gd name="T6" fmla="*/ 2147483647 w 2256"/>
              <a:gd name="T7" fmla="*/ 0 h 2256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2256"/>
              <a:gd name="T14" fmla="*/ 2256 w 2256"/>
              <a:gd name="T15" fmla="*/ 2256 h 2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2256">
                <a:moveTo>
                  <a:pt x="0" y="2256"/>
                </a:moveTo>
                <a:cubicBezTo>
                  <a:pt x="504" y="2096"/>
                  <a:pt x="1008" y="1936"/>
                  <a:pt x="1344" y="1680"/>
                </a:cubicBezTo>
                <a:cubicBezTo>
                  <a:pt x="1680" y="1424"/>
                  <a:pt x="1864" y="1000"/>
                  <a:pt x="2016" y="720"/>
                </a:cubicBezTo>
                <a:cubicBezTo>
                  <a:pt x="2168" y="440"/>
                  <a:pt x="2212" y="220"/>
                  <a:pt x="2256" y="0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7658" name="pole tekstowe 27"/>
          <p:cNvSpPr txBox="1">
            <a:spLocks noChangeArrowheads="1"/>
          </p:cNvSpPr>
          <p:nvPr/>
        </p:nvSpPr>
        <p:spPr bwMode="auto">
          <a:xfrm>
            <a:off x="755650" y="5805488"/>
            <a:ext cx="6624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Niższe ceny – równowaga w kierunku wyższego produktu</a:t>
            </a:r>
          </a:p>
        </p:txBody>
      </p:sp>
      <p:cxnSp>
        <p:nvCxnSpPr>
          <p:cNvPr id="22" name="Łącznik prosty ze strzałką 21"/>
          <p:cNvCxnSpPr/>
          <p:nvPr/>
        </p:nvCxnSpPr>
        <p:spPr>
          <a:xfrm>
            <a:off x="6444208" y="21328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6516216" y="24208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Wzrost realnego zasobu pieniądza</a:t>
            </a:r>
            <a:endParaRPr lang="pl-PL" dirty="0">
              <a:solidFill>
                <a:srgbClr val="0070C0"/>
              </a:solidFill>
            </a:endParaRPr>
          </a:p>
        </p:txBody>
      </p:sp>
      <p:cxnSp>
        <p:nvCxnSpPr>
          <p:cNvPr id="25" name="Łącznik prosty ze strzałką 24"/>
          <p:cNvCxnSpPr/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3275856" y="126876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Wzrost konsumpcji w wyniku wzrostu realnego poziomu oszczędności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 animBg="1"/>
      <p:bldP spid="62487" grpId="0" animBg="1"/>
      <p:bldP spid="62488" grpId="0" autoUpdateAnimBg="0"/>
      <p:bldP spid="624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892480" cy="301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5000"/>
              </a:lnSpc>
              <a:spcBef>
                <a:spcPts val="0"/>
              </a:spcBef>
              <a:buAutoNum type="romanUcPeriod"/>
            </a:pPr>
            <a:r>
              <a:rPr lang="pl-PL" sz="2200" b="1" dirty="0" smtClean="0">
                <a:latin typeface="+mn-lt"/>
              </a:rPr>
              <a:t>Warunki </a:t>
            </a:r>
            <a:r>
              <a:rPr lang="pl-PL" sz="2200" b="1" dirty="0">
                <a:latin typeface="+mn-lt"/>
              </a:rPr>
              <a:t>spójności modelu ekonomicznego – ceny i stopy procentowe muszą osiągnąć taki poziom aby: </a:t>
            </a:r>
            <a:br>
              <a:rPr lang="pl-PL" sz="2200" b="1" dirty="0">
                <a:latin typeface="+mn-lt"/>
              </a:rPr>
            </a:br>
            <a:r>
              <a:rPr lang="pl-PL" sz="2200" b="1" dirty="0">
                <a:latin typeface="+mn-lt"/>
              </a:rPr>
              <a:t>- całkowita podaż dóbr równała się całkowitemu popytowi</a:t>
            </a:r>
            <a:br>
              <a:rPr lang="pl-PL" sz="2200" b="1" dirty="0">
                <a:latin typeface="+mn-lt"/>
              </a:rPr>
            </a:br>
            <a:r>
              <a:rPr lang="pl-PL" sz="2200" b="1" dirty="0">
                <a:latin typeface="+mn-lt"/>
              </a:rPr>
              <a:t>- całkowity popyt na pieniądz równał się zagregowanemu zasobowi </a:t>
            </a:r>
            <a:r>
              <a:rPr lang="pl-PL" sz="2200" b="1" dirty="0" smtClean="0">
                <a:latin typeface="+mn-lt"/>
              </a:rPr>
              <a:t>pieniądza  </a:t>
            </a:r>
          </a:p>
          <a:p>
            <a:pPr marL="514350" indent="17463">
              <a:lnSpc>
                <a:spcPct val="125000"/>
              </a:lnSpc>
              <a:spcBef>
                <a:spcPts val="0"/>
              </a:spcBef>
            </a:pPr>
            <a:r>
              <a:rPr lang="pl-PL" sz="2200" b="1" dirty="0" smtClean="0">
                <a:latin typeface="+mn-lt"/>
              </a:rPr>
              <a:t>- suma </a:t>
            </a:r>
            <a:r>
              <a:rPr lang="pl-PL" sz="2200" b="1" dirty="0">
                <a:latin typeface="+mn-lt"/>
              </a:rPr>
              <a:t>udzielonych kredytów była równa sumie kredytów zaciągniętych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51520" y="4293096"/>
            <a:ext cx="88924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 dirty="0">
                <a:latin typeface="+mn-lt"/>
              </a:rPr>
              <a:t>II. Interpretacja równowagi w modelu ekonomicznym:</a:t>
            </a:r>
          </a:p>
          <a:p>
            <a:pPr>
              <a:spcBef>
                <a:spcPct val="50000"/>
              </a:spcBef>
            </a:pPr>
            <a:r>
              <a:rPr lang="pl-PL" sz="2200" b="1" dirty="0">
                <a:latin typeface="+mn-lt"/>
              </a:rPr>
              <a:t>- równowaga w sensie </a:t>
            </a:r>
            <a:r>
              <a:rPr lang="pl-PL" sz="2200" b="1" dirty="0" err="1">
                <a:latin typeface="+mn-lt"/>
              </a:rPr>
              <a:t>Walrasa</a:t>
            </a:r>
            <a:endParaRPr lang="pl-PL" sz="2200" b="1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pl-PL" sz="2200" b="1" dirty="0">
                <a:latin typeface="+mn-lt"/>
              </a:rPr>
              <a:t>-  równowaga w sensie Marshalla</a:t>
            </a:r>
          </a:p>
        </p:txBody>
      </p:sp>
      <p:sp>
        <p:nvSpPr>
          <p:cNvPr id="8909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228600" y="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l-PL" sz="3500" b="1" smtClean="0">
                <a:latin typeface="Consolas" pitchFamily="49" charset="0"/>
              </a:rPr>
              <a:t>Równowaga w modelu ekonomicznym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09600" y="152400"/>
            <a:ext cx="7772400" cy="457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pl-PL" sz="2800" b="1" dirty="0" smtClean="0">
                <a:solidFill>
                  <a:schemeClr val="tx1"/>
                </a:solidFill>
                <a:latin typeface="Calibri" pitchFamily="34" charset="0"/>
              </a:rPr>
              <a:t>Model AS-AD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980728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 b="1" dirty="0">
                <a:latin typeface="Times New Roman" pitchFamily="18" charset="0"/>
              </a:rPr>
              <a:t>Założenie: ceny w krótkim okresie są sztywne (P</a:t>
            </a:r>
            <a:r>
              <a:rPr lang="pl-PL" sz="1400" b="1" baseline="-25000" dirty="0">
                <a:latin typeface="Times New Roman" pitchFamily="18" charset="0"/>
              </a:rPr>
              <a:t>1</a:t>
            </a:r>
            <a:r>
              <a:rPr lang="pl-PL" sz="1400" b="1" dirty="0" smtClean="0">
                <a:latin typeface="Times New Roman" pitchFamily="18" charset="0"/>
              </a:rPr>
              <a:t>). Krzywa AD została wyprowadzona z poprzedniego wykresu – przy niższych cenach równowaga od strony popytowej jest przy wyższym produkcie Y13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981200" y="3276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P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2438400" y="1981200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1209675055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1600200"/>
            <a:ext cx="8001000" cy="4343400"/>
            <a:chOff x="720" y="1008"/>
            <a:chExt cx="5040" cy="2736"/>
          </a:xfrm>
        </p:grpSpPr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 flipH="1">
              <a:off x="1248" y="292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864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  <a:r>
                <a:rPr lang="pl-PL" sz="2400" b="1" baseline="-25000">
                  <a:latin typeface="Times New Roman" pitchFamily="18" charset="0"/>
                </a:rPr>
                <a:t>e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 flipV="1">
              <a:off x="1248" y="1056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1248" y="3312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 flipV="1">
              <a:off x="3984" y="1152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84" name="Text Box 13"/>
            <p:cNvSpPr txBox="1">
              <a:spLocks noChangeArrowheads="1"/>
            </p:cNvSpPr>
            <p:nvPr/>
          </p:nvSpPr>
          <p:spPr bwMode="auto">
            <a:xfrm>
              <a:off x="720" y="10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1285" name="Text Box 14"/>
            <p:cNvSpPr txBox="1">
              <a:spLocks noChangeArrowheads="1"/>
            </p:cNvSpPr>
            <p:nvPr/>
          </p:nvSpPr>
          <p:spPr bwMode="auto">
            <a:xfrm>
              <a:off x="4848" y="34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s</a:t>
              </a:r>
              <a:r>
                <a:rPr lang="pl-PL" sz="2400" b="1">
                  <a:latin typeface="Times New Roman" pitchFamily="18" charset="0"/>
                </a:rPr>
                <a:t>, Y</a:t>
              </a:r>
              <a:r>
                <a:rPr lang="pl-PL" sz="2400" b="1" baseline="-25000">
                  <a:latin typeface="Times New Roman" pitchFamily="18" charset="0"/>
                </a:rPr>
                <a:t>d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6" name="Text Box 15"/>
            <p:cNvSpPr txBox="1">
              <a:spLocks noChangeArrowheads="1"/>
            </p:cNvSpPr>
            <p:nvPr/>
          </p:nvSpPr>
          <p:spPr bwMode="auto">
            <a:xfrm>
              <a:off x="5088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AD</a:t>
              </a:r>
              <a:r>
                <a:rPr lang="pl-PL" sz="2400" b="1" baseline="-25000">
                  <a:latin typeface="Times New Roman" pitchFamily="18" charset="0"/>
                </a:rPr>
                <a:t>1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4128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11288" name="Text Box 17"/>
            <p:cNvSpPr txBox="1">
              <a:spLocks noChangeArrowheads="1"/>
            </p:cNvSpPr>
            <p:nvPr/>
          </p:nvSpPr>
          <p:spPr bwMode="auto">
            <a:xfrm>
              <a:off x="3840" y="336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p</a:t>
              </a:r>
              <a:endParaRPr lang="pl-PL" sz="2400" b="1">
                <a:latin typeface="Times New Roman" pitchFamily="18" charset="0"/>
              </a:endParaRPr>
            </a:p>
          </p:txBody>
        </p:sp>
      </p:grp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3124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8194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Y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3429000" y="1752600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1209675055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8229600" y="4038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AD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4419600" y="32766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191000" y="5334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228600" y="6096000"/>
            <a:ext cx="891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/>
              <a:t>Jeżeli ceny są usztywnione na poziomie P</a:t>
            </a:r>
            <a:r>
              <a:rPr lang="pl-PL" sz="1600" baseline="-25000" dirty="0" smtClean="0"/>
              <a:t>1,</a:t>
            </a:r>
            <a:r>
              <a:rPr lang="pl-PL" sz="1600" dirty="0" smtClean="0"/>
              <a:t> to wahania w popycie będą powodowały wahania w produkcie pomiędzy Y</a:t>
            </a:r>
            <a:r>
              <a:rPr lang="pl-PL" sz="1600" baseline="-25000" dirty="0" smtClean="0"/>
              <a:t>1</a:t>
            </a:r>
            <a:r>
              <a:rPr lang="pl-PL" sz="1600" dirty="0" smtClean="0"/>
              <a:t> a Y</a:t>
            </a:r>
            <a:r>
              <a:rPr lang="pl-PL" sz="1600" baseline="-25000" dirty="0" smtClean="0"/>
              <a:t>2</a:t>
            </a:r>
            <a:r>
              <a:rPr lang="pl-PL" sz="1600" dirty="0" smtClean="0"/>
              <a:t> (popyt spada, produkt krajowy, rośnie popyt rośnie produkt krajowy)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5" grpId="0" autoUpdateAnimBg="0"/>
      <p:bldP spid="117778" grpId="0" animBg="1"/>
      <p:bldP spid="117779" grpId="0" autoUpdateAnimBg="0"/>
      <p:bldP spid="117780" grpId="0" animBg="1"/>
      <p:bldP spid="117781" grpId="0" autoUpdateAnimBg="0"/>
      <p:bldP spid="117782" grpId="0" animBg="1"/>
      <p:bldP spid="117783" grpId="0" autoUpdateAnimBg="0"/>
      <p:bldP spid="11778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09600" y="152400"/>
            <a:ext cx="7772400" cy="457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dirty="0" smtClean="0">
                <a:solidFill>
                  <a:srgbClr val="002060"/>
                </a:solidFill>
                <a:latin typeface="+mn-lt"/>
              </a:rPr>
              <a:t>Model AS-AD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9144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Założenie: ceny w krótkim okresie są sztywne (P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r>
              <a:rPr lang="pl-PL" sz="2400" b="1">
                <a:latin typeface="Times New Roman" pitchFamily="18" charset="0"/>
              </a:rPr>
              <a:t>)</a:t>
            </a: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981200" y="3276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P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438400" y="1981200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2147483647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1143000" y="1600200"/>
            <a:ext cx="8001000" cy="4343400"/>
            <a:chOff x="720" y="1008"/>
            <a:chExt cx="5040" cy="2736"/>
          </a:xfrm>
        </p:grpSpPr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 flipH="1">
              <a:off x="1248" y="292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864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  <a:r>
                <a:rPr lang="pl-PL" sz="2400" b="1" baseline="-25000">
                  <a:latin typeface="Times New Roman" pitchFamily="18" charset="0"/>
                </a:rPr>
                <a:t>e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V="1">
              <a:off x="1248" y="1056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1248" y="3312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 flipV="1">
              <a:off x="3984" y="1152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692" name="Text Box 13"/>
            <p:cNvSpPr txBox="1">
              <a:spLocks noChangeArrowheads="1"/>
            </p:cNvSpPr>
            <p:nvPr/>
          </p:nvSpPr>
          <p:spPr bwMode="auto">
            <a:xfrm>
              <a:off x="720" y="10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8693" name="Text Box 14"/>
            <p:cNvSpPr txBox="1">
              <a:spLocks noChangeArrowheads="1"/>
            </p:cNvSpPr>
            <p:nvPr/>
          </p:nvSpPr>
          <p:spPr bwMode="auto">
            <a:xfrm>
              <a:off x="4848" y="34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s</a:t>
              </a:r>
              <a:r>
                <a:rPr lang="pl-PL" sz="2400" b="1">
                  <a:latin typeface="Times New Roman" pitchFamily="18" charset="0"/>
                </a:rPr>
                <a:t>, Y</a:t>
              </a:r>
              <a:r>
                <a:rPr lang="pl-PL" sz="2400" b="1" baseline="-25000">
                  <a:latin typeface="Times New Roman" pitchFamily="18" charset="0"/>
                </a:rPr>
                <a:t>d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28694" name="Text Box 15"/>
            <p:cNvSpPr txBox="1">
              <a:spLocks noChangeArrowheads="1"/>
            </p:cNvSpPr>
            <p:nvPr/>
          </p:nvSpPr>
          <p:spPr bwMode="auto">
            <a:xfrm>
              <a:off x="5088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AD</a:t>
              </a:r>
              <a:r>
                <a:rPr lang="pl-PL" sz="2400" b="1" baseline="-25000">
                  <a:latin typeface="Times New Roman" pitchFamily="18" charset="0"/>
                </a:rPr>
                <a:t>1</a:t>
              </a:r>
              <a:endParaRPr lang="pl-PL" sz="2400" b="1">
                <a:latin typeface="Times New Roman" pitchFamily="18" charset="0"/>
              </a:endParaRPr>
            </a:p>
          </p:txBody>
        </p:sp>
        <p:sp>
          <p:nvSpPr>
            <p:cNvPr id="28695" name="Text Box 16"/>
            <p:cNvSpPr txBox="1">
              <a:spLocks noChangeArrowheads="1"/>
            </p:cNvSpPr>
            <p:nvPr/>
          </p:nvSpPr>
          <p:spPr bwMode="auto">
            <a:xfrm>
              <a:off x="4128" y="10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8696" name="Text Box 17"/>
            <p:cNvSpPr txBox="1">
              <a:spLocks noChangeArrowheads="1"/>
            </p:cNvSpPr>
            <p:nvPr/>
          </p:nvSpPr>
          <p:spPr bwMode="auto">
            <a:xfrm>
              <a:off x="3840" y="336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latin typeface="Times New Roman" pitchFamily="18" charset="0"/>
                </a:rPr>
                <a:t>Y</a:t>
              </a:r>
              <a:r>
                <a:rPr lang="pl-PL" sz="2400" b="1" baseline="-25000">
                  <a:latin typeface="Times New Roman" pitchFamily="18" charset="0"/>
                </a:rPr>
                <a:t>p</a:t>
              </a:r>
              <a:endParaRPr lang="pl-PL" sz="2400" b="1">
                <a:latin typeface="Times New Roman" pitchFamily="18" charset="0"/>
              </a:endParaRPr>
            </a:p>
          </p:txBody>
        </p:sp>
      </p:grp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3124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8194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latin typeface="Times New Roman" pitchFamily="18" charset="0"/>
              </a:rPr>
              <a:t>Y</a:t>
            </a:r>
            <a:r>
              <a:rPr lang="pl-PL" sz="2400" b="1" baseline="-25000">
                <a:latin typeface="Times New Roman" pitchFamily="18" charset="0"/>
              </a:rPr>
              <a:t>1</a:t>
            </a:r>
            <a:endParaRPr lang="pl-PL" sz="2400" b="1">
              <a:latin typeface="Times New Roman" pitchFamily="18" charset="0"/>
            </a:endParaRP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3419872" y="1700808"/>
            <a:ext cx="5486400" cy="2819400"/>
          </a:xfrm>
          <a:custGeom>
            <a:avLst/>
            <a:gdLst>
              <a:gd name="T0" fmla="*/ 0 w 3456"/>
              <a:gd name="T1" fmla="*/ 0 h 1776"/>
              <a:gd name="T2" fmla="*/ 2147483647 w 3456"/>
              <a:gd name="T3" fmla="*/ 2147483647 h 1776"/>
              <a:gd name="T4" fmla="*/ 2147483647 w 3456"/>
              <a:gd name="T5" fmla="*/ 2147483647 h 1776"/>
              <a:gd name="T6" fmla="*/ 2147483647 w 3456"/>
              <a:gd name="T7" fmla="*/ 2147483647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456"/>
              <a:gd name="T13" fmla="*/ 0 h 1776"/>
              <a:gd name="T14" fmla="*/ 3456 w 3456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6" h="1776">
                <a:moveTo>
                  <a:pt x="0" y="0"/>
                </a:moveTo>
                <a:cubicBezTo>
                  <a:pt x="108" y="308"/>
                  <a:pt x="216" y="616"/>
                  <a:pt x="480" y="864"/>
                </a:cubicBezTo>
                <a:cubicBezTo>
                  <a:pt x="744" y="1112"/>
                  <a:pt x="1088" y="1336"/>
                  <a:pt x="1584" y="1488"/>
                </a:cubicBezTo>
                <a:cubicBezTo>
                  <a:pt x="2080" y="1640"/>
                  <a:pt x="2768" y="1708"/>
                  <a:pt x="3456" y="17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8229600" y="4038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AD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4419600" y="32766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191000" y="5334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pl-PL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pl-PL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" name="Elipsa 23"/>
          <p:cNvSpPr/>
          <p:nvPr/>
        </p:nvSpPr>
        <p:spPr>
          <a:xfrm>
            <a:off x="2627784" y="2780928"/>
            <a:ext cx="28803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 smtClean="0">
                <a:solidFill>
                  <a:schemeClr val="tx1"/>
                </a:solidFill>
              </a:rPr>
              <a:t>Biegun keynesowski</a:t>
            </a:r>
            <a:endParaRPr lang="pl-PL" sz="2000" b="1" dirty="0">
              <a:solidFill>
                <a:schemeClr val="tx1"/>
              </a:solidFill>
            </a:endParaRPr>
          </a:p>
        </p:txBody>
      </p:sp>
      <p:sp>
        <p:nvSpPr>
          <p:cNvPr id="25" name="Elipsa 24"/>
          <p:cNvSpPr/>
          <p:nvPr/>
        </p:nvSpPr>
        <p:spPr>
          <a:xfrm>
            <a:off x="5868144" y="2996952"/>
            <a:ext cx="936104" cy="1944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2000" b="1" dirty="0" smtClean="0">
                <a:solidFill>
                  <a:schemeClr val="tx1"/>
                </a:solidFill>
              </a:rPr>
              <a:t>Biegun klasyczny</a:t>
            </a:r>
            <a:endParaRPr lang="pl-PL" sz="2000" b="1" dirty="0">
              <a:solidFill>
                <a:schemeClr val="tx1"/>
              </a:solidFill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179512" y="6021288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Mamy dwa, zależne od założeń, spojrzenia na równowagę krótkookresową. Biegun klasyczny (płynne ceny) – wahania w popycie wpływają jedynie na ceny i biegun keynesowski (usztywnione ceny) – wahania w popycie wpływają na </a:t>
            </a:r>
            <a:r>
              <a:rPr lang="pl-PL" sz="1600" dirty="0" err="1" smtClean="0"/>
              <a:t>wielkośc</a:t>
            </a:r>
            <a:r>
              <a:rPr lang="pl-PL" sz="1600" dirty="0" smtClean="0"/>
              <a:t> produktu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5" grpId="0" autoUpdateAnimBg="0"/>
      <p:bldP spid="117778" grpId="0" animBg="1"/>
      <p:bldP spid="117779" grpId="0" autoUpdateAnimBg="0"/>
      <p:bldP spid="117780" grpId="0" animBg="1"/>
      <p:bldP spid="117781" grpId="0" autoUpdateAnimBg="0"/>
      <p:bldP spid="117782" grpId="0" animBg="1"/>
      <p:bldP spid="11778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Model z usztywnionymi cenami - 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Pieniądz wpływa na realną stronę gospodarki</a:t>
            </a:r>
          </a:p>
          <a:p>
            <a:r>
              <a:rPr lang="pl-PL" dirty="0" smtClean="0"/>
              <a:t>Wahania w popycie na rynku dóbr powodują wahania w wielkości produktu i zatrudnienia</a:t>
            </a:r>
          </a:p>
          <a:p>
            <a:r>
              <a:rPr lang="pl-PL" dirty="0" smtClean="0"/>
              <a:t>Państwa wpływając na globalny popyt może wpływać na gospodarkę i stabilizować wahania krótkookresowe</a:t>
            </a:r>
          </a:p>
          <a:p>
            <a:pPr marL="0" indent="0">
              <a:buNone/>
            </a:pPr>
            <a:r>
              <a:rPr lang="pl-PL" sz="1800" dirty="0" smtClean="0"/>
              <a:t>(Epidemia </a:t>
            </a:r>
            <a:r>
              <a:rPr lang="pl-PL" sz="1800" dirty="0" err="1" smtClean="0"/>
              <a:t>koronawirusa</a:t>
            </a:r>
            <a:r>
              <a:rPr lang="pl-PL" sz="1800" dirty="0" smtClean="0"/>
              <a:t> to nie tylko spadek po stronie podażowej, ale i załamanie popytu. W wielu krajach rządy podjęły działania podtrzymujące popyt. W świetle modelu </a:t>
            </a:r>
            <a:r>
              <a:rPr lang="pl-PL" sz="1800" dirty="0" err="1" smtClean="0"/>
              <a:t>IS-LM</a:t>
            </a:r>
            <a:r>
              <a:rPr lang="pl-PL" sz="1800" dirty="0" smtClean="0"/>
              <a:t> może to być efektywne i celowe)</a:t>
            </a: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Które spojrzenie lepiej odzwierciedla rzeczywistość?</a:t>
            </a:r>
          </a:p>
          <a:p>
            <a:r>
              <a:rPr lang="pl-PL" dirty="0" smtClean="0"/>
              <a:t>Zakładaliśmy, że na zachowania wpływają bieżące ceny. A czy oczekiwania cenowe nie mogą modyfikować mechanizmu równowagi krótkookresowej?</a:t>
            </a:r>
          </a:p>
          <a:p>
            <a:r>
              <a:rPr lang="pl-PL" dirty="0" smtClean="0"/>
              <a:t>Jak uwzględnić oczekiwania w </a:t>
            </a:r>
            <a:r>
              <a:rPr lang="pl-PL" smtClean="0"/>
              <a:t>modelu makroekonomicznym?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l-PL" sz="2800" b="1">
                <a:solidFill>
                  <a:schemeClr val="tx1"/>
                </a:solidFill>
              </a:rPr>
              <a:t>Podstawowe założenia ekonomii klasycznej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90500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7325" indent="-187325">
              <a:spcBef>
                <a:spcPct val="50000"/>
              </a:spcBef>
            </a:pPr>
            <a:r>
              <a:rPr lang="pl-PL" b="1" dirty="0"/>
              <a:t>1. Rynki prywatne zapewniają efektywną alokację zasobów. Elastyczne stopy procentowe i ceny zapewniają oczyszczenie ogólnego rynku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3733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/>
              <a:t>2. Miejsce pieniądza w gospodarce określa teoria ilościowa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50" y="0"/>
            <a:ext cx="8858250" cy="914400"/>
          </a:xfrm>
        </p:spPr>
        <p:txBody>
          <a:bodyPr/>
          <a:lstStyle/>
          <a:p>
            <a:pPr algn="ctr">
              <a:defRPr/>
            </a:pPr>
            <a:r>
              <a:rPr lang="pl-PL" sz="3200" dirty="0" smtClean="0"/>
              <a:t>Zatrudnienie, i płace realne w gospodarce</a:t>
            </a:r>
            <a:endParaRPr lang="pl-PL" sz="3200" dirty="0"/>
          </a:p>
        </p:txBody>
      </p:sp>
      <p:sp>
        <p:nvSpPr>
          <p:cNvPr id="19459" name="pole tekstowe 2"/>
          <p:cNvSpPr txBox="1">
            <a:spLocks noChangeArrowheads="1"/>
          </p:cNvSpPr>
          <p:nvPr/>
        </p:nvSpPr>
        <p:spPr bwMode="auto">
          <a:xfrm>
            <a:off x="214313" y="114300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a) Produkt firmy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 rot="5400000" flipH="1" flipV="1">
            <a:off x="-179387" y="2749550"/>
            <a:ext cx="221456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>
            <a:off x="928688" y="3857625"/>
            <a:ext cx="278606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2" name="pole tekstowe 7"/>
          <p:cNvSpPr txBox="1">
            <a:spLocks noChangeArrowheads="1"/>
          </p:cNvSpPr>
          <p:nvPr/>
        </p:nvSpPr>
        <p:spPr bwMode="auto">
          <a:xfrm>
            <a:off x="500063" y="178435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</a:p>
        </p:txBody>
      </p:sp>
      <p:sp>
        <p:nvSpPr>
          <p:cNvPr id="19463" name="pole tekstowe 8"/>
          <p:cNvSpPr txBox="1">
            <a:spLocks noChangeArrowheads="1"/>
          </p:cNvSpPr>
          <p:nvPr/>
        </p:nvSpPr>
        <p:spPr bwMode="auto">
          <a:xfrm>
            <a:off x="3714750" y="371475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dirty="0"/>
              <a:t>L</a:t>
            </a:r>
          </a:p>
        </p:txBody>
      </p:sp>
      <p:sp>
        <p:nvSpPr>
          <p:cNvPr id="19464" name="pole tekstowe 12"/>
          <p:cNvSpPr txBox="1">
            <a:spLocks noChangeArrowheads="1"/>
          </p:cNvSpPr>
          <p:nvPr/>
        </p:nvSpPr>
        <p:spPr bwMode="auto">
          <a:xfrm>
            <a:off x="5286375" y="121443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b) Zatrudnienie a zyski</a:t>
            </a:r>
          </a:p>
        </p:txBody>
      </p:sp>
      <p:cxnSp>
        <p:nvCxnSpPr>
          <p:cNvPr id="16" name="Łącznik prosty ze strzałką 15"/>
          <p:cNvCxnSpPr/>
          <p:nvPr/>
        </p:nvCxnSpPr>
        <p:spPr>
          <a:xfrm rot="5400000" flipH="1" flipV="1">
            <a:off x="3893344" y="2750344"/>
            <a:ext cx="22161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>
            <a:off x="5000625" y="3857625"/>
            <a:ext cx="29289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olny kształt 18"/>
          <p:cNvSpPr/>
          <p:nvPr/>
        </p:nvSpPr>
        <p:spPr>
          <a:xfrm>
            <a:off x="5022850" y="2286000"/>
            <a:ext cx="2005013" cy="1576388"/>
          </a:xfrm>
          <a:custGeom>
            <a:avLst/>
            <a:gdLst>
              <a:gd name="connsiteX0" fmla="*/ 0 w 2006221"/>
              <a:gd name="connsiteY0" fmla="*/ 1337480 h 1337480"/>
              <a:gd name="connsiteX1" fmla="*/ 559558 w 2006221"/>
              <a:gd name="connsiteY1" fmla="*/ 436728 h 1337480"/>
              <a:gd name="connsiteX2" fmla="*/ 2006221 w 2006221"/>
              <a:gd name="connsiteY2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221" h="1337480">
                <a:moveTo>
                  <a:pt x="0" y="1337480"/>
                </a:moveTo>
                <a:cubicBezTo>
                  <a:pt x="112594" y="998560"/>
                  <a:pt x="225188" y="659641"/>
                  <a:pt x="559558" y="436728"/>
                </a:cubicBezTo>
                <a:cubicBezTo>
                  <a:pt x="893928" y="213815"/>
                  <a:pt x="1450074" y="106907"/>
                  <a:pt x="2006221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cxnSp>
        <p:nvCxnSpPr>
          <p:cNvPr id="21" name="Łącznik prosty 20"/>
          <p:cNvCxnSpPr/>
          <p:nvPr/>
        </p:nvCxnSpPr>
        <p:spPr>
          <a:xfrm flipV="1">
            <a:off x="5000625" y="2357438"/>
            <a:ext cx="2643188" cy="15001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rot="5400000" flipH="1" flipV="1">
            <a:off x="5250657" y="3107531"/>
            <a:ext cx="787400" cy="15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>
            <a:off x="5000625" y="2786063"/>
            <a:ext cx="571500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rot="5400000">
            <a:off x="5465763" y="3679825"/>
            <a:ext cx="357188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olny kształt 30"/>
          <p:cNvSpPr/>
          <p:nvPr/>
        </p:nvSpPr>
        <p:spPr>
          <a:xfrm>
            <a:off x="928688" y="2286000"/>
            <a:ext cx="2006600" cy="1576388"/>
          </a:xfrm>
          <a:custGeom>
            <a:avLst/>
            <a:gdLst>
              <a:gd name="connsiteX0" fmla="*/ 0 w 2006221"/>
              <a:gd name="connsiteY0" fmla="*/ 1337480 h 1337480"/>
              <a:gd name="connsiteX1" fmla="*/ 559558 w 2006221"/>
              <a:gd name="connsiteY1" fmla="*/ 436728 h 1337480"/>
              <a:gd name="connsiteX2" fmla="*/ 2006221 w 2006221"/>
              <a:gd name="connsiteY2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221" h="1337480">
                <a:moveTo>
                  <a:pt x="0" y="1337480"/>
                </a:moveTo>
                <a:cubicBezTo>
                  <a:pt x="112594" y="998560"/>
                  <a:pt x="225188" y="659641"/>
                  <a:pt x="559558" y="436728"/>
                </a:cubicBezTo>
                <a:cubicBezTo>
                  <a:pt x="893928" y="213815"/>
                  <a:pt x="1450074" y="106907"/>
                  <a:pt x="2006221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9473" name="pole tekstowe 31"/>
          <p:cNvSpPr txBox="1">
            <a:spLocks noChangeArrowheads="1"/>
          </p:cNvSpPr>
          <p:nvPr/>
        </p:nvSpPr>
        <p:spPr bwMode="auto">
          <a:xfrm>
            <a:off x="3857625" y="17859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przychód</a:t>
            </a:r>
          </a:p>
        </p:txBody>
      </p:sp>
      <p:sp>
        <p:nvSpPr>
          <p:cNvPr id="19474" name="pole tekstowe 32"/>
          <p:cNvSpPr txBox="1">
            <a:spLocks noChangeArrowheads="1"/>
          </p:cNvSpPr>
          <p:nvPr/>
        </p:nvSpPr>
        <p:spPr bwMode="auto">
          <a:xfrm>
            <a:off x="8001000" y="35718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</a:p>
        </p:txBody>
      </p:sp>
      <p:sp>
        <p:nvSpPr>
          <p:cNvPr id="19475" name="pole tekstowe 33"/>
          <p:cNvSpPr txBox="1">
            <a:spLocks noChangeArrowheads="1"/>
          </p:cNvSpPr>
          <p:nvPr/>
        </p:nvSpPr>
        <p:spPr bwMode="auto">
          <a:xfrm>
            <a:off x="214313" y="4143375"/>
            <a:ext cx="3500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c) Równowaga na rynku pracy</a:t>
            </a:r>
          </a:p>
        </p:txBody>
      </p:sp>
      <p:cxnSp>
        <p:nvCxnSpPr>
          <p:cNvPr id="36" name="Łącznik prosty ze strzałką 35"/>
          <p:cNvCxnSpPr/>
          <p:nvPr/>
        </p:nvCxnSpPr>
        <p:spPr>
          <a:xfrm rot="5400000" flipH="1" flipV="1">
            <a:off x="-72231" y="5501482"/>
            <a:ext cx="1857375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>
            <a:off x="857250" y="6429375"/>
            <a:ext cx="29289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rot="5400000">
            <a:off x="1177925" y="5608638"/>
            <a:ext cx="1643063" cy="15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olny kształt 40"/>
          <p:cNvSpPr/>
          <p:nvPr/>
        </p:nvSpPr>
        <p:spPr>
          <a:xfrm>
            <a:off x="1187450" y="4708525"/>
            <a:ext cx="2155825" cy="1638300"/>
          </a:xfrm>
          <a:custGeom>
            <a:avLst/>
            <a:gdLst>
              <a:gd name="connsiteX0" fmla="*/ 0 w 2156346"/>
              <a:gd name="connsiteY0" fmla="*/ 0 h 1637731"/>
              <a:gd name="connsiteX1" fmla="*/ 532263 w 2156346"/>
              <a:gd name="connsiteY1" fmla="*/ 1078173 h 1637731"/>
              <a:gd name="connsiteX2" fmla="*/ 2156346 w 2156346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346" h="1637731">
                <a:moveTo>
                  <a:pt x="0" y="0"/>
                </a:moveTo>
                <a:cubicBezTo>
                  <a:pt x="86436" y="402609"/>
                  <a:pt x="172872" y="805218"/>
                  <a:pt x="532263" y="1078173"/>
                </a:cubicBezTo>
                <a:cubicBezTo>
                  <a:pt x="891654" y="1351128"/>
                  <a:pt x="1524000" y="1494429"/>
                  <a:pt x="2156346" y="163773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9480" name="pole tekstowe 41"/>
          <p:cNvSpPr txBox="1">
            <a:spLocks noChangeArrowheads="1"/>
          </p:cNvSpPr>
          <p:nvPr/>
        </p:nvSpPr>
        <p:spPr bwMode="auto">
          <a:xfrm>
            <a:off x="1214438" y="46434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  <a:r>
              <a:rPr lang="pl-PL" baseline="-25000"/>
              <a:t>D</a:t>
            </a:r>
            <a:endParaRPr lang="pl-PL"/>
          </a:p>
        </p:txBody>
      </p:sp>
      <p:sp>
        <p:nvSpPr>
          <p:cNvPr id="19481" name="pole tekstowe 42"/>
          <p:cNvSpPr txBox="1">
            <a:spLocks noChangeArrowheads="1"/>
          </p:cNvSpPr>
          <p:nvPr/>
        </p:nvSpPr>
        <p:spPr bwMode="auto">
          <a:xfrm>
            <a:off x="2071688" y="45720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  <a:r>
              <a:rPr lang="pl-PL" baseline="-25000"/>
              <a:t>s</a:t>
            </a:r>
            <a:endParaRPr lang="pl-PL"/>
          </a:p>
        </p:txBody>
      </p:sp>
      <p:sp>
        <p:nvSpPr>
          <p:cNvPr id="19482" name="pole tekstowe 43"/>
          <p:cNvSpPr txBox="1">
            <a:spLocks noChangeArrowheads="1"/>
          </p:cNvSpPr>
          <p:nvPr/>
        </p:nvSpPr>
        <p:spPr bwMode="auto">
          <a:xfrm>
            <a:off x="285750" y="4643438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W/P</a:t>
            </a:r>
          </a:p>
        </p:txBody>
      </p:sp>
      <p:sp>
        <p:nvSpPr>
          <p:cNvPr id="19483" name="pole tekstowe 44"/>
          <p:cNvSpPr txBox="1">
            <a:spLocks noChangeArrowheads="1"/>
          </p:cNvSpPr>
          <p:nvPr/>
        </p:nvSpPr>
        <p:spPr bwMode="auto">
          <a:xfrm>
            <a:off x="7643813" y="2214563"/>
            <a:ext cx="150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Koszt pracy</a:t>
            </a:r>
          </a:p>
        </p:txBody>
      </p:sp>
      <p:cxnSp>
        <p:nvCxnSpPr>
          <p:cNvPr id="47" name="Łącznik prosty 46"/>
          <p:cNvCxnSpPr>
            <a:stCxn id="19" idx="0"/>
          </p:cNvCxnSpPr>
          <p:nvPr/>
        </p:nvCxnSpPr>
        <p:spPr>
          <a:xfrm flipV="1">
            <a:off x="5022850" y="2857500"/>
            <a:ext cx="2763838" cy="1004888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/>
          <p:nvPr/>
        </p:nvCxnSpPr>
        <p:spPr>
          <a:xfrm rot="5400000">
            <a:off x="5429250" y="3071813"/>
            <a:ext cx="858837" cy="1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pole tekstowe 49"/>
          <p:cNvSpPr txBox="1">
            <a:spLocks noChangeArrowheads="1"/>
          </p:cNvSpPr>
          <p:nvPr/>
        </p:nvSpPr>
        <p:spPr bwMode="auto">
          <a:xfrm>
            <a:off x="3714750" y="6357938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</a:p>
        </p:txBody>
      </p:sp>
      <p:sp>
        <p:nvSpPr>
          <p:cNvPr id="19487" name="pole tekstowe 50"/>
          <p:cNvSpPr txBox="1">
            <a:spLocks noChangeArrowheads="1"/>
          </p:cNvSpPr>
          <p:nvPr/>
        </p:nvSpPr>
        <p:spPr bwMode="auto">
          <a:xfrm>
            <a:off x="1857375" y="64293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  <a:r>
              <a:rPr lang="pl-PL" baseline="-25000"/>
              <a:t>e</a:t>
            </a:r>
            <a:endParaRPr lang="pl-PL"/>
          </a:p>
        </p:txBody>
      </p:sp>
      <p:sp>
        <p:nvSpPr>
          <p:cNvPr id="19488" name="pole tekstowe 51"/>
          <p:cNvSpPr txBox="1">
            <a:spLocks noChangeArrowheads="1"/>
          </p:cNvSpPr>
          <p:nvPr/>
        </p:nvSpPr>
        <p:spPr bwMode="auto">
          <a:xfrm>
            <a:off x="4714875" y="4143375"/>
            <a:ext cx="3214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d) Produkcja a zatrudnienie</a:t>
            </a:r>
          </a:p>
        </p:txBody>
      </p:sp>
      <p:cxnSp>
        <p:nvCxnSpPr>
          <p:cNvPr id="54" name="Łącznik prosty ze strzałką 53"/>
          <p:cNvCxnSpPr/>
          <p:nvPr/>
        </p:nvCxnSpPr>
        <p:spPr>
          <a:xfrm rot="5400000" flipH="1" flipV="1">
            <a:off x="4501357" y="5501481"/>
            <a:ext cx="2000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>
            <a:off x="5500688" y="6500813"/>
            <a:ext cx="2571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olny kształt 56"/>
          <p:cNvSpPr/>
          <p:nvPr/>
        </p:nvSpPr>
        <p:spPr>
          <a:xfrm>
            <a:off x="5572125" y="4929188"/>
            <a:ext cx="2006600" cy="1576387"/>
          </a:xfrm>
          <a:custGeom>
            <a:avLst/>
            <a:gdLst>
              <a:gd name="connsiteX0" fmla="*/ 0 w 2006221"/>
              <a:gd name="connsiteY0" fmla="*/ 1337480 h 1337480"/>
              <a:gd name="connsiteX1" fmla="*/ 559558 w 2006221"/>
              <a:gd name="connsiteY1" fmla="*/ 436728 h 1337480"/>
              <a:gd name="connsiteX2" fmla="*/ 2006221 w 2006221"/>
              <a:gd name="connsiteY2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221" h="1337480">
                <a:moveTo>
                  <a:pt x="0" y="1337480"/>
                </a:moveTo>
                <a:cubicBezTo>
                  <a:pt x="112594" y="998560"/>
                  <a:pt x="225188" y="659641"/>
                  <a:pt x="559558" y="436728"/>
                </a:cubicBezTo>
                <a:cubicBezTo>
                  <a:pt x="893928" y="213815"/>
                  <a:pt x="1450074" y="106907"/>
                  <a:pt x="2006221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cxnSp>
        <p:nvCxnSpPr>
          <p:cNvPr id="59" name="Łącznik prosty 58"/>
          <p:cNvCxnSpPr/>
          <p:nvPr/>
        </p:nvCxnSpPr>
        <p:spPr>
          <a:xfrm rot="5400000" flipH="1" flipV="1">
            <a:off x="5715794" y="5572919"/>
            <a:ext cx="1857375" cy="15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rot="10800000">
            <a:off x="5572125" y="5143500"/>
            <a:ext cx="107156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4" name="pole tekstowe 61"/>
          <p:cNvSpPr txBox="1">
            <a:spLocks noChangeArrowheads="1"/>
          </p:cNvSpPr>
          <p:nvPr/>
        </p:nvSpPr>
        <p:spPr bwMode="auto">
          <a:xfrm>
            <a:off x="5000625" y="51435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  <a:r>
              <a:rPr lang="pl-PL" baseline="30000"/>
              <a:t>*</a:t>
            </a:r>
            <a:endParaRPr lang="pl-PL"/>
          </a:p>
        </p:txBody>
      </p:sp>
      <p:sp>
        <p:nvSpPr>
          <p:cNvPr id="19495" name="pole tekstowe 62"/>
          <p:cNvSpPr txBox="1">
            <a:spLocks noChangeArrowheads="1"/>
          </p:cNvSpPr>
          <p:nvPr/>
        </p:nvSpPr>
        <p:spPr bwMode="auto">
          <a:xfrm>
            <a:off x="8143875" y="63579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</a:p>
        </p:txBody>
      </p:sp>
      <p:sp>
        <p:nvSpPr>
          <p:cNvPr id="19496" name="pole tekstowe 63"/>
          <p:cNvSpPr txBox="1">
            <a:spLocks noChangeArrowheads="1"/>
          </p:cNvSpPr>
          <p:nvPr/>
        </p:nvSpPr>
        <p:spPr bwMode="auto">
          <a:xfrm>
            <a:off x="6500813" y="648811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L</a:t>
            </a:r>
            <a:r>
              <a:rPr lang="pl-PL" baseline="-25000"/>
              <a:t>e</a:t>
            </a:r>
            <a:endParaRPr lang="pl-PL"/>
          </a:p>
        </p:txBody>
      </p:sp>
      <p:sp>
        <p:nvSpPr>
          <p:cNvPr id="19497" name="pole tekstowe 64"/>
          <p:cNvSpPr txBox="1">
            <a:spLocks noChangeArrowheads="1"/>
          </p:cNvSpPr>
          <p:nvPr/>
        </p:nvSpPr>
        <p:spPr bwMode="auto">
          <a:xfrm>
            <a:off x="7715250" y="47148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</a:p>
        </p:txBody>
      </p:sp>
      <p:sp>
        <p:nvSpPr>
          <p:cNvPr id="19498" name="pole tekstowe 65"/>
          <p:cNvSpPr txBox="1">
            <a:spLocks noChangeArrowheads="1"/>
          </p:cNvSpPr>
          <p:nvPr/>
        </p:nvSpPr>
        <p:spPr bwMode="auto">
          <a:xfrm>
            <a:off x="6286500" y="4500563"/>
            <a:ext cx="390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/>
              <a:t>L</a:t>
            </a:r>
            <a:r>
              <a:rPr lang="pl-PL" baseline="-25000"/>
              <a:t>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144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3600" smtClean="0">
                <a:latin typeface="Corbel" pitchFamily="34" charset="0"/>
              </a:rPr>
              <a:t>Strona popytowa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6868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Składowe globalnego popytu: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/>
              <a:t> konsumpcja C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/>
              <a:t> inwestycje I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/>
              <a:t> wydatki państwa G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pl-PL"/>
              <a:t> eksport netto NX</a:t>
            </a:r>
          </a:p>
          <a:p>
            <a:pPr>
              <a:spcBef>
                <a:spcPct val="50000"/>
              </a:spcBef>
            </a:pPr>
            <a:r>
              <a:rPr lang="pl-PL"/>
              <a:t>		NX = Ex – Im = Ex(Y</a:t>
            </a:r>
            <a:r>
              <a:rPr lang="pl-PL" baseline="-25000"/>
              <a:t>f</a:t>
            </a:r>
            <a:r>
              <a:rPr lang="pl-PL"/>
              <a:t>, </a:t>
            </a:r>
            <a:r>
              <a:rPr lang="pl-PL">
                <a:sym typeface="Symbol" pitchFamily="18" charset="2"/>
              </a:rPr>
              <a:t>) – Im(Y)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214313"/>
            <a:ext cx="7772400" cy="762000"/>
          </a:xfrm>
        </p:spPr>
        <p:txBody>
          <a:bodyPr/>
          <a:lstStyle/>
          <a:p>
            <a:pPr algn="ctr">
              <a:defRPr/>
            </a:pPr>
            <a:r>
              <a:rPr lang="pl-PL" sz="2400" b="1" dirty="0">
                <a:solidFill>
                  <a:schemeClr val="tx1"/>
                </a:solidFill>
              </a:rPr>
              <a:t>Równowaga a stopy procentowe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6200" y="1428750"/>
            <a:ext cx="9067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/>
              <a:t>Strona popytowa:</a:t>
            </a:r>
          </a:p>
          <a:p>
            <a:pPr>
              <a:spcBef>
                <a:spcPct val="50000"/>
              </a:spcBef>
            </a:pPr>
            <a:r>
              <a:rPr lang="pl-PL" b="1" dirty="0"/>
              <a:t>Y = C + I + G</a:t>
            </a:r>
          </a:p>
          <a:p>
            <a:pPr>
              <a:spcBef>
                <a:spcPct val="50000"/>
              </a:spcBef>
            </a:pPr>
            <a:r>
              <a:rPr lang="pl-PL" b="1" dirty="0"/>
              <a:t>C = </a:t>
            </a:r>
            <a:r>
              <a:rPr lang="pl-PL" b="1" dirty="0" err="1"/>
              <a:t>C</a:t>
            </a:r>
            <a:r>
              <a:rPr lang="pl-PL" b="1" dirty="0"/>
              <a:t>(Y – T)</a:t>
            </a:r>
          </a:p>
          <a:p>
            <a:pPr>
              <a:spcBef>
                <a:spcPct val="50000"/>
              </a:spcBef>
            </a:pPr>
            <a:r>
              <a:rPr lang="pl-PL" b="1" dirty="0"/>
              <a:t>I = </a:t>
            </a:r>
            <a:r>
              <a:rPr lang="pl-PL" b="1" dirty="0" err="1"/>
              <a:t>I</a:t>
            </a:r>
            <a:r>
              <a:rPr lang="pl-PL" b="1" dirty="0"/>
              <a:t>(</a:t>
            </a:r>
            <a:r>
              <a:rPr lang="pl-PL" b="1" dirty="0" err="1"/>
              <a:t>r</a:t>
            </a:r>
            <a:r>
              <a:rPr lang="pl-PL" b="1" dirty="0"/>
              <a:t>)</a:t>
            </a:r>
          </a:p>
          <a:p>
            <a:pPr>
              <a:spcBef>
                <a:spcPct val="50000"/>
              </a:spcBef>
            </a:pPr>
            <a:endParaRPr lang="pl-PL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7488" y="1857364"/>
          <a:ext cx="889000" cy="1371600"/>
        </p:xfrm>
        <a:graphic>
          <a:graphicData uri="http://schemas.openxmlformats.org/presentationml/2006/ole">
            <p:oleObj spid="_x0000_s23554" name="Równanie" r:id="rId3" imgW="444307" imgH="685502" progId="">
              <p:embed/>
            </p:oleObj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35004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Strona podażowa: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85852" y="4286256"/>
          <a:ext cx="2701925" cy="1198563"/>
        </p:xfrm>
        <a:graphic>
          <a:graphicData uri="http://schemas.openxmlformats.org/presentationml/2006/ole">
            <p:oleObj spid="_x0000_s23555" name="Równanie" r:id="rId4" imgW="1689100" imgH="749300" progId="">
              <p:embed/>
            </p:oleObj>
          </a:graphicData>
        </a:graphic>
      </p:graphicFrame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0" y="6019800"/>
            <a:ext cx="906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Wniosek: równowaga na rynku dóbr wymaga określonej stopy procentowej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ędrówka">
    <a:majorFont>
      <a:latin typeface="Franklin Gothic Medium"/>
      <a:ea typeface=""/>
      <a:cs typeface=""/>
      <a:font script="Jpan" typeface="HG創英角ｺﾞｼｯｸUB"/>
      <a:font script="Hang" typeface="돋움"/>
      <a:font script="Hans" typeface="隶书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Franklin Gothic Book"/>
      <a:ea typeface=""/>
      <a:cs typeface=""/>
      <a:font script="Jpan" typeface="HGｺﾞｼｯｸE"/>
      <a:font script="Hang" typeface="돋움"/>
      <a:font script="Hans" typeface="华文楷体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Wędrówka">
    <a:fillStyleLst>
      <a:solidFill>
        <a:schemeClr val="phClr"/>
      </a:solidFill>
      <a:gradFill rotWithShape="1">
        <a:gsLst>
          <a:gs pos="0">
            <a:schemeClr val="phClr">
              <a:tint val="30000"/>
              <a:satMod val="250000"/>
            </a:schemeClr>
          </a:gs>
          <a:gs pos="72000">
            <a:schemeClr val="phClr">
              <a:tint val="75000"/>
              <a:satMod val="210000"/>
            </a:schemeClr>
          </a:gs>
          <a:gs pos="100000">
            <a:schemeClr val="phClr">
              <a:tint val="85000"/>
              <a:satMod val="210000"/>
            </a:schemeClr>
          </a:gs>
        </a:gsLst>
        <a:lin ang="5400000" scaled="1"/>
      </a:gradFill>
      <a:gradFill rotWithShape="1">
        <a:gsLst>
          <a:gs pos="0">
            <a:schemeClr val="phClr">
              <a:tint val="75000"/>
              <a:shade val="85000"/>
              <a:satMod val="230000"/>
            </a:schemeClr>
          </a:gs>
          <a:gs pos="25000">
            <a:schemeClr val="phClr">
              <a:tint val="90000"/>
              <a:shade val="70000"/>
              <a:satMod val="220000"/>
            </a:schemeClr>
          </a:gs>
          <a:gs pos="50000">
            <a:schemeClr val="phClr">
              <a:tint val="90000"/>
              <a:shade val="58000"/>
              <a:satMod val="225000"/>
            </a:schemeClr>
          </a:gs>
          <a:gs pos="65000">
            <a:schemeClr val="phClr">
              <a:tint val="90000"/>
              <a:shade val="58000"/>
              <a:satMod val="225000"/>
            </a:schemeClr>
          </a:gs>
          <a:gs pos="80000">
            <a:schemeClr val="phClr">
              <a:tint val="90000"/>
              <a:shade val="69000"/>
              <a:satMod val="220000"/>
            </a:schemeClr>
          </a:gs>
          <a:gs pos="100000">
            <a:schemeClr val="phClr">
              <a:tint val="77000"/>
              <a:shade val="80000"/>
              <a:satMod val="230000"/>
            </a:schemeClr>
          </a:gs>
        </a:gsLst>
        <a:lin ang="5400000" scaled="1"/>
      </a:gradFill>
    </a:fillStyleLst>
    <a:lnStyleLst>
      <a:ln w="100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76200" dist="50800" dir="5400000" rotWithShape="0">
            <a:srgbClr val="4E3B30">
              <a:alpha val="60000"/>
            </a:srgbClr>
          </a:outerShdw>
        </a:effectLst>
      </a:effectStyle>
      <a:effectStyle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a:effectStyle>
      <a:effectStyle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phClr">
              <a:shade val="60000"/>
              <a:satMod val="110000"/>
            </a:schemeClr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05000"/>
            </a:schemeClr>
          </a:duotone>
        </a:blip>
        <a:tile tx="0" ty="0" sx="95000" sy="95000" flip="none" algn="t"/>
      </a:blipFill>
      <a:blipFill>
        <a:blip xmlns:r="http://schemas.openxmlformats.org/officeDocument/2006/relationships" r:embed="rId2">
          <a:duotone>
            <a:schemeClr val="phClr">
              <a:shade val="30000"/>
              <a:satMod val="455000"/>
            </a:schemeClr>
            <a:schemeClr val="phClr">
              <a:tint val="95000"/>
              <a:satMod val="120000"/>
            </a:schemeClr>
          </a:duotone>
        </a:blip>
        <a:stretch>
          <a:fillRect/>
        </a:stretch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1422</TotalTime>
  <Words>2634</Words>
  <Application>Microsoft Office PowerPoint</Application>
  <PresentationFormat>Pokaz na ekranie (4:3)</PresentationFormat>
  <Paragraphs>465</Paragraphs>
  <Slides>53</Slides>
  <Notes>14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53</vt:i4>
      </vt:variant>
    </vt:vector>
  </HeadingPairs>
  <TitlesOfParts>
    <vt:vector size="56" baseType="lpstr">
      <vt:lpstr>Wędrówka</vt:lpstr>
      <vt:lpstr>Równanie</vt:lpstr>
      <vt:lpstr>Wykres</vt:lpstr>
      <vt:lpstr>równowaga krótkookresowa – (Flexible vs. sticky prices macroeconomis)  </vt:lpstr>
      <vt:lpstr>Wahania PKB w USA (rok poprzedni=100)</vt:lpstr>
      <vt:lpstr>Kwartalne zmiany PKB W polsce (ceny stałe, wyrównane sezonowo)</vt:lpstr>
      <vt:lpstr>Istota problemu</vt:lpstr>
      <vt:lpstr>Równowaga w modelu ekonomicznym</vt:lpstr>
      <vt:lpstr>Podstawowe założenia ekonomii klasycznej</vt:lpstr>
      <vt:lpstr>Zatrudnienie, i płace realne w gospodarce</vt:lpstr>
      <vt:lpstr>Strona popytowa</vt:lpstr>
      <vt:lpstr>Równowaga a stopy procentowe</vt:lpstr>
      <vt:lpstr>Stopy procentowe a G i C</vt:lpstr>
      <vt:lpstr>Oszczędności zagraniczne</vt:lpstr>
      <vt:lpstr>Łączne oszczędności a stopy procentowe</vt:lpstr>
      <vt:lpstr>Klasyczna teoria stóp procentowych</vt:lpstr>
      <vt:lpstr>A co byłoby gdyby...</vt:lpstr>
      <vt:lpstr>Efekt spadku oszczędności (np. wzrost wydatków państwa, spadek oszczędności gosp.domowych)</vt:lpstr>
      <vt:lpstr>Efekt wzrostu popytu inwestycyjnego</vt:lpstr>
      <vt:lpstr>Logika płynnych cen</vt:lpstr>
      <vt:lpstr>Klasyczny model rynku pieniądza (wzrost popytu na pieniądz)</vt:lpstr>
      <vt:lpstr>Klasyczny model rynku pieniądza (wzrost podaży pieniądza)</vt:lpstr>
      <vt:lpstr>Klasyczna dychotomia</vt:lpstr>
      <vt:lpstr>Wyprowadzenie krzywej globalnego popytu</vt:lpstr>
      <vt:lpstr>Globalna podaż i globalny popyt</vt:lpstr>
      <vt:lpstr>Podsumowanie</vt:lpstr>
      <vt:lpstr>Ale...</vt:lpstr>
      <vt:lpstr>Istota problemu</vt:lpstr>
      <vt:lpstr>Zmiany PKB w krajach wysokorozwiniętych</vt:lpstr>
      <vt:lpstr>Model AS-AD </vt:lpstr>
      <vt:lpstr>Założenia modelu ze sztywnymi cenami (keynesowskiego)</vt:lpstr>
      <vt:lpstr>Przesłanki usztywnienia cen i płac</vt:lpstr>
      <vt:lpstr>Idea mnożnika</vt:lpstr>
      <vt:lpstr>Wyprowadzenie mnożnika  - przykład</vt:lpstr>
      <vt:lpstr>Graficzna interpretacja mnożnika – równowaga na rynku dóbr</vt:lpstr>
      <vt:lpstr>Paradoks zapobiegliwości</vt:lpstr>
      <vt:lpstr>Co brakuje?</vt:lpstr>
      <vt:lpstr>Założenia modelu IS-LM</vt:lpstr>
      <vt:lpstr>Krzywa IS (investment-savings)</vt:lpstr>
      <vt:lpstr>Nachylenie krzywej IS – wpływ  wzrostu krańcowej skłonności do oszczędzania (spadku skłonności do konsumpcji)</vt:lpstr>
      <vt:lpstr>Nachylenie krzywej IS – wpływ wzrosu krańcowej skłonności do inwestycji</vt:lpstr>
      <vt:lpstr>Równoległe przesunięcie IS – wzrost popytu autonomicznego (np. wzrost wydatków państwa, przy niezmienionych dochodach wzrost konsumpcji) </vt:lpstr>
      <vt:lpstr>Uwagi</vt:lpstr>
      <vt:lpstr>Równowaga na rynku pieniądza - Krzywa LM (liquid money)</vt:lpstr>
      <vt:lpstr>Nachylenie LM – wpływ reakcji popytu spekulacyjnego na stopy procentowe</vt:lpstr>
      <vt:lpstr>Równoległe przesunięcie LM – wzrost podaży pieniądza</vt:lpstr>
      <vt:lpstr>Uwagi</vt:lpstr>
      <vt:lpstr>Równowaga w modelu IS-LM</vt:lpstr>
      <vt:lpstr>Efekt wzrostu popytu (IS) i wzrostu podaży pieniądza (LM)</vt:lpstr>
      <vt:lpstr>Dwa rynki razem : IS-LM</vt:lpstr>
      <vt:lpstr>Uwagi</vt:lpstr>
      <vt:lpstr>Efekt spadku cen w modelu IS-LM</vt:lpstr>
      <vt:lpstr>Model AS-AD </vt:lpstr>
      <vt:lpstr>Model AS-AD </vt:lpstr>
      <vt:lpstr>Model z usztywnionymi cenami - wnioski</vt:lpstr>
      <vt:lpstr>Problemy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84</cp:revision>
  <dcterms:created xsi:type="dcterms:W3CDTF">2011-10-02T15:04:30Z</dcterms:created>
  <dcterms:modified xsi:type="dcterms:W3CDTF">2023-05-06T10:35:14Z</dcterms:modified>
</cp:coreProperties>
</file>